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8" r:id="rId2"/>
    <p:sldId id="33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8CFBA-DA54-44E1-A211-D4FF403E1918}" type="slidenum">
              <a:rPr lang="en-US"/>
              <a:pPr/>
              <a:t>17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11200"/>
            <a:ext cx="4557712" cy="34178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86263"/>
            <a:ext cx="5029200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2862" rIns="92075" bIns="4286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IT1004: Data Representation 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Negative number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5562600"/>
            <a:ext cx="7391400" cy="1295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-80</a:t>
            </a:r>
            <a:r>
              <a:rPr lang="en-US" sz="2800" b="1" baseline="-3000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 = 10110000</a:t>
            </a:r>
            <a:r>
              <a:rPr lang="en-US" sz="2800" b="1" baseline="-30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(in 8-bit 2's complement form)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66628" name="Rectangle 1028"/>
          <p:cNvSpPr>
            <a:spLocks noChangeArrowheads="1"/>
          </p:cNvSpPr>
          <p:nvPr/>
        </p:nvSpPr>
        <p:spPr bwMode="auto">
          <a:xfrm>
            <a:off x="685800" y="1981200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 Ex 3, </a:t>
            </a:r>
            <a:r>
              <a:rPr kumimoji="0"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: Add one to complemented value</a:t>
            </a:r>
          </a:p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  </a:t>
            </a:r>
            <a:endParaRPr kumimoji="0"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(complemented)	</a:t>
            </a:r>
            <a:r>
              <a:rPr kumimoji="0" 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	</a:t>
            </a:r>
            <a:r>
              <a:rPr kumimoji="0"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10101111</a:t>
            </a:r>
          </a:p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(add one)	</a:t>
            </a:r>
            <a:r>
              <a:rPr kumimoji="0" 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	</a:t>
            </a:r>
            <a:r>
              <a:rPr kumimoji="0" lang="en-US" sz="2800" b="1" u="sng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1</a:t>
            </a:r>
            <a:endParaRPr kumimoji="0" 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                        </a:t>
            </a:r>
            <a:r>
              <a:rPr kumimoji="0" lang="en-US" sz="28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10110000</a:t>
            </a:r>
          </a:p>
        </p:txBody>
      </p:sp>
    </p:spTree>
    <p:extLst>
      <p:ext uri="{BB962C8B-B14F-4D97-AF65-F5344CB8AC3E}">
        <p14:creationId xmlns:p14="http://schemas.microsoft.com/office/powerpoint/2010/main" val="9524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620000" cy="83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Alternate method -- replaces previous steps 2-3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05192" name="Group 8"/>
          <p:cNvGrpSpPr>
            <a:grpSpLocks/>
          </p:cNvGrpSpPr>
          <p:nvPr/>
        </p:nvGrpSpPr>
        <p:grpSpPr bwMode="auto">
          <a:xfrm>
            <a:off x="838200" y="2971800"/>
            <a:ext cx="7696200" cy="1447800"/>
            <a:chOff x="672" y="1488"/>
            <a:chExt cx="4848" cy="912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672" y="1488"/>
              <a:ext cx="484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Step 2</a:t>
              </a:r>
              <a:r>
                <a:rPr kumimoji="0" lang="en-US" sz="2800">
                  <a:solidFill>
                    <a:srgbClr val="000000"/>
                  </a:solidFill>
                  <a:latin typeface="Arial" panose="020B0604020202020204" pitchFamily="34" charset="0"/>
                </a:rPr>
                <a:t>:   </a:t>
              </a:r>
              <a:r>
                <a:rPr kumimoji="0" lang="en-US">
                  <a:solidFill>
                    <a:srgbClr val="000000"/>
                  </a:solidFill>
                  <a:latin typeface="Arial" panose="020B0604020202020204" pitchFamily="34" charset="0"/>
                </a:rPr>
                <a:t>Scanning the positive binary representation from right to left,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sz="2800">
                  <a:solidFill>
                    <a:srgbClr val="000000"/>
                  </a:solidFill>
                  <a:latin typeface="Arial" panose="020B0604020202020204" pitchFamily="34" charset="0"/>
                </a:rPr>
                <a:t>    </a:t>
              </a:r>
              <a:r>
                <a:rPr kumimoji="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find first </a:t>
              </a:r>
              <a:r>
                <a:rPr kumimoji="0"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one</a:t>
              </a:r>
              <a:r>
                <a:rPr kumimoji="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bit, from low-order (right) end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kumimoji="0"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 flipH="1">
              <a:off x="2928" y="187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05190" name="Rectangle 6"/>
          <p:cNvSpPr>
            <a:spLocks noChangeArrowheads="1"/>
          </p:cNvSpPr>
          <p:nvPr/>
        </p:nvSpPr>
        <p:spPr bwMode="auto">
          <a:xfrm>
            <a:off x="838200" y="4800600"/>
            <a:ext cx="7620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kumimoji="0" lang="en-US">
                <a:solidFill>
                  <a:srgbClr val="000000"/>
                </a:solidFill>
                <a:latin typeface="Arial" panose="020B0604020202020204" pitchFamily="34" charset="0"/>
              </a:rPr>
              <a:t>Complement (flip) the remaining bits to the </a:t>
            </a:r>
            <a:r>
              <a:rPr kumimoji="0" lang="en-US" b="1">
                <a:solidFill>
                  <a:srgbClr val="000000"/>
                </a:solidFill>
                <a:latin typeface="Arial" panose="020B0604020202020204" pitchFamily="34" charset="0"/>
              </a:rPr>
              <a:t>left</a:t>
            </a:r>
            <a:r>
              <a:rPr kumimoji="0" lang="en-US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kumimoji="0" lang="en-US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					          00000110 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(left complemented)	--&gt;	</a:t>
            </a:r>
            <a:r>
              <a:rPr kumimoji="0" lang="en-US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111110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521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315200" cy="838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1: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the Two’s Complement 			of -76</a:t>
            </a:r>
            <a:r>
              <a:rPr lang="en-US" sz="28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838200" y="3962400"/>
            <a:ext cx="6781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Step 1: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Find the 8-bit binary representation of the positive value.</a:t>
            </a:r>
            <a:endParaRPr kumimoji="0"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76</a:t>
            </a:r>
            <a:r>
              <a:rPr kumimoji="0" lang="en-US" sz="3200" baseline="-30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= 01001100</a:t>
            </a:r>
            <a:r>
              <a:rPr kumimoji="0" lang="en-US" sz="3200" baseline="-30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2</a:t>
            </a:r>
            <a:endParaRPr kumimoji="0" lang="en-US" sz="32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2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6962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Step 2: 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Find first one bit, from low-order (right) end, and complement the pattern to the left.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					      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01001100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(left complemented)	-&gt;	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</a:rPr>
              <a:t>10110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1219200" y="5257800"/>
            <a:ext cx="6629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kumimoji="0" lang="en-US" sz="3200" b="1">
                <a:solidFill>
                  <a:srgbClr val="0000CC"/>
                </a:solidFill>
                <a:latin typeface="Arial" panose="020B0604020202020204" pitchFamily="34" charset="0"/>
              </a:rPr>
              <a:t>-76</a:t>
            </a:r>
            <a:r>
              <a:rPr kumimoji="0" lang="en-US" sz="3200" b="1" baseline="-3000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kumimoji="0" lang="en-US" sz="3200" b="1">
                <a:solidFill>
                  <a:srgbClr val="0000CC"/>
                </a:solidFill>
                <a:latin typeface="Arial" panose="020B0604020202020204" pitchFamily="34" charset="0"/>
              </a:rPr>
              <a:t> = 10110100</a:t>
            </a:r>
            <a:r>
              <a:rPr kumimoji="0" lang="en-US" sz="3200" b="1" baseline="-30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kumimoji="0"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(in 8-bit 2's complement form) </a:t>
            </a:r>
          </a:p>
        </p:txBody>
      </p:sp>
    </p:spTree>
    <p:extLst>
      <p:ext uri="{BB962C8B-B14F-4D97-AF65-F5344CB8AC3E}">
        <p14:creationId xmlns:p14="http://schemas.microsoft.com/office/powerpoint/2010/main" val="22285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95300" y="609600"/>
            <a:ext cx="7305675" cy="2667000"/>
          </a:xfrm>
        </p:spPr>
        <p:txBody>
          <a:bodyPr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Ex 2: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Find the Two’s Complement of 72</a:t>
            </a:r>
            <a:r>
              <a:rPr lang="en-US" sz="2800" baseline="-30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67652" name="Rectangle 2052"/>
          <p:cNvSpPr>
            <a:spLocks noChangeArrowheads="1"/>
          </p:cNvSpPr>
          <p:nvPr/>
        </p:nvSpPr>
        <p:spPr bwMode="auto">
          <a:xfrm>
            <a:off x="604837" y="1943100"/>
            <a:ext cx="7239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Step 1: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Find the 8 bit binary representation of the positive value.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			72</a:t>
            </a:r>
            <a:r>
              <a:rPr lang="en-US" sz="2800" baseline="-30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= 01001000</a:t>
            </a:r>
            <a:r>
              <a:rPr lang="en-US" sz="2800" baseline="-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60000"/>
              </a:spcBef>
            </a:pPr>
            <a:r>
              <a:rPr kumimoji="0"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Steps </a:t>
            </a:r>
            <a:r>
              <a:rPr kumimoji="0"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2-3:</a:t>
            </a:r>
            <a:r>
              <a:rPr kumimoji="0"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72 is positive, so STOP after step 1! </a:t>
            </a:r>
            <a:endParaRPr kumimoji="0" lang="en-US" sz="2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60000"/>
              </a:spcBef>
            </a:pPr>
            <a:r>
              <a:rPr kumimoji="0"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So:	</a:t>
            </a:r>
            <a:r>
              <a:rPr kumimoji="0" lang="en-US" sz="3200" b="1" dirty="0">
                <a:solidFill>
                  <a:srgbClr val="0000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72</a:t>
            </a:r>
            <a:r>
              <a:rPr kumimoji="0" lang="en-US" sz="3200" b="1" baseline="-30000" dirty="0">
                <a:solidFill>
                  <a:srgbClr val="0000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</a:t>
            </a:r>
            <a:r>
              <a:rPr kumimoji="0" lang="en-US" sz="3200" b="1" dirty="0">
                <a:solidFill>
                  <a:srgbClr val="0000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= 01001000</a:t>
            </a:r>
            <a:r>
              <a:rPr kumimoji="0" lang="en-US" sz="3200" b="1" baseline="-30000" dirty="0">
                <a:solidFill>
                  <a:srgbClr val="0000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2</a:t>
            </a:r>
            <a:r>
              <a:rPr kumimoji="0" lang="en-US" sz="3200" b="1" dirty="0">
                <a:solidFill>
                  <a:srgbClr val="0000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60000"/>
              </a:spcBef>
            </a:pPr>
            <a:r>
              <a:rPr kumimoji="0"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kumimoji="0" lang="en-US" sz="2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(in 8-bit 2's complement form)</a:t>
            </a:r>
          </a:p>
        </p:txBody>
      </p:sp>
    </p:spTree>
    <p:extLst>
      <p:ext uri="{BB962C8B-B14F-4D97-AF65-F5344CB8AC3E}">
        <p14:creationId xmlns:p14="http://schemas.microsoft.com/office/powerpoint/2010/main" val="38529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  <p:bldP spid="6676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924800" cy="914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 3: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Find the Two’s Complement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-26</a:t>
            </a:r>
            <a:r>
              <a:rPr lang="en-US" sz="3600" baseline="-30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 descr="Image result for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304925" cy="129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6962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524000" y="2438400"/>
            <a:ext cx="6629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kumimoji="0" 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-26</a:t>
            </a:r>
            <a:r>
              <a:rPr kumimoji="0" lang="en-US" sz="3200" b="1" baseline="-30000" dirty="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kumimoji="0" 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 = 11100110</a:t>
            </a:r>
            <a:r>
              <a:rPr kumimoji="0" lang="en-US" sz="3200" b="1" baseline="-30000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kumimoji="0"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kumimoji="0"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kumimoji="0"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(in 8-bit 2's complement form)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83356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AutoShape 3"/>
          <p:cNvSpPr>
            <a:spLocks noChangeArrowheads="1"/>
          </p:cNvSpPr>
          <p:nvPr/>
        </p:nvSpPr>
        <p:spPr bwMode="auto">
          <a:xfrm>
            <a:off x="777875" y="2940050"/>
            <a:ext cx="317500" cy="835025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8" name="Line 4"/>
          <p:cNvSpPr>
            <a:spLocks noChangeShapeType="1"/>
          </p:cNvSpPr>
          <p:nvPr/>
        </p:nvSpPr>
        <p:spPr bwMode="auto">
          <a:xfrm flipH="1" flipV="1">
            <a:off x="923925" y="37719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838200" y="4191000"/>
            <a:ext cx="2667000" cy="1471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sz="2800">
                <a:latin typeface="Arial" panose="020B0604020202020204" pitchFamily="34" charset="0"/>
              </a:rPr>
              <a:t>Sign bit: </a:t>
            </a:r>
          </a:p>
          <a:p>
            <a:pPr eaLnBrk="0" hangingPunct="0">
              <a:spcBef>
                <a:spcPct val="10000"/>
              </a:spcBef>
            </a:pPr>
            <a:r>
              <a:rPr lang="en-US" sz="2800">
                <a:latin typeface="Arial" panose="020B0604020202020204" pitchFamily="34" charset="0"/>
              </a:rPr>
              <a:t>   </a:t>
            </a:r>
            <a:r>
              <a:rPr lang="en-US" sz="2800">
                <a:solidFill>
                  <a:srgbClr val="A50021"/>
                </a:solidFill>
                <a:latin typeface="Arial" panose="020B0604020202020204" pitchFamily="34" charset="0"/>
              </a:rPr>
              <a:t>0 </a:t>
            </a:r>
            <a:r>
              <a:rPr lang="en-US" sz="2800">
                <a:latin typeface="Arial" panose="020B0604020202020204" pitchFamily="34" charset="0"/>
              </a:rPr>
              <a:t>--&gt; positive </a:t>
            </a:r>
          </a:p>
          <a:p>
            <a:pPr eaLnBrk="0" hangingPunct="0">
              <a:spcBef>
                <a:spcPct val="10000"/>
              </a:spcBef>
            </a:pPr>
            <a:r>
              <a:rPr lang="en-US" sz="2800">
                <a:latin typeface="Arial" panose="020B0604020202020204" pitchFamily="34" charset="0"/>
              </a:rPr>
              <a:t>  </a:t>
            </a:r>
            <a:r>
              <a:rPr lang="en-US" sz="2800">
                <a:solidFill>
                  <a:srgbClr val="000099"/>
                </a:solidFill>
                <a:latin typeface="Arial" panose="020B0604020202020204" pitchFamily="34" charset="0"/>
              </a:rPr>
              <a:t>1 </a:t>
            </a:r>
            <a:r>
              <a:rPr lang="en-US" sz="2800">
                <a:latin typeface="Arial" panose="020B0604020202020204" pitchFamily="34" charset="0"/>
              </a:rPr>
              <a:t>--&gt; negative</a:t>
            </a:r>
          </a:p>
        </p:txBody>
      </p:sp>
      <p:sp>
        <p:nvSpPr>
          <p:cNvPr id="625670" name="Line 6"/>
          <p:cNvSpPr>
            <a:spLocks noChangeShapeType="1"/>
          </p:cNvSpPr>
          <p:nvPr/>
        </p:nvSpPr>
        <p:spPr bwMode="auto">
          <a:xfrm flipH="1" flipV="1">
            <a:off x="4048125" y="3848100"/>
            <a:ext cx="219075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4038600" y="4343400"/>
            <a:ext cx="4191000" cy="1855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sz="2800">
                <a:latin typeface="Arial" panose="020B0604020202020204" pitchFamily="34" charset="0"/>
              </a:rPr>
              <a:t>31 remaining bits for </a:t>
            </a:r>
            <a:r>
              <a:rPr lang="en-US" sz="2800" i="1">
                <a:latin typeface="Arial" panose="020B0604020202020204" pitchFamily="34" charset="0"/>
              </a:rPr>
              <a:t>magnitude</a:t>
            </a:r>
          </a:p>
          <a:p>
            <a:pPr eaLnBrk="0" hangingPunct="0">
              <a:spcBef>
                <a:spcPct val="10000"/>
              </a:spcBef>
            </a:pPr>
            <a:r>
              <a:rPr lang="en-US" sz="2800" i="1">
                <a:latin typeface="Arial" panose="020B0604020202020204" pitchFamily="34" charset="0"/>
              </a:rPr>
              <a:t>(i.e. value stored in two’s complement form)</a:t>
            </a:r>
          </a:p>
        </p:txBody>
      </p:sp>
      <p:sp>
        <p:nvSpPr>
          <p:cNvPr id="625672" name="AutoShape 8"/>
          <p:cNvSpPr>
            <a:spLocks/>
          </p:cNvSpPr>
          <p:nvPr/>
        </p:nvSpPr>
        <p:spPr bwMode="auto">
          <a:xfrm rot="-5400000">
            <a:off x="4010818" y="913607"/>
            <a:ext cx="74613" cy="5791200"/>
          </a:xfrm>
          <a:prstGeom prst="leftBrace">
            <a:avLst>
              <a:gd name="adj1" fmla="val 646804"/>
              <a:gd name="adj2" fmla="val 49616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Text Box 9"/>
          <p:cNvSpPr txBox="1">
            <a:spLocks noChangeArrowheads="1"/>
          </p:cNvSpPr>
          <p:nvPr/>
        </p:nvSpPr>
        <p:spPr bwMode="auto">
          <a:xfrm>
            <a:off x="685800" y="2192338"/>
            <a:ext cx="64071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143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/>
            <a:r>
              <a:rPr kumimoji="0" lang="en-US" sz="2800" u="sng">
                <a:latin typeface="Arial" panose="020B0604020202020204" pitchFamily="34" charset="0"/>
              </a:rPr>
              <a:t>32-bit example:</a:t>
            </a:r>
          </a:p>
          <a:p>
            <a:pPr eaLnBrk="0" hangingPunct="0"/>
            <a:endParaRPr kumimoji="0" lang="en-US" sz="2800" u="sng">
              <a:latin typeface="Arial" panose="020B0604020202020204" pitchFamily="34" charset="0"/>
            </a:endParaRPr>
          </a:p>
          <a:p>
            <a:pPr lvl="1" eaLnBrk="0" hangingPunct="0"/>
            <a:r>
              <a:rPr kumimoji="0" lang="en-US">
                <a:solidFill>
                  <a:srgbClr val="A50021"/>
                </a:solidFill>
                <a:latin typeface="Arial" panose="020B0604020202020204" pitchFamily="34" charset="0"/>
              </a:rPr>
              <a:t>0</a:t>
            </a:r>
            <a:r>
              <a:rPr kumimoji="0" lang="en-US">
                <a:latin typeface="Arial" panose="020B0604020202020204" pitchFamily="34" charset="0"/>
              </a:rPr>
              <a:t> 000 0000 0000 0000 0000 0000 0000 1001</a:t>
            </a:r>
            <a:endParaRPr kumimoji="0" lang="en-US" b="1">
              <a:latin typeface="Arial" panose="020B0604020202020204" pitchFamily="34" charset="0"/>
            </a:endParaRPr>
          </a:p>
          <a:p>
            <a:pPr lvl="1" eaLnBrk="0" hangingPunct="0"/>
            <a:r>
              <a:rPr kumimoji="0" lang="en-US">
                <a:solidFill>
                  <a:srgbClr val="000099"/>
                </a:solidFill>
                <a:latin typeface="Arial" panose="020B0604020202020204" pitchFamily="34" charset="0"/>
              </a:rPr>
              <a:t>1</a:t>
            </a:r>
            <a:r>
              <a:rPr kumimoji="0" lang="en-US">
                <a:latin typeface="Arial" panose="020B0604020202020204" pitchFamily="34" charset="0"/>
              </a:rPr>
              <a:t> 111 1111 1111 1111 1111 1111 1111 0111</a:t>
            </a:r>
          </a:p>
          <a:p>
            <a:pPr eaLnBrk="0" hangingPunct="0"/>
            <a:endParaRPr kumimoji="0" lang="en-US">
              <a:latin typeface="Arial" panose="020B0604020202020204" pitchFamily="34" charset="0"/>
            </a:endParaRPr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7677150" y="2820988"/>
            <a:ext cx="544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anose="020B0604020202020204" pitchFamily="34" charset="0"/>
              </a:rPr>
              <a:t>+9</a:t>
            </a:r>
          </a:p>
        </p:txBody>
      </p:sp>
      <p:sp>
        <p:nvSpPr>
          <p:cNvPr id="625675" name="Text Box 11"/>
          <p:cNvSpPr txBox="1">
            <a:spLocks noChangeArrowheads="1"/>
          </p:cNvSpPr>
          <p:nvPr/>
        </p:nvSpPr>
        <p:spPr bwMode="auto">
          <a:xfrm>
            <a:off x="7664450" y="3340100"/>
            <a:ext cx="4683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anose="020B0604020202020204" pitchFamily="34" charset="0"/>
              </a:rPr>
              <a:t>-9</a:t>
            </a:r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>
            <a:off x="7019925" y="3162300"/>
            <a:ext cx="609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7019925" y="3543300"/>
            <a:ext cx="609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3266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nimBg="1"/>
      <p:bldP spid="625668" grpId="0" animBg="1"/>
      <p:bldP spid="625669" grpId="0" animBg="1" autoUpdateAnimBg="0"/>
      <p:bldP spid="625670" grpId="0" animBg="1"/>
      <p:bldP spid="625671" grpId="0" animBg="1" autoUpdateAnimBg="0"/>
      <p:bldP spid="625672" grpId="0" animBg="1"/>
      <p:bldP spid="625673" grpId="0" autoUpdateAnimBg="0"/>
      <p:bldP spid="625674" grpId="0" animBg="1" autoUpdateAnimBg="0"/>
      <p:bldP spid="625675" grpId="0" animBg="1" autoUpdateAnimBg="0"/>
      <p:bldP spid="625676" grpId="0" animBg="1"/>
      <p:bldP spid="6256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461250" cy="1219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1: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the decimal equivalent of the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8-bit 2’s complement value 11101100</a:t>
            </a:r>
            <a:r>
              <a:rPr lang="en-US" sz="28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685800" y="3657600"/>
            <a:ext cx="7772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Step 1:  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Determine if number is positive or negative:</a:t>
            </a:r>
          </a:p>
          <a:p>
            <a:pPr>
              <a:spcBef>
                <a:spcPct val="20000"/>
              </a:spcBef>
            </a:pPr>
            <a:endParaRPr kumimoji="0"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Leftmost bit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, so number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negative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0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6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305675" cy="2438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Ex 1,</a:t>
            </a: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 Step 2: 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Find first one bit, from low-order (right) end, and complement the pattern to the left.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 					         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11101100</a:t>
            </a: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1509" name="Rectangle 1029"/>
          <p:cNvSpPr>
            <a:spLocks noChangeArrowheads="1"/>
          </p:cNvSpPr>
          <p:nvPr/>
        </p:nvSpPr>
        <p:spPr bwMode="auto">
          <a:xfrm>
            <a:off x="762000" y="44196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600">
                <a:solidFill>
                  <a:srgbClr val="000000"/>
                </a:solidFill>
                <a:latin typeface="Arial" panose="020B0604020202020204" pitchFamily="34" charset="0"/>
              </a:rPr>
              <a:t>(left complemented)</a:t>
            </a:r>
            <a:r>
              <a:rPr kumimoji="0"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	 </a:t>
            </a:r>
            <a:r>
              <a:rPr kumimoji="0" lang="en-US" sz="40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00010</a:t>
            </a:r>
            <a:r>
              <a:rPr kumimoji="0" lang="en-US" sz="40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664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lesson student should be able to </a:t>
            </a:r>
          </a:p>
          <a:p>
            <a:pPr lvl="1"/>
            <a:r>
              <a:rPr lang="en-US" dirty="0" smtClean="0"/>
              <a:t>Convert decimal number into 8 bits 2’s complement representation</a:t>
            </a:r>
          </a:p>
          <a:p>
            <a:pPr lvl="1"/>
            <a:r>
              <a:rPr lang="en-US" dirty="0" smtClean="0"/>
              <a:t>Convert  number in 2’s complement format to 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6355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467600" cy="4495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Ex 1,</a:t>
            </a:r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</a:rPr>
              <a:t> Step 3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Determine the numeric value: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40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00010100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16 + 4 = 20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sz="360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4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So: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11101100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2  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 =  -20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10		</a:t>
            </a:r>
            <a:r>
              <a:rPr lang="en-US" sz="2800" baseline="-30000">
                <a:solidFill>
                  <a:srgbClr val="0000CC"/>
                </a:solidFill>
                <a:latin typeface="Arial" panose="020B0604020202020204" pitchFamily="34" charset="0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(8-bit 2's complement form) </a:t>
            </a:r>
          </a:p>
        </p:txBody>
      </p:sp>
    </p:spTree>
    <p:extLst>
      <p:ext uri="{BB962C8B-B14F-4D97-AF65-F5344CB8AC3E}">
        <p14:creationId xmlns:p14="http://schemas.microsoft.com/office/powerpoint/2010/main" val="6066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461250" cy="1219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2: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the decimal equivalent of the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8-bit 2’s complement value 01001000</a:t>
            </a:r>
            <a:r>
              <a:rPr lang="en-US" sz="24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70724" name="Rectangle 1028"/>
          <p:cNvSpPr>
            <a:spLocks noChangeArrowheads="1"/>
          </p:cNvSpPr>
          <p:nvPr/>
        </p:nvSpPr>
        <p:spPr bwMode="auto">
          <a:xfrm>
            <a:off x="762000" y="3505200"/>
            <a:ext cx="7359650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Step 1:  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Determine if number is positive or negative:</a:t>
            </a:r>
          </a:p>
          <a:p>
            <a:pPr>
              <a:spcBef>
                <a:spcPct val="20000"/>
              </a:spcBef>
            </a:pPr>
            <a:endParaRPr kumimoji="0"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Leftmost bit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, so number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positive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Skip to step 3.</a:t>
            </a:r>
          </a:p>
        </p:txBody>
      </p:sp>
    </p:spTree>
    <p:extLst>
      <p:ext uri="{BB962C8B-B14F-4D97-AF65-F5344CB8AC3E}">
        <p14:creationId xmlns:p14="http://schemas.microsoft.com/office/powerpoint/2010/main" val="37788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467600" cy="4495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Ex2, Step 3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 Determine the numeric value: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40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01001000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64 + 8 = 72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sz="360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4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01001000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2  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 = 72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10		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(8-bit 2's complement form)</a:t>
            </a: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3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2093913"/>
            <a:ext cx="7461250" cy="1219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3: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the decimal equivalent of the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8-bit 2’s complement value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11001000</a:t>
            </a:r>
            <a:r>
              <a:rPr lang="en-US" sz="24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62000" y="3581400"/>
            <a:ext cx="746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Step 1:  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Determine if number is positive or negative:</a:t>
            </a:r>
          </a:p>
          <a:p>
            <a:pPr>
              <a:spcBef>
                <a:spcPct val="20000"/>
              </a:spcBef>
            </a:pPr>
            <a:endParaRPr kumimoji="0" lang="en-US" sz="3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Leftmost bit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, so number is </a:t>
            </a:r>
            <a:r>
              <a:rPr kumimoji="0" lang="en-US" sz="3200">
                <a:solidFill>
                  <a:srgbClr val="0000CC"/>
                </a:solidFill>
                <a:latin typeface="Arial" panose="020B0604020202020204" pitchFamily="34" charset="0"/>
              </a:rPr>
              <a:t>negative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9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7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305675" cy="2438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3, Step 2: 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Find first one bit, from low-order (right) end, and complement the pattern to the left.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 					         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11001000</a:t>
            </a:r>
            <a:endParaRPr lang="en-US" sz="400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71748" name="Rectangle 1028"/>
          <p:cNvSpPr>
            <a:spLocks noChangeArrowheads="1"/>
          </p:cNvSpPr>
          <p:nvPr/>
        </p:nvSpPr>
        <p:spPr bwMode="auto">
          <a:xfrm>
            <a:off x="793750" y="4191000"/>
            <a:ext cx="7740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3600">
                <a:solidFill>
                  <a:srgbClr val="000000"/>
                </a:solidFill>
                <a:latin typeface="Arial" panose="020B0604020202020204" pitchFamily="34" charset="0"/>
              </a:rPr>
              <a:t>(left complemented)</a:t>
            </a:r>
            <a:r>
              <a:rPr kumimoji="0"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	 </a:t>
            </a:r>
            <a:r>
              <a:rPr kumimoji="0" lang="en-US" sz="40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0011</a:t>
            </a:r>
            <a:r>
              <a:rPr kumimoji="0" lang="en-US" sz="40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861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to Decimal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4495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Ex 3, Step 3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 Determine the numeric value: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40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00111000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32 + 16 + 8 = 56</a:t>
            </a:r>
            <a:r>
              <a:rPr lang="en-US" sz="36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sz="360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11001000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2  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 = -56</a:t>
            </a:r>
            <a:r>
              <a:rPr lang="en-US" sz="3600" baseline="-3000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lang="en-US" sz="3600">
                <a:solidFill>
                  <a:srgbClr val="0000CC"/>
                </a:solidFill>
                <a:latin typeface="Arial" panose="020B0604020202020204" pitchFamily="34" charset="0"/>
              </a:rPr>
              <a:t>			</a:t>
            </a:r>
            <a:r>
              <a:rPr lang="en-US" sz="2800">
                <a:solidFill>
                  <a:srgbClr val="0000CC"/>
                </a:solidFill>
                <a:latin typeface="Arial" panose="020B0604020202020204" pitchFamily="34" charset="0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(8-bit 2's complement form) </a:t>
            </a:r>
          </a:p>
        </p:txBody>
      </p:sp>
    </p:spTree>
    <p:extLst>
      <p:ext uri="{BB962C8B-B14F-4D97-AF65-F5344CB8AC3E}">
        <p14:creationId xmlns:p14="http://schemas.microsoft.com/office/powerpoint/2010/main" val="35635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315200" cy="4114800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Summary - Benefits of Twos Complements:</a:t>
            </a:r>
          </a:p>
          <a:p>
            <a:pPr lvl="1">
              <a:spcBef>
                <a:spcPct val="80000"/>
              </a:spcBef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Addition and subtraction are simplified in the two’s-complement system,</a:t>
            </a:r>
          </a:p>
          <a:p>
            <a:pPr lvl="1">
              <a:spcBef>
                <a:spcPct val="80000"/>
              </a:spcBef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-0 has been eliminated, replaced by one extra negative value, for which there is no corresponding positive number.  </a:t>
            </a:r>
          </a:p>
        </p:txBody>
      </p:sp>
    </p:spTree>
    <p:extLst>
      <p:ext uri="{BB962C8B-B14F-4D97-AF65-F5344CB8AC3E}">
        <p14:creationId xmlns:p14="http://schemas.microsoft.com/office/powerpoint/2010/main" val="37163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164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To compute </a:t>
            </a: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negative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values using Two’s Complement representation: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Begin with the binary representation of the positive value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Complement (flip each bit -- if it is 0 make it 1 and visa versa)  the entire positive number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Then add one.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Ex 1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	Find the 8-bit two’s complement 		representation of  </a:t>
            </a:r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–6</a:t>
            </a:r>
            <a:r>
              <a:rPr lang="en-US" baseline="-25000">
                <a:solidFill>
                  <a:srgbClr val="A50021"/>
                </a:solidFill>
                <a:latin typeface="Arial" panose="020B0604020202020204" pitchFamily="34" charset="0"/>
              </a:rPr>
              <a:t>10</a:t>
            </a:r>
          </a:p>
          <a:p>
            <a:pPr>
              <a:buFont typeface="Wingdings" panose="05000000000000000000" pitchFamily="2" charset="2"/>
              <a:buNone/>
            </a:pPr>
            <a:endParaRPr lang="en-US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Step 1: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Find binary representation of the 		positive value in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			6</a:t>
            </a:r>
            <a:r>
              <a:rPr lang="en-US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00000110</a:t>
            </a:r>
            <a:r>
              <a:rPr lang="en-US" baseline="-30000">
                <a:solidFill>
                  <a:srgbClr val="A50021"/>
                </a:solidFill>
                <a:latin typeface="Arial" panose="020B0604020202020204" pitchFamily="34" charset="0"/>
              </a:rPr>
              <a:t>2</a:t>
            </a:r>
            <a:endParaRPr lang="en-US" sz="36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Ex 1 continued	</a:t>
            </a:r>
            <a:r>
              <a:rPr lang="en-US">
                <a:solidFill>
                  <a:srgbClr val="000000"/>
                </a:solidFill>
              </a:rPr>
              <a:t>					</a:t>
            </a:r>
            <a:r>
              <a:rPr lang="en-US" b="1">
                <a:solidFill>
                  <a:srgbClr val="000000"/>
                </a:solidFill>
              </a:rPr>
              <a:t>Step 2: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Complement the entire positive 			value</a:t>
            </a:r>
          </a:p>
          <a:p>
            <a:pPr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</a:rPr>
              <a:t>	Positive Value:	00000110 	</a:t>
            </a:r>
          </a:p>
          <a:p>
            <a:pPr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</a:rPr>
              <a:t>	Complemented:	</a:t>
            </a:r>
            <a:r>
              <a:rPr lang="en-US">
                <a:solidFill>
                  <a:srgbClr val="A50021"/>
                </a:solidFill>
              </a:rPr>
              <a:t>11111001</a:t>
            </a:r>
          </a:p>
        </p:txBody>
      </p:sp>
    </p:spTree>
    <p:extLst>
      <p:ext uri="{BB962C8B-B14F-4D97-AF65-F5344CB8AC3E}">
        <p14:creationId xmlns:p14="http://schemas.microsoft.com/office/powerpoint/2010/main" val="7881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562600"/>
            <a:ext cx="7391400" cy="1295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lang="en-US" sz="3600" b="1">
                <a:solidFill>
                  <a:srgbClr val="0000CC"/>
                </a:solidFill>
                <a:latin typeface="Arial" panose="020B0604020202020204" pitchFamily="34" charset="0"/>
              </a:rPr>
              <a:t>-6</a:t>
            </a:r>
            <a:r>
              <a:rPr lang="en-US" sz="3600" b="1" baseline="-3000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lang="en-US" sz="3600" b="1">
                <a:solidFill>
                  <a:srgbClr val="0000CC"/>
                </a:solidFill>
                <a:latin typeface="Arial" panose="020B0604020202020204" pitchFamily="34" charset="0"/>
              </a:rPr>
              <a:t> = 11111010</a:t>
            </a:r>
            <a:r>
              <a:rPr lang="en-US" sz="3600" b="1" baseline="-30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(in 8-bit 2's complement form)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85800" y="2057400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 Ex 1, </a:t>
            </a:r>
            <a:r>
              <a:rPr kumimoji="0"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: Add one to complemented value</a:t>
            </a: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</a:rPr>
              <a:t>  </a:t>
            </a:r>
            <a:endParaRPr kumimoji="0" lang="en-US" sz="32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(complemented)	</a:t>
            </a:r>
            <a:r>
              <a:rPr kumimoji="0" lang="en-US" sz="3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	</a:t>
            </a:r>
            <a:r>
              <a:rPr kumimoji="0"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11111001</a:t>
            </a: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(add one)			</a:t>
            </a:r>
            <a:r>
              <a:rPr kumimoji="0" lang="en-US" sz="3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	</a:t>
            </a:r>
            <a:r>
              <a:rPr kumimoji="0" lang="en-US" sz="3200" b="1" u="sng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1</a:t>
            </a:r>
            <a:endParaRPr kumimoji="0" lang="en-US" sz="3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kumimoji="0" lang="en-US" sz="3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                        	</a:t>
            </a:r>
            <a:r>
              <a:rPr kumimoji="0" lang="en-US" sz="32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</a:p>
        </p:txBody>
      </p:sp>
    </p:spTree>
    <p:extLst>
      <p:ext uri="{BB962C8B-B14F-4D97-AF65-F5344CB8AC3E}">
        <p14:creationId xmlns:p14="http://schemas.microsoft.com/office/powerpoint/2010/main" val="41457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748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7772400" cy="4114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2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.	Find the 8-bit two’s complement 	representation of  20</a:t>
            </a:r>
            <a:r>
              <a:rPr lang="en-US" sz="2800" baseline="-25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Step 1: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binary representation of the 	positive value in 8 bits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			20</a:t>
            </a:r>
            <a:r>
              <a:rPr lang="en-US" sz="28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800">
                <a:solidFill>
                  <a:srgbClr val="A50021"/>
                </a:solidFill>
                <a:latin typeface="Arial" panose="020B0604020202020204" pitchFamily="34" charset="0"/>
              </a:rPr>
              <a:t>00010100</a:t>
            </a:r>
            <a:r>
              <a:rPr lang="en-US" sz="2800" baseline="-30000">
                <a:solidFill>
                  <a:srgbClr val="A50021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sz="28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	20 is positive, so STOP after step 1!</a:t>
            </a:r>
          </a:p>
        </p:txBody>
      </p:sp>
      <p:sp>
        <p:nvSpPr>
          <p:cNvPr id="674820" name="Rectangle 2052"/>
          <p:cNvSpPr>
            <a:spLocks noChangeArrowheads="1"/>
          </p:cNvSpPr>
          <p:nvPr/>
        </p:nvSpPr>
        <p:spPr bwMode="auto">
          <a:xfrm>
            <a:off x="1524000" y="5562600"/>
            <a:ext cx="739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So:	</a:t>
            </a:r>
            <a:r>
              <a:rPr kumimoji="0" 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20</a:t>
            </a:r>
            <a:r>
              <a:rPr kumimoji="0" lang="en-US" sz="2800" b="1" baseline="-30000">
                <a:solidFill>
                  <a:srgbClr val="0000CC"/>
                </a:solidFill>
                <a:latin typeface="Arial" panose="020B0604020202020204" pitchFamily="34" charset="0"/>
              </a:rPr>
              <a:t>10</a:t>
            </a:r>
            <a:r>
              <a:rPr kumimoji="0" 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 = 00010100</a:t>
            </a:r>
            <a:r>
              <a:rPr kumimoji="0" lang="en-US" sz="2800" b="1" baseline="-30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kumimoji="0"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kumimoji="0"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kumimoji="0" lang="en-US" sz="2800">
                <a:solidFill>
                  <a:srgbClr val="000000"/>
                </a:solidFill>
                <a:latin typeface="Arial" panose="020B0604020202020204" pitchFamily="34" charset="0"/>
              </a:rPr>
              <a:t>(in 8-bit 2's complement form)</a:t>
            </a:r>
            <a:endParaRPr kumimoji="0" lang="en-US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 autoUpdateAnimBg="0"/>
      <p:bldP spid="6748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Ex 3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.	Find the 8-bit two’s complement 	representation of  –80</a:t>
            </a:r>
            <a:r>
              <a:rPr lang="en-US" sz="2800" baseline="-25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Step 1: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Find binary representation of the 			positive value in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			80</a:t>
            </a:r>
            <a:r>
              <a:rPr lang="en-US" sz="2800" baseline="-30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800">
                <a:solidFill>
                  <a:srgbClr val="A50021"/>
                </a:solidFill>
                <a:latin typeface="Arial" panose="020B0604020202020204" pitchFamily="34" charset="0"/>
              </a:rPr>
              <a:t>01010000</a:t>
            </a:r>
            <a:r>
              <a:rPr lang="en-US" sz="2800" baseline="-30000">
                <a:solidFill>
                  <a:srgbClr val="A50021"/>
                </a:solidFill>
                <a:latin typeface="Arial" panose="020B0604020202020204" pitchFamily="34" charset="0"/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baseline="-300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	-80 is negative, so continue…</a:t>
            </a:r>
          </a:p>
        </p:txBody>
      </p:sp>
    </p:spTree>
    <p:extLst>
      <p:ext uri="{BB962C8B-B14F-4D97-AF65-F5344CB8AC3E}">
        <p14:creationId xmlns:p14="http://schemas.microsoft.com/office/powerpoint/2010/main" val="42817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Two’s Complement Representation</a:t>
            </a:r>
          </a:p>
        </p:txBody>
      </p:sp>
      <p:sp>
        <p:nvSpPr>
          <p:cNvPr id="6656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Ex 3							   	</a:t>
            </a: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Step 2: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 Complement the entire positive 			value</a:t>
            </a:r>
          </a:p>
          <a:p>
            <a:pP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	Positive Value:		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01010000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	Complemented:	</a:t>
            </a:r>
            <a:r>
              <a:rPr lang="en-US" b="1">
                <a:solidFill>
                  <a:srgbClr val="A50021"/>
                </a:solidFill>
                <a:latin typeface="Courier New" panose="02070309020205020404" pitchFamily="49" charset="0"/>
              </a:rPr>
              <a:t>10101111</a:t>
            </a:r>
          </a:p>
        </p:txBody>
      </p:sp>
    </p:spTree>
    <p:extLst>
      <p:ext uri="{BB962C8B-B14F-4D97-AF65-F5344CB8AC3E}">
        <p14:creationId xmlns:p14="http://schemas.microsoft.com/office/powerpoint/2010/main" val="839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autoUpdateAnimBg="0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251</TotalTime>
  <Words>585</Words>
  <Application>Microsoft Office PowerPoint</Application>
  <PresentationFormat>On-screen Show (4:3)</PresentationFormat>
  <Paragraphs>164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HNDIT</vt:lpstr>
      <vt:lpstr>IT1004: Data Representation and Organization</vt:lpstr>
      <vt:lpstr>Learning Objectives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PowerPoint Presentation</vt:lpstr>
      <vt:lpstr>PowerPoint Presentation</vt:lpstr>
      <vt:lpstr>PowerPoint Presentation</vt:lpstr>
      <vt:lpstr>Two’s Complement Representation</vt:lpstr>
      <vt:lpstr>Two’s Complement to Decimal</vt:lpstr>
      <vt:lpstr>Two’s Complement to Decimal</vt:lpstr>
      <vt:lpstr>Two’s Complement to Decimal</vt:lpstr>
      <vt:lpstr>Two’s Complement to Decimal</vt:lpstr>
      <vt:lpstr>Two’s Complement to Decimal</vt:lpstr>
      <vt:lpstr>Two’s Complement to Decimal</vt:lpstr>
      <vt:lpstr>Two’s Complement to Decimal</vt:lpstr>
      <vt:lpstr>Two’s Complement to Decimal</vt:lpstr>
      <vt:lpstr>Two’s Complement Representation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31</cp:revision>
  <dcterms:created xsi:type="dcterms:W3CDTF">2013-10-16T01:16:09Z</dcterms:created>
  <dcterms:modified xsi:type="dcterms:W3CDTF">2016-06-20T10:01:42Z</dcterms:modified>
</cp:coreProperties>
</file>