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8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3" r:id="rId10"/>
    <p:sldId id="341" r:id="rId11"/>
    <p:sldId id="344" r:id="rId12"/>
    <p:sldId id="345" r:id="rId13"/>
    <p:sldId id="346" r:id="rId14"/>
    <p:sldId id="34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B4B73-EC22-490B-87C5-9F27EEF0A650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EA0F-07C1-4882-A8E8-1D44A81E6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A392-3026-4882-B1A6-3157B7908D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7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This slide show that there are only four possible combinations for adding together two signed numbers. The next four slides demonstrate each of these examples.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5018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5746EC-83EB-4A19-87AD-EBD91D29BE41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Addition of two Positive numbers.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5120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77DD02-9280-46B1-B6CF-2078A9210E28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This example shows the addition of one positive and one negative numbers. Note that this is done in the same way as subtracting a positive number from a positive number.  In this case, the answer is positive.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5223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3F4338-99AB-4226-A7BA-19736B6539BA}" type="slidenum">
              <a:rPr lang="en-US"/>
              <a:pPr eaLnBrk="1" hangingPunct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This slide demonstrates the addition of one positive and one negative number.  Again, this is is the same a subtracting a positive number from a positive number. In this case the answer happens to be negative.</a:t>
            </a:r>
          </a:p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78FA76-A74C-4EE8-B4C9-ACF356B108AD}" type="slidenum">
              <a:rPr lang="en-US"/>
              <a:pPr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This slide demonstrates the addition of two negative numbers. </a:t>
            </a:r>
          </a:p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5427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Project Lead The Way, Inc.</a:t>
            </a:r>
            <a:endParaRPr lang="en-US" baseline="30000" smtClean="0"/>
          </a:p>
          <a:p>
            <a:pPr eaLnBrk="1" hangingPunct="1"/>
            <a:r>
              <a:rPr 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7A611C-D202-42E4-B132-27E8724B1016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IT1004: Data Representation and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Negative number representation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78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Simple Rule for Detecting an Overflow </a:t>
            </a:r>
            <a:r>
              <a:rPr lang="en-US" b="1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If </a:t>
            </a:r>
            <a:r>
              <a:rPr lang="en-US" i="1" dirty="0"/>
              <a:t>the carry </a:t>
            </a:r>
            <a:r>
              <a:rPr lang="en-US" i="1" dirty="0" smtClean="0"/>
              <a:t>into the </a:t>
            </a:r>
            <a:r>
              <a:rPr lang="en-US" i="1" dirty="0"/>
              <a:t>sign bit equals the carry out of the bit, no overflow has occurred. </a:t>
            </a:r>
            <a:endParaRPr lang="en-US" i="1" dirty="0" smtClean="0"/>
          </a:p>
          <a:p>
            <a:r>
              <a:rPr lang="en-US" i="1" dirty="0" smtClean="0"/>
              <a:t>If the </a:t>
            </a:r>
            <a:r>
              <a:rPr lang="en-US" i="1" dirty="0"/>
              <a:t>carry into the sign bit is different from the carry out of the sign bit</a:t>
            </a:r>
            <a:r>
              <a:rPr lang="en-US" i="1" dirty="0" smtClean="0"/>
              <a:t>, overflow </a:t>
            </a:r>
            <a:r>
              <a:rPr lang="en-US" i="1" dirty="0"/>
              <a:t>(and thus an error) has occurred.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503237"/>
            <a:ext cx="8229600" cy="21637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2.22 indicates overflow because the carry into the </a:t>
            </a:r>
            <a:r>
              <a:rPr lang="en-US" dirty="0" smtClean="0"/>
              <a:t>sign bit </a:t>
            </a:r>
            <a:r>
              <a:rPr lang="en-US" dirty="0"/>
              <a:t>(a 1 is carried in) is not equal to the carry out of the sign bit (a 0 is carried out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960" t="50000" r="25988" b="22917"/>
          <a:stretch/>
        </p:blipFill>
        <p:spPr>
          <a:xfrm>
            <a:off x="0" y="2554119"/>
            <a:ext cx="9144852" cy="25294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199" y="4794753"/>
            <a:ext cx="8229600" cy="209288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272526"/>
                </a:solidFill>
                <a:latin typeface="Times-Roman"/>
              </a:rPr>
              <a:t>A one is carried into the leftmost bit, but a zero is carried out. Because these </a:t>
            </a:r>
            <a:r>
              <a:rPr lang="en-US" sz="2600" dirty="0" smtClean="0">
                <a:solidFill>
                  <a:srgbClr val="272526"/>
                </a:solidFill>
                <a:latin typeface="Times-Roman"/>
              </a:rPr>
              <a:t>carries are </a:t>
            </a:r>
            <a:r>
              <a:rPr lang="en-US" sz="2600" dirty="0">
                <a:solidFill>
                  <a:srgbClr val="272526"/>
                </a:solidFill>
                <a:latin typeface="Times-Roman"/>
              </a:rPr>
              <a:t>not equal, an overflow has occurred. (We can easily see that two </a:t>
            </a:r>
            <a:r>
              <a:rPr lang="en-US" sz="2600" dirty="0" smtClean="0">
                <a:solidFill>
                  <a:srgbClr val="272526"/>
                </a:solidFill>
                <a:latin typeface="Times-Roman"/>
              </a:rPr>
              <a:t>positive numbers </a:t>
            </a:r>
            <a:r>
              <a:rPr lang="en-US" sz="2600" dirty="0">
                <a:solidFill>
                  <a:srgbClr val="272526"/>
                </a:solidFill>
                <a:latin typeface="Times-Roman"/>
              </a:rPr>
              <a:t>are being added but the result is negative.)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49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334" r="69326" b="10416"/>
          <a:stretch/>
        </p:blipFill>
        <p:spPr>
          <a:xfrm>
            <a:off x="1524000" y="244230"/>
            <a:ext cx="6400800" cy="65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016" t="33334" r="42386" b="10416"/>
          <a:stretch/>
        </p:blipFill>
        <p:spPr>
          <a:xfrm>
            <a:off x="1447800" y="-12939"/>
            <a:ext cx="53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211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642" t="33334" r="7833" b="10416"/>
          <a:stretch/>
        </p:blipFill>
        <p:spPr>
          <a:xfrm>
            <a:off x="1447800" y="113857"/>
            <a:ext cx="5867400" cy="67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lesson student should be able to </a:t>
            </a:r>
          </a:p>
          <a:p>
            <a:pPr lvl="1"/>
            <a:r>
              <a:rPr lang="en-US" dirty="0" smtClean="0"/>
              <a:t>Add 2 ‘s complement numbers</a:t>
            </a:r>
          </a:p>
          <a:p>
            <a:pPr lvl="1"/>
            <a:r>
              <a:rPr lang="en-US" dirty="0" smtClean="0"/>
              <a:t>Identify the overflow.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Using The 2’s Compliment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200B37-1706-48FD-87FB-C8FEA61DADF8}" type="slidenum">
              <a:rPr lang="en-US"/>
              <a:pPr eaLnBrk="1" hangingPunct="1"/>
              <a:t>3</a:t>
            </a:fld>
            <a:endParaRPr lang="en-US"/>
          </a:p>
        </p:txBody>
      </p:sp>
      <p:grpSp>
        <p:nvGrpSpPr>
          <p:cNvPr id="29700" name="Group 6"/>
          <p:cNvGrpSpPr>
            <a:grpSpLocks/>
          </p:cNvGrpSpPr>
          <p:nvPr/>
        </p:nvGrpSpPr>
        <p:grpSpPr bwMode="auto">
          <a:xfrm>
            <a:off x="2682875" y="4997450"/>
            <a:ext cx="1165225" cy="1676400"/>
            <a:chOff x="1906" y="1488"/>
            <a:chExt cx="734" cy="1056"/>
          </a:xfrm>
        </p:grpSpPr>
        <p:sp>
          <p:nvSpPr>
            <p:cNvPr id="29731" name="Text Box 7"/>
            <p:cNvSpPr txBox="1">
              <a:spLocks noChangeArrowheads="1"/>
            </p:cNvSpPr>
            <p:nvPr/>
          </p:nvSpPr>
          <p:spPr bwMode="auto">
            <a:xfrm>
              <a:off x="1906" y="1488"/>
              <a:ext cx="734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  9 </a:t>
              </a:r>
            </a:p>
            <a:p>
              <a:pPr algn="r" eaLnBrk="1" hangingPunct="1"/>
              <a:r>
                <a:rPr lang="en-US" sz="3200">
                  <a:solidFill>
                    <a:srgbClr val="000000"/>
                  </a:solidFill>
                </a:rPr>
                <a:t>+ (-5)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sz="3200">
                  <a:solidFill>
                    <a:srgbClr val="000000"/>
                  </a:solidFill>
                </a:rPr>
                <a:t>4 </a:t>
              </a:r>
              <a:endParaRPr lang="en-US" sz="2400"/>
            </a:p>
          </p:txBody>
        </p:sp>
        <p:sp>
          <p:nvSpPr>
            <p:cNvPr id="29732" name="Line 8"/>
            <p:cNvSpPr>
              <a:spLocks noChangeShapeType="1"/>
            </p:cNvSpPr>
            <p:nvPr/>
          </p:nvSpPr>
          <p:spPr bwMode="auto">
            <a:xfrm>
              <a:off x="2022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701" name="Group 9"/>
          <p:cNvGrpSpPr>
            <a:grpSpLocks/>
          </p:cNvGrpSpPr>
          <p:nvPr/>
        </p:nvGrpSpPr>
        <p:grpSpPr bwMode="auto">
          <a:xfrm>
            <a:off x="6813550" y="2606675"/>
            <a:ext cx="1236663" cy="1676400"/>
            <a:chOff x="2855" y="1488"/>
            <a:chExt cx="779" cy="1056"/>
          </a:xfrm>
        </p:grpSpPr>
        <p:sp>
          <p:nvSpPr>
            <p:cNvPr id="29729" name="Text Box 10"/>
            <p:cNvSpPr txBox="1">
              <a:spLocks noChangeArrowheads="1"/>
            </p:cNvSpPr>
            <p:nvPr/>
          </p:nvSpPr>
          <p:spPr bwMode="auto">
            <a:xfrm>
              <a:off x="2855" y="1488"/>
              <a:ext cx="779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  (-9) </a:t>
              </a:r>
            </a:p>
            <a:p>
              <a:pPr algn="r" eaLnBrk="1" hangingPunct="1"/>
              <a:r>
                <a:rPr lang="en-US" sz="3200">
                  <a:solidFill>
                    <a:srgbClr val="000000"/>
                  </a:solidFill>
                </a:rPr>
                <a:t>+  5  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sz="3200">
                  <a:solidFill>
                    <a:srgbClr val="000000"/>
                  </a:solidFill>
                </a:rPr>
                <a:t>- 4  </a:t>
              </a:r>
              <a:endParaRPr lang="en-US" sz="2400"/>
            </a:p>
          </p:txBody>
        </p:sp>
        <p:sp>
          <p:nvSpPr>
            <p:cNvPr id="29730" name="Line 11"/>
            <p:cNvSpPr>
              <a:spLocks noChangeShapeType="1"/>
            </p:cNvSpPr>
            <p:nvPr/>
          </p:nvSpPr>
          <p:spPr bwMode="auto">
            <a:xfrm>
              <a:off x="3016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702" name="Group 12"/>
          <p:cNvGrpSpPr>
            <a:grpSpLocks/>
          </p:cNvGrpSpPr>
          <p:nvPr/>
        </p:nvGrpSpPr>
        <p:grpSpPr bwMode="auto">
          <a:xfrm>
            <a:off x="6884988" y="4997450"/>
            <a:ext cx="1165225" cy="1676400"/>
            <a:chOff x="3922" y="1488"/>
            <a:chExt cx="734" cy="1056"/>
          </a:xfrm>
        </p:grpSpPr>
        <p:sp>
          <p:nvSpPr>
            <p:cNvPr id="29727" name="Text Box 13"/>
            <p:cNvSpPr txBox="1">
              <a:spLocks noChangeArrowheads="1"/>
            </p:cNvSpPr>
            <p:nvPr/>
          </p:nvSpPr>
          <p:spPr bwMode="auto">
            <a:xfrm>
              <a:off x="3922" y="1488"/>
              <a:ext cx="734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  (-9)</a:t>
              </a:r>
            </a:p>
            <a:p>
              <a:pPr algn="r" eaLnBrk="1" hangingPunct="1"/>
              <a:r>
                <a:rPr lang="en-US" sz="3200">
                  <a:solidFill>
                    <a:srgbClr val="000000"/>
                  </a:solidFill>
                </a:rPr>
                <a:t>+ (-5)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sz="3200">
                  <a:solidFill>
                    <a:srgbClr val="000000"/>
                  </a:solidFill>
                </a:rPr>
                <a:t>- 14 </a:t>
              </a:r>
              <a:endParaRPr lang="en-US" sz="2400"/>
            </a:p>
          </p:txBody>
        </p:sp>
        <p:sp>
          <p:nvSpPr>
            <p:cNvPr id="29728" name="Line 14"/>
            <p:cNvSpPr>
              <a:spLocks noChangeShapeType="1"/>
            </p:cNvSpPr>
            <p:nvPr/>
          </p:nvSpPr>
          <p:spPr bwMode="auto">
            <a:xfrm>
              <a:off x="4038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703" name="Group 23"/>
          <p:cNvGrpSpPr>
            <a:grpSpLocks/>
          </p:cNvGrpSpPr>
          <p:nvPr/>
        </p:nvGrpSpPr>
        <p:grpSpPr bwMode="auto">
          <a:xfrm>
            <a:off x="2743200" y="2606675"/>
            <a:ext cx="1108075" cy="1692275"/>
            <a:chOff x="1942" y="1488"/>
            <a:chExt cx="698" cy="1066"/>
          </a:xfrm>
        </p:grpSpPr>
        <p:sp>
          <p:nvSpPr>
            <p:cNvPr id="29725" name="Text Box 7"/>
            <p:cNvSpPr txBox="1">
              <a:spLocks noChangeArrowheads="1"/>
            </p:cNvSpPr>
            <p:nvPr/>
          </p:nvSpPr>
          <p:spPr bwMode="auto">
            <a:xfrm>
              <a:off x="1942" y="1488"/>
              <a:ext cx="698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400">
                  <a:solidFill>
                    <a:srgbClr val="000000"/>
                  </a:solidFill>
                </a:rPr>
                <a:t> </a:t>
              </a:r>
              <a:r>
                <a:rPr lang="en-US" sz="3200">
                  <a:solidFill>
                    <a:srgbClr val="000000"/>
                  </a:solidFill>
                </a:rPr>
                <a:t>  9 </a:t>
              </a:r>
            </a:p>
            <a:p>
              <a:pPr algn="r" eaLnBrk="1" hangingPunct="1"/>
              <a:r>
                <a:rPr lang="en-US" sz="3200">
                  <a:solidFill>
                    <a:srgbClr val="000000"/>
                  </a:solidFill>
                </a:rPr>
                <a:t>+   5 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sz="3200">
                  <a:solidFill>
                    <a:srgbClr val="000000"/>
                  </a:solidFill>
                </a:rPr>
                <a:t>14 </a:t>
              </a:r>
              <a:endParaRPr lang="en-US" sz="2400"/>
            </a:p>
          </p:txBody>
        </p:sp>
        <p:sp>
          <p:nvSpPr>
            <p:cNvPr id="29726" name="Line 8"/>
            <p:cNvSpPr>
              <a:spLocks noChangeShapeType="1"/>
            </p:cNvSpPr>
            <p:nvPr/>
          </p:nvSpPr>
          <p:spPr bwMode="auto">
            <a:xfrm>
              <a:off x="2022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704" name="Group 35"/>
          <p:cNvGrpSpPr>
            <a:grpSpLocks/>
          </p:cNvGrpSpPr>
          <p:nvPr/>
        </p:nvGrpSpPr>
        <p:grpSpPr bwMode="auto">
          <a:xfrm>
            <a:off x="457200" y="2590800"/>
            <a:ext cx="2362200" cy="1692275"/>
            <a:chOff x="461962" y="2041525"/>
            <a:chExt cx="2362853" cy="1692275"/>
          </a:xfrm>
        </p:grpSpPr>
        <p:grpSp>
          <p:nvGrpSpPr>
            <p:cNvPr id="29721" name="Group 26"/>
            <p:cNvGrpSpPr>
              <a:grpSpLocks/>
            </p:cNvGrpSpPr>
            <p:nvPr/>
          </p:nvGrpSpPr>
          <p:grpSpPr bwMode="auto">
            <a:xfrm>
              <a:off x="461962" y="2041525"/>
              <a:ext cx="1747838" cy="1692275"/>
              <a:chOff x="1539" y="1488"/>
              <a:chExt cx="1101" cy="1066"/>
            </a:xfrm>
          </p:grpSpPr>
          <p:sp>
            <p:nvSpPr>
              <p:cNvPr id="29723" name="Text Box 7"/>
              <p:cNvSpPr txBox="1">
                <a:spLocks noChangeArrowheads="1"/>
              </p:cNvSpPr>
              <p:nvPr/>
            </p:nvSpPr>
            <p:spPr bwMode="auto">
              <a:xfrm>
                <a:off x="1539" y="1488"/>
                <a:ext cx="1101" cy="1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3200">
                    <a:solidFill>
                      <a:srgbClr val="FF0000"/>
                    </a:solidFill>
                  </a:rPr>
                  <a:t>  POS </a:t>
                </a:r>
              </a:p>
              <a:p>
                <a:pPr algn="r" eaLnBrk="1" hangingPunct="1"/>
                <a:r>
                  <a:rPr lang="en-US" sz="3200">
                    <a:solidFill>
                      <a:srgbClr val="FF0000"/>
                    </a:solidFill>
                  </a:rPr>
                  <a:t>+   POS </a:t>
                </a:r>
              </a:p>
              <a:p>
                <a:pPr algn="r" eaLnBrk="1" hangingPunct="1">
                  <a:lnSpc>
                    <a:spcPct val="125000"/>
                  </a:lnSpc>
                </a:pPr>
                <a:r>
                  <a:rPr lang="en-US" sz="3200">
                    <a:solidFill>
                      <a:srgbClr val="FF0000"/>
                    </a:solidFill>
                  </a:rPr>
                  <a:t>POS 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724" name="Line 8"/>
              <p:cNvSpPr>
                <a:spLocks noChangeShapeType="1"/>
              </p:cNvSpPr>
              <p:nvPr/>
            </p:nvSpPr>
            <p:spPr bwMode="auto">
              <a:xfrm>
                <a:off x="1635" y="2160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22" name="TextBox 29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69121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4000">
                  <a:solidFill>
                    <a:srgbClr val="FF0000"/>
                  </a:solidFill>
                  <a:sym typeface="Symbol" panose="05050102010706020507" pitchFamily="18" charset="2"/>
                </a:rPr>
                <a:t></a:t>
              </a:r>
              <a:endParaRPr lang="en-US" sz="4000">
                <a:solidFill>
                  <a:srgbClr val="FF0000"/>
                </a:solidFill>
              </a:endParaRPr>
            </a:p>
          </p:txBody>
        </p:sp>
      </p:grpSp>
      <p:grpSp>
        <p:nvGrpSpPr>
          <p:cNvPr id="29705" name="Group 34"/>
          <p:cNvGrpSpPr>
            <a:grpSpLocks/>
          </p:cNvGrpSpPr>
          <p:nvPr/>
        </p:nvGrpSpPr>
        <p:grpSpPr bwMode="auto">
          <a:xfrm>
            <a:off x="439738" y="4997450"/>
            <a:ext cx="2384425" cy="1570038"/>
            <a:chOff x="473076" y="4191001"/>
            <a:chExt cx="2385077" cy="1570038"/>
          </a:xfrm>
        </p:grpSpPr>
        <p:grpSp>
          <p:nvGrpSpPr>
            <p:cNvPr id="29717" name="Group 30"/>
            <p:cNvGrpSpPr>
              <a:grpSpLocks/>
            </p:cNvGrpSpPr>
            <p:nvPr/>
          </p:nvGrpSpPr>
          <p:grpSpPr bwMode="auto">
            <a:xfrm>
              <a:off x="473076" y="4191001"/>
              <a:ext cx="1770064" cy="1570038"/>
              <a:chOff x="1525" y="1488"/>
              <a:chExt cx="1115" cy="989"/>
            </a:xfrm>
          </p:grpSpPr>
          <p:sp>
            <p:nvSpPr>
              <p:cNvPr id="29719" name="Text Box 7"/>
              <p:cNvSpPr txBox="1">
                <a:spLocks noChangeArrowheads="1"/>
              </p:cNvSpPr>
              <p:nvPr/>
            </p:nvSpPr>
            <p:spPr bwMode="auto">
              <a:xfrm>
                <a:off x="1525" y="1488"/>
                <a:ext cx="1115" cy="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3200">
                    <a:solidFill>
                      <a:srgbClr val="FF0000"/>
                    </a:solidFill>
                  </a:rPr>
                  <a:t>  POS </a:t>
                </a:r>
              </a:p>
              <a:p>
                <a:pPr algn="r" eaLnBrk="1" hangingPunct="1"/>
                <a:r>
                  <a:rPr lang="en-US" sz="3200">
                    <a:solidFill>
                      <a:srgbClr val="FF0000"/>
                    </a:solidFill>
                  </a:rPr>
                  <a:t>+   NEG </a:t>
                </a:r>
              </a:p>
              <a:p>
                <a:pPr algn="r" eaLnBrk="1" hangingPunct="1"/>
                <a:r>
                  <a:rPr lang="en-US" sz="3200">
                    <a:solidFill>
                      <a:srgbClr val="FF0000"/>
                    </a:solidFill>
                  </a:rPr>
                  <a:t>POS 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720" name="Line 8"/>
              <p:cNvSpPr>
                <a:spLocks noChangeShapeType="1"/>
              </p:cNvSpPr>
              <p:nvPr/>
            </p:nvSpPr>
            <p:spPr bwMode="auto">
              <a:xfrm>
                <a:off x="1632" y="2136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18" name="TextBox 33"/>
            <p:cNvSpPr txBox="1">
              <a:spLocks noChangeArrowheads="1"/>
            </p:cNvSpPr>
            <p:nvPr/>
          </p:nvSpPr>
          <p:spPr bwMode="auto">
            <a:xfrm>
              <a:off x="2166938" y="4511675"/>
              <a:ext cx="69121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4000">
                  <a:solidFill>
                    <a:srgbClr val="FF0000"/>
                  </a:solidFill>
                  <a:sym typeface="Symbol" panose="05050102010706020507" pitchFamily="18" charset="2"/>
                </a:rPr>
                <a:t></a:t>
              </a:r>
              <a:endParaRPr lang="en-US" sz="4000">
                <a:solidFill>
                  <a:srgbClr val="FF0000"/>
                </a:solidFill>
              </a:endParaRPr>
            </a:p>
          </p:txBody>
        </p:sp>
      </p:grpSp>
      <p:grpSp>
        <p:nvGrpSpPr>
          <p:cNvPr id="29706" name="Group 36"/>
          <p:cNvGrpSpPr>
            <a:grpSpLocks/>
          </p:cNvGrpSpPr>
          <p:nvPr/>
        </p:nvGrpSpPr>
        <p:grpSpPr bwMode="auto">
          <a:xfrm>
            <a:off x="4648200" y="2606675"/>
            <a:ext cx="2362200" cy="1692275"/>
            <a:chOff x="461961" y="2041525"/>
            <a:chExt cx="2362854" cy="1692275"/>
          </a:xfrm>
        </p:grpSpPr>
        <p:grpSp>
          <p:nvGrpSpPr>
            <p:cNvPr id="29713" name="Group 26"/>
            <p:cNvGrpSpPr>
              <a:grpSpLocks/>
            </p:cNvGrpSpPr>
            <p:nvPr/>
          </p:nvGrpSpPr>
          <p:grpSpPr bwMode="auto">
            <a:xfrm>
              <a:off x="461961" y="2041525"/>
              <a:ext cx="1747838" cy="1692275"/>
              <a:chOff x="1539" y="1488"/>
              <a:chExt cx="1101" cy="1066"/>
            </a:xfrm>
          </p:grpSpPr>
          <p:sp>
            <p:nvSpPr>
              <p:cNvPr id="29715" name="Text Box 7"/>
              <p:cNvSpPr txBox="1">
                <a:spLocks noChangeArrowheads="1"/>
              </p:cNvSpPr>
              <p:nvPr/>
            </p:nvSpPr>
            <p:spPr bwMode="auto">
              <a:xfrm>
                <a:off x="1539" y="1488"/>
                <a:ext cx="1101" cy="1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3200">
                    <a:solidFill>
                      <a:srgbClr val="FF0000"/>
                    </a:solidFill>
                  </a:rPr>
                  <a:t>  NEG </a:t>
                </a:r>
              </a:p>
              <a:p>
                <a:pPr algn="r" eaLnBrk="1" hangingPunct="1"/>
                <a:r>
                  <a:rPr lang="en-US" sz="3200">
                    <a:solidFill>
                      <a:srgbClr val="FF0000"/>
                    </a:solidFill>
                  </a:rPr>
                  <a:t>+   POS </a:t>
                </a:r>
              </a:p>
              <a:p>
                <a:pPr algn="r" eaLnBrk="1" hangingPunct="1">
                  <a:lnSpc>
                    <a:spcPct val="125000"/>
                  </a:lnSpc>
                </a:pPr>
                <a:r>
                  <a:rPr lang="en-US" sz="3200">
                    <a:solidFill>
                      <a:srgbClr val="FF0000"/>
                    </a:solidFill>
                  </a:rPr>
                  <a:t>NEG 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716" name="Line 8"/>
              <p:cNvSpPr>
                <a:spLocks noChangeShapeType="1"/>
              </p:cNvSpPr>
              <p:nvPr/>
            </p:nvSpPr>
            <p:spPr bwMode="auto">
              <a:xfrm>
                <a:off x="1635" y="2160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14" name="TextBox 38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69121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4000">
                  <a:solidFill>
                    <a:srgbClr val="FF0000"/>
                  </a:solidFill>
                  <a:sym typeface="Symbol" panose="05050102010706020507" pitchFamily="18" charset="2"/>
                </a:rPr>
                <a:t></a:t>
              </a:r>
              <a:endParaRPr lang="en-US" sz="4000">
                <a:solidFill>
                  <a:srgbClr val="FF0000"/>
                </a:solidFill>
              </a:endParaRPr>
            </a:p>
          </p:txBody>
        </p:sp>
      </p:grpSp>
      <p:grpSp>
        <p:nvGrpSpPr>
          <p:cNvPr id="29707" name="Group 41"/>
          <p:cNvGrpSpPr>
            <a:grpSpLocks/>
          </p:cNvGrpSpPr>
          <p:nvPr/>
        </p:nvGrpSpPr>
        <p:grpSpPr bwMode="auto">
          <a:xfrm>
            <a:off x="4625975" y="5013325"/>
            <a:ext cx="2384425" cy="1692275"/>
            <a:chOff x="473074" y="4191000"/>
            <a:chExt cx="2385079" cy="1692275"/>
          </a:xfrm>
        </p:grpSpPr>
        <p:grpSp>
          <p:nvGrpSpPr>
            <p:cNvPr id="29709" name="Group 30"/>
            <p:cNvGrpSpPr>
              <a:grpSpLocks/>
            </p:cNvGrpSpPr>
            <p:nvPr/>
          </p:nvGrpSpPr>
          <p:grpSpPr bwMode="auto">
            <a:xfrm>
              <a:off x="473074" y="4191000"/>
              <a:ext cx="1770063" cy="1692275"/>
              <a:chOff x="1525" y="1488"/>
              <a:chExt cx="1115" cy="1066"/>
            </a:xfrm>
          </p:grpSpPr>
          <p:sp>
            <p:nvSpPr>
              <p:cNvPr id="29711" name="Text Box 7"/>
              <p:cNvSpPr txBox="1">
                <a:spLocks noChangeArrowheads="1"/>
              </p:cNvSpPr>
              <p:nvPr/>
            </p:nvSpPr>
            <p:spPr bwMode="auto">
              <a:xfrm>
                <a:off x="1525" y="1488"/>
                <a:ext cx="1115" cy="1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3200">
                    <a:solidFill>
                      <a:srgbClr val="FF0000"/>
                    </a:solidFill>
                  </a:rPr>
                  <a:t> NEG </a:t>
                </a:r>
              </a:p>
              <a:p>
                <a:pPr algn="r" eaLnBrk="1" hangingPunct="1"/>
                <a:r>
                  <a:rPr lang="en-US" sz="3200">
                    <a:solidFill>
                      <a:srgbClr val="FF0000"/>
                    </a:solidFill>
                  </a:rPr>
                  <a:t>+   NEG </a:t>
                </a:r>
              </a:p>
              <a:p>
                <a:pPr algn="r" eaLnBrk="1" hangingPunct="1">
                  <a:lnSpc>
                    <a:spcPct val="125000"/>
                  </a:lnSpc>
                </a:pPr>
                <a:r>
                  <a:rPr lang="en-US" sz="3200">
                    <a:solidFill>
                      <a:srgbClr val="FF0000"/>
                    </a:solidFill>
                  </a:rPr>
                  <a:t>NEG 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712" name="Line 8"/>
              <p:cNvSpPr>
                <a:spLocks noChangeShapeType="1"/>
              </p:cNvSpPr>
              <p:nvPr/>
            </p:nvSpPr>
            <p:spPr bwMode="auto">
              <a:xfrm>
                <a:off x="1635" y="2160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10" name="TextBox 43"/>
            <p:cNvSpPr txBox="1">
              <a:spLocks noChangeArrowheads="1"/>
            </p:cNvSpPr>
            <p:nvPr/>
          </p:nvSpPr>
          <p:spPr bwMode="auto">
            <a:xfrm>
              <a:off x="2166938" y="4511675"/>
              <a:ext cx="69121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4000">
                  <a:solidFill>
                    <a:srgbClr val="FF0000"/>
                  </a:solidFill>
                  <a:sym typeface="Symbol" panose="05050102010706020507" pitchFamily="18" charset="2"/>
                </a:rPr>
                <a:t></a:t>
              </a:r>
              <a:endParaRPr lang="en-US" sz="4000">
                <a:solidFill>
                  <a:srgbClr val="FF0000"/>
                </a:solidFill>
              </a:endParaRPr>
            </a:p>
          </p:txBody>
        </p:sp>
      </p:grpSp>
      <p:sp>
        <p:nvSpPr>
          <p:cNvPr id="29708" name="TextBox 46"/>
          <p:cNvSpPr txBox="1">
            <a:spLocks noChangeArrowheads="1"/>
          </p:cNvSpPr>
          <p:nvPr/>
        </p:nvSpPr>
        <p:spPr bwMode="auto">
          <a:xfrm>
            <a:off x="533400" y="1371600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/>
              <a:t>Use the 2’s complement process to add together the following numbers.  </a:t>
            </a:r>
          </a:p>
        </p:txBody>
      </p:sp>
    </p:spTree>
    <p:extLst>
      <p:ext uri="{BB962C8B-B14F-4D97-AF65-F5344CB8AC3E}">
        <p14:creationId xmlns:p14="http://schemas.microsoft.com/office/powerpoint/2010/main" val="19665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 + POS → POS Answer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A5F478-4B7E-48B6-AB10-3B8241FDA360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If no 2’s complement is needed, use regular binary addition.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35463" y="2468563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00001001</a:t>
            </a:r>
            <a:r>
              <a:rPr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3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726" name="Group 7"/>
          <p:cNvGrpSpPr>
            <a:grpSpLocks/>
          </p:cNvGrpSpPr>
          <p:nvPr/>
        </p:nvGrpSpPr>
        <p:grpSpPr bwMode="auto">
          <a:xfrm>
            <a:off x="1925638" y="2438400"/>
            <a:ext cx="1419225" cy="1692275"/>
            <a:chOff x="724" y="1488"/>
            <a:chExt cx="894" cy="1066"/>
          </a:xfrm>
        </p:grpSpPr>
        <p:sp>
          <p:nvSpPr>
            <p:cNvPr id="30735" name="Text Box 8"/>
            <p:cNvSpPr txBox="1">
              <a:spLocks noChangeArrowheads="1"/>
            </p:cNvSpPr>
            <p:nvPr/>
          </p:nvSpPr>
          <p:spPr bwMode="auto">
            <a:xfrm>
              <a:off x="724" y="1488"/>
              <a:ext cx="894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9 </a:t>
              </a:r>
            </a:p>
            <a:p>
              <a:pPr algn="r" eaLnBrk="1" hangingPunct="1"/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 5 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 </a:t>
              </a:r>
              <a:endParaRPr lang="en-US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>
              <a:off x="802" y="2160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1675" y="2481263"/>
            <a:ext cx="78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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65475" y="3511550"/>
            <a:ext cx="78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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48175" y="3506788"/>
            <a:ext cx="215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00001110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91000" y="2849563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00000101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19450" y="2925763"/>
            <a:ext cx="78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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962400" y="2887663"/>
            <a:ext cx="2582863" cy="604837"/>
            <a:chOff x="4960960" y="2629273"/>
            <a:chExt cx="2582840" cy="604465"/>
          </a:xfrm>
        </p:grpSpPr>
        <p:sp>
          <p:nvSpPr>
            <p:cNvPr id="30733" name="Line 6"/>
            <p:cNvSpPr>
              <a:spLocks noChangeShapeType="1"/>
            </p:cNvSpPr>
            <p:nvPr/>
          </p:nvSpPr>
          <p:spPr bwMode="auto">
            <a:xfrm>
              <a:off x="5167312" y="3233738"/>
              <a:ext cx="237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4960960" y="2629273"/>
              <a:ext cx="533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62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 + NEG → POS Answer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F51DCB-21AF-40C3-A2BC-D178C68FD833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Take the 2’s complement of the negative number and use regular binary addition.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35463" y="2468563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00001001</a:t>
            </a:r>
            <a:r>
              <a:rPr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3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1750" name="Group 7"/>
          <p:cNvGrpSpPr>
            <a:grpSpLocks/>
          </p:cNvGrpSpPr>
          <p:nvPr/>
        </p:nvGrpSpPr>
        <p:grpSpPr bwMode="auto">
          <a:xfrm>
            <a:off x="1431925" y="2438400"/>
            <a:ext cx="1912938" cy="1692275"/>
            <a:chOff x="413" y="1488"/>
            <a:chExt cx="1205" cy="1066"/>
          </a:xfrm>
        </p:grpSpPr>
        <p:sp>
          <p:nvSpPr>
            <p:cNvPr id="31770" name="Text Box 8"/>
            <p:cNvSpPr txBox="1">
              <a:spLocks noChangeArrowheads="1"/>
            </p:cNvSpPr>
            <p:nvPr/>
          </p:nvSpPr>
          <p:spPr bwMode="auto">
            <a:xfrm>
              <a:off x="413" y="1488"/>
              <a:ext cx="1205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9  </a:t>
              </a:r>
            </a:p>
            <a:p>
              <a:pPr algn="r" eaLnBrk="1" hangingPunct="1"/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(-5) 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  </a:t>
              </a:r>
              <a:endParaRPr lang="en-US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771" name="Line 9"/>
            <p:cNvSpPr>
              <a:spLocks noChangeShapeType="1"/>
            </p:cNvSpPr>
            <p:nvPr/>
          </p:nvSpPr>
          <p:spPr bwMode="auto">
            <a:xfrm>
              <a:off x="509" y="2160"/>
              <a:ext cx="9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1675" y="2481263"/>
            <a:ext cx="78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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65475" y="3511550"/>
            <a:ext cx="78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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91000" y="2849563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11111011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962400" y="2887663"/>
            <a:ext cx="2582863" cy="604837"/>
            <a:chOff x="4960960" y="2629273"/>
            <a:chExt cx="2582840" cy="604465"/>
          </a:xfrm>
        </p:grpSpPr>
        <p:sp>
          <p:nvSpPr>
            <p:cNvPr id="31768" name="Line 6"/>
            <p:cNvSpPr>
              <a:spLocks noChangeShapeType="1"/>
            </p:cNvSpPr>
            <p:nvPr/>
          </p:nvSpPr>
          <p:spPr bwMode="auto">
            <a:xfrm>
              <a:off x="5167312" y="3233738"/>
              <a:ext cx="237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9" name="Text Box 5"/>
            <p:cNvSpPr txBox="1">
              <a:spLocks noChangeArrowheads="1"/>
            </p:cNvSpPr>
            <p:nvPr/>
          </p:nvSpPr>
          <p:spPr bwMode="auto">
            <a:xfrm>
              <a:off x="4960960" y="2629273"/>
              <a:ext cx="533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495800" y="4800600"/>
            <a:ext cx="3370263" cy="1816100"/>
            <a:chOff x="3312" y="2985"/>
            <a:chExt cx="2123" cy="1144"/>
          </a:xfrm>
        </p:grpSpPr>
        <p:sp>
          <p:nvSpPr>
            <p:cNvPr id="31764" name="Text Box 17"/>
            <p:cNvSpPr txBox="1">
              <a:spLocks noChangeArrowheads="1"/>
            </p:cNvSpPr>
            <p:nvPr/>
          </p:nvSpPr>
          <p:spPr bwMode="auto">
            <a:xfrm>
              <a:off x="3312" y="2985"/>
              <a:ext cx="1104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200">
                  <a:solidFill>
                    <a:srgbClr val="000000"/>
                  </a:solidFill>
                </a:rPr>
                <a:t>  </a:t>
              </a:r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00000101</a:t>
              </a:r>
            </a:p>
            <a:p>
              <a:pPr algn="r" eaLnBrk="1" hangingPunct="1"/>
              <a:r>
                <a:rPr lang="en-US" sz="22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</a:t>
              </a:r>
            </a:p>
            <a:p>
              <a:pPr algn="r" eaLnBrk="1" hangingPunct="1"/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11111010</a:t>
              </a:r>
            </a:p>
            <a:p>
              <a:pPr algn="r" eaLnBrk="1" hangingPunct="1"/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+1</a:t>
              </a:r>
            </a:p>
            <a:p>
              <a:pPr algn="r" eaLnBrk="1" hangingPunct="1"/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11111011</a:t>
              </a: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1765" name="Line 18"/>
            <p:cNvSpPr>
              <a:spLocks noChangeShapeType="1"/>
            </p:cNvSpPr>
            <p:nvPr/>
          </p:nvSpPr>
          <p:spPr bwMode="auto">
            <a:xfrm>
              <a:off x="3497" y="383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6" name="AutoShape 19"/>
            <p:cNvSpPr>
              <a:spLocks/>
            </p:cNvSpPr>
            <p:nvPr/>
          </p:nvSpPr>
          <p:spPr bwMode="auto">
            <a:xfrm>
              <a:off x="4416" y="3038"/>
              <a:ext cx="144" cy="1008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1767" name="Text Box 20"/>
            <p:cNvSpPr txBox="1">
              <a:spLocks noChangeArrowheads="1"/>
            </p:cNvSpPr>
            <p:nvPr/>
          </p:nvSpPr>
          <p:spPr bwMode="auto">
            <a:xfrm>
              <a:off x="4608" y="3264"/>
              <a:ext cx="82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2’s </a:t>
              </a:r>
            </a:p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Complement</a:t>
              </a:r>
            </a:p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Process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967163" y="3475038"/>
            <a:ext cx="2978150" cy="1249362"/>
            <a:chOff x="4986668" y="3276604"/>
            <a:chExt cx="2977433" cy="1249357"/>
          </a:xfrm>
        </p:grpSpPr>
        <p:sp>
          <p:nvSpPr>
            <p:cNvPr id="31759" name="Rectangle 29"/>
            <p:cNvSpPr>
              <a:spLocks noChangeArrowheads="1"/>
            </p:cNvSpPr>
            <p:nvPr/>
          </p:nvSpPr>
          <p:spPr bwMode="auto">
            <a:xfrm>
              <a:off x="4986668" y="3276604"/>
              <a:ext cx="265271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1]00000100</a:t>
              </a:r>
            </a:p>
          </p:txBody>
        </p:sp>
        <p:grpSp>
          <p:nvGrpSpPr>
            <p:cNvPr id="31760" name="Group 23"/>
            <p:cNvGrpSpPr>
              <a:grpSpLocks/>
            </p:cNvGrpSpPr>
            <p:nvPr/>
          </p:nvGrpSpPr>
          <p:grpSpPr bwMode="auto">
            <a:xfrm>
              <a:off x="5105410" y="3438523"/>
              <a:ext cx="2858691" cy="1087438"/>
              <a:chOff x="3198" y="2166"/>
              <a:chExt cx="1668" cy="685"/>
            </a:xfrm>
          </p:grpSpPr>
          <p:sp>
            <p:nvSpPr>
              <p:cNvPr id="31761" name="Line 24"/>
              <p:cNvSpPr>
                <a:spLocks noChangeShapeType="1"/>
              </p:cNvSpPr>
              <p:nvPr/>
            </p:nvSpPr>
            <p:spPr bwMode="auto">
              <a:xfrm flipH="1" flipV="1">
                <a:off x="3554" y="235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62" name="Text Box 25"/>
              <p:cNvSpPr txBox="1">
                <a:spLocks noChangeArrowheads="1"/>
              </p:cNvSpPr>
              <p:nvPr/>
            </p:nvSpPr>
            <p:spPr bwMode="auto">
              <a:xfrm>
                <a:off x="3595" y="2563"/>
                <a:ext cx="127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200">
                    <a:latin typeface="Tahoma" panose="020B0604030504040204" pitchFamily="34" charset="0"/>
                  </a:rPr>
                  <a:t>8</a:t>
                </a:r>
                <a:r>
                  <a:rPr lang="en-US" sz="1200" baseline="30000">
                    <a:latin typeface="Tahoma" panose="020B0604030504040204" pitchFamily="34" charset="0"/>
                  </a:rPr>
                  <a:t>th</a:t>
                </a:r>
                <a:r>
                  <a:rPr lang="en-US" sz="1200">
                    <a:latin typeface="Tahoma" panose="020B0604030504040204" pitchFamily="34" charset="0"/>
                  </a:rPr>
                  <a:t> Bit = 0: Answer is Positive</a:t>
                </a:r>
              </a:p>
              <a:p>
                <a:pPr algn="ctr" eaLnBrk="1" hangingPunct="1"/>
                <a:r>
                  <a:rPr lang="en-US" sz="1200">
                    <a:latin typeface="Tahoma" panose="020B0604030504040204" pitchFamily="34" charset="0"/>
                  </a:rPr>
                  <a:t>Disregard 9</a:t>
                </a:r>
                <a:r>
                  <a:rPr lang="en-US" sz="1200" baseline="30000">
                    <a:latin typeface="Tahoma" panose="020B0604030504040204" pitchFamily="34" charset="0"/>
                  </a:rPr>
                  <a:t>th</a:t>
                </a:r>
                <a:r>
                  <a:rPr lang="en-US" sz="1200">
                    <a:latin typeface="Tahoma" panose="020B0604030504040204" pitchFamily="34" charset="0"/>
                  </a:rPr>
                  <a:t> Bit</a:t>
                </a:r>
              </a:p>
            </p:txBody>
          </p:sp>
          <p:sp>
            <p:nvSpPr>
              <p:cNvPr id="31763" name="Line 26"/>
              <p:cNvSpPr>
                <a:spLocks noChangeShapeType="1"/>
              </p:cNvSpPr>
              <p:nvPr/>
            </p:nvSpPr>
            <p:spPr bwMode="auto">
              <a:xfrm>
                <a:off x="3198" y="2166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8" name="Freeform 47"/>
          <p:cNvSpPr/>
          <p:nvPr/>
        </p:nvSpPr>
        <p:spPr>
          <a:xfrm>
            <a:off x="3289300" y="3275013"/>
            <a:ext cx="1460500" cy="1685925"/>
          </a:xfrm>
          <a:custGeom>
            <a:avLst/>
            <a:gdLst>
              <a:gd name="connsiteX0" fmla="*/ 0 w 1460311"/>
              <a:gd name="connsiteY0" fmla="*/ 6825 h 1685499"/>
              <a:gd name="connsiteX1" fmla="*/ 197893 w 1460311"/>
              <a:gd name="connsiteY1" fmla="*/ 13648 h 1685499"/>
              <a:gd name="connsiteX2" fmla="*/ 436729 w 1460311"/>
              <a:gd name="connsiteY2" fmla="*/ 88711 h 1685499"/>
              <a:gd name="connsiteX3" fmla="*/ 620974 w 1460311"/>
              <a:gd name="connsiteY3" fmla="*/ 232013 h 1685499"/>
              <a:gd name="connsiteX4" fmla="*/ 709684 w 1460311"/>
              <a:gd name="connsiteY4" fmla="*/ 382138 h 1685499"/>
              <a:gd name="connsiteX5" fmla="*/ 682389 w 1460311"/>
              <a:gd name="connsiteY5" fmla="*/ 614150 h 1685499"/>
              <a:gd name="connsiteX6" fmla="*/ 511791 w 1460311"/>
              <a:gd name="connsiteY6" fmla="*/ 812042 h 1685499"/>
              <a:gd name="connsiteX7" fmla="*/ 423081 w 1460311"/>
              <a:gd name="connsiteY7" fmla="*/ 1050878 h 1685499"/>
              <a:gd name="connsiteX8" fmla="*/ 518615 w 1460311"/>
              <a:gd name="connsiteY8" fmla="*/ 1289714 h 1685499"/>
              <a:gd name="connsiteX9" fmla="*/ 682389 w 1460311"/>
              <a:gd name="connsiteY9" fmla="*/ 1433016 h 1685499"/>
              <a:gd name="connsiteX10" fmla="*/ 934872 w 1460311"/>
              <a:gd name="connsiteY10" fmla="*/ 1528550 h 1685499"/>
              <a:gd name="connsiteX11" fmla="*/ 1276066 w 1460311"/>
              <a:gd name="connsiteY11" fmla="*/ 1630908 h 1685499"/>
              <a:gd name="connsiteX12" fmla="*/ 1460311 w 1460311"/>
              <a:gd name="connsiteY12" fmla="*/ 1685499 h 168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0311" h="1685499">
                <a:moveTo>
                  <a:pt x="0" y="6825"/>
                </a:moveTo>
                <a:cubicBezTo>
                  <a:pt x="62552" y="3412"/>
                  <a:pt x="125105" y="0"/>
                  <a:pt x="197893" y="13648"/>
                </a:cubicBezTo>
                <a:cubicBezTo>
                  <a:pt x="270681" y="27296"/>
                  <a:pt x="366216" y="52317"/>
                  <a:pt x="436729" y="88711"/>
                </a:cubicBezTo>
                <a:cubicBezTo>
                  <a:pt x="507243" y="125105"/>
                  <a:pt x="575482" y="183109"/>
                  <a:pt x="620974" y="232013"/>
                </a:cubicBezTo>
                <a:cubicBezTo>
                  <a:pt x="666466" y="280917"/>
                  <a:pt x="699448" y="318449"/>
                  <a:pt x="709684" y="382138"/>
                </a:cubicBezTo>
                <a:cubicBezTo>
                  <a:pt x="719920" y="445827"/>
                  <a:pt x="715371" y="542499"/>
                  <a:pt x="682389" y="614150"/>
                </a:cubicBezTo>
                <a:cubicBezTo>
                  <a:pt x="649407" y="685801"/>
                  <a:pt x="555009" y="739254"/>
                  <a:pt x="511791" y="812042"/>
                </a:cubicBezTo>
                <a:cubicBezTo>
                  <a:pt x="468573" y="884830"/>
                  <a:pt x="421944" y="971266"/>
                  <a:pt x="423081" y="1050878"/>
                </a:cubicBezTo>
                <a:cubicBezTo>
                  <a:pt x="424218" y="1130490"/>
                  <a:pt x="475397" y="1226024"/>
                  <a:pt x="518615" y="1289714"/>
                </a:cubicBezTo>
                <a:cubicBezTo>
                  <a:pt x="561833" y="1353404"/>
                  <a:pt x="613013" y="1393210"/>
                  <a:pt x="682389" y="1433016"/>
                </a:cubicBezTo>
                <a:cubicBezTo>
                  <a:pt x="751765" y="1472822"/>
                  <a:pt x="835926" y="1495568"/>
                  <a:pt x="934872" y="1528550"/>
                </a:cubicBezTo>
                <a:cubicBezTo>
                  <a:pt x="1033818" y="1561532"/>
                  <a:pt x="1276066" y="1630908"/>
                  <a:pt x="1276066" y="1630908"/>
                </a:cubicBezTo>
                <a:lnTo>
                  <a:pt x="1460311" y="1685499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6477000" y="3189288"/>
            <a:ext cx="1625600" cy="3182937"/>
          </a:xfrm>
          <a:custGeom>
            <a:avLst/>
            <a:gdLst>
              <a:gd name="connsiteX0" fmla="*/ 0 w 1854404"/>
              <a:gd name="connsiteY0" fmla="*/ 3174797 h 3182112"/>
              <a:gd name="connsiteX1" fmla="*/ 716890 w 1854404"/>
              <a:gd name="connsiteY1" fmla="*/ 3152851 h 3182112"/>
              <a:gd name="connsiteX2" fmla="*/ 1302106 w 1854404"/>
              <a:gd name="connsiteY2" fmla="*/ 2999232 h 3182112"/>
              <a:gd name="connsiteX3" fmla="*/ 1689812 w 1854404"/>
              <a:gd name="connsiteY3" fmla="*/ 2626157 h 3182112"/>
              <a:gd name="connsiteX4" fmla="*/ 1821485 w 1854404"/>
              <a:gd name="connsiteY4" fmla="*/ 2077517 h 3182112"/>
              <a:gd name="connsiteX5" fmla="*/ 1799540 w 1854404"/>
              <a:gd name="connsiteY5" fmla="*/ 1492301 h 3182112"/>
              <a:gd name="connsiteX6" fmla="*/ 1492301 w 1854404"/>
              <a:gd name="connsiteY6" fmla="*/ 753466 h 3182112"/>
              <a:gd name="connsiteX7" fmla="*/ 929031 w 1854404"/>
              <a:gd name="connsiteY7" fmla="*/ 241402 h 3182112"/>
              <a:gd name="connsiteX8" fmla="*/ 343815 w 1854404"/>
              <a:gd name="connsiteY8" fmla="*/ 0 h 3182112"/>
              <a:gd name="connsiteX0" fmla="*/ 0 w 1625804"/>
              <a:gd name="connsiteY0" fmla="*/ 3174797 h 3182112"/>
              <a:gd name="connsiteX1" fmla="*/ 488290 w 1625804"/>
              <a:gd name="connsiteY1" fmla="*/ 3152851 h 3182112"/>
              <a:gd name="connsiteX2" fmla="*/ 1073506 w 1625804"/>
              <a:gd name="connsiteY2" fmla="*/ 2999232 h 3182112"/>
              <a:gd name="connsiteX3" fmla="*/ 1461212 w 1625804"/>
              <a:gd name="connsiteY3" fmla="*/ 2626157 h 3182112"/>
              <a:gd name="connsiteX4" fmla="*/ 1592885 w 1625804"/>
              <a:gd name="connsiteY4" fmla="*/ 2077517 h 3182112"/>
              <a:gd name="connsiteX5" fmla="*/ 1570940 w 1625804"/>
              <a:gd name="connsiteY5" fmla="*/ 1492301 h 3182112"/>
              <a:gd name="connsiteX6" fmla="*/ 1263701 w 1625804"/>
              <a:gd name="connsiteY6" fmla="*/ 753466 h 3182112"/>
              <a:gd name="connsiteX7" fmla="*/ 700431 w 1625804"/>
              <a:gd name="connsiteY7" fmla="*/ 241402 h 3182112"/>
              <a:gd name="connsiteX8" fmla="*/ 115215 w 1625804"/>
              <a:gd name="connsiteY8" fmla="*/ 0 h 31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804" h="3182112">
                <a:moveTo>
                  <a:pt x="0" y="3174797"/>
                </a:moveTo>
                <a:cubicBezTo>
                  <a:pt x="249936" y="3178454"/>
                  <a:pt x="309372" y="3182112"/>
                  <a:pt x="488290" y="3152851"/>
                </a:cubicBezTo>
                <a:cubicBezTo>
                  <a:pt x="667208" y="3123590"/>
                  <a:pt x="911352" y="3087014"/>
                  <a:pt x="1073506" y="2999232"/>
                </a:cubicBezTo>
                <a:cubicBezTo>
                  <a:pt x="1235660" y="2911450"/>
                  <a:pt x="1374649" y="2779776"/>
                  <a:pt x="1461212" y="2626157"/>
                </a:cubicBezTo>
                <a:cubicBezTo>
                  <a:pt x="1547775" y="2472538"/>
                  <a:pt x="1574597" y="2266493"/>
                  <a:pt x="1592885" y="2077517"/>
                </a:cubicBezTo>
                <a:cubicBezTo>
                  <a:pt x="1611173" y="1888541"/>
                  <a:pt x="1625804" y="1712976"/>
                  <a:pt x="1570940" y="1492301"/>
                </a:cubicBezTo>
                <a:cubicBezTo>
                  <a:pt x="1516076" y="1271626"/>
                  <a:pt x="1408786" y="961949"/>
                  <a:pt x="1263701" y="753466"/>
                </a:cubicBezTo>
                <a:cubicBezTo>
                  <a:pt x="1118616" y="544983"/>
                  <a:pt x="891845" y="366980"/>
                  <a:pt x="700431" y="241402"/>
                </a:cubicBezTo>
                <a:cubicBezTo>
                  <a:pt x="509017" y="115824"/>
                  <a:pt x="312116" y="57912"/>
                  <a:pt x="115215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7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 + NEG → NEG Answer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C6E9C9-51C9-4B3D-96DC-0999D19CD625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Take the 2’s complement of the negative number and use regular binary addition.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35463" y="2468563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11110111</a:t>
            </a:r>
            <a:r>
              <a:rPr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3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2774" name="Group 7"/>
          <p:cNvGrpSpPr>
            <a:grpSpLocks/>
          </p:cNvGrpSpPr>
          <p:nvPr/>
        </p:nvGrpSpPr>
        <p:grpSpPr bwMode="auto">
          <a:xfrm>
            <a:off x="1185863" y="2438400"/>
            <a:ext cx="2159000" cy="1692275"/>
            <a:chOff x="258" y="1488"/>
            <a:chExt cx="1360" cy="1066"/>
          </a:xfrm>
        </p:grpSpPr>
        <p:sp>
          <p:nvSpPr>
            <p:cNvPr id="32801" name="Text Box 8"/>
            <p:cNvSpPr txBox="1">
              <a:spLocks noChangeArrowheads="1"/>
            </p:cNvSpPr>
            <p:nvPr/>
          </p:nvSpPr>
          <p:spPr bwMode="auto">
            <a:xfrm>
              <a:off x="258" y="1488"/>
              <a:ext cx="1360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(-9) </a:t>
              </a:r>
            </a:p>
            <a:p>
              <a:pPr algn="r" eaLnBrk="1" hangingPunct="1"/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 5  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-4  </a:t>
              </a:r>
              <a:endParaRPr lang="en-US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802" name="Line 9"/>
            <p:cNvSpPr>
              <a:spLocks noChangeShapeType="1"/>
            </p:cNvSpPr>
            <p:nvPr/>
          </p:nvSpPr>
          <p:spPr bwMode="auto">
            <a:xfrm>
              <a:off x="663" y="2160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1675" y="2935288"/>
            <a:ext cx="78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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65475" y="3511550"/>
            <a:ext cx="78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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91000" y="2849563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00000101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962400" y="2887663"/>
            <a:ext cx="2582863" cy="604837"/>
            <a:chOff x="4960960" y="2629273"/>
            <a:chExt cx="2582840" cy="604465"/>
          </a:xfrm>
        </p:grpSpPr>
        <p:sp>
          <p:nvSpPr>
            <p:cNvPr id="32799" name="Line 6"/>
            <p:cNvSpPr>
              <a:spLocks noChangeShapeType="1"/>
            </p:cNvSpPr>
            <p:nvPr/>
          </p:nvSpPr>
          <p:spPr bwMode="auto">
            <a:xfrm>
              <a:off x="5167312" y="3233738"/>
              <a:ext cx="237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0" name="Text Box 5"/>
            <p:cNvSpPr txBox="1">
              <a:spLocks noChangeArrowheads="1"/>
            </p:cNvSpPr>
            <p:nvPr/>
          </p:nvSpPr>
          <p:spPr bwMode="auto">
            <a:xfrm>
              <a:off x="4960960" y="2629273"/>
              <a:ext cx="533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495800" y="4800600"/>
            <a:ext cx="3370263" cy="1816100"/>
            <a:chOff x="3312" y="2985"/>
            <a:chExt cx="2123" cy="1144"/>
          </a:xfrm>
        </p:grpSpPr>
        <p:sp>
          <p:nvSpPr>
            <p:cNvPr id="32795" name="Text Box 17"/>
            <p:cNvSpPr txBox="1">
              <a:spLocks noChangeArrowheads="1"/>
            </p:cNvSpPr>
            <p:nvPr/>
          </p:nvSpPr>
          <p:spPr bwMode="auto">
            <a:xfrm>
              <a:off x="3312" y="2985"/>
              <a:ext cx="1104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200">
                  <a:solidFill>
                    <a:srgbClr val="000000"/>
                  </a:solidFill>
                </a:rPr>
                <a:t>  </a:t>
              </a:r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00001001</a:t>
              </a:r>
            </a:p>
            <a:p>
              <a:pPr algn="r" eaLnBrk="1" hangingPunct="1"/>
              <a:r>
                <a:rPr lang="en-US" sz="22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</a:t>
              </a:r>
            </a:p>
            <a:p>
              <a:pPr algn="r" eaLnBrk="1" hangingPunct="1"/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11110110</a:t>
              </a:r>
            </a:p>
            <a:p>
              <a:pPr algn="r" eaLnBrk="1" hangingPunct="1"/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+1</a:t>
              </a:r>
            </a:p>
            <a:p>
              <a:pPr algn="r" eaLnBrk="1" hangingPunct="1"/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11110111</a:t>
              </a: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2796" name="Line 18"/>
            <p:cNvSpPr>
              <a:spLocks noChangeShapeType="1"/>
            </p:cNvSpPr>
            <p:nvPr/>
          </p:nvSpPr>
          <p:spPr bwMode="auto">
            <a:xfrm>
              <a:off x="3497" y="383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7" name="AutoShape 19"/>
            <p:cNvSpPr>
              <a:spLocks/>
            </p:cNvSpPr>
            <p:nvPr/>
          </p:nvSpPr>
          <p:spPr bwMode="auto">
            <a:xfrm>
              <a:off x="4416" y="3038"/>
              <a:ext cx="144" cy="1008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98" name="Text Box 20"/>
            <p:cNvSpPr txBox="1">
              <a:spLocks noChangeArrowheads="1"/>
            </p:cNvSpPr>
            <p:nvPr/>
          </p:nvSpPr>
          <p:spPr bwMode="auto">
            <a:xfrm>
              <a:off x="4608" y="3264"/>
              <a:ext cx="82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2’s </a:t>
              </a:r>
            </a:p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Complement</a:t>
              </a:r>
            </a:p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Process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4495800" y="3475038"/>
            <a:ext cx="2446338" cy="1066800"/>
            <a:chOff x="4495800" y="3475041"/>
            <a:chExt cx="2447088" cy="1066795"/>
          </a:xfrm>
        </p:grpSpPr>
        <p:sp>
          <p:nvSpPr>
            <p:cNvPr id="32791" name="Rectangle 29"/>
            <p:cNvSpPr>
              <a:spLocks noChangeArrowheads="1"/>
            </p:cNvSpPr>
            <p:nvPr/>
          </p:nvSpPr>
          <p:spPr bwMode="auto">
            <a:xfrm>
              <a:off x="4495800" y="3475041"/>
              <a:ext cx="22860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11111100</a:t>
              </a:r>
            </a:p>
          </p:txBody>
        </p:sp>
        <p:grpSp>
          <p:nvGrpSpPr>
            <p:cNvPr id="32792" name="Group 23"/>
            <p:cNvGrpSpPr>
              <a:grpSpLocks/>
            </p:cNvGrpSpPr>
            <p:nvPr/>
          </p:nvGrpSpPr>
          <p:grpSpPr bwMode="auto">
            <a:xfrm>
              <a:off x="4687469" y="3932236"/>
              <a:ext cx="2255419" cy="609600"/>
              <a:chOff x="3549" y="2352"/>
              <a:chExt cx="1316" cy="384"/>
            </a:xfrm>
          </p:grpSpPr>
          <p:sp>
            <p:nvSpPr>
              <p:cNvPr id="32793" name="Line 24"/>
              <p:cNvSpPr>
                <a:spLocks noChangeShapeType="1"/>
              </p:cNvSpPr>
              <p:nvPr/>
            </p:nvSpPr>
            <p:spPr bwMode="auto">
              <a:xfrm flipH="1" flipV="1">
                <a:off x="3554" y="235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4" name="Text Box 25"/>
              <p:cNvSpPr txBox="1">
                <a:spLocks noChangeArrowheads="1"/>
              </p:cNvSpPr>
              <p:nvPr/>
            </p:nvSpPr>
            <p:spPr bwMode="auto">
              <a:xfrm>
                <a:off x="3549" y="2563"/>
                <a:ext cx="13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200">
                    <a:latin typeface="Tahoma" panose="020B0604030504040204" pitchFamily="34" charset="0"/>
                  </a:rPr>
                  <a:t>8</a:t>
                </a:r>
                <a:r>
                  <a:rPr lang="en-US" sz="1200" baseline="30000">
                    <a:latin typeface="Tahoma" panose="020B0604030504040204" pitchFamily="34" charset="0"/>
                  </a:rPr>
                  <a:t>th</a:t>
                </a:r>
                <a:r>
                  <a:rPr lang="en-US" sz="1200">
                    <a:latin typeface="Tahoma" panose="020B0604030504040204" pitchFamily="34" charset="0"/>
                  </a:rPr>
                  <a:t> Bit = 1: Answer is Negative</a:t>
                </a:r>
              </a:p>
            </p:txBody>
          </p:sp>
        </p:grpSp>
      </p:grpSp>
      <p:sp>
        <p:nvSpPr>
          <p:cNvPr id="49" name="Freeform 48"/>
          <p:cNvSpPr/>
          <p:nvPr/>
        </p:nvSpPr>
        <p:spPr>
          <a:xfrm>
            <a:off x="6477000" y="2743200"/>
            <a:ext cx="1625600" cy="3629025"/>
          </a:xfrm>
          <a:custGeom>
            <a:avLst/>
            <a:gdLst>
              <a:gd name="connsiteX0" fmla="*/ 0 w 1854404"/>
              <a:gd name="connsiteY0" fmla="*/ 3174797 h 3182112"/>
              <a:gd name="connsiteX1" fmla="*/ 716890 w 1854404"/>
              <a:gd name="connsiteY1" fmla="*/ 3152851 h 3182112"/>
              <a:gd name="connsiteX2" fmla="*/ 1302106 w 1854404"/>
              <a:gd name="connsiteY2" fmla="*/ 2999232 h 3182112"/>
              <a:gd name="connsiteX3" fmla="*/ 1689812 w 1854404"/>
              <a:gd name="connsiteY3" fmla="*/ 2626157 h 3182112"/>
              <a:gd name="connsiteX4" fmla="*/ 1821485 w 1854404"/>
              <a:gd name="connsiteY4" fmla="*/ 2077517 h 3182112"/>
              <a:gd name="connsiteX5" fmla="*/ 1799540 w 1854404"/>
              <a:gd name="connsiteY5" fmla="*/ 1492301 h 3182112"/>
              <a:gd name="connsiteX6" fmla="*/ 1492301 w 1854404"/>
              <a:gd name="connsiteY6" fmla="*/ 753466 h 3182112"/>
              <a:gd name="connsiteX7" fmla="*/ 929031 w 1854404"/>
              <a:gd name="connsiteY7" fmla="*/ 241402 h 3182112"/>
              <a:gd name="connsiteX8" fmla="*/ 343815 w 1854404"/>
              <a:gd name="connsiteY8" fmla="*/ 0 h 3182112"/>
              <a:gd name="connsiteX0" fmla="*/ 0 w 1625804"/>
              <a:gd name="connsiteY0" fmla="*/ 3174797 h 3182112"/>
              <a:gd name="connsiteX1" fmla="*/ 488290 w 1625804"/>
              <a:gd name="connsiteY1" fmla="*/ 3152851 h 3182112"/>
              <a:gd name="connsiteX2" fmla="*/ 1073506 w 1625804"/>
              <a:gd name="connsiteY2" fmla="*/ 2999232 h 3182112"/>
              <a:gd name="connsiteX3" fmla="*/ 1461212 w 1625804"/>
              <a:gd name="connsiteY3" fmla="*/ 2626157 h 3182112"/>
              <a:gd name="connsiteX4" fmla="*/ 1592885 w 1625804"/>
              <a:gd name="connsiteY4" fmla="*/ 2077517 h 3182112"/>
              <a:gd name="connsiteX5" fmla="*/ 1570940 w 1625804"/>
              <a:gd name="connsiteY5" fmla="*/ 1492301 h 3182112"/>
              <a:gd name="connsiteX6" fmla="*/ 1263701 w 1625804"/>
              <a:gd name="connsiteY6" fmla="*/ 753466 h 3182112"/>
              <a:gd name="connsiteX7" fmla="*/ 700431 w 1625804"/>
              <a:gd name="connsiteY7" fmla="*/ 241402 h 3182112"/>
              <a:gd name="connsiteX8" fmla="*/ 115215 w 1625804"/>
              <a:gd name="connsiteY8" fmla="*/ 0 h 31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804" h="3182112">
                <a:moveTo>
                  <a:pt x="0" y="3174797"/>
                </a:moveTo>
                <a:cubicBezTo>
                  <a:pt x="249936" y="3178454"/>
                  <a:pt x="309372" y="3182112"/>
                  <a:pt x="488290" y="3152851"/>
                </a:cubicBezTo>
                <a:cubicBezTo>
                  <a:pt x="667208" y="3123590"/>
                  <a:pt x="911352" y="3087014"/>
                  <a:pt x="1073506" y="2999232"/>
                </a:cubicBezTo>
                <a:cubicBezTo>
                  <a:pt x="1235660" y="2911450"/>
                  <a:pt x="1374649" y="2779776"/>
                  <a:pt x="1461212" y="2626157"/>
                </a:cubicBezTo>
                <a:cubicBezTo>
                  <a:pt x="1547775" y="2472538"/>
                  <a:pt x="1574597" y="2266493"/>
                  <a:pt x="1592885" y="2077517"/>
                </a:cubicBezTo>
                <a:cubicBezTo>
                  <a:pt x="1611173" y="1888541"/>
                  <a:pt x="1625804" y="1712976"/>
                  <a:pt x="1570940" y="1492301"/>
                </a:cubicBezTo>
                <a:cubicBezTo>
                  <a:pt x="1516076" y="1271626"/>
                  <a:pt x="1408786" y="961949"/>
                  <a:pt x="1263701" y="753466"/>
                </a:cubicBezTo>
                <a:cubicBezTo>
                  <a:pt x="1118616" y="544983"/>
                  <a:pt x="891845" y="366980"/>
                  <a:pt x="700431" y="241402"/>
                </a:cubicBezTo>
                <a:cubicBezTo>
                  <a:pt x="509017" y="115824"/>
                  <a:pt x="312116" y="57912"/>
                  <a:pt x="115215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3295650" y="2738438"/>
            <a:ext cx="1466850" cy="2238375"/>
          </a:xfrm>
          <a:custGeom>
            <a:avLst/>
            <a:gdLst>
              <a:gd name="connsiteX0" fmla="*/ 0 w 1466490"/>
              <a:gd name="connsiteY0" fmla="*/ 4313 h 2238555"/>
              <a:gd name="connsiteX1" fmla="*/ 310551 w 1466490"/>
              <a:gd name="connsiteY1" fmla="*/ 21566 h 2238555"/>
              <a:gd name="connsiteX2" fmla="*/ 603849 w 1466490"/>
              <a:gd name="connsiteY2" fmla="*/ 133709 h 2238555"/>
              <a:gd name="connsiteX3" fmla="*/ 767751 w 1466490"/>
              <a:gd name="connsiteY3" fmla="*/ 401128 h 2238555"/>
              <a:gd name="connsiteX4" fmla="*/ 672860 w 1466490"/>
              <a:gd name="connsiteY4" fmla="*/ 858328 h 2238555"/>
              <a:gd name="connsiteX5" fmla="*/ 621101 w 1466490"/>
              <a:gd name="connsiteY5" fmla="*/ 1375913 h 2238555"/>
              <a:gd name="connsiteX6" fmla="*/ 759124 w 1466490"/>
              <a:gd name="connsiteY6" fmla="*/ 1755475 h 2238555"/>
              <a:gd name="connsiteX7" fmla="*/ 1061049 w 1466490"/>
              <a:gd name="connsiteY7" fmla="*/ 2040147 h 2238555"/>
              <a:gd name="connsiteX8" fmla="*/ 1466490 w 1466490"/>
              <a:gd name="connsiteY8" fmla="*/ 2238555 h 223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6490" h="2238555">
                <a:moveTo>
                  <a:pt x="0" y="4313"/>
                </a:moveTo>
                <a:cubicBezTo>
                  <a:pt x="104955" y="2156"/>
                  <a:pt x="209910" y="0"/>
                  <a:pt x="310551" y="21566"/>
                </a:cubicBezTo>
                <a:cubicBezTo>
                  <a:pt x="411192" y="43132"/>
                  <a:pt x="527649" y="70449"/>
                  <a:pt x="603849" y="133709"/>
                </a:cubicBezTo>
                <a:cubicBezTo>
                  <a:pt x="680049" y="196969"/>
                  <a:pt x="756249" y="280358"/>
                  <a:pt x="767751" y="401128"/>
                </a:cubicBezTo>
                <a:cubicBezTo>
                  <a:pt x="779253" y="521898"/>
                  <a:pt x="697302" y="695864"/>
                  <a:pt x="672860" y="858328"/>
                </a:cubicBezTo>
                <a:cubicBezTo>
                  <a:pt x="648418" y="1020792"/>
                  <a:pt x="606724" y="1226389"/>
                  <a:pt x="621101" y="1375913"/>
                </a:cubicBezTo>
                <a:cubicBezTo>
                  <a:pt x="635478" y="1525437"/>
                  <a:pt x="685799" y="1644769"/>
                  <a:pt x="759124" y="1755475"/>
                </a:cubicBezTo>
                <a:cubicBezTo>
                  <a:pt x="832449" y="1866181"/>
                  <a:pt x="943155" y="1959634"/>
                  <a:pt x="1061049" y="2040147"/>
                </a:cubicBezTo>
                <a:cubicBezTo>
                  <a:pt x="1178943" y="2120660"/>
                  <a:pt x="1322716" y="2179607"/>
                  <a:pt x="1466490" y="2238555"/>
                </a:cubicBezTo>
              </a:path>
            </a:pathLst>
          </a:cu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20638" y="4800600"/>
            <a:ext cx="3103562" cy="1784350"/>
            <a:chOff x="20638" y="4800600"/>
            <a:chExt cx="3103562" cy="1785104"/>
          </a:xfrm>
        </p:grpSpPr>
        <p:sp>
          <p:nvSpPr>
            <p:cNvPr id="32787" name="Text Box 17"/>
            <p:cNvSpPr txBox="1">
              <a:spLocks noChangeArrowheads="1"/>
            </p:cNvSpPr>
            <p:nvPr/>
          </p:nvSpPr>
          <p:spPr bwMode="auto">
            <a:xfrm>
              <a:off x="1371600" y="4800600"/>
              <a:ext cx="1752600" cy="178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200">
                  <a:solidFill>
                    <a:srgbClr val="000000"/>
                  </a:solidFill>
                </a:rPr>
                <a:t>  </a:t>
              </a:r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11111100</a:t>
              </a:r>
            </a:p>
            <a:p>
              <a:pPr algn="r" eaLnBrk="1" hangingPunct="1"/>
              <a:r>
                <a:rPr lang="en-US" sz="22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</a:t>
              </a:r>
            </a:p>
            <a:p>
              <a:pPr algn="r" eaLnBrk="1" hangingPunct="1"/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00000011</a:t>
              </a:r>
            </a:p>
            <a:p>
              <a:pPr algn="r" eaLnBrk="1" hangingPunct="1"/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+1</a:t>
              </a:r>
            </a:p>
            <a:p>
              <a:pPr algn="r" eaLnBrk="1" hangingPunct="1"/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00000100</a:t>
              </a: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2788" name="Line 18"/>
            <p:cNvSpPr>
              <a:spLocks noChangeShapeType="1"/>
            </p:cNvSpPr>
            <p:nvPr/>
          </p:nvSpPr>
          <p:spPr bwMode="auto">
            <a:xfrm>
              <a:off x="1665288" y="6148388"/>
              <a:ext cx="1371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9" name="AutoShape 19"/>
            <p:cNvSpPr>
              <a:spLocks/>
            </p:cNvSpPr>
            <p:nvPr/>
          </p:nvSpPr>
          <p:spPr bwMode="auto">
            <a:xfrm flipH="1">
              <a:off x="1333500" y="4884738"/>
              <a:ext cx="228600" cy="1600201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90" name="Text Box 20"/>
            <p:cNvSpPr txBox="1">
              <a:spLocks noChangeArrowheads="1"/>
            </p:cNvSpPr>
            <p:nvPr/>
          </p:nvSpPr>
          <p:spPr bwMode="auto">
            <a:xfrm>
              <a:off x="20638" y="5154762"/>
              <a:ext cx="1312862" cy="107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To Check:</a:t>
              </a:r>
            </a:p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Perform 2’s </a:t>
              </a:r>
            </a:p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Complement</a:t>
              </a:r>
            </a:p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On Answer </a:t>
              </a:r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2514600" y="3581400"/>
            <a:ext cx="1250950" cy="2755900"/>
            <a:chOff x="2514600" y="3581400"/>
            <a:chExt cx="1250731" cy="2756337"/>
          </a:xfrm>
        </p:grpSpPr>
        <p:sp>
          <p:nvSpPr>
            <p:cNvPr id="51" name="Freeform 50"/>
            <p:cNvSpPr/>
            <p:nvPr/>
          </p:nvSpPr>
          <p:spPr>
            <a:xfrm>
              <a:off x="2792364" y="3925943"/>
              <a:ext cx="972967" cy="2411794"/>
            </a:xfrm>
            <a:custGeom>
              <a:avLst/>
              <a:gdLst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249620 w 972206"/>
                <a:gd name="connsiteY0" fmla="*/ 2412124 h 2412124"/>
                <a:gd name="connsiteX1" fmla="*/ 501869 w 972206"/>
                <a:gd name="connsiteY1" fmla="*/ 2333297 h 2412124"/>
                <a:gd name="connsiteX2" fmla="*/ 706820 w 972206"/>
                <a:gd name="connsiteY2" fmla="*/ 2175642 h 2412124"/>
                <a:gd name="connsiteX3" fmla="*/ 864475 w 972206"/>
                <a:gd name="connsiteY3" fmla="*/ 1860331 h 2412124"/>
                <a:gd name="connsiteX4" fmla="*/ 959069 w 972206"/>
                <a:gd name="connsiteY4" fmla="*/ 1355835 h 2412124"/>
                <a:gd name="connsiteX5" fmla="*/ 911772 w 972206"/>
                <a:gd name="connsiteY5" fmla="*/ 804042 h 2412124"/>
                <a:gd name="connsiteX6" fmla="*/ 596462 w 972206"/>
                <a:gd name="connsiteY6" fmla="*/ 362607 h 2412124"/>
                <a:gd name="connsiteX7" fmla="*/ 0 w 972206"/>
                <a:gd name="connsiteY7" fmla="*/ 0 h 2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2206" h="2412124">
                  <a:moveTo>
                    <a:pt x="249620" y="2412124"/>
                  </a:moveTo>
                  <a:cubicBezTo>
                    <a:pt x="337644" y="2392417"/>
                    <a:pt x="425669" y="2372711"/>
                    <a:pt x="501869" y="2333297"/>
                  </a:cubicBezTo>
                  <a:cubicBezTo>
                    <a:pt x="578069" y="2293883"/>
                    <a:pt x="646386" y="2254470"/>
                    <a:pt x="706820" y="2175642"/>
                  </a:cubicBezTo>
                  <a:cubicBezTo>
                    <a:pt x="767254" y="2096814"/>
                    <a:pt x="822434" y="1996965"/>
                    <a:pt x="864475" y="1860331"/>
                  </a:cubicBezTo>
                  <a:cubicBezTo>
                    <a:pt x="906516" y="1723697"/>
                    <a:pt x="951186" y="1531883"/>
                    <a:pt x="959069" y="1355835"/>
                  </a:cubicBezTo>
                  <a:cubicBezTo>
                    <a:pt x="966952" y="1179787"/>
                    <a:pt x="972206" y="969580"/>
                    <a:pt x="911772" y="804042"/>
                  </a:cubicBezTo>
                  <a:cubicBezTo>
                    <a:pt x="851338" y="638504"/>
                    <a:pt x="748424" y="496614"/>
                    <a:pt x="596462" y="362607"/>
                  </a:cubicBezTo>
                  <a:cubicBezTo>
                    <a:pt x="444500" y="228600"/>
                    <a:pt x="190500" y="11430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14600" y="3581400"/>
              <a:ext cx="274590" cy="3810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3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 + NEG → NEG Answer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0E9425-6E3F-43B2-9F75-29D6F40BD95C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Take the 2’s complement of both negative numbers and use regular binary addition.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35463" y="2468563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11110111</a:t>
            </a:r>
            <a:r>
              <a:rPr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3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1185863" y="2438400"/>
            <a:ext cx="2159000" cy="1692275"/>
            <a:chOff x="258" y="1488"/>
            <a:chExt cx="1360" cy="1066"/>
          </a:xfrm>
        </p:grpSpPr>
        <p:sp>
          <p:nvSpPr>
            <p:cNvPr id="33823" name="Text Box 8"/>
            <p:cNvSpPr txBox="1">
              <a:spLocks noChangeArrowheads="1"/>
            </p:cNvSpPr>
            <p:nvPr/>
          </p:nvSpPr>
          <p:spPr bwMode="auto">
            <a:xfrm>
              <a:off x="258" y="1488"/>
              <a:ext cx="1360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(-9) </a:t>
              </a:r>
            </a:p>
            <a:p>
              <a:pPr algn="r" eaLnBrk="1" hangingPunct="1"/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(-5) 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  </a:t>
              </a:r>
              <a:endParaRPr lang="en-US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824" name="Line 9"/>
            <p:cNvSpPr>
              <a:spLocks noChangeShapeType="1"/>
            </p:cNvSpPr>
            <p:nvPr/>
          </p:nvSpPr>
          <p:spPr bwMode="auto">
            <a:xfrm>
              <a:off x="519" y="216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1675" y="2481263"/>
            <a:ext cx="78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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65475" y="3511550"/>
            <a:ext cx="78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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91000" y="2849563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11111011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19450" y="2925763"/>
            <a:ext cx="78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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962400" y="2887663"/>
            <a:ext cx="2582863" cy="604837"/>
            <a:chOff x="4960960" y="2629273"/>
            <a:chExt cx="2582840" cy="604465"/>
          </a:xfrm>
        </p:grpSpPr>
        <p:sp>
          <p:nvSpPr>
            <p:cNvPr id="33821" name="Line 6"/>
            <p:cNvSpPr>
              <a:spLocks noChangeShapeType="1"/>
            </p:cNvSpPr>
            <p:nvPr/>
          </p:nvSpPr>
          <p:spPr bwMode="auto">
            <a:xfrm>
              <a:off x="5167312" y="3233738"/>
              <a:ext cx="237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2" name="Text Box 5"/>
            <p:cNvSpPr txBox="1">
              <a:spLocks noChangeArrowheads="1"/>
            </p:cNvSpPr>
            <p:nvPr/>
          </p:nvSpPr>
          <p:spPr bwMode="auto">
            <a:xfrm>
              <a:off x="4960960" y="2629273"/>
              <a:ext cx="533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705600" y="2454275"/>
            <a:ext cx="1828800" cy="1004888"/>
            <a:chOff x="4608" y="1432"/>
            <a:chExt cx="1152" cy="633"/>
          </a:xfrm>
        </p:grpSpPr>
        <p:sp>
          <p:nvSpPr>
            <p:cNvPr id="33819" name="Text Box 21"/>
            <p:cNvSpPr txBox="1">
              <a:spLocks noChangeArrowheads="1"/>
            </p:cNvSpPr>
            <p:nvPr/>
          </p:nvSpPr>
          <p:spPr bwMode="auto">
            <a:xfrm>
              <a:off x="4752" y="1432"/>
              <a:ext cx="1008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>
                  <a:solidFill>
                    <a:srgbClr val="FF0000"/>
                  </a:solidFill>
                  <a:latin typeface="Tahoma" panose="020B0604030504040204" pitchFamily="34" charset="0"/>
                </a:rPr>
                <a:t>2’s Complement</a:t>
              </a:r>
            </a:p>
            <a:p>
              <a:pPr eaLnBrk="1" hangingPunct="1"/>
              <a:r>
                <a:rPr lang="en-US" sz="1200">
                  <a:solidFill>
                    <a:srgbClr val="FF0000"/>
                  </a:solidFill>
                  <a:latin typeface="Tahoma" panose="020B0604030504040204" pitchFamily="34" charset="0"/>
                </a:rPr>
                <a:t>Numbers, See </a:t>
              </a:r>
            </a:p>
            <a:p>
              <a:pPr eaLnBrk="1" hangingPunct="1"/>
              <a:r>
                <a:rPr lang="en-US" sz="1200">
                  <a:solidFill>
                    <a:srgbClr val="FF0000"/>
                  </a:solidFill>
                  <a:latin typeface="Tahoma" panose="020B0604030504040204" pitchFamily="34" charset="0"/>
                </a:rPr>
                <a:t>Conversion Process</a:t>
              </a:r>
            </a:p>
            <a:p>
              <a:pPr eaLnBrk="1" hangingPunct="1"/>
              <a:r>
                <a:rPr lang="en-US" sz="1200">
                  <a:solidFill>
                    <a:srgbClr val="FF0000"/>
                  </a:solidFill>
                  <a:latin typeface="Tahoma" panose="020B0604030504040204" pitchFamily="34" charset="0"/>
                </a:rPr>
                <a:t>In Previous Slides</a:t>
              </a:r>
            </a:p>
          </p:txBody>
        </p:sp>
        <p:sp>
          <p:nvSpPr>
            <p:cNvPr id="33820" name="AutoShape 22"/>
            <p:cNvSpPr>
              <a:spLocks/>
            </p:cNvSpPr>
            <p:nvPr/>
          </p:nvSpPr>
          <p:spPr bwMode="auto">
            <a:xfrm>
              <a:off x="4608" y="1492"/>
              <a:ext cx="144" cy="513"/>
            </a:xfrm>
            <a:prstGeom prst="rightBrace">
              <a:avLst>
                <a:gd name="adj1" fmla="val 29687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967163" y="3475038"/>
            <a:ext cx="2986087" cy="1254125"/>
            <a:chOff x="4986668" y="3276604"/>
            <a:chExt cx="2987716" cy="1254122"/>
          </a:xfrm>
        </p:grpSpPr>
        <p:sp>
          <p:nvSpPr>
            <p:cNvPr id="33814" name="Rectangle 23"/>
            <p:cNvSpPr>
              <a:spLocks noChangeArrowheads="1"/>
            </p:cNvSpPr>
            <p:nvPr/>
          </p:nvSpPr>
          <p:spPr bwMode="auto">
            <a:xfrm>
              <a:off x="4986668" y="3276604"/>
              <a:ext cx="26532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1]11110010</a:t>
              </a:r>
            </a:p>
          </p:txBody>
        </p:sp>
        <p:grpSp>
          <p:nvGrpSpPr>
            <p:cNvPr id="33815" name="Group 23"/>
            <p:cNvGrpSpPr>
              <a:grpSpLocks/>
            </p:cNvGrpSpPr>
            <p:nvPr/>
          </p:nvGrpSpPr>
          <p:grpSpPr bwMode="auto">
            <a:xfrm>
              <a:off x="5105410" y="3438525"/>
              <a:ext cx="2868974" cy="1092201"/>
              <a:chOff x="3198" y="2166"/>
              <a:chExt cx="1674" cy="688"/>
            </a:xfrm>
          </p:grpSpPr>
          <p:sp>
            <p:nvSpPr>
              <p:cNvPr id="33816" name="Line 24"/>
              <p:cNvSpPr>
                <a:spLocks noChangeShapeType="1"/>
              </p:cNvSpPr>
              <p:nvPr/>
            </p:nvSpPr>
            <p:spPr bwMode="auto">
              <a:xfrm flipH="1" flipV="1">
                <a:off x="3554" y="235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17" name="Text Box 25"/>
              <p:cNvSpPr txBox="1">
                <a:spLocks noChangeArrowheads="1"/>
              </p:cNvSpPr>
              <p:nvPr/>
            </p:nvSpPr>
            <p:spPr bwMode="auto">
              <a:xfrm>
                <a:off x="3496" y="2563"/>
                <a:ext cx="13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200">
                    <a:latin typeface="Tahoma" panose="020B0604030504040204" pitchFamily="34" charset="0"/>
                  </a:rPr>
                  <a:t>8</a:t>
                </a:r>
                <a:r>
                  <a:rPr lang="en-US" sz="1200" baseline="30000">
                    <a:latin typeface="Tahoma" panose="020B0604030504040204" pitchFamily="34" charset="0"/>
                  </a:rPr>
                  <a:t>th</a:t>
                </a:r>
                <a:r>
                  <a:rPr lang="en-US" sz="1200">
                    <a:latin typeface="Tahoma" panose="020B0604030504040204" pitchFamily="34" charset="0"/>
                  </a:rPr>
                  <a:t> Bit = 1: Answer is Negative</a:t>
                </a:r>
              </a:p>
              <a:p>
                <a:pPr algn="ctr" eaLnBrk="1" hangingPunct="1"/>
                <a:r>
                  <a:rPr lang="en-US" sz="1200">
                    <a:latin typeface="Tahoma" panose="020B0604030504040204" pitchFamily="34" charset="0"/>
                  </a:rPr>
                  <a:t>Disregard 9</a:t>
                </a:r>
                <a:r>
                  <a:rPr lang="en-US" sz="1200" baseline="30000">
                    <a:latin typeface="Tahoma" panose="020B0604030504040204" pitchFamily="34" charset="0"/>
                  </a:rPr>
                  <a:t>th</a:t>
                </a:r>
                <a:r>
                  <a:rPr lang="en-US" sz="1200">
                    <a:latin typeface="Tahoma" panose="020B0604030504040204" pitchFamily="34" charset="0"/>
                  </a:rPr>
                  <a:t> Bit</a:t>
                </a:r>
              </a:p>
            </p:txBody>
          </p:sp>
          <p:sp>
            <p:nvSpPr>
              <p:cNvPr id="33818" name="Line 26"/>
              <p:cNvSpPr>
                <a:spLocks noChangeShapeType="1"/>
              </p:cNvSpPr>
              <p:nvPr/>
            </p:nvSpPr>
            <p:spPr bwMode="auto">
              <a:xfrm>
                <a:off x="3198" y="2166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20638" y="4800600"/>
            <a:ext cx="3103562" cy="1784350"/>
            <a:chOff x="20638" y="4800600"/>
            <a:chExt cx="3103562" cy="1785104"/>
          </a:xfrm>
        </p:grpSpPr>
        <p:sp>
          <p:nvSpPr>
            <p:cNvPr id="33810" name="Text Box 17"/>
            <p:cNvSpPr txBox="1">
              <a:spLocks noChangeArrowheads="1"/>
            </p:cNvSpPr>
            <p:nvPr/>
          </p:nvSpPr>
          <p:spPr bwMode="auto">
            <a:xfrm>
              <a:off x="1371600" y="4800600"/>
              <a:ext cx="1752600" cy="178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2200">
                  <a:solidFill>
                    <a:srgbClr val="000000"/>
                  </a:solidFill>
                </a:rPr>
                <a:t>  </a:t>
              </a:r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11110010</a:t>
              </a:r>
            </a:p>
            <a:p>
              <a:pPr algn="r" eaLnBrk="1" hangingPunct="1"/>
              <a:r>
                <a:rPr lang="en-US" sz="22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</a:t>
              </a:r>
            </a:p>
            <a:p>
              <a:pPr algn="r" eaLnBrk="1" hangingPunct="1"/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00001101</a:t>
              </a:r>
            </a:p>
            <a:p>
              <a:pPr algn="r" eaLnBrk="1" hangingPunct="1"/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+1</a:t>
              </a:r>
            </a:p>
            <a:p>
              <a:pPr algn="r" eaLnBrk="1" hangingPunct="1"/>
              <a:r>
                <a:rPr 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00001110</a:t>
              </a:r>
              <a:r>
                <a:rPr 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3811" name="Line 18"/>
            <p:cNvSpPr>
              <a:spLocks noChangeShapeType="1"/>
            </p:cNvSpPr>
            <p:nvPr/>
          </p:nvSpPr>
          <p:spPr bwMode="auto">
            <a:xfrm>
              <a:off x="1665288" y="6148388"/>
              <a:ext cx="1371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2" name="AutoShape 19"/>
            <p:cNvSpPr>
              <a:spLocks/>
            </p:cNvSpPr>
            <p:nvPr/>
          </p:nvSpPr>
          <p:spPr bwMode="auto">
            <a:xfrm flipH="1">
              <a:off x="1333500" y="4884738"/>
              <a:ext cx="228600" cy="1600201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3813" name="Text Box 20"/>
            <p:cNvSpPr txBox="1">
              <a:spLocks noChangeArrowheads="1"/>
            </p:cNvSpPr>
            <p:nvPr/>
          </p:nvSpPr>
          <p:spPr bwMode="auto">
            <a:xfrm>
              <a:off x="20638" y="5154762"/>
              <a:ext cx="1312862" cy="107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To Check:</a:t>
              </a:r>
            </a:p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Perform 2’s </a:t>
              </a:r>
            </a:p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Complement</a:t>
              </a:r>
            </a:p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On Answer 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265363" y="3600450"/>
            <a:ext cx="1500187" cy="2736850"/>
            <a:chOff x="2264737" y="3600450"/>
            <a:chExt cx="1500594" cy="2737287"/>
          </a:xfrm>
        </p:grpSpPr>
        <p:sp>
          <p:nvSpPr>
            <p:cNvPr id="35" name="Freeform 34"/>
            <p:cNvSpPr/>
            <p:nvPr/>
          </p:nvSpPr>
          <p:spPr>
            <a:xfrm>
              <a:off x="2791930" y="3925940"/>
              <a:ext cx="973401" cy="2411797"/>
            </a:xfrm>
            <a:custGeom>
              <a:avLst/>
              <a:gdLst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249620 w 972206"/>
                <a:gd name="connsiteY0" fmla="*/ 2412124 h 2412124"/>
                <a:gd name="connsiteX1" fmla="*/ 501869 w 972206"/>
                <a:gd name="connsiteY1" fmla="*/ 2333297 h 2412124"/>
                <a:gd name="connsiteX2" fmla="*/ 706820 w 972206"/>
                <a:gd name="connsiteY2" fmla="*/ 2175642 h 2412124"/>
                <a:gd name="connsiteX3" fmla="*/ 864475 w 972206"/>
                <a:gd name="connsiteY3" fmla="*/ 1860331 h 2412124"/>
                <a:gd name="connsiteX4" fmla="*/ 959069 w 972206"/>
                <a:gd name="connsiteY4" fmla="*/ 1355835 h 2412124"/>
                <a:gd name="connsiteX5" fmla="*/ 911772 w 972206"/>
                <a:gd name="connsiteY5" fmla="*/ 804042 h 2412124"/>
                <a:gd name="connsiteX6" fmla="*/ 596462 w 972206"/>
                <a:gd name="connsiteY6" fmla="*/ 362607 h 2412124"/>
                <a:gd name="connsiteX7" fmla="*/ 0 w 972206"/>
                <a:gd name="connsiteY7" fmla="*/ 0 h 2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2206" h="2412124">
                  <a:moveTo>
                    <a:pt x="249620" y="2412124"/>
                  </a:moveTo>
                  <a:cubicBezTo>
                    <a:pt x="337644" y="2392417"/>
                    <a:pt x="425669" y="2372711"/>
                    <a:pt x="501869" y="2333297"/>
                  </a:cubicBezTo>
                  <a:cubicBezTo>
                    <a:pt x="578069" y="2293883"/>
                    <a:pt x="646386" y="2254470"/>
                    <a:pt x="706820" y="2175642"/>
                  </a:cubicBezTo>
                  <a:cubicBezTo>
                    <a:pt x="767254" y="2096814"/>
                    <a:pt x="822434" y="1996965"/>
                    <a:pt x="864475" y="1860331"/>
                  </a:cubicBezTo>
                  <a:cubicBezTo>
                    <a:pt x="906516" y="1723697"/>
                    <a:pt x="951186" y="1531883"/>
                    <a:pt x="959069" y="1355835"/>
                  </a:cubicBezTo>
                  <a:cubicBezTo>
                    <a:pt x="966952" y="1179787"/>
                    <a:pt x="972206" y="969580"/>
                    <a:pt x="911772" y="804042"/>
                  </a:cubicBezTo>
                  <a:cubicBezTo>
                    <a:pt x="851338" y="638504"/>
                    <a:pt x="748424" y="496614"/>
                    <a:pt x="596462" y="362607"/>
                  </a:cubicBezTo>
                  <a:cubicBezTo>
                    <a:pt x="444500" y="228600"/>
                    <a:pt x="190500" y="11430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264737" y="3600450"/>
              <a:ext cx="533545" cy="38106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881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889" t="20833" r="25402" b="60287"/>
          <a:stretch/>
        </p:blipFill>
        <p:spPr>
          <a:xfrm>
            <a:off x="914400" y="1828800"/>
            <a:ext cx="8324412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889" t="69185" r="25402" b="16667"/>
          <a:stretch/>
        </p:blipFill>
        <p:spPr>
          <a:xfrm>
            <a:off x="914400" y="3733800"/>
            <a:ext cx="807901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overflow occurs if two positive numbers are added and the result is negative,</a:t>
            </a:r>
          </a:p>
          <a:p>
            <a:r>
              <a:rPr lang="en-US" dirty="0"/>
              <a:t>or if two negative numbers are added and the result is positive.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not </a:t>
            </a:r>
            <a:r>
              <a:rPr lang="en-US" dirty="0" smtClean="0"/>
              <a:t>possible to </a:t>
            </a:r>
            <a:r>
              <a:rPr lang="en-US" dirty="0"/>
              <a:t>have overflow when using two’s complement notation if a positive and a </a:t>
            </a:r>
            <a:r>
              <a:rPr lang="en-US" dirty="0" smtClean="0"/>
              <a:t>negative number </a:t>
            </a:r>
            <a:r>
              <a:rPr lang="en-US" dirty="0"/>
              <a:t>are being added together.</a:t>
            </a:r>
          </a:p>
        </p:txBody>
      </p:sp>
    </p:spTree>
    <p:extLst>
      <p:ext uri="{BB962C8B-B14F-4D97-AF65-F5344CB8AC3E}">
        <p14:creationId xmlns:p14="http://schemas.microsoft.com/office/powerpoint/2010/main" val="17052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322</TotalTime>
  <Words>774</Words>
  <Application>Microsoft Office PowerPoint</Application>
  <PresentationFormat>On-screen Show (4:3)</PresentationFormat>
  <Paragraphs>176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Tahoma</vt:lpstr>
      <vt:lpstr>Times-Roman</vt:lpstr>
      <vt:lpstr>HNDIT</vt:lpstr>
      <vt:lpstr>IT1004: Data Representation and Organization</vt:lpstr>
      <vt:lpstr>Learning Objectives</vt:lpstr>
      <vt:lpstr>Using The 2’s Compliment Process</vt:lpstr>
      <vt:lpstr>POS + POS → POS Answer</vt:lpstr>
      <vt:lpstr>POS + NEG → POS Answer</vt:lpstr>
      <vt:lpstr>POS + NEG → NEG Answer</vt:lpstr>
      <vt:lpstr>NEG + NEG → NEG Answer</vt:lpstr>
      <vt:lpstr>PowerPoint Presentation</vt:lpstr>
      <vt:lpstr>Overflow</vt:lpstr>
      <vt:lpstr>A Simple Rule for Detecting an Overflow Condition</vt:lpstr>
      <vt:lpstr>PowerPoint Presentation</vt:lpstr>
      <vt:lpstr>PowerPoint Presentation</vt:lpstr>
      <vt:lpstr>PowerPoint Presentation</vt:lpstr>
      <vt:lpstr>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2002 – Graphics &amp; Multimedia</dc:title>
  <dc:creator>Dell PC</dc:creator>
  <cp:lastModifiedBy>Admin</cp:lastModifiedBy>
  <cp:revision>40</cp:revision>
  <dcterms:created xsi:type="dcterms:W3CDTF">2013-10-16T01:16:09Z</dcterms:created>
  <dcterms:modified xsi:type="dcterms:W3CDTF">2016-06-20T10:02:40Z</dcterms:modified>
</cp:coreProperties>
</file>