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B4B73-EC22-490B-87C5-9F27EEF0A650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EA0F-07C1-4882-A8E8-1D44A81E6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67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47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9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77404-4DCF-44E9-A0EE-1D2F1F31EFC0}" type="slidenum">
              <a:rPr lang="en-US"/>
              <a:pPr/>
              <a:t>2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5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F49E3-8283-408F-8166-DC1E08934B26}" type="slidenum">
              <a:rPr lang="en-US"/>
              <a:pPr/>
              <a:t>3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0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703C9-88CA-42C2-AD55-11AC9CBEC484}" type="slidenum">
              <a:rPr lang="en-US"/>
              <a:pPr/>
              <a:t>4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99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23B7E-F893-4D1E-B7AF-DEDF9D67CE15}" type="slidenum">
              <a:rPr lang="en-US"/>
              <a:pPr/>
              <a:t>5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765B9-EC90-465F-9E38-226A05878677}" type="slidenum">
              <a:rPr lang="en-US"/>
              <a:pPr/>
              <a:t>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458C4-FF3E-427D-8D33-F2B0DCE8EBD8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06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7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IT11004: Data Representation and Organization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47244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Floating Point Representation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82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a base 10 real number into binary32 format…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393192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In normalized form (12.375)</a:t>
            </a:r>
            <a:r>
              <a:rPr lang="en-US" baseline="-25000" dirty="0" smtClean="0"/>
              <a:t>10</a:t>
            </a:r>
            <a:r>
              <a:rPr lang="en-US" dirty="0" smtClean="0"/>
              <a:t> = 1.100011</a:t>
            </a:r>
            <a:r>
              <a:rPr lang="en-US" baseline="-25000" dirty="0" smtClean="0"/>
              <a:t>2</a:t>
            </a:r>
            <a:r>
              <a:rPr lang="en-US" dirty="0" smtClean="0"/>
              <a:t>x2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From which we deduce:</a:t>
            </a:r>
          </a:p>
          <a:p>
            <a:pPr lvl="1"/>
            <a:r>
              <a:rPr lang="en-US" dirty="0" smtClean="0"/>
              <a:t>The exponent is 3 </a:t>
            </a:r>
          </a:p>
          <a:p>
            <a:pPr lvl="1">
              <a:buNone/>
            </a:pPr>
            <a:r>
              <a:rPr lang="en-US" dirty="0" smtClean="0"/>
              <a:t>(and in the biased form it is therefore 127+3 =130 = 1000 0010)</a:t>
            </a:r>
          </a:p>
          <a:p>
            <a:pPr lvl="1"/>
            <a:r>
              <a:rPr lang="en-US" dirty="0" smtClean="0"/>
              <a:t>The fraction is 100011 (looking to the right of the binary point)</a:t>
            </a:r>
          </a:p>
          <a:p>
            <a:r>
              <a:rPr lang="en-US" dirty="0" smtClean="0"/>
              <a:t>From these we can form the resulting 32 bit IEEE 754 binary32 format representation of 12.375 as:			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	0-10000010-10001100000000000000000 = 41460000</a:t>
            </a:r>
            <a:r>
              <a:rPr lang="en-US" baseline="-25000" dirty="0" smtClean="0">
                <a:solidFill>
                  <a:srgbClr val="FF0000"/>
                </a:solidFill>
              </a:rPr>
              <a:t>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FB8-9A91-416A-9E59-F72201046E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2743200" cy="1143000"/>
          </a:xfrm>
        </p:spPr>
        <p:txBody>
          <a:bodyPr/>
          <a:lstStyle/>
          <a:p>
            <a:r>
              <a:rPr lang="en-US" dirty="0" smtClean="0"/>
              <a:t>Ex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Consider a value 0.25 .</a:t>
            </a:r>
          </a:p>
          <a:p>
            <a:pPr>
              <a:buNone/>
            </a:pPr>
            <a:r>
              <a:rPr lang="en-US" dirty="0" smtClean="0"/>
              <a:t> We can see that : (0.25)</a:t>
            </a:r>
            <a:r>
              <a:rPr lang="en-US" baseline="-25000" dirty="0" smtClean="0"/>
              <a:t>10</a:t>
            </a:r>
            <a:r>
              <a:rPr lang="en-US" dirty="0" smtClean="0"/>
              <a:t> =(1.0)</a:t>
            </a:r>
            <a:r>
              <a:rPr lang="en-US" baseline="-25000" dirty="0" smtClean="0"/>
              <a:t>2</a:t>
            </a:r>
            <a:r>
              <a:rPr lang="en-US" dirty="0" smtClean="0"/>
              <a:t>x2</a:t>
            </a:r>
            <a:r>
              <a:rPr lang="en-US" baseline="30000" dirty="0" smtClean="0"/>
              <a:t>-2</a:t>
            </a:r>
          </a:p>
          <a:p>
            <a:r>
              <a:rPr lang="en-US" dirty="0" smtClean="0"/>
              <a:t>From which we deduce :</a:t>
            </a:r>
          </a:p>
          <a:p>
            <a:r>
              <a:rPr lang="en-US" dirty="0" smtClean="0"/>
              <a:t>The exponent is −2</a:t>
            </a:r>
          </a:p>
          <a:p>
            <a:pPr lvl="1"/>
            <a:r>
              <a:rPr lang="en-US" dirty="0" smtClean="0"/>
              <a:t>(and in the biased form it is 127+(−2)= 125 = 0111 1101 )</a:t>
            </a:r>
          </a:p>
          <a:p>
            <a:r>
              <a:rPr lang="en-US" dirty="0" smtClean="0"/>
              <a:t>The fraction is 0</a:t>
            </a:r>
          </a:p>
          <a:p>
            <a:pPr lvl="1"/>
            <a:r>
              <a:rPr lang="en-US" dirty="0" smtClean="0"/>
              <a:t>(looking to the right of binary point in 1.0 is all zeros)</a:t>
            </a:r>
          </a:p>
          <a:p>
            <a:r>
              <a:rPr lang="en-US" dirty="0" smtClean="0"/>
              <a:t>From these we can form the resulting 32 bit IEEE 754 binary32 format representation of real number 0.25 as: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0-01111101-00000000000000000000000 = 3e800000</a:t>
            </a:r>
            <a:r>
              <a:rPr lang="en-US" baseline="-25000" dirty="0" smtClean="0">
                <a:solidFill>
                  <a:srgbClr val="FF0000"/>
                </a:solidFill>
              </a:rPr>
              <a:t>H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FB8-9A91-416A-9E59-F72201046E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1143000"/>
            <a:ext cx="2141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0.25 x 2 = 0.5</a:t>
            </a:r>
          </a:p>
          <a:p>
            <a:r>
              <a:rPr lang="en-US" sz="2400" dirty="0" smtClean="0"/>
              <a:t>0.5   x 2 = 1.0</a:t>
            </a:r>
          </a:p>
          <a:p>
            <a:r>
              <a:rPr lang="en-US" sz="2400" dirty="0" smtClean="0">
                <a:sym typeface="Symbol"/>
              </a:rPr>
              <a:t>0.25</a:t>
            </a:r>
            <a:r>
              <a:rPr lang="en-US" sz="2400" baseline="-25000" dirty="0" smtClean="0">
                <a:sym typeface="Symbol"/>
              </a:rPr>
              <a:t>10</a:t>
            </a:r>
            <a:r>
              <a:rPr lang="en-US" sz="2400" dirty="0" smtClean="0">
                <a:sym typeface="Symbol"/>
              </a:rPr>
              <a:t> = 0.01</a:t>
            </a:r>
            <a:r>
              <a:rPr lang="en-US" sz="2400" baseline="-25000" dirty="0" smtClean="0">
                <a:sym typeface="Symbol"/>
              </a:rPr>
              <a:t>2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5972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113.21 into binary 32 floating point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FB8-9A91-416A-9E59-F72201046E9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Double-precision floating-point format (binary64)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429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 computer number format that occupies two adjacent storage locations in computer memory.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double-precision number</a:t>
            </a:r>
            <a:r>
              <a:rPr lang="en-US" dirty="0" smtClean="0"/>
              <a:t>, sometimes simply called a </a:t>
            </a:r>
            <a:r>
              <a:rPr lang="en-US" b="1" dirty="0" smtClean="0"/>
              <a:t>double</a:t>
            </a:r>
            <a:r>
              <a:rPr lang="en-US" dirty="0" smtClean="0"/>
              <a:t>, may be defined to be an integer, fixed point, or floating point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binary64</a:t>
            </a:r>
            <a:r>
              <a:rPr lang="en-US" dirty="0" smtClean="0"/>
              <a:t> is having: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Sign bit: 1 bit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Exponent width: 11 bits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Significand precision: 52 bits 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FB8-9A91-416A-9E59-F72201046E9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682" name="Picture 2" descr="IEEE 754 Double Floating Point Format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13" y="4953000"/>
            <a:ext cx="9041587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1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E5F7-CFAE-4003-B604-42083588A978}" type="slidenum">
              <a:rPr lang="en-US"/>
              <a:pPr/>
              <a:t>2</a:t>
            </a:fld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2.5 Floating-Point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2283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315200" cy="41910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3000">
                <a:latin typeface="Arial" panose="020B0604020202020204" pitchFamily="34" charset="0"/>
              </a:rPr>
              <a:t>The signed magnitude, 1’s complement, and 2’s complement representations as such are not useful in scientific or business applications that deal with real number values over a wide range.</a:t>
            </a:r>
          </a:p>
          <a:p>
            <a:pPr>
              <a:spcBef>
                <a:spcPct val="40000"/>
              </a:spcBef>
            </a:pPr>
            <a:r>
              <a:rPr lang="en-US" sz="3000">
                <a:latin typeface="Arial" panose="020B0604020202020204" pitchFamily="34" charset="0"/>
              </a:rPr>
              <a:t>Floating-point representation solves this problem.</a:t>
            </a:r>
            <a:endParaRPr lang="en-US" sz="3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5597-0FF3-4323-97D9-C5C101B3BDA4}" type="slidenum">
              <a:rPr lang="en-US"/>
              <a:pPr/>
              <a:t>3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2.5 Floating-Point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Computers use a form of scientific notation for floating-point representation 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Numbers written in scientific notation have three components:</a:t>
            </a:r>
          </a:p>
        </p:txBody>
      </p:sp>
      <p:pic>
        <p:nvPicPr>
          <p:cNvPr id="234502" name="Picture 6" descr="C:\IDRAW20\16A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5173663" cy="20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726-E76E-447D-BF97-4C98C72F9859}" type="slidenum">
              <a:rPr lang="en-US"/>
              <a:pPr/>
              <a:t>4</a:t>
            </a:fld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Computer representation of a floating-point number consists of three fixed-size fields:</a:t>
            </a:r>
          </a:p>
          <a:p>
            <a:pPr>
              <a:spcBef>
                <a:spcPct val="40000"/>
              </a:spcBef>
            </a:pPr>
            <a:endParaRPr lang="en-US" sz="260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</a:pPr>
            <a:endParaRPr lang="en-US" sz="260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</a:pPr>
            <a:endParaRPr lang="en-US" sz="260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</a:pPr>
            <a:endParaRPr lang="en-US" sz="260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This is the standard arrangement of these fields.</a:t>
            </a:r>
            <a:endParaRPr lang="en-US" sz="280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2.5 Floating-Point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pic>
        <p:nvPicPr>
          <p:cNvPr id="232452" name="Picture 4" descr="C:\IDRAW20\1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066800" y="2665413"/>
            <a:ext cx="671830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570D-0BC7-4491-AD96-C29319BAA1AE}" type="slidenum">
              <a:rPr lang="en-US"/>
              <a:pPr/>
              <a:t>5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124200"/>
            <a:ext cx="8153400" cy="228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The one-bit sign field is the sign of the stored value.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The size of the exponent field, determines the range of values that can be represented.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anose="020B0604020202020204" pitchFamily="34" charset="0"/>
              </a:rPr>
              <a:t>The size of the significand determines the precision of the representation.</a:t>
            </a:r>
            <a:endParaRPr lang="en-US" sz="280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2.5 Floating-Point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pic>
        <p:nvPicPr>
          <p:cNvPr id="236548" name="Picture 4" descr="C:\IDRAW20\1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187450" y="1370013"/>
            <a:ext cx="61436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6A7-47C2-4407-870C-206BB0248AF4}" type="slidenum">
              <a:rPr lang="en-US"/>
              <a:pPr/>
              <a:t>6</a:t>
            </a:fld>
            <a:endParaRPr lang="en-US"/>
          </a:p>
        </p:txBody>
      </p:sp>
      <p:pic>
        <p:nvPicPr>
          <p:cNvPr id="240647" name="Picture 7" descr="C:\IDRAW20\1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187450" y="1370013"/>
            <a:ext cx="61436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0"/>
            <a:ext cx="8229600" cy="3124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sz="2600">
                <a:latin typeface="Arial" panose="020B0604020202020204" pitchFamily="34" charset="0"/>
              </a:rPr>
              <a:t>The IEEE-754 </a:t>
            </a:r>
            <a:r>
              <a:rPr lang="en-US" sz="2600" i="1">
                <a:latin typeface="Arial" panose="020B0604020202020204" pitchFamily="34" charset="0"/>
              </a:rPr>
              <a:t>single precision</a:t>
            </a:r>
            <a:r>
              <a:rPr lang="en-US" sz="2600">
                <a:latin typeface="Arial" panose="020B0604020202020204" pitchFamily="34" charset="0"/>
              </a:rPr>
              <a:t> floating point standard uses an 8-bit exponent and a 23-bit significand.</a:t>
            </a:r>
          </a:p>
          <a:p>
            <a:r>
              <a:rPr lang="en-US" sz="2600">
                <a:latin typeface="Arial" panose="020B0604020202020204" pitchFamily="34" charset="0"/>
              </a:rPr>
              <a:t>The IEEE-754 </a:t>
            </a:r>
            <a:r>
              <a:rPr lang="en-US" sz="2600" i="1">
                <a:latin typeface="Arial" panose="020B0604020202020204" pitchFamily="34" charset="0"/>
              </a:rPr>
              <a:t>double precision</a:t>
            </a:r>
            <a:r>
              <a:rPr lang="en-US" sz="2600">
                <a:latin typeface="Arial" panose="020B0604020202020204" pitchFamily="34" charset="0"/>
              </a:rPr>
              <a:t> standard uses an 11-bit exponent and a 52-bit significand.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2.5 Floating-Point Representation</a:t>
            </a:r>
            <a:endParaRPr lang="en-US" sz="3400">
              <a:latin typeface="Arial" panose="020B0604020202020204" pitchFamily="34" charset="0"/>
            </a:endParaRP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838200" y="5334000"/>
            <a:ext cx="6781800" cy="914400"/>
          </a:xfrm>
          <a:prstGeom prst="rect">
            <a:avLst/>
          </a:prstGeom>
          <a:solidFill>
            <a:srgbClr val="E2FE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 b="1" baseline="0">
                <a:solidFill>
                  <a:srgbClr val="CC3300"/>
                </a:solidFill>
              </a:rPr>
              <a:t>    For illustrative purposes, we will use a 14-bit model with a 5-bit exponent and an 8-bit significand.</a:t>
            </a:r>
            <a:endParaRPr lang="en-US" sz="2600" baseline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8838-ED58-4695-9C3E-CE54680B7D54}" type="slidenum">
              <a:rPr lang="en-US"/>
              <a:pPr/>
              <a:t>7</a:t>
            </a:fld>
            <a:endParaRPr lang="en-US"/>
          </a:p>
        </p:txBody>
      </p:sp>
      <p:pic>
        <p:nvPicPr>
          <p:cNvPr id="242694" name="Picture 6" descr="C:\IDRAW20\1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187450" y="1370013"/>
            <a:ext cx="61436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124200"/>
            <a:ext cx="8153400" cy="2667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sz="2600">
                <a:latin typeface="Arial" panose="020B0604020202020204" pitchFamily="34" charset="0"/>
              </a:rPr>
              <a:t>The significand of a floating-point number is always preceded by an implied binary point.</a:t>
            </a:r>
          </a:p>
          <a:p>
            <a:r>
              <a:rPr lang="en-US" sz="2600">
                <a:latin typeface="Arial" panose="020B0604020202020204" pitchFamily="34" charset="0"/>
              </a:rPr>
              <a:t>Thus, the significand always contains a fractional binary value.</a:t>
            </a:r>
          </a:p>
          <a:p>
            <a:r>
              <a:rPr lang="en-US" sz="2600">
                <a:latin typeface="Arial" panose="020B0604020202020204" pitchFamily="34" charset="0"/>
              </a:rPr>
              <a:t>The exponent indicates the power of 2 to which the significand is raised.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2.5 Floating-Point Representation</a:t>
            </a:r>
            <a:endParaRPr lang="en-US" sz="3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IEEE</a:t>
            </a:r>
            <a:br>
              <a:rPr lang="en-US" dirty="0" smtClean="0"/>
            </a:br>
            <a:r>
              <a:rPr lang="en-US" dirty="0" smtClean="0"/>
              <a:t>single-precision binary floating-point format: binary32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FB8-9A91-416A-9E59-F72201046E9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6562" name="Picture 2" descr="Float example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67000"/>
            <a:ext cx="89916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65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convert a base 10 real number into binary32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consider a real number with an integer and a fraction part such as 12.375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Convert the </a:t>
            </a:r>
            <a:r>
              <a:rPr lang="en-US" dirty="0" smtClean="0"/>
              <a:t>integer part into binary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convert the fraction part using the following technique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add the two results and adjust them to produce a proper final conversion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Conversion of the fractional part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0.375 x 2 = 0.750 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0.750 x 2 = 1.500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0.500 x 2 = 1.000		 fraction = 0.000, terminate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(0.375)</a:t>
            </a:r>
            <a:r>
              <a:rPr lang="en-US" baseline="-25000" dirty="0" smtClean="0"/>
              <a:t>10</a:t>
            </a:r>
            <a:r>
              <a:rPr lang="en-US" dirty="0" smtClean="0"/>
              <a:t> can be exactly represented in binary as (0.011)</a:t>
            </a:r>
            <a:r>
              <a:rPr lang="en-US" baseline="-25000" dirty="0" smtClean="0"/>
              <a:t>2</a:t>
            </a:r>
          </a:p>
          <a:p>
            <a:pPr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Therefore (12.375)</a:t>
            </a:r>
            <a:r>
              <a:rPr lang="en-US" baseline="-25000" dirty="0" smtClean="0"/>
              <a:t>10</a:t>
            </a:r>
            <a:r>
              <a:rPr lang="en-US" dirty="0" smtClean="0"/>
              <a:t> = (12)</a:t>
            </a:r>
            <a:r>
              <a:rPr lang="en-US" baseline="-25000" dirty="0" smtClean="0"/>
              <a:t>10</a:t>
            </a:r>
            <a:r>
              <a:rPr lang="en-US" dirty="0" smtClean="0"/>
              <a:t> + (0.375)</a:t>
            </a:r>
            <a:r>
              <a:rPr lang="en-US" baseline="-25000" dirty="0" smtClean="0"/>
              <a:t>10</a:t>
            </a:r>
            <a:r>
              <a:rPr lang="en-US" dirty="0" smtClean="0"/>
              <a:t> = (1100)</a:t>
            </a:r>
            <a:r>
              <a:rPr lang="en-US" baseline="-25000" dirty="0" smtClean="0"/>
              <a:t>2</a:t>
            </a:r>
            <a:r>
              <a:rPr lang="en-US" dirty="0" smtClean="0"/>
              <a:t> + (0.011)</a:t>
            </a:r>
            <a:r>
              <a:rPr lang="en-US" baseline="-25000" dirty="0" smtClean="0"/>
              <a:t>2</a:t>
            </a:r>
            <a:r>
              <a:rPr lang="en-US" dirty="0" smtClean="0"/>
              <a:t> = (1100.011)</a:t>
            </a:r>
            <a:r>
              <a:rPr lang="en-US" baseline="-25000" dirty="0" smtClean="0"/>
              <a:t>2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In normalized form (12.375)</a:t>
            </a:r>
            <a:r>
              <a:rPr lang="en-US" baseline="-25000" dirty="0" smtClean="0"/>
              <a:t>10</a:t>
            </a:r>
            <a:r>
              <a:rPr lang="en-US" dirty="0" smtClean="0"/>
              <a:t> = 1.100011</a:t>
            </a:r>
            <a:r>
              <a:rPr lang="en-US" baseline="-25000" dirty="0" smtClean="0"/>
              <a:t>2</a:t>
            </a:r>
            <a:r>
              <a:rPr lang="en-US" dirty="0" smtClean="0"/>
              <a:t>x2</a:t>
            </a:r>
            <a:r>
              <a:rPr lang="en-US" baseline="30000" dirty="0" smtClean="0"/>
              <a:t>3</a:t>
            </a:r>
          </a:p>
          <a:p>
            <a:pPr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FB8-9A91-416A-9E59-F72201046E9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270</TotalTime>
  <Words>489</Words>
  <Application>Microsoft Office PowerPoint</Application>
  <PresentationFormat>On-screen Show (4:3)</PresentationFormat>
  <Paragraphs>95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HNDIT</vt:lpstr>
      <vt:lpstr>IT11004: Data Representation and Organization</vt:lpstr>
      <vt:lpstr>2.5 Floating-Point Representation</vt:lpstr>
      <vt:lpstr>2.5 Floating-Point Representation</vt:lpstr>
      <vt:lpstr>2.5 Floating-Point Representation</vt:lpstr>
      <vt:lpstr>2.5 Floating-Point Representation</vt:lpstr>
      <vt:lpstr>2.5 Floating-Point Representation</vt:lpstr>
      <vt:lpstr>2.5 Floating-Point Representation</vt:lpstr>
      <vt:lpstr>IEEE single-precision binary floating-point format: binary32</vt:lpstr>
      <vt:lpstr>convert a base 10 real number into binary32 format</vt:lpstr>
      <vt:lpstr>convert a base 10 real number into binary32 format…</vt:lpstr>
      <vt:lpstr>Ex 1</vt:lpstr>
      <vt:lpstr>Ex 2</vt:lpstr>
      <vt:lpstr>Double-precision floating-point format (binary64)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2002 – Graphics &amp; Multimedia</dc:title>
  <dc:creator>Dell PC</dc:creator>
  <cp:lastModifiedBy>Admin</cp:lastModifiedBy>
  <cp:revision>29</cp:revision>
  <dcterms:created xsi:type="dcterms:W3CDTF">2013-10-16T01:16:09Z</dcterms:created>
  <dcterms:modified xsi:type="dcterms:W3CDTF">2016-06-20T10:05:29Z</dcterms:modified>
</cp:coreProperties>
</file>