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2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Data Representation and Organization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NAND gate</a:t>
            </a:r>
          </a:p>
        </p:txBody>
      </p:sp>
      <p:pic>
        <p:nvPicPr>
          <p:cNvPr id="394245" name="Picture 5" descr="C09N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177213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NOR gate</a:t>
            </a:r>
          </a:p>
        </p:txBody>
      </p:sp>
      <p:pic>
        <p:nvPicPr>
          <p:cNvPr id="395269" name="Picture 5" descr="C09NF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18356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2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Exclusive OR gate</a:t>
            </a:r>
          </a:p>
        </p:txBody>
      </p:sp>
      <p:pic>
        <p:nvPicPr>
          <p:cNvPr id="396293" name="Picture 5" descr="C09N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147050" cy="25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1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Exclusive NOR gate</a:t>
            </a:r>
          </a:p>
        </p:txBody>
      </p:sp>
      <p:pic>
        <p:nvPicPr>
          <p:cNvPr id="397317" name="Picture 5" descr="C09N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18356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331200" cy="43195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Digital systems are concerned with digital signals</a:t>
            </a:r>
          </a:p>
          <a:p>
            <a:pPr>
              <a:lnSpc>
                <a:spcPct val="110000"/>
              </a:lnSpc>
            </a:pPr>
            <a:r>
              <a:rPr lang="en-US" dirty="0"/>
              <a:t>Digital signals can take many forms</a:t>
            </a:r>
          </a:p>
          <a:p>
            <a:pPr>
              <a:lnSpc>
                <a:spcPct val="110000"/>
              </a:lnSpc>
            </a:pPr>
            <a:r>
              <a:rPr lang="en-US" dirty="0"/>
              <a:t>Here we will concentrate on </a:t>
            </a:r>
            <a:r>
              <a:rPr lang="en-US" b="1" dirty="0">
                <a:solidFill>
                  <a:srgbClr val="0000FF"/>
                </a:solidFill>
              </a:rPr>
              <a:t>binary signals</a:t>
            </a:r>
            <a:r>
              <a:rPr lang="en-US" dirty="0"/>
              <a:t> since these are the most common form of digital signals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used individually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perhaps to represent a single binary quantity or the state of a single switch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used in combination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to represent more complex quantities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Quantities and Variables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331200" cy="431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A </a:t>
            </a:r>
            <a:r>
              <a:rPr lang="en-US" b="1">
                <a:solidFill>
                  <a:srgbClr val="0000FF"/>
                </a:solidFill>
              </a:rPr>
              <a:t>binary quantity</a:t>
            </a:r>
            <a:r>
              <a:rPr lang="en-US"/>
              <a:t> is one that can take only 2 states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pic>
        <p:nvPicPr>
          <p:cNvPr id="376839" name="Picture 7" descr="C09N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176588"/>
            <a:ext cx="4673600" cy="19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1404938" y="51212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Arial" panose="020B0604020202020204" pitchFamily="34" charset="0"/>
              </a:rPr>
              <a:t>A simple binary arrangement</a:t>
            </a:r>
          </a:p>
        </p:txBody>
      </p:sp>
      <p:graphicFrame>
        <p:nvGraphicFramePr>
          <p:cNvPr id="376872" name="Group 40"/>
          <p:cNvGraphicFramePr>
            <a:graphicFrameLocks noGrp="1"/>
          </p:cNvGraphicFramePr>
          <p:nvPr/>
        </p:nvGraphicFramePr>
        <p:xfrm>
          <a:off x="6011863" y="2636838"/>
          <a:ext cx="2089150" cy="1287145"/>
        </p:xfrm>
        <a:graphic>
          <a:graphicData uri="http://schemas.openxmlformats.org/drawingml/2006/table">
            <a:tbl>
              <a:tblPr/>
              <a:tblGrid>
                <a:gridCol w="1281112"/>
                <a:gridCol w="808038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OFF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6901" name="Group 69"/>
          <p:cNvGraphicFramePr>
            <a:graphicFrameLocks noGrp="1"/>
          </p:cNvGraphicFramePr>
          <p:nvPr/>
        </p:nvGraphicFramePr>
        <p:xfrm>
          <a:off x="6227763" y="4184650"/>
          <a:ext cx="2159000" cy="1189038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30000"/>
                        </a:buClr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28600" algn="l"/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902" name="Text Box 70"/>
          <p:cNvSpPr txBox="1">
            <a:spLocks noChangeArrowheads="1"/>
          </p:cNvSpPr>
          <p:nvPr/>
        </p:nvSpPr>
        <p:spPr bwMode="auto">
          <a:xfrm>
            <a:off x="6588125" y="5516563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Arial" panose="020B0604020202020204" pitchFamily="34" charset="0"/>
              </a:rPr>
              <a:t>A truth table</a:t>
            </a:r>
          </a:p>
        </p:txBody>
      </p:sp>
    </p:spTree>
    <p:extLst>
      <p:ext uri="{BB962C8B-B14F-4D97-AF65-F5344CB8AC3E}">
        <p14:creationId xmlns:p14="http://schemas.microsoft.com/office/powerpoint/2010/main" val="3771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binary arrangement with two switches in series</a:t>
            </a:r>
          </a:p>
        </p:txBody>
      </p:sp>
      <p:pic>
        <p:nvPicPr>
          <p:cNvPr id="382980" name="Picture 4" descr="C09N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744788"/>
            <a:ext cx="829945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3995738" y="5805488"/>
            <a:ext cx="173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i="1">
                <a:latin typeface="Arial" panose="020B0604020202020204" pitchFamily="34" charset="0"/>
              </a:rPr>
              <a:t>L</a:t>
            </a:r>
            <a:r>
              <a:rPr lang="en-GB" sz="1800">
                <a:latin typeface="Arial" panose="020B0604020202020204" pitchFamily="34" charset="0"/>
              </a:rPr>
              <a:t> = </a:t>
            </a:r>
            <a:r>
              <a:rPr lang="en-GB" sz="1800" i="1">
                <a:latin typeface="Arial" panose="020B0604020202020204" pitchFamily="34" charset="0"/>
              </a:rPr>
              <a:t>S1</a:t>
            </a:r>
            <a:r>
              <a:rPr lang="en-GB" sz="1800">
                <a:latin typeface="Arial" panose="020B0604020202020204" pitchFamily="34" charset="0"/>
              </a:rPr>
              <a:t> AND </a:t>
            </a:r>
            <a:r>
              <a:rPr lang="en-GB" sz="1800" i="1">
                <a:latin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6050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binary arrangement with two switches in parallel</a:t>
            </a:r>
          </a:p>
        </p:txBody>
      </p:sp>
      <p:pic>
        <p:nvPicPr>
          <p:cNvPr id="384005" name="Picture 5" descr="C09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241550"/>
            <a:ext cx="8388350" cy="3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3995738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i="1">
                <a:latin typeface="Arial" panose="020B0604020202020204" pitchFamily="34" charset="0"/>
              </a:rPr>
              <a:t>L</a:t>
            </a:r>
            <a:r>
              <a:rPr lang="en-GB" sz="1800">
                <a:latin typeface="Arial" panose="020B0604020202020204" pitchFamily="34" charset="0"/>
              </a:rPr>
              <a:t> = </a:t>
            </a:r>
            <a:r>
              <a:rPr lang="en-GB" sz="1800" i="1">
                <a:latin typeface="Arial" panose="020B0604020202020204" pitchFamily="34" charset="0"/>
              </a:rPr>
              <a:t>S1</a:t>
            </a:r>
            <a:r>
              <a:rPr lang="en-GB" sz="1800">
                <a:latin typeface="Arial" panose="020B0604020202020204" pitchFamily="34" charset="0"/>
              </a:rPr>
              <a:t> OR </a:t>
            </a:r>
            <a:r>
              <a:rPr lang="en-GB" sz="1800" i="1">
                <a:latin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6228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Gates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331200" cy="43195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The building blocks used to create digital circuits are </a:t>
            </a:r>
            <a:r>
              <a:rPr lang="en-US" b="1">
                <a:solidFill>
                  <a:srgbClr val="0000FF"/>
                </a:solidFill>
              </a:rPr>
              <a:t>logic gates</a:t>
            </a:r>
          </a:p>
          <a:p>
            <a:pPr>
              <a:lnSpc>
                <a:spcPct val="110000"/>
              </a:lnSpc>
            </a:pPr>
            <a:r>
              <a:rPr lang="en-US"/>
              <a:t>There are three elementary logic gates and a range of other simple gates</a:t>
            </a:r>
          </a:p>
          <a:p>
            <a:pPr>
              <a:lnSpc>
                <a:spcPct val="110000"/>
              </a:lnSpc>
            </a:pPr>
            <a:r>
              <a:rPr lang="en-US"/>
              <a:t>Each gate has its own </a:t>
            </a:r>
            <a:r>
              <a:rPr lang="en-US" b="1">
                <a:solidFill>
                  <a:srgbClr val="0000FF"/>
                </a:solidFill>
              </a:rPr>
              <a:t>logic symbol</a:t>
            </a:r>
            <a:r>
              <a:rPr lang="en-US"/>
              <a:t> which allows complex functions to be represented by a logic diagram</a:t>
            </a:r>
          </a:p>
          <a:p>
            <a:pPr>
              <a:lnSpc>
                <a:spcPct val="110000"/>
              </a:lnSpc>
            </a:pPr>
            <a:r>
              <a:rPr lang="en-US"/>
              <a:t>The function of each gate can be represented by a </a:t>
            </a:r>
            <a:r>
              <a:rPr lang="en-US" b="1">
                <a:solidFill>
                  <a:srgbClr val="0000FF"/>
                </a:solidFill>
              </a:rPr>
              <a:t>truth table</a:t>
            </a:r>
            <a:r>
              <a:rPr lang="en-US"/>
              <a:t> or using </a:t>
            </a:r>
            <a:r>
              <a:rPr lang="en-US" b="1">
                <a:solidFill>
                  <a:srgbClr val="0000FF"/>
                </a:solidFill>
              </a:rPr>
              <a:t>Boolean notation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AND gate</a:t>
            </a:r>
          </a:p>
        </p:txBody>
      </p:sp>
      <p:pic>
        <p:nvPicPr>
          <p:cNvPr id="390148" name="Picture 4" descr="C09N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781300"/>
            <a:ext cx="817245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OR gate</a:t>
            </a:r>
          </a:p>
        </p:txBody>
      </p:sp>
      <p:pic>
        <p:nvPicPr>
          <p:cNvPr id="391173" name="Picture 5" descr="C09N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781300"/>
            <a:ext cx="822007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FF"/>
                </a:solidFill>
              </a:rPr>
              <a:t>The NOT gate (or inverter)</a:t>
            </a:r>
          </a:p>
        </p:txBody>
      </p:sp>
      <p:pic>
        <p:nvPicPr>
          <p:cNvPr id="392197" name="Picture 5" descr="C09NF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92488"/>
            <a:ext cx="7640638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343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264</TotalTime>
  <Words>213</Words>
  <Application>Microsoft Office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Wingdings</vt:lpstr>
      <vt:lpstr>HNDIT</vt:lpstr>
      <vt:lpstr>Data Representation and Organization</vt:lpstr>
      <vt:lpstr>Introduction</vt:lpstr>
      <vt:lpstr>Binary Quantities and Variables</vt:lpstr>
      <vt:lpstr>PowerPoint Presentation</vt:lpstr>
      <vt:lpstr>PowerPoint Presentation</vt:lpstr>
      <vt:lpstr>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38</cp:revision>
  <dcterms:created xsi:type="dcterms:W3CDTF">2013-10-16T01:16:09Z</dcterms:created>
  <dcterms:modified xsi:type="dcterms:W3CDTF">2016-06-20T10:13:05Z</dcterms:modified>
</cp:coreProperties>
</file>