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88" r:id="rId2"/>
    <p:sldId id="297" r:id="rId3"/>
    <p:sldId id="291" r:id="rId4"/>
    <p:sldId id="292" r:id="rId5"/>
    <p:sldId id="293" r:id="rId6"/>
    <p:sldId id="295" r:id="rId7"/>
    <p:sldId id="296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32" d="100"/>
          <a:sy n="32" d="100"/>
        </p:scale>
        <p:origin x="1596" y="8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1B4B73-EC22-490B-87C5-9F27EEF0A650}" type="datetimeFigureOut">
              <a:rPr lang="en-US" smtClean="0"/>
              <a:pPr/>
              <a:t>6/20/2016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40EA0F-07C1-4882-A8E8-1D44A81E65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7142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8BA392-3026-4882-B1A6-3157B7908D7A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9713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08541BC-D3E4-4ABD-B7FC-FF3053447B1C}" type="slidenum">
              <a:rPr lang="en-US" smtClean="0">
                <a:latin typeface="Arial" pitchFamily="34" charset="0"/>
              </a:rPr>
              <a:pPr/>
              <a:t>2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49189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8BA392-3026-4882-B1A6-3157B7908D7A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259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8BA392-3026-4882-B1A6-3157B7908D7A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5563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8BA392-3026-4882-B1A6-3157B7908D7A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0151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A71DD-D0EC-4926-8ED6-19B5D40D3F29}" type="datetimeFigureOut">
              <a:rPr lang="en-US" smtClean="0"/>
              <a:pPr/>
              <a:t>6/20/2016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34B05-3558-49CA-9E94-A70F1820A0B2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27" name="Picture 3" descr="C:\Users\Dell PC\Desktop\mainpag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738" y="2133600"/>
            <a:ext cx="9162738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431" y="4800600"/>
            <a:ext cx="8696169" cy="609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Chapter 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8600" y="2247901"/>
            <a:ext cx="3886200" cy="198119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Course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1274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A71DD-D0EC-4926-8ED6-19B5D40D3F29}" type="datetimeFigureOut">
              <a:rPr lang="en-US" smtClean="0"/>
              <a:pPr/>
              <a:t>6/20/2016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34B05-3558-49CA-9E94-A70F1820A0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7744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A71DD-D0EC-4926-8ED6-19B5D40D3F29}" type="datetimeFigureOut">
              <a:rPr lang="en-US" smtClean="0"/>
              <a:pPr/>
              <a:t>6/20/2016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34B05-3558-49CA-9E94-A70F1820A0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13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A71DD-D0EC-4926-8ED6-19B5D40D3F29}" type="datetimeFigureOut">
              <a:rPr lang="en-US" smtClean="0"/>
              <a:pPr/>
              <a:t>6/20/2016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34B05-3558-49CA-9E94-A70F1820A0B2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26" name="Picture 2" descr="C:\Users\Dell PC\Desktop\template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144000" cy="35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81728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A71DD-D0EC-4926-8ED6-19B5D40D3F29}" type="datetimeFigureOut">
              <a:rPr lang="en-US" smtClean="0"/>
              <a:pPr/>
              <a:t>6/20/2016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34B05-3558-49CA-9E94-A70F1820A0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4108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A71DD-D0EC-4926-8ED6-19B5D40D3F29}" type="datetimeFigureOut">
              <a:rPr lang="en-US" smtClean="0"/>
              <a:pPr/>
              <a:t>6/20/2016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34B05-3558-49CA-9E94-A70F1820A0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8156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A71DD-D0EC-4926-8ED6-19B5D40D3F29}" type="datetimeFigureOut">
              <a:rPr lang="en-US" smtClean="0"/>
              <a:pPr/>
              <a:t>6/20/2016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34B05-3558-49CA-9E94-A70F1820A0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8612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A71DD-D0EC-4926-8ED6-19B5D40D3F29}" type="datetimeFigureOut">
              <a:rPr lang="en-US" smtClean="0"/>
              <a:pPr/>
              <a:t>6/20/2016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34B05-3558-49CA-9E94-A70F1820A0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196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A71DD-D0EC-4926-8ED6-19B5D40D3F29}" type="datetimeFigureOut">
              <a:rPr lang="en-US" smtClean="0"/>
              <a:pPr/>
              <a:t>6/20/2016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34B05-3558-49CA-9E94-A70F1820A0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6406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A71DD-D0EC-4926-8ED6-19B5D40D3F29}" type="datetimeFigureOut">
              <a:rPr lang="en-US" smtClean="0"/>
              <a:pPr/>
              <a:t>6/20/2016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34B05-3558-49CA-9E94-A70F1820A0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9323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A71DD-D0EC-4926-8ED6-19B5D40D3F29}" type="datetimeFigureOut">
              <a:rPr lang="en-US" smtClean="0"/>
              <a:pPr/>
              <a:t>6/20/2016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34B05-3558-49CA-9E94-A70F1820A0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7184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05000"/>
            <a:ext cx="8229600" cy="4221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AA71DD-D0EC-4926-8ED6-19B5D40D3F29}" type="datetimeFigureOut">
              <a:rPr lang="en-US" smtClean="0"/>
              <a:pPr/>
              <a:t>6/20/2016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D34B05-3558-49CA-9E94-A70F1820A0B2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2" descr="C:\Users\Dell PC\Desktop\template2.jp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144000" cy="35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0384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IT1004: Data Representation and Organization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600" dirty="0" smtClean="0"/>
              <a:t>Negative number representation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987899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D12894B9-B22E-481D-8FD3-2433C61C4D62}" type="datetime1">
              <a:rPr lang="en-US" smtClean="0"/>
              <a:pPr/>
              <a:t>6/20/2016</a:t>
            </a:fld>
            <a:endParaRPr lang="en-US" smtClean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Course Objectives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609600" y="2057400"/>
            <a:ext cx="8229600" cy="4221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At the end of the module students should be able to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400" dirty="0" smtClean="0"/>
              <a:t>Convert binary number into 8 bits One’s Complement  representation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400" dirty="0" smtClean="0"/>
              <a:t>Perform addition in between One’s Complement two numbers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800100" lvl="1" indent="-342900">
              <a:spcBef>
                <a:spcPct val="20000"/>
              </a:spcBef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97177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305800" cy="914400"/>
          </a:xfrm>
        </p:spPr>
        <p:txBody>
          <a:bodyPr/>
          <a:lstStyle/>
          <a:p>
            <a:r>
              <a:rPr lang="en-US" dirty="0" smtClean="0"/>
              <a:t>One’s complement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229600" cy="2514600"/>
          </a:xfrm>
        </p:spPr>
        <p:txBody>
          <a:bodyPr>
            <a:normAutofit fontScale="70000" lnSpcReduction="20000"/>
          </a:bodyPr>
          <a:lstStyle/>
          <a:p>
            <a:pPr lvl="0">
              <a:defRPr/>
            </a:pPr>
            <a:r>
              <a:rPr lang="en-US" dirty="0" smtClean="0"/>
              <a:t>One's complement number representation is used for </a:t>
            </a:r>
            <a:r>
              <a:rPr lang="en-US" i="1" dirty="0" smtClean="0"/>
              <a:t>signed </a:t>
            </a:r>
            <a:r>
              <a:rPr lang="en-US" dirty="0" smtClean="0"/>
              <a:t>numbers in binary format</a:t>
            </a:r>
          </a:p>
          <a:p>
            <a:pPr lvl="0">
              <a:defRPr/>
            </a:pPr>
            <a:r>
              <a:rPr lang="en-US" dirty="0" smtClean="0"/>
              <a:t> To obtain the 1's complement of a number: </a:t>
            </a:r>
          </a:p>
          <a:p>
            <a:pPr lvl="1">
              <a:defRPr/>
            </a:pPr>
            <a:r>
              <a:rPr lang="en-US" dirty="0" smtClean="0"/>
              <a:t>Get the binary format of the given number</a:t>
            </a:r>
          </a:p>
          <a:p>
            <a:pPr lvl="1">
              <a:defRPr/>
            </a:pPr>
            <a:r>
              <a:rPr lang="en-US" dirty="0" smtClean="0"/>
              <a:t>Complement all the bits in the binary number</a:t>
            </a:r>
          </a:p>
          <a:p>
            <a:pPr>
              <a:defRPr/>
            </a:pPr>
            <a:r>
              <a:rPr lang="en-US" b="1" dirty="0" smtClean="0"/>
              <a:t>there are different representations for +0 and -0 in one's complement. </a:t>
            </a:r>
          </a:p>
          <a:p>
            <a:pPr>
              <a:buNone/>
              <a:defRPr/>
            </a:pPr>
            <a:r>
              <a:rPr lang="en-US" b="1" dirty="0" smtClean="0">
                <a:solidFill>
                  <a:srgbClr val="0070C0"/>
                </a:solidFill>
              </a:rPr>
              <a:t>Examples of 8-bit one's complement numbers: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914400" y="3810000"/>
          <a:ext cx="6400799" cy="243840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1447800"/>
                <a:gridCol w="1676400"/>
                <a:gridCol w="1541803"/>
                <a:gridCol w="1734796"/>
              </a:tblGrid>
              <a:tr h="48768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BIT Pattern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Decimal Value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BIT Pattern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Decimal Value</a:t>
                      </a:r>
                    </a:p>
                  </a:txBody>
                  <a:tcPr/>
                </a:tc>
              </a:tr>
              <a:tr h="4876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0000 0000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0000 0011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+3</a:t>
                      </a:r>
                      <a:endParaRPr lang="en-US" dirty="0"/>
                    </a:p>
                  </a:txBody>
                  <a:tcPr/>
                </a:tc>
              </a:tr>
              <a:tr h="4876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1111 1111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1111 1100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-3</a:t>
                      </a:r>
                      <a:endParaRPr lang="en-US" dirty="0"/>
                    </a:p>
                  </a:txBody>
                  <a:tcPr/>
                </a:tc>
              </a:tr>
              <a:tr h="4876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0000 0001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0001</a:t>
                      </a:r>
                      <a:r>
                        <a:rPr lang="en-US" baseline="0" dirty="0" smtClean="0"/>
                        <a:t> 1111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+31</a:t>
                      </a:r>
                      <a:endParaRPr lang="en-US" dirty="0"/>
                    </a:p>
                  </a:txBody>
                  <a:tcPr/>
                </a:tc>
              </a:tr>
              <a:tr h="4876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1111</a:t>
                      </a:r>
                      <a:r>
                        <a:rPr lang="en-US" baseline="0" dirty="0" smtClean="0"/>
                        <a:t> 1110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1110</a:t>
                      </a:r>
                      <a:r>
                        <a:rPr lang="en-US" baseline="0" dirty="0" smtClean="0"/>
                        <a:t> 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-31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165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305800" cy="914400"/>
          </a:xfrm>
        </p:spPr>
        <p:txBody>
          <a:bodyPr/>
          <a:lstStyle/>
          <a:p>
            <a:r>
              <a:rPr lang="en-US" dirty="0" smtClean="0"/>
              <a:t>One’s complement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775298"/>
            <a:ext cx="8534400" cy="3200400"/>
          </a:xfrm>
        </p:spPr>
        <p:txBody>
          <a:bodyPr>
            <a:noAutofit/>
          </a:bodyPr>
          <a:lstStyle/>
          <a:p>
            <a:pPr>
              <a:buNone/>
              <a:defRPr/>
            </a:pPr>
            <a:r>
              <a:rPr lang="en-US" sz="2800" b="1" dirty="0" smtClean="0"/>
              <a:t>The </a:t>
            </a:r>
            <a:r>
              <a:rPr lang="en-US" sz="2800" b="1" dirty="0" smtClean="0"/>
              <a:t>range of 8-bit one's complement integers is -127 to +127. </a:t>
            </a:r>
          </a:p>
          <a:p>
            <a:pPr lvl="0">
              <a:buNone/>
              <a:defRPr/>
            </a:pPr>
            <a:endParaRPr lang="en-US" sz="2800" dirty="0" smtClean="0"/>
          </a:p>
          <a:p>
            <a:pPr lvl="0">
              <a:buNone/>
              <a:defRPr/>
            </a:pPr>
            <a:r>
              <a:rPr lang="en-US" sz="2800" dirty="0" smtClean="0">
                <a:solidFill>
                  <a:srgbClr val="0070C0"/>
                </a:solidFill>
              </a:rPr>
              <a:t>Exercises:</a:t>
            </a:r>
            <a:r>
              <a:rPr lang="en-US" sz="2800" dirty="0" smtClean="0"/>
              <a:t> Find the 1’s complement  of </a:t>
            </a:r>
          </a:p>
          <a:p>
            <a:pPr marL="457200" lvl="0" indent="-457200">
              <a:buFont typeface="+mj-lt"/>
              <a:buAutoNum type="arabicPeriod"/>
              <a:defRPr/>
            </a:pPr>
            <a:r>
              <a:rPr lang="en-US" sz="2800" dirty="0" smtClean="0"/>
              <a:t>45</a:t>
            </a:r>
            <a:r>
              <a:rPr lang="en-US" sz="2800" baseline="-25000" dirty="0" smtClean="0"/>
              <a:t>10</a:t>
            </a:r>
          </a:p>
          <a:p>
            <a:pPr marL="457200" lvl="0" indent="-457200">
              <a:buFont typeface="+mj-lt"/>
              <a:buAutoNum type="arabicPeriod"/>
              <a:defRPr/>
            </a:pPr>
            <a:r>
              <a:rPr lang="en-US" sz="2800" dirty="0" smtClean="0"/>
              <a:t>37</a:t>
            </a:r>
            <a:r>
              <a:rPr lang="en-US" sz="2800" baseline="-25000" dirty="0" smtClean="0"/>
              <a:t>10</a:t>
            </a:r>
          </a:p>
          <a:p>
            <a:pPr marL="457200" lvl="0" indent="-457200">
              <a:buFont typeface="+mj-lt"/>
              <a:buAutoNum type="arabicPeriod"/>
              <a:defRPr/>
            </a:pPr>
            <a:r>
              <a:rPr lang="en-US" sz="2800" dirty="0" smtClean="0"/>
              <a:t>ABC</a:t>
            </a:r>
            <a:r>
              <a:rPr lang="en-US" sz="2800" baseline="-25000" dirty="0" smtClean="0"/>
              <a:t>16</a:t>
            </a:r>
          </a:p>
          <a:p>
            <a:pPr marL="457200" lvl="0" indent="-457200">
              <a:buFont typeface="+mj-lt"/>
              <a:buAutoNum type="arabicPeriod"/>
              <a:defRPr/>
            </a:pPr>
            <a:r>
              <a:rPr lang="en-US" sz="2800" dirty="0" smtClean="0"/>
              <a:t>123</a:t>
            </a:r>
            <a:r>
              <a:rPr lang="en-US" sz="2800" baseline="-25000" dirty="0" smtClean="0"/>
              <a:t>8</a:t>
            </a:r>
          </a:p>
          <a:p>
            <a:pPr marL="457200" lvl="0" indent="-457200">
              <a:buFont typeface="+mj-lt"/>
              <a:buAutoNum type="arabicPeriod"/>
              <a:defRPr/>
            </a:pPr>
            <a:r>
              <a:rPr lang="en-US" sz="2800" dirty="0" smtClean="0"/>
              <a:t>45</a:t>
            </a:r>
            <a:r>
              <a:rPr lang="en-US" sz="2800" baseline="-25000" dirty="0" smtClean="0"/>
              <a:t>8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381000"/>
            <a:ext cx="1524000" cy="1394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219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305800" cy="914400"/>
          </a:xfrm>
        </p:spPr>
        <p:txBody>
          <a:bodyPr/>
          <a:lstStyle/>
          <a:p>
            <a:r>
              <a:rPr lang="en-US" dirty="0" smtClean="0"/>
              <a:t>Addition in One’s complement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229600" cy="304800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Addition of signed numbers in one's complement is performed using binary addition with end-around carry. 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If there is a carry out of the most significant bit of the sum, this bit must be added to the least significant bit of the sum. </a:t>
            </a:r>
          </a:p>
          <a:p>
            <a:pPr>
              <a:lnSpc>
                <a:spcPct val="120000"/>
              </a:lnSpc>
            </a:pPr>
            <a:r>
              <a:rPr lang="en-US" sz="2000" b="1" dirty="0" smtClean="0"/>
              <a:t>To add decimal 17 to decimal -8 in 8-bit one's complement: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43000" y="4419600"/>
            <a:ext cx="4495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20000"/>
              </a:lnSpc>
              <a:buNone/>
            </a:pPr>
            <a:r>
              <a:rPr lang="en-US" sz="2400" dirty="0" smtClean="0"/>
              <a:t>   0001  0001		(17)</a:t>
            </a:r>
          </a:p>
          <a:p>
            <a:pPr lvl="0">
              <a:lnSpc>
                <a:spcPct val="120000"/>
              </a:lnSpc>
              <a:buNone/>
            </a:pPr>
            <a:r>
              <a:rPr lang="en-US" sz="2400" dirty="0" smtClean="0"/>
              <a:t>   1111  0111		(-8 )</a:t>
            </a:r>
          </a:p>
          <a:p>
            <a:pPr lvl="0">
              <a:lnSpc>
                <a:spcPct val="120000"/>
              </a:lnSpc>
              <a:buNone/>
            </a:pPr>
            <a:r>
              <a:rPr lang="en-US" sz="2400" dirty="0" smtClean="0"/>
              <a:t>1 0000  1000		</a:t>
            </a:r>
          </a:p>
          <a:p>
            <a:pPr lvl="0">
              <a:lnSpc>
                <a:spcPct val="120000"/>
              </a:lnSpc>
              <a:buNone/>
            </a:pPr>
            <a:r>
              <a:rPr lang="en-US" sz="2400" dirty="0" smtClean="0"/>
              <a:t>	        1</a:t>
            </a:r>
          </a:p>
          <a:p>
            <a:pPr lvl="0">
              <a:lnSpc>
                <a:spcPct val="120000"/>
              </a:lnSpc>
              <a:buNone/>
            </a:pPr>
            <a:r>
              <a:rPr lang="en-US" sz="2400" dirty="0" smtClean="0"/>
              <a:t>    0000  1001	   =	 ( 9 )	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1295400" y="5410200"/>
            <a:ext cx="1600200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810000" y="5410200"/>
            <a:ext cx="762000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295400" y="6019800"/>
            <a:ext cx="12954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5400000">
            <a:off x="1181100" y="5905500"/>
            <a:ext cx="228600" cy="15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295400" y="6248400"/>
            <a:ext cx="1600200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172200" y="4343400"/>
            <a:ext cx="251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8</a:t>
            </a:r>
            <a:r>
              <a:rPr lang="en-US" sz="2400" baseline="-25000" dirty="0" smtClean="0"/>
              <a:t>10 </a:t>
            </a:r>
            <a:r>
              <a:rPr lang="en-US" sz="2400" dirty="0" smtClean="0"/>
              <a:t>= 0000 1000</a:t>
            </a:r>
            <a:r>
              <a:rPr lang="en-US" sz="2400" baseline="-25000" dirty="0" smtClean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720646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 02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954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Add 23</a:t>
            </a:r>
            <a:r>
              <a:rPr lang="en-US" baseline="-25000" dirty="0" smtClean="0"/>
              <a:t>10</a:t>
            </a:r>
            <a:r>
              <a:rPr lang="en-US" dirty="0" smtClean="0"/>
              <a:t> to  -9</a:t>
            </a:r>
            <a:r>
              <a:rPr lang="en-US" baseline="-25000" dirty="0" smtClean="0"/>
              <a:t>10</a:t>
            </a:r>
            <a:r>
              <a:rPr lang="en-US" dirty="0" smtClean="0"/>
              <a:t> using one’s complement arithmetic and verify your answer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09600" y="2819400"/>
            <a:ext cx="7467600" cy="403187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200" dirty="0" smtClean="0"/>
              <a:t>Answer:</a:t>
            </a:r>
          </a:p>
          <a:p>
            <a:r>
              <a:rPr lang="en-US" sz="3200" dirty="0" smtClean="0"/>
              <a:t>	    1    111   11		</a:t>
            </a:r>
            <a:r>
              <a:rPr lang="en-US" sz="3200" dirty="0" smtClean="0">
                <a:sym typeface="Wingdings" pitchFamily="2" charset="2"/>
              </a:rPr>
              <a:t>  </a:t>
            </a:r>
            <a:r>
              <a:rPr lang="en-US" sz="3200" dirty="0" smtClean="0"/>
              <a:t>carries</a:t>
            </a:r>
          </a:p>
          <a:p>
            <a:r>
              <a:rPr lang="en-US" sz="3200" dirty="0" smtClean="0"/>
              <a:t>		00010111			23</a:t>
            </a:r>
            <a:r>
              <a:rPr lang="en-US" sz="3200" baseline="-25000" dirty="0" smtClean="0"/>
              <a:t>10</a:t>
            </a:r>
          </a:p>
          <a:p>
            <a:r>
              <a:rPr lang="en-US" sz="3200" baseline="-25000" dirty="0" smtClean="0"/>
              <a:t>	       </a:t>
            </a:r>
            <a:r>
              <a:rPr lang="en-US" sz="3200" dirty="0" smtClean="0"/>
              <a:t>   +</a:t>
            </a:r>
            <a:r>
              <a:rPr lang="en-US" sz="3200" baseline="-25000" dirty="0" smtClean="0"/>
              <a:t>	</a:t>
            </a:r>
            <a:r>
              <a:rPr lang="en-US" sz="3200" dirty="0" smtClean="0"/>
              <a:t>11110110		       + (-9)</a:t>
            </a:r>
            <a:r>
              <a:rPr lang="en-US" sz="3200" baseline="-25000" dirty="0" smtClean="0"/>
              <a:t> 10           </a:t>
            </a:r>
            <a:r>
              <a:rPr lang="en-US" sz="3200" dirty="0" smtClean="0"/>
              <a:t>  </a:t>
            </a:r>
          </a:p>
          <a:p>
            <a:r>
              <a:rPr lang="en-US" sz="3200" baseline="-25000" dirty="0" smtClean="0"/>
              <a:t>                            </a:t>
            </a:r>
            <a:r>
              <a:rPr lang="en-US" sz="3200" dirty="0" smtClean="0"/>
              <a:t> 00001101</a:t>
            </a:r>
          </a:p>
          <a:p>
            <a:r>
              <a:rPr lang="en-US" sz="3200" baseline="-25000" dirty="0" smtClean="0"/>
              <a:t>			+</a:t>
            </a:r>
            <a:r>
              <a:rPr lang="en-US" sz="3200" dirty="0" smtClean="0"/>
              <a:t>    1</a:t>
            </a:r>
          </a:p>
          <a:p>
            <a:r>
              <a:rPr lang="en-US" sz="3200" dirty="0" smtClean="0"/>
              <a:t>		</a:t>
            </a:r>
            <a:r>
              <a:rPr lang="en-US" sz="3200" dirty="0" smtClean="0"/>
              <a:t>00001110 </a:t>
            </a:r>
            <a:r>
              <a:rPr lang="en-US" sz="3200" baseline="-25000" dirty="0" smtClean="0"/>
              <a:t>    </a:t>
            </a:r>
            <a:endParaRPr lang="en-US" sz="3200" dirty="0" smtClean="0"/>
          </a:p>
          <a:p>
            <a:r>
              <a:rPr lang="en-US" sz="3200" baseline="-25000" smtClean="0"/>
              <a:t>    </a:t>
            </a:r>
            <a:endParaRPr lang="en-US" sz="3200" dirty="0" smtClean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362200" y="4876800"/>
            <a:ext cx="21336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362200" y="5791200"/>
            <a:ext cx="21336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10800000">
            <a:off x="2209800" y="35814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04800" y="5029200"/>
            <a:ext cx="1828800" cy="646331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the last Carry is added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58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371600"/>
          </a:xfrm>
        </p:spPr>
        <p:txBody>
          <a:bodyPr/>
          <a:lstStyle/>
          <a:p>
            <a:r>
              <a:rPr lang="en-US" dirty="0" smtClean="0"/>
              <a:t>Add 9</a:t>
            </a:r>
            <a:r>
              <a:rPr lang="en-US" baseline="-25000" dirty="0" smtClean="0"/>
              <a:t>10</a:t>
            </a:r>
            <a:r>
              <a:rPr lang="en-US" dirty="0" smtClean="0"/>
              <a:t> to -23</a:t>
            </a:r>
            <a:r>
              <a:rPr lang="en-US" baseline="-25000" dirty="0" smtClean="0"/>
              <a:t>10</a:t>
            </a:r>
            <a:r>
              <a:rPr lang="en-US" dirty="0" smtClean="0"/>
              <a:t> using one's complement arithmetic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2908042"/>
            <a:ext cx="7467600" cy="353943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200" dirty="0" smtClean="0"/>
              <a:t>Answer:</a:t>
            </a:r>
          </a:p>
          <a:p>
            <a:r>
              <a:rPr lang="en-US" sz="3200" dirty="0" smtClean="0"/>
              <a:t>	</a:t>
            </a:r>
          </a:p>
          <a:p>
            <a:r>
              <a:rPr lang="en-US" sz="3200" dirty="0" smtClean="0"/>
              <a:t>	 0</a:t>
            </a:r>
            <a:r>
              <a:rPr lang="en-US" sz="3200" dirty="0" smtClean="0">
                <a:sym typeface="Wingdings" pitchFamily="2" charset="2"/>
              </a:rPr>
              <a:t>   </a:t>
            </a:r>
            <a:r>
              <a:rPr lang="en-US" sz="3200" dirty="0" smtClean="0"/>
              <a:t>00001001			9</a:t>
            </a:r>
            <a:r>
              <a:rPr lang="en-US" sz="3200" baseline="-25000" dirty="0" smtClean="0"/>
              <a:t>10</a:t>
            </a:r>
          </a:p>
          <a:p>
            <a:r>
              <a:rPr lang="en-US" sz="3200" baseline="-25000" dirty="0" smtClean="0"/>
              <a:t>	       </a:t>
            </a:r>
            <a:r>
              <a:rPr lang="en-US" sz="3200" dirty="0" smtClean="0"/>
              <a:t>   +</a:t>
            </a:r>
            <a:r>
              <a:rPr lang="en-US" sz="3200" baseline="-25000" dirty="0" smtClean="0"/>
              <a:t>	</a:t>
            </a:r>
            <a:r>
              <a:rPr lang="en-US" sz="3200" dirty="0" smtClean="0"/>
              <a:t>11101000		       + (-23)</a:t>
            </a:r>
            <a:r>
              <a:rPr lang="en-US" sz="3200" baseline="-25000" dirty="0" smtClean="0"/>
              <a:t> 10           </a:t>
            </a:r>
            <a:r>
              <a:rPr lang="en-US" sz="3200" dirty="0" smtClean="0"/>
              <a:t>  </a:t>
            </a:r>
          </a:p>
          <a:p>
            <a:r>
              <a:rPr lang="en-US" sz="3200" baseline="-25000" dirty="0" smtClean="0"/>
              <a:t>                            </a:t>
            </a:r>
            <a:r>
              <a:rPr lang="en-US" sz="3200" dirty="0" smtClean="0"/>
              <a:t> 11110001                        -14 </a:t>
            </a:r>
            <a:r>
              <a:rPr lang="en-US" sz="3200" baseline="-25000" dirty="0" smtClean="0"/>
              <a:t>10</a:t>
            </a:r>
            <a:endParaRPr lang="en-US" sz="3200" dirty="0" smtClean="0"/>
          </a:p>
          <a:p>
            <a:r>
              <a:rPr lang="en-US" sz="3200" dirty="0" smtClean="0"/>
              <a:t> </a:t>
            </a:r>
          </a:p>
          <a:p>
            <a:endParaRPr lang="en-US" sz="32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362200" y="4876800"/>
            <a:ext cx="21336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6172200" y="4876800"/>
            <a:ext cx="8382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33400" y="4800600"/>
            <a:ext cx="1828800" cy="92333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the last Carry is zero so we are done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805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9" grpId="0" animBg="1"/>
    </p:bldLst>
  </p:timing>
</p:sld>
</file>

<file path=ppt/theme/theme1.xml><?xml version="1.0" encoding="utf-8"?>
<a:theme xmlns:a="http://schemas.openxmlformats.org/drawingml/2006/main" name="HNDI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HNDIT</Template>
  <TotalTime>236</TotalTime>
  <Words>286</Words>
  <Application>Microsoft Office PowerPoint</Application>
  <PresentationFormat>On-screen Show (4:3)</PresentationFormat>
  <Paragraphs>80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Wingdings</vt:lpstr>
      <vt:lpstr>HNDIT</vt:lpstr>
      <vt:lpstr>IT1004: Data Representation and Organization</vt:lpstr>
      <vt:lpstr>Course Objectives</vt:lpstr>
      <vt:lpstr>One’s complement</vt:lpstr>
      <vt:lpstr>One’s complement</vt:lpstr>
      <vt:lpstr>Addition in One’s complement</vt:lpstr>
      <vt:lpstr>Ex 02</vt:lpstr>
      <vt:lpstr>Ex3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2002 – Graphics &amp; Multimedia</dc:title>
  <dc:creator>Dell PC</dc:creator>
  <cp:lastModifiedBy>Admin</cp:lastModifiedBy>
  <cp:revision>31</cp:revision>
  <dcterms:created xsi:type="dcterms:W3CDTF">2013-10-16T01:16:09Z</dcterms:created>
  <dcterms:modified xsi:type="dcterms:W3CDTF">2016-06-20T07:18:27Z</dcterms:modified>
</cp:coreProperties>
</file>