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483" autoAdjust="0"/>
  </p:normalViewPr>
  <p:slideViewPr>
    <p:cSldViewPr>
      <p:cViewPr varScale="1">
        <p:scale>
          <a:sx n="58" d="100"/>
          <a:sy n="58" d="100"/>
        </p:scale>
        <p:origin x="16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47EEF-08BE-4C4C-9F85-A10F0527A610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E067A-A1F8-44EC-AF55-43A7340D4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88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72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89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75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660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85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658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34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384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44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701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16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19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42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46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68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57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49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95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598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77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079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fr-CH" altLang="en-US" smtClean="0"/>
              <a:t>CS = Computer Security</a:t>
            </a:r>
            <a:endParaRPr lang="fr-FR" altLang="en-US" smtClean="0"/>
          </a:p>
        </p:txBody>
      </p:sp>
    </p:spTree>
    <p:extLst>
      <p:ext uri="{BB962C8B-B14F-4D97-AF65-F5344CB8AC3E}">
        <p14:creationId xmlns:p14="http://schemas.microsoft.com/office/powerpoint/2010/main" val="17285411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48E465A-ACF9-4D07-9CCB-72077724314C}" type="slidenum">
              <a:rPr lang="en-US" altLang="en-US" sz="1200">
                <a:latin typeface="Times" panose="02020603050405020304" pitchFamily="18" charset="0"/>
              </a:rPr>
              <a:pPr/>
              <a:t>56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7172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54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620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B1DEFB-F0AF-47E0-B2CC-05114E3282B1}" type="slidenum">
              <a:rPr lang="en-US"/>
              <a:pPr/>
              <a:t>12</a:t>
            </a:fld>
            <a:endParaRPr lang="en-US"/>
          </a:p>
        </p:txBody>
      </p:sp>
      <p:sp>
        <p:nvSpPr>
          <p:cNvPr id="3911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03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F6074D-96C8-454E-923A-52DBD160C2BE}" type="slidenum">
              <a:rPr lang="en-GB"/>
              <a:pPr/>
              <a:t>18</a:t>
            </a:fld>
            <a:endParaRPr lang="en-GB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045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C0ABC5-5CE5-4711-B4D1-5D1D8A0B9B48}" type="slidenum">
              <a:rPr lang="en-GB"/>
              <a:pPr/>
              <a:t>19</a:t>
            </a:fld>
            <a:endParaRPr lang="en-GB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865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0647DC-3B96-4BF4-98EE-653CB723A0D6}" type="slidenum">
              <a:rPr lang="en-GB"/>
              <a:pPr/>
              <a:t>21</a:t>
            </a:fld>
            <a:endParaRPr lang="en-GB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642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en-US" smtClean="0"/>
          </a:p>
        </p:txBody>
      </p:sp>
    </p:spTree>
    <p:extLst>
      <p:ext uri="{BB962C8B-B14F-4D97-AF65-F5344CB8AC3E}">
        <p14:creationId xmlns:p14="http://schemas.microsoft.com/office/powerpoint/2010/main" val="4056928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64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466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F2D5422-A8E9-47BB-81CA-2B55CB2B8F3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921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5613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9415463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D56F-A681-4805-A5A2-3EFEAD22C2F4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7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876800" y="2362200"/>
            <a:ext cx="4267200" cy="19811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HNDIT1106 –    Web Development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" y="4800600"/>
            <a:ext cx="8991600" cy="609600"/>
          </a:xfrm>
        </p:spPr>
        <p:txBody>
          <a:bodyPr>
            <a:noAutofit/>
          </a:bodyPr>
          <a:lstStyle/>
          <a:p>
            <a:r>
              <a:rPr lang="en-US" sz="3600" dirty="0"/>
              <a:t>Chapter 11: Protecting data in the internet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7841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65" y="50199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C00000"/>
                </a:solidFill>
                <a:latin typeface="Calibri" pitchFamily="34" charset="0"/>
              </a:rPr>
              <a:t>Malicious Software</a:t>
            </a:r>
            <a:br>
              <a:rPr lang="en-US" sz="4400" b="1" dirty="0" smtClean="0">
                <a:solidFill>
                  <a:srgbClr val="C00000"/>
                </a:solidFill>
                <a:latin typeface="Calibri" pitchFamily="34" charset="0"/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722" y="1173228"/>
            <a:ext cx="87512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8175" lvl="1" indent="-246063">
              <a:spcBef>
                <a:spcPts val="700"/>
              </a:spcBef>
              <a:buClr>
                <a:srgbClr val="FF388C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Malicious software, commonly known as malware, is any software that brings harm to a computer system. Malware can be in the form of worms, viruses, </a:t>
            </a:r>
            <a:r>
              <a:rPr lang="en-US" sz="2800" dirty="0" err="1"/>
              <a:t>trojans</a:t>
            </a:r>
            <a:r>
              <a:rPr lang="en-US" sz="2800" dirty="0"/>
              <a:t>, spyware, adware and rootkits, etc., which steal protected data, delete documents or add software not approved by a user.</a:t>
            </a:r>
            <a:endParaRPr lang="en-US" sz="28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998837"/>
            <a:ext cx="2381250" cy="2400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505200"/>
            <a:ext cx="4191000" cy="3141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784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Types of Vulnerabilities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815" y="1143000"/>
            <a:ext cx="8229600" cy="4038600"/>
          </a:xfrm>
        </p:spPr>
        <p:txBody>
          <a:bodyPr>
            <a:normAutofit fontScale="92500" lnSpcReduction="10000"/>
          </a:bodyPr>
          <a:lstStyle/>
          <a:p>
            <a:r>
              <a:rPr lang="en-US" sz="3800" b="1" dirty="0" smtClean="0"/>
              <a:t>Virus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  malicious code that infects software on a computer, thereby causing undesired results, such as changing system settings, deleting files, disabling functions, and some even hardware damage (flashing the CMOS).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 virus spread by making copies of itself and spreading.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It may spread between files or disks, but the defining character is that it can recreate itself on it’s own without traveling to a new host.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01615" y="5262489"/>
            <a:ext cx="76200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First virus was created to show loopholes in software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96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4900" y="199132"/>
            <a:ext cx="8229600" cy="1143000"/>
          </a:xfrm>
        </p:spPr>
        <p:txBody>
          <a:bodyPr/>
          <a:lstStyle/>
          <a:p>
            <a:r>
              <a:rPr lang="en-US" dirty="0"/>
              <a:t>Symptoms of Virus Attack	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295400"/>
            <a:ext cx="8305800" cy="459105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800" dirty="0"/>
              <a:t>Computer runs slower </a:t>
            </a:r>
            <a:r>
              <a:rPr lang="en-US" sz="2800" dirty="0" smtClean="0"/>
              <a:t>than </a:t>
            </a:r>
            <a:r>
              <a:rPr lang="en-US" sz="2800" dirty="0"/>
              <a:t>usual</a:t>
            </a:r>
          </a:p>
          <a:p>
            <a:r>
              <a:rPr lang="en-US" sz="2800" dirty="0"/>
              <a:t> Computer no longer boots up</a:t>
            </a:r>
          </a:p>
          <a:p>
            <a:r>
              <a:rPr lang="en-US" sz="2800" dirty="0"/>
              <a:t> Screen sometimes flicker</a:t>
            </a:r>
          </a:p>
          <a:p>
            <a:r>
              <a:rPr lang="en-US" sz="2800" dirty="0"/>
              <a:t> PC speaker beeps periodically</a:t>
            </a:r>
          </a:p>
          <a:p>
            <a:r>
              <a:rPr lang="en-US" sz="2800" dirty="0"/>
              <a:t> System crashes for no reason</a:t>
            </a:r>
          </a:p>
          <a:p>
            <a:r>
              <a:rPr lang="en-US" sz="2800" dirty="0"/>
              <a:t> Files/directories sometimes disappear</a:t>
            </a:r>
          </a:p>
          <a:p>
            <a:r>
              <a:rPr lang="en-US" sz="2800" dirty="0"/>
              <a:t> Denial of Service (</a:t>
            </a:r>
            <a:r>
              <a:rPr lang="en-US" sz="2800" dirty="0" err="1"/>
              <a:t>DoS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5334000"/>
            <a:ext cx="8305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3200" dirty="0" smtClean="0"/>
              <a:t> You can protect your machine by using an 	updated anti-virus software.  </a:t>
            </a:r>
          </a:p>
        </p:txBody>
      </p:sp>
    </p:spTree>
    <p:extLst>
      <p:ext uri="{BB962C8B-B14F-4D97-AF65-F5344CB8AC3E}">
        <p14:creationId xmlns:p14="http://schemas.microsoft.com/office/powerpoint/2010/main" val="322438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Virus through the Internet</a:t>
            </a:r>
          </a:p>
        </p:txBody>
      </p:sp>
      <p:sp>
        <p:nvSpPr>
          <p:cNvPr id="292869" name="Rectangle 5"/>
          <p:cNvSpPr>
            <a:spLocks noGrp="1" noChangeArrowheads="1"/>
          </p:cNvSpPr>
          <p:nvPr>
            <p:ph idx="1"/>
          </p:nvPr>
        </p:nvSpPr>
        <p:spPr>
          <a:xfrm>
            <a:off x="1143000" y="1905000"/>
            <a:ext cx="8229600" cy="4525963"/>
          </a:xfrm>
        </p:spPr>
        <p:txBody>
          <a:bodyPr/>
          <a:lstStyle/>
          <a:p>
            <a:r>
              <a:rPr lang="en-US" sz="2800" dirty="0"/>
              <a:t>Today almost 87% of all viruses are spread through the internet </a:t>
            </a:r>
            <a:r>
              <a:rPr lang="en-US" sz="2400" dirty="0"/>
              <a:t>(source: ZDNet)</a:t>
            </a:r>
            <a:endParaRPr lang="en-US" sz="2800" dirty="0"/>
          </a:p>
          <a:p>
            <a:r>
              <a:rPr lang="en-US" sz="2800" dirty="0"/>
              <a:t>Transmission time to a new host is relatively low, on the order of hours to days</a:t>
            </a:r>
          </a:p>
        </p:txBody>
      </p:sp>
    </p:spTree>
    <p:extLst>
      <p:ext uri="{BB962C8B-B14F-4D97-AF65-F5344CB8AC3E}">
        <p14:creationId xmlns:p14="http://schemas.microsoft.com/office/powerpoint/2010/main" val="403514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141851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Types of Vulnerabilities…(cont.)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1"/>
            <a:ext cx="8229600" cy="5638799"/>
          </a:xfrm>
        </p:spPr>
        <p:txBody>
          <a:bodyPr>
            <a:normAutofit fontScale="85000" lnSpcReduction="10000"/>
          </a:bodyPr>
          <a:lstStyle/>
          <a:p>
            <a:r>
              <a:rPr lang="en-US" sz="3800" b="1" dirty="0" smtClean="0"/>
              <a:t>Worms</a:t>
            </a:r>
          </a:p>
          <a:p>
            <a:pPr>
              <a:buNone/>
            </a:pPr>
            <a:endParaRPr lang="en-US" sz="2400" b="1" dirty="0" smtClean="0"/>
          </a:p>
          <a:p>
            <a:pPr lvl="1"/>
            <a:r>
              <a:rPr lang="en-US" dirty="0" smtClean="0"/>
              <a:t>Has similar properties to a virus</a:t>
            </a:r>
          </a:p>
          <a:p>
            <a:pPr lvl="1"/>
            <a:r>
              <a:rPr lang="en-US" dirty="0" smtClean="0"/>
              <a:t>Spread over network connection</a:t>
            </a:r>
          </a:p>
          <a:p>
            <a:pPr lvl="1"/>
            <a:r>
              <a:rPr lang="en-US" dirty="0" smtClean="0"/>
              <a:t>Worms replicate</a:t>
            </a:r>
          </a:p>
          <a:p>
            <a:pPr lvl="1"/>
            <a:r>
              <a:rPr lang="en-US" dirty="0" smtClean="0"/>
              <a:t>Has the capability of moving from location to location(PC to PC) thereby doing some damage and going somewhere else.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Can spread and cause damage on its own without attaching to another program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Even if you scan your machine, the worm will not be found</a:t>
            </a:r>
          </a:p>
          <a:p>
            <a:pPr lvl="1"/>
            <a:r>
              <a:rPr lang="en-US" dirty="0" smtClean="0"/>
              <a:t>First worm released on the Internet was called Morris worm, it was released on Nov 2, 1988.</a:t>
            </a:r>
            <a:r>
              <a:rPr lang="en-US" sz="3200" dirty="0" smtClean="0"/>
              <a:t> </a:t>
            </a:r>
            <a:endParaRPr lang="en-US" dirty="0" smtClean="0">
              <a:solidFill>
                <a:srgbClr val="000000"/>
              </a:solidFill>
              <a:latin typeface="Calibri" pitchFamily="34" charset="0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Recent e.g.	</a:t>
            </a:r>
            <a:r>
              <a:rPr lang="en-US" dirty="0" err="1" smtClean="0">
                <a:solidFill>
                  <a:srgbClr val="000000"/>
                </a:solidFill>
                <a:latin typeface="Calibri" pitchFamily="34" charset="0"/>
              </a:rPr>
              <a:t>CodeRed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alibri" pitchFamily="34" charset="0"/>
              </a:rPr>
              <a:t>BugBear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alibri" pitchFamily="34" charset="0"/>
              </a:rPr>
              <a:t>SoBig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  etc.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59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2055" y="294249"/>
            <a:ext cx="8229600" cy="1143000"/>
          </a:xfrm>
        </p:spPr>
        <p:txBody>
          <a:bodyPr/>
          <a:lstStyle/>
          <a:p>
            <a:r>
              <a:rPr lang="en-US" dirty="0"/>
              <a:t>Macro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96291" name="Rectangle 3"/>
          <p:cNvSpPr>
            <a:spLocks noGrp="1" noChangeArrowheads="1"/>
          </p:cNvSpPr>
          <p:nvPr>
            <p:ph idx="1"/>
          </p:nvPr>
        </p:nvSpPr>
        <p:spPr>
          <a:xfrm>
            <a:off x="1140655" y="1828800"/>
            <a:ext cx="7772400" cy="4525963"/>
          </a:xfrm>
        </p:spPr>
        <p:txBody>
          <a:bodyPr>
            <a:normAutofit/>
          </a:bodyPr>
          <a:lstStyle/>
          <a:p>
            <a:r>
              <a:rPr lang="en-US" dirty="0"/>
              <a:t>Specific to certain applications </a:t>
            </a:r>
          </a:p>
          <a:p>
            <a:r>
              <a:rPr lang="en-US" dirty="0"/>
              <a:t>Comprise a high percentage of the viruses</a:t>
            </a:r>
          </a:p>
          <a:p>
            <a:r>
              <a:rPr lang="en-US" dirty="0"/>
              <a:t>Usually made in WordBasic and Visual Basic for Applications (VBA) </a:t>
            </a:r>
          </a:p>
        </p:txBody>
      </p:sp>
    </p:spTree>
    <p:extLst>
      <p:ext uri="{BB962C8B-B14F-4D97-AF65-F5344CB8AC3E}">
        <p14:creationId xmlns:p14="http://schemas.microsoft.com/office/powerpoint/2010/main" val="365306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31045" y="30480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Types of Vulnerabilities…(cont.)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745" y="1447800"/>
            <a:ext cx="8458200" cy="49530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Trojans</a:t>
            </a:r>
          </a:p>
          <a:p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 class of software that enters into your system pretending to be something else, or a part of another software.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Hidden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Leaks information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Usually does not reproduce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Keyloggers</a:t>
            </a:r>
            <a:r>
              <a:rPr lang="en-US" dirty="0" smtClean="0"/>
              <a:t>, adware, spyware, could all enter into your system as </a:t>
            </a:r>
            <a:r>
              <a:rPr lang="en-US" dirty="0" err="1" smtClean="0"/>
              <a:t>trojans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7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34794" y="228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Types of Vulnerabilities…(cont.)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8001000" cy="4525963"/>
          </a:xfrm>
        </p:spPr>
        <p:txBody>
          <a:bodyPr/>
          <a:lstStyle/>
          <a:p>
            <a:r>
              <a:rPr lang="en-US" b="1" dirty="0" smtClean="0"/>
              <a:t>Spyware</a:t>
            </a:r>
          </a:p>
          <a:p>
            <a:endParaRPr lang="en-US" b="1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This is a class of applications that spy on the users activities.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They may provide others access to your system, display unwanted banner ads, or steal your confidential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6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64345"/>
            <a:ext cx="7498080" cy="1143000"/>
          </a:xfrm>
        </p:spPr>
        <p:txBody>
          <a:bodyPr/>
          <a:lstStyle/>
          <a:p>
            <a:r>
              <a:rPr lang="en-GB" dirty="0"/>
              <a:t>Symptoms</a:t>
            </a:r>
          </a:p>
        </p:txBody>
      </p:sp>
      <p:sp>
        <p:nvSpPr>
          <p:cNvPr id="106506" name="Rectangle 10"/>
          <p:cNvSpPr>
            <a:spLocks noGrp="1" noChangeArrowheads="1"/>
          </p:cNvSpPr>
          <p:nvPr>
            <p:ph idx="1"/>
          </p:nvPr>
        </p:nvSpPr>
        <p:spPr>
          <a:xfrm>
            <a:off x="990600" y="2133600"/>
            <a:ext cx="5541963" cy="39624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GB" sz="2400" dirty="0"/>
              <a:t>Targeted Pop-ups</a:t>
            </a:r>
          </a:p>
          <a:p>
            <a:pPr>
              <a:lnSpc>
                <a:spcPct val="125000"/>
              </a:lnSpc>
            </a:pPr>
            <a:r>
              <a:rPr lang="en-GB" sz="2400" dirty="0"/>
              <a:t>Slow Connection</a:t>
            </a:r>
          </a:p>
          <a:p>
            <a:pPr>
              <a:lnSpc>
                <a:spcPct val="125000"/>
              </a:lnSpc>
            </a:pPr>
            <a:r>
              <a:rPr lang="en-GB" sz="2400" dirty="0"/>
              <a:t>Targeted E-Mail (Spam)</a:t>
            </a:r>
          </a:p>
          <a:p>
            <a:pPr>
              <a:lnSpc>
                <a:spcPct val="125000"/>
              </a:lnSpc>
            </a:pPr>
            <a:r>
              <a:rPr lang="en-GB" sz="2400" dirty="0"/>
              <a:t>Unauthorized Access</a:t>
            </a:r>
          </a:p>
          <a:p>
            <a:pPr>
              <a:lnSpc>
                <a:spcPct val="125000"/>
              </a:lnSpc>
            </a:pPr>
            <a:r>
              <a:rPr lang="en-GB" sz="2400" dirty="0"/>
              <a:t>Spam Relaying</a:t>
            </a:r>
          </a:p>
          <a:p>
            <a:pPr>
              <a:lnSpc>
                <a:spcPct val="125000"/>
              </a:lnSpc>
            </a:pPr>
            <a:r>
              <a:rPr lang="en-GB" sz="2400" dirty="0"/>
              <a:t>System Crash</a:t>
            </a:r>
          </a:p>
          <a:p>
            <a:pPr>
              <a:lnSpc>
                <a:spcPct val="125000"/>
              </a:lnSpc>
            </a:pPr>
            <a:r>
              <a:rPr lang="en-GB" sz="2400" dirty="0"/>
              <a:t>Program Customisation</a:t>
            </a:r>
            <a:endParaRPr lang="en-US" sz="2400" dirty="0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148263" y="2189163"/>
            <a:ext cx="1873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800" dirty="0">
                <a:solidFill>
                  <a:srgbClr val="990000"/>
                </a:solidFill>
              </a:rPr>
              <a:t>SPYWARE</a:t>
            </a:r>
            <a:endParaRPr lang="en-US" sz="2800" dirty="0">
              <a:solidFill>
                <a:srgbClr val="990000"/>
              </a:solidFill>
            </a:endParaRPr>
          </a:p>
        </p:txBody>
      </p:sp>
      <p:sp>
        <p:nvSpPr>
          <p:cNvPr id="106508" name="Text Box 12"/>
          <p:cNvSpPr txBox="1">
            <a:spLocks noChangeArrowheads="1"/>
          </p:cNvSpPr>
          <p:nvPr/>
        </p:nvSpPr>
        <p:spPr bwMode="auto">
          <a:xfrm>
            <a:off x="5149850" y="2708275"/>
            <a:ext cx="345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800" dirty="0">
                <a:solidFill>
                  <a:srgbClr val="990000"/>
                </a:solidFill>
              </a:rPr>
              <a:t>SPYWARE / TROJAN</a:t>
            </a:r>
            <a:endParaRPr lang="en-US" sz="2800" dirty="0">
              <a:solidFill>
                <a:srgbClr val="990000"/>
              </a:solidFill>
            </a:endParaRPr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5149850" y="3270250"/>
            <a:ext cx="1873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800" dirty="0">
                <a:solidFill>
                  <a:srgbClr val="990000"/>
                </a:solidFill>
              </a:rPr>
              <a:t>SPYWARE</a:t>
            </a:r>
            <a:endParaRPr lang="en-US" sz="2800" dirty="0">
              <a:solidFill>
                <a:srgbClr val="990000"/>
              </a:solidFill>
            </a:endParaRP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5148263" y="3778250"/>
            <a:ext cx="32337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990000"/>
                </a:solidFill>
              </a:rPr>
              <a:t>TROJAN HORSE</a:t>
            </a:r>
            <a:endParaRPr lang="en-US" sz="2800" dirty="0">
              <a:solidFill>
                <a:srgbClr val="990000"/>
              </a:solidFill>
            </a:endParaRP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5148263" y="4292600"/>
            <a:ext cx="287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800">
                <a:solidFill>
                  <a:srgbClr val="990000"/>
                </a:solidFill>
              </a:rPr>
              <a:t>TROJAN HORSE</a:t>
            </a:r>
            <a:endParaRPr lang="en-US" sz="2800">
              <a:solidFill>
                <a:srgbClr val="990000"/>
              </a:solidFill>
            </a:endParaRPr>
          </a:p>
        </p:txBody>
      </p:sp>
      <p:sp>
        <p:nvSpPr>
          <p:cNvPr id="106512" name="Text Box 16"/>
          <p:cNvSpPr txBox="1">
            <a:spLocks noChangeArrowheads="1"/>
          </p:cNvSpPr>
          <p:nvPr/>
        </p:nvSpPr>
        <p:spPr bwMode="auto">
          <a:xfrm>
            <a:off x="5148263" y="4832350"/>
            <a:ext cx="36909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990000"/>
                </a:solidFill>
              </a:rPr>
              <a:t>SPYWARE </a:t>
            </a:r>
            <a:r>
              <a:rPr lang="en-GB" sz="2800" dirty="0" smtClean="0">
                <a:solidFill>
                  <a:srgbClr val="990000"/>
                </a:solidFill>
              </a:rPr>
              <a:t>/TROJAN</a:t>
            </a:r>
            <a:endParaRPr lang="en-US" sz="2800" dirty="0">
              <a:solidFill>
                <a:srgbClr val="990000"/>
              </a:solidFill>
            </a:endParaRPr>
          </a:p>
        </p:txBody>
      </p:sp>
      <p:sp>
        <p:nvSpPr>
          <p:cNvPr id="106513" name="Text Box 17"/>
          <p:cNvSpPr txBox="1">
            <a:spLocks noChangeArrowheads="1"/>
          </p:cNvSpPr>
          <p:nvPr/>
        </p:nvSpPr>
        <p:spPr bwMode="auto">
          <a:xfrm>
            <a:off x="5181600" y="5410200"/>
            <a:ext cx="28082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800" dirty="0">
                <a:solidFill>
                  <a:srgbClr val="990000"/>
                </a:solidFill>
              </a:rPr>
              <a:t>SPYWARE</a:t>
            </a:r>
            <a:endParaRPr lang="en-US" sz="28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4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7" grpId="0"/>
      <p:bldP spid="106508" grpId="0"/>
      <p:bldP spid="106509" grpId="0"/>
      <p:bldP spid="106510" grpId="0"/>
      <p:bldP spid="106511" grpId="0"/>
      <p:bldP spid="106512" grpId="0"/>
      <p:bldP spid="1065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304800"/>
            <a:ext cx="7498080" cy="1143000"/>
          </a:xfrm>
        </p:spPr>
        <p:txBody>
          <a:bodyPr/>
          <a:lstStyle/>
          <a:p>
            <a:r>
              <a:rPr lang="en-GB" dirty="0"/>
              <a:t>Effects</a:t>
            </a:r>
            <a:endParaRPr lang="en-US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GB"/>
          </a:p>
          <a:p>
            <a:pPr lvl="1"/>
            <a:endParaRPr lang="en-US"/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1143000" y="1600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FontTx/>
              <a:buChar char="•"/>
            </a:pPr>
            <a:r>
              <a:rPr lang="en-GB" sz="2400" dirty="0">
                <a:latin typeface="Verdana" pitchFamily="34" charset="0"/>
              </a:rPr>
              <a:t>Allows remote access</a:t>
            </a:r>
          </a:p>
          <a:p>
            <a:pPr marL="742950" lvl="1" indent="-285750" eaLnBrk="1" hangingPunct="1">
              <a:lnSpc>
                <a:spcPct val="140000"/>
              </a:lnSpc>
              <a:spcBef>
                <a:spcPct val="20000"/>
              </a:spcBef>
              <a:buFontTx/>
              <a:buChar char="–"/>
            </a:pPr>
            <a:r>
              <a:rPr lang="en-GB" sz="2000" dirty="0">
                <a:latin typeface="Verdana" pitchFamily="34" charset="0"/>
              </a:rPr>
              <a:t>To spy</a:t>
            </a:r>
          </a:p>
          <a:p>
            <a:pPr marL="742950" lvl="1" indent="-285750" eaLnBrk="1" hangingPunct="1">
              <a:lnSpc>
                <a:spcPct val="140000"/>
              </a:lnSpc>
              <a:spcBef>
                <a:spcPct val="20000"/>
              </a:spcBef>
              <a:buFontTx/>
              <a:buChar char="–"/>
            </a:pPr>
            <a:r>
              <a:rPr lang="en-GB" sz="2000" dirty="0">
                <a:latin typeface="Verdana" pitchFamily="34" charset="0"/>
              </a:rPr>
              <a:t>To disrupt </a:t>
            </a:r>
          </a:p>
          <a:p>
            <a:pPr marL="742950" lvl="1" indent="-285750" eaLnBrk="1" hangingPunct="1">
              <a:lnSpc>
                <a:spcPct val="140000"/>
              </a:lnSpc>
              <a:spcBef>
                <a:spcPct val="20000"/>
              </a:spcBef>
              <a:buFontTx/>
              <a:buChar char="–"/>
            </a:pPr>
            <a:r>
              <a:rPr lang="en-GB" sz="2000" dirty="0">
                <a:latin typeface="Verdana" pitchFamily="34" charset="0"/>
              </a:rPr>
              <a:t>To relay a malicious connection, so as to disguise the attacker’s location (spam, hacking)</a:t>
            </a:r>
          </a:p>
          <a:p>
            <a:pPr marL="742950" lvl="1" indent="-285750" eaLnBrk="1" hangingPunct="1">
              <a:lnSpc>
                <a:spcPct val="140000"/>
              </a:lnSpc>
              <a:spcBef>
                <a:spcPct val="20000"/>
              </a:spcBef>
              <a:buFontTx/>
              <a:buChar char="–"/>
            </a:pPr>
            <a:r>
              <a:rPr lang="en-GB" sz="2000" dirty="0">
                <a:latin typeface="Verdana" pitchFamily="34" charset="0"/>
              </a:rPr>
              <a:t>To access resources (i.e. bandwidth, files)</a:t>
            </a:r>
          </a:p>
          <a:p>
            <a:pPr marL="742950" lvl="1" indent="-285750" eaLnBrk="1" hangingPunct="1">
              <a:lnSpc>
                <a:spcPct val="140000"/>
              </a:lnSpc>
              <a:spcBef>
                <a:spcPct val="20000"/>
              </a:spcBef>
              <a:buFontTx/>
              <a:buChar char="–"/>
            </a:pPr>
            <a:r>
              <a:rPr lang="en-GB" sz="2000" dirty="0">
                <a:latin typeface="Verdana" pitchFamily="34" charset="0"/>
              </a:rPr>
              <a:t>To launch a </a:t>
            </a:r>
            <a:r>
              <a:rPr lang="en-GB" sz="2000" dirty="0" err="1" smtClean="0">
                <a:latin typeface="Verdana" pitchFamily="34" charset="0"/>
              </a:rPr>
              <a:t>DoS</a:t>
            </a:r>
            <a:r>
              <a:rPr lang="en-GB" sz="2000" dirty="0" smtClean="0">
                <a:latin typeface="Verdana" pitchFamily="34" charset="0"/>
              </a:rPr>
              <a:t> </a:t>
            </a:r>
            <a:r>
              <a:rPr lang="en-GB" sz="2000" dirty="0">
                <a:latin typeface="Verdana" pitchFamily="34" charset="0"/>
              </a:rPr>
              <a:t>attack</a:t>
            </a:r>
          </a:p>
        </p:txBody>
      </p:sp>
    </p:spTree>
    <p:extLst>
      <p:ext uri="{BB962C8B-B14F-4D97-AF65-F5344CB8AC3E}">
        <p14:creationId xmlns:p14="http://schemas.microsoft.com/office/powerpoint/2010/main" val="187278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Objectives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Explain the different types of computer crime and the difficulties of discovery and prosecution.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Describe the aspects of securing corporate </a:t>
            </a:r>
            <a:r>
              <a:rPr lang="en-US" altLang="en-US" dirty="0" smtClean="0"/>
              <a:t>data.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Explain </a:t>
            </a:r>
            <a:r>
              <a:rPr lang="en-US" altLang="en-US" dirty="0"/>
              <a:t>the threats to personal privacy posed by computers and the Internet</a:t>
            </a:r>
            <a:r>
              <a:rPr lang="en-US" alt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Describe </a:t>
            </a:r>
            <a:r>
              <a:rPr lang="en-US" altLang="en-US" dirty="0"/>
              <a:t>actions you can take to maximize your privacy.</a:t>
            </a:r>
          </a:p>
        </p:txBody>
      </p:sp>
    </p:spTree>
    <p:extLst>
      <p:ext uri="{BB962C8B-B14F-4D97-AF65-F5344CB8AC3E}">
        <p14:creationId xmlns:p14="http://schemas.microsoft.com/office/powerpoint/2010/main" val="151423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Operation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Listen for connections</a:t>
            </a:r>
          </a:p>
          <a:p>
            <a:r>
              <a:rPr lang="en-GB" sz="2400" dirty="0"/>
              <a:t>Memory resident</a:t>
            </a:r>
          </a:p>
          <a:p>
            <a:r>
              <a:rPr lang="en-GB" sz="2400" dirty="0"/>
              <a:t>Start at boot-up</a:t>
            </a:r>
          </a:p>
          <a:p>
            <a:r>
              <a:rPr lang="en-GB" sz="2400" dirty="0"/>
              <a:t>Disguise presence</a:t>
            </a:r>
          </a:p>
          <a:p>
            <a:r>
              <a:rPr lang="en-GB" sz="2400" dirty="0" err="1"/>
              <a:t>Rootkits</a:t>
            </a:r>
            <a:r>
              <a:rPr lang="en-GB" sz="2400" dirty="0"/>
              <a:t> integrate with kernel</a:t>
            </a:r>
          </a:p>
          <a:p>
            <a:r>
              <a:rPr lang="en-GB" sz="2400" dirty="0"/>
              <a:t>Password Protected</a:t>
            </a:r>
          </a:p>
        </p:txBody>
      </p:sp>
    </p:spTree>
    <p:extLst>
      <p:ext uri="{BB962C8B-B14F-4D97-AF65-F5344CB8AC3E}">
        <p14:creationId xmlns:p14="http://schemas.microsoft.com/office/powerpoint/2010/main" val="358011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143000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Similarities / Differences</a:t>
            </a:r>
          </a:p>
        </p:txBody>
      </p:sp>
      <p:graphicFrame>
        <p:nvGraphicFramePr>
          <p:cNvPr id="85139" name="Group 147"/>
          <p:cNvGraphicFramePr>
            <a:graphicFrameLocks noGrp="1"/>
          </p:cNvGraphicFramePr>
          <p:nvPr>
            <p:ph type="tbl" idx="1"/>
          </p:nvPr>
        </p:nvGraphicFramePr>
        <p:xfrm>
          <a:off x="1143000" y="1295400"/>
          <a:ext cx="7772400" cy="4724400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4938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Spyware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Trojan Horses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</a:tr>
              <a:tr h="3878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Commercially Motivated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Malicious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3878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Internet connection required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Any network connection required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3838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Initiates remote connection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Receives incoming connection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3858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Purpose: To monitor activity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Purpose: To control activity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3838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Collects data and displays pop-ups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Unauthorized access and control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3838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Legal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Illegal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3838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Not Detectable with Virus Checker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Detectable with Virus Checker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3858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Age: Relatively New (&lt; 5 Years)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Age: Relatively Old ( &gt; 20 Years)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38387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Memory Resident Processes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991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Surreptitiously installed without user’s consent or understanding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387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Creates a security vulnerability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93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8229600" cy="8382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Types of Vulnerabilities…(cont.)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8229600" cy="60960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Spam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Spam is “unsolicited” email – email that is sent without permission.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This normally consists of  credit cards, stock reports, etc.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Replying to a spammer and asking him not to sent emails is pointless.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Best thing to do is to use a spam filter , which filter out the spam mail and send it to another folder, or delete it.</a:t>
            </a:r>
          </a:p>
          <a:p>
            <a:r>
              <a:rPr lang="en-US" b="1" dirty="0" smtClean="0"/>
              <a:t>Adware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This is software that courses various advertisements to display on your system as pop-ups or pop-</a:t>
            </a:r>
            <a:r>
              <a:rPr lang="en-US" dirty="0" err="1" smtClean="0"/>
              <a:t>unders</a:t>
            </a:r>
            <a:r>
              <a:rPr lang="en-US" dirty="0" smtClean="0"/>
              <a:t> while you are browsing on-line.	</a:t>
            </a:r>
          </a:p>
          <a:p>
            <a:r>
              <a:rPr lang="en-US" b="1" dirty="0" err="1" smtClean="0"/>
              <a:t>Keyloggers</a:t>
            </a:r>
            <a:endParaRPr lang="en-US" b="1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This is software/hardware that monitors your keystrokes and records them/publishes them.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This attempt to capture passwords, credit card numbers, and other sensitive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4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680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C00000"/>
                </a:solidFill>
              </a:rPr>
              <a:t>Web Attacks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9806"/>
            <a:ext cx="6553200" cy="477361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 smtClean="0"/>
              <a:t>Phishing</a:t>
            </a:r>
          </a:p>
          <a:p>
            <a:pPr lvl="1" eaLnBrk="1" hangingPunct="1"/>
            <a:r>
              <a:rPr lang="en-US" altLang="en-US" sz="2000" dirty="0" smtClean="0"/>
              <a:t>An evil website pretends to be a trusted website</a:t>
            </a:r>
          </a:p>
          <a:p>
            <a:pPr lvl="1" eaLnBrk="1" hangingPunct="1"/>
            <a:r>
              <a:rPr lang="en-US" altLang="en-US" sz="2000" dirty="0" smtClean="0"/>
              <a:t>Example:  </a:t>
            </a:r>
          </a:p>
          <a:p>
            <a:pPr lvl="2" eaLnBrk="1" hangingPunct="1"/>
            <a:r>
              <a:rPr lang="en-US" altLang="en-US" sz="1800" dirty="0" smtClean="0"/>
              <a:t>You type, by mistake, “mibank.com” instead of “mybank.com”</a:t>
            </a:r>
          </a:p>
          <a:p>
            <a:pPr lvl="2" eaLnBrk="1" hangingPunct="1"/>
            <a:r>
              <a:rPr lang="en-US" altLang="en-US" sz="1800" dirty="0" smtClean="0"/>
              <a:t>mibank.com designs the site to look like mybank.com so the user types in their info as usual</a:t>
            </a:r>
          </a:p>
          <a:p>
            <a:pPr lvl="2" eaLnBrk="1" hangingPunct="1"/>
            <a:r>
              <a:rPr lang="en-US" altLang="en-US" sz="1800" dirty="0" smtClean="0"/>
              <a:t>BAD!  Now an evil person has your info!</a:t>
            </a:r>
          </a:p>
          <a:p>
            <a:pPr eaLnBrk="1" hangingPunct="1"/>
            <a:r>
              <a:rPr lang="en-US" altLang="en-US" sz="2400" dirty="0" smtClean="0"/>
              <a:t>SQL Injection</a:t>
            </a:r>
          </a:p>
          <a:p>
            <a:pPr lvl="1" eaLnBrk="1" hangingPunct="1"/>
            <a:r>
              <a:rPr lang="en-US" altLang="en-US" sz="2000" dirty="0" smtClean="0"/>
              <a:t>Interesting Video showing an example</a:t>
            </a:r>
          </a:p>
          <a:p>
            <a:pPr eaLnBrk="1" hangingPunct="1"/>
            <a:r>
              <a:rPr lang="en-US" altLang="en-US" sz="2400" dirty="0" smtClean="0"/>
              <a:t>Cross Site Scripting</a:t>
            </a:r>
          </a:p>
          <a:p>
            <a:pPr lvl="1" eaLnBrk="1" hangingPunct="1"/>
            <a:r>
              <a:rPr lang="en-US" altLang="en-US" sz="2000" dirty="0" smtClean="0"/>
              <a:t>Writing a complex </a:t>
            </a:r>
            <a:r>
              <a:rPr lang="en-US" altLang="en-US" sz="2000" dirty="0" err="1" smtClean="0"/>
              <a:t>Javascript</a:t>
            </a:r>
            <a:r>
              <a:rPr lang="en-US" altLang="en-US" sz="2000" dirty="0" smtClean="0"/>
              <a:t> program that steals data left by other sites that you have visited in same browsing session</a:t>
            </a:r>
          </a:p>
          <a:p>
            <a:pPr lvl="1" eaLnBrk="1" hangingPunct="1"/>
            <a:endParaRPr lang="en-US" altLang="en-US" sz="2000" dirty="0" smtClean="0"/>
          </a:p>
          <a:p>
            <a:pPr lvl="1" eaLnBrk="1" hangingPunct="1">
              <a:buFont typeface="Symbol" panose="05050102010706020507" pitchFamily="18" charset="2"/>
              <a:buNone/>
            </a:pP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endParaRPr lang="en-US" altLang="en-US" sz="2000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5F74B780-4EB0-4974-B02E-850D73FA54B1}" type="slidenum">
              <a:rPr lang="en-US" altLang="en-US"/>
              <a:pPr algn="l"/>
              <a:t>23</a:t>
            </a:fld>
            <a:endParaRPr lang="en-US" altLang="en-US"/>
          </a:p>
        </p:txBody>
      </p:sp>
      <p:sp>
        <p:nvSpPr>
          <p:cNvPr id="10245" name="TextBox 10"/>
          <p:cNvSpPr txBox="1">
            <a:spLocks noChangeArrowheads="1"/>
          </p:cNvSpPr>
          <p:nvPr/>
        </p:nvSpPr>
        <p:spPr bwMode="auto">
          <a:xfrm>
            <a:off x="7162800" y="4876800"/>
            <a:ext cx="16764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 i="1" u="sng">
                <a:solidFill>
                  <a:srgbClr val="FF0000"/>
                </a:solidFill>
              </a:rPr>
              <a:t>Need to know: </a:t>
            </a:r>
          </a:p>
          <a:p>
            <a:r>
              <a:rPr lang="en-US" altLang="en-US" sz="1600">
                <a:solidFill>
                  <a:srgbClr val="993300"/>
                </a:solidFill>
              </a:rPr>
              <a:t>Web Programming,</a:t>
            </a:r>
          </a:p>
          <a:p>
            <a:r>
              <a:rPr lang="en-US" altLang="en-US" sz="1600">
                <a:solidFill>
                  <a:srgbClr val="993300"/>
                </a:solidFill>
              </a:rPr>
              <a:t>Javascript,</a:t>
            </a:r>
            <a:br>
              <a:rPr lang="en-US" altLang="en-US" sz="1600">
                <a:solidFill>
                  <a:srgbClr val="993300"/>
                </a:solidFill>
              </a:rPr>
            </a:br>
            <a:r>
              <a:rPr lang="en-US" altLang="en-US" sz="1600">
                <a:solidFill>
                  <a:srgbClr val="993300"/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40669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4618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Junk e-mail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4446" y="1371600"/>
            <a:ext cx="5791200" cy="2514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Cheaper than snail mail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Spamming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Sends e-mail messages to “everyone”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Abandons the originating site</a:t>
            </a:r>
          </a:p>
        </p:txBody>
      </p:sp>
      <p:pic>
        <p:nvPicPr>
          <p:cNvPr id="94214" name="Picture 6" descr="mrc11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182858"/>
            <a:ext cx="2713038" cy="34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75492" y="3505200"/>
            <a:ext cx="604910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 smtClean="0"/>
              <a:t>Help eliminate junk e-mail</a:t>
            </a:r>
          </a:p>
          <a:p>
            <a:pPr lvl="1"/>
            <a:r>
              <a:rPr lang="en-US" altLang="en-US" sz="2400" dirty="0" smtClean="0"/>
              <a:t>Do not complete a member profile with online service</a:t>
            </a:r>
          </a:p>
          <a:p>
            <a:pPr lvl="1"/>
            <a:r>
              <a:rPr lang="en-US" altLang="en-US" sz="2400" dirty="0" smtClean="0"/>
              <a:t>Do not fill in registration forms unless the purveyor promises not to sell or exchange your information</a:t>
            </a:r>
          </a:p>
          <a:p>
            <a:pPr lvl="1"/>
            <a:r>
              <a:rPr lang="en-US" altLang="en-US" sz="2400" dirty="0" smtClean="0"/>
              <a:t>Never respond to spamming</a:t>
            </a:r>
          </a:p>
          <a:p>
            <a:r>
              <a:rPr lang="en-US" altLang="en-US" sz="2800" dirty="0" smtClean="0"/>
              <a:t>Use filter software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9537416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8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1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 autoUpdateAnimBg="0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266700" y="265821"/>
            <a:ext cx="8229600" cy="857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rIns="0" bIns="0" anchor="b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000" dirty="0">
                <a:solidFill>
                  <a:srgbClr val="C00000"/>
                </a:solidFill>
                <a:latin typeface="Calibri" pitchFamily="34" charset="0"/>
              </a:rPr>
              <a:t>Identity Theft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342900" y="1143000"/>
            <a:ext cx="8153400" cy="495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71463" indent="-271463">
              <a:spcBef>
                <a:spcPts val="650"/>
              </a:spcBef>
              <a:buClr>
                <a:srgbClr val="FEB80A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In the Internet sometimes you have to disclose your personal information such as name, telephone numbers and email addresses</a:t>
            </a:r>
          </a:p>
          <a:p>
            <a:pPr marL="271463" indent="-271463">
              <a:spcBef>
                <a:spcPts val="650"/>
              </a:spcBef>
              <a:buClr>
                <a:srgbClr val="FEB80A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To make online purchases </a:t>
            </a:r>
            <a:r>
              <a:rPr lang="en-US" sz="2600" dirty="0" smtClean="0">
                <a:solidFill>
                  <a:srgbClr val="000000"/>
                </a:solidFill>
                <a:latin typeface="Calibri" pitchFamily="34" charset="0"/>
              </a:rPr>
              <a:t>you need </a:t>
            </a: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to give your credit </a:t>
            </a:r>
          </a:p>
          <a:p>
            <a:pPr marL="271463" indent="-271463">
              <a:spcBef>
                <a:spcPts val="650"/>
              </a:spcBef>
              <a:buClrTx/>
              <a:buSzPct val="9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	card number</a:t>
            </a:r>
          </a:p>
          <a:p>
            <a:pPr marL="271463" indent="-271463">
              <a:spcBef>
                <a:spcPts val="650"/>
              </a:spcBef>
              <a:buClr>
                <a:srgbClr val="FEB80A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However, you got to be careful </a:t>
            </a:r>
            <a:r>
              <a:rPr lang="en-US" sz="2600" dirty="0" smtClean="0">
                <a:solidFill>
                  <a:srgbClr val="000000"/>
                </a:solidFill>
                <a:latin typeface="Calibri" pitchFamily="34" charset="0"/>
              </a:rPr>
              <a:t>when </a:t>
            </a: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you disclose your personal </a:t>
            </a:r>
            <a:r>
              <a:rPr lang="en-US" sz="2600" dirty="0" smtClean="0">
                <a:solidFill>
                  <a:srgbClr val="000000"/>
                </a:solidFill>
                <a:latin typeface="Calibri" pitchFamily="34" charset="0"/>
              </a:rPr>
              <a:t>information </a:t>
            </a: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over the Internet</a:t>
            </a:r>
          </a:p>
        </p:txBody>
      </p:sp>
      <p:pic>
        <p:nvPicPr>
          <p:cNvPr id="77828" name="Picture 3"/>
          <p:cNvPicPr>
            <a:picLocks noChangeAspect="1" noChangeArrowheads="1"/>
          </p:cNvPicPr>
          <p:nvPr/>
        </p:nvPicPr>
        <p:blipFill>
          <a:blip r:embed="rId3"/>
          <a:srcRect t="13751"/>
          <a:stretch>
            <a:fillRect/>
          </a:stretch>
        </p:blipFill>
        <p:spPr bwMode="auto">
          <a:xfrm>
            <a:off x="5562600" y="4259396"/>
            <a:ext cx="3352800" cy="25986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0198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1"/>
          <p:cNvSpPr txBox="1">
            <a:spLocks noChangeArrowheads="1"/>
          </p:cNvSpPr>
          <p:nvPr/>
        </p:nvSpPr>
        <p:spPr bwMode="auto">
          <a:xfrm>
            <a:off x="228600" y="1219200"/>
            <a:ext cx="8458200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71463" indent="-271463">
              <a:lnSpc>
                <a:spcPct val="90000"/>
              </a:lnSpc>
              <a:spcBef>
                <a:spcPts val="650"/>
              </a:spcBef>
              <a:buClr>
                <a:srgbClr val="FEB80A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Identity theft is the act of using someone’s Identity and good reputation by another individual for financial gains</a:t>
            </a:r>
          </a:p>
          <a:p>
            <a:pPr marL="271463" indent="-271463">
              <a:lnSpc>
                <a:spcPct val="90000"/>
              </a:lnSpc>
              <a:spcBef>
                <a:spcPts val="650"/>
              </a:spcBef>
              <a:buClr>
                <a:srgbClr val="FEB80A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One of the fastest growing crimes in United States</a:t>
            </a:r>
          </a:p>
          <a:p>
            <a:pPr marL="271463" indent="-271463">
              <a:lnSpc>
                <a:spcPct val="90000"/>
              </a:lnSpc>
              <a:spcBef>
                <a:spcPts val="650"/>
              </a:spcBef>
              <a:buClr>
                <a:srgbClr val="FEB80A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A popular way to obtain private information is by using phishing scams</a:t>
            </a:r>
          </a:p>
          <a:p>
            <a:pPr marL="271463" indent="-271463">
              <a:lnSpc>
                <a:spcPct val="90000"/>
              </a:lnSpc>
              <a:spcBef>
                <a:spcPts val="650"/>
              </a:spcBef>
              <a:buClr>
                <a:srgbClr val="FEB80A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In phishing scams attacker sends an </a:t>
            </a:r>
          </a:p>
          <a:p>
            <a:pPr marL="271463" indent="-271463">
              <a:lnSpc>
                <a:spcPct val="90000"/>
              </a:lnSpc>
              <a:spcBef>
                <a:spcPts val="650"/>
              </a:spcBef>
              <a:buClrTx/>
              <a:buSzPct val="9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	email to the victim which looks like </a:t>
            </a:r>
          </a:p>
          <a:p>
            <a:pPr marL="271463" indent="-271463">
              <a:lnSpc>
                <a:spcPct val="90000"/>
              </a:lnSpc>
              <a:spcBef>
                <a:spcPts val="650"/>
              </a:spcBef>
              <a:buClrTx/>
              <a:buSzPct val="9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	a legitimate request for victims </a:t>
            </a:r>
          </a:p>
          <a:p>
            <a:pPr marL="271463" indent="-271463">
              <a:lnSpc>
                <a:spcPct val="90000"/>
              </a:lnSpc>
              <a:spcBef>
                <a:spcPts val="650"/>
              </a:spcBef>
              <a:buClrTx/>
              <a:buSzPct val="9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	personal information</a:t>
            </a:r>
          </a:p>
        </p:txBody>
      </p:sp>
      <p:sp>
        <p:nvSpPr>
          <p:cNvPr id="78851" name="Text Box 2"/>
          <p:cNvSpPr txBox="1">
            <a:spLocks noChangeArrowheads="1"/>
          </p:cNvSpPr>
          <p:nvPr/>
        </p:nvSpPr>
        <p:spPr bwMode="auto">
          <a:xfrm>
            <a:off x="1143000" y="174625"/>
            <a:ext cx="8229600" cy="857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rIns="0" bIns="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>
                <a:solidFill>
                  <a:srgbClr val="C00000"/>
                </a:solidFill>
                <a:latin typeface="Calibri" pitchFamily="34" charset="0"/>
              </a:rPr>
              <a:t>Identity Theft </a:t>
            </a:r>
            <a:r>
              <a:rPr lang="en-US" sz="4800" dirty="0" smtClean="0">
                <a:solidFill>
                  <a:srgbClr val="C00000"/>
                </a:solidFill>
                <a:latin typeface="Calibri" pitchFamily="34" charset="0"/>
              </a:rPr>
              <a:t>(</a:t>
            </a:r>
            <a:r>
              <a:rPr lang="en-US" sz="3600" dirty="0" smtClean="0">
                <a:solidFill>
                  <a:srgbClr val="C00000"/>
                </a:solidFill>
                <a:latin typeface="Calibri" pitchFamily="34" charset="0"/>
              </a:rPr>
              <a:t>cont.)</a:t>
            </a:r>
            <a:endParaRPr lang="en-US" sz="3600" dirty="0">
              <a:solidFill>
                <a:srgbClr val="C00000"/>
              </a:solidFill>
              <a:latin typeface="Calibri" pitchFamily="34" charset="0"/>
            </a:endParaRPr>
          </a:p>
        </p:txBody>
      </p:sp>
      <p:pic>
        <p:nvPicPr>
          <p:cNvPr id="7885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3200400"/>
            <a:ext cx="2514600" cy="335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885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4800600"/>
            <a:ext cx="2755900" cy="1835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01322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304800" y="-605229"/>
            <a:ext cx="8229600" cy="1570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rIns="0" bIns="0" anchor="b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C00000"/>
                </a:solidFill>
                <a:latin typeface="Calibri" pitchFamily="34" charset="0"/>
              </a:rPr>
              <a:t>Preventing Identity Theft </a:t>
            </a:r>
          </a:p>
        </p:txBody>
      </p:sp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990600" y="990600"/>
            <a:ext cx="8382000" cy="289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71463" indent="-271463">
              <a:lnSpc>
                <a:spcPct val="90000"/>
              </a:lnSpc>
              <a:spcBef>
                <a:spcPts val="650"/>
              </a:spcBef>
              <a:buClr>
                <a:srgbClr val="FEB80A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Do not disclose your private information over emails</a:t>
            </a:r>
          </a:p>
          <a:p>
            <a:pPr marL="271463" indent="-271463">
              <a:lnSpc>
                <a:spcPct val="90000"/>
              </a:lnSpc>
              <a:spcBef>
                <a:spcPts val="650"/>
              </a:spcBef>
              <a:buClr>
                <a:srgbClr val="FEB80A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Always check whether a website is a trusted one before you enter any sensitive information</a:t>
            </a:r>
          </a:p>
          <a:p>
            <a:pPr marL="271463" indent="-271463">
              <a:lnSpc>
                <a:spcPct val="90000"/>
              </a:lnSpc>
              <a:spcBef>
                <a:spcPts val="650"/>
              </a:spcBef>
              <a:buClr>
                <a:srgbClr val="FEB80A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Always check whether the website supports secure transactions (others cannot see the information you send to secure sites)</a:t>
            </a:r>
          </a:p>
          <a:p>
            <a:pPr marL="271463" indent="-271463">
              <a:lnSpc>
                <a:spcPct val="90000"/>
              </a:lnSpc>
              <a:spcBef>
                <a:spcPts val="650"/>
              </a:spcBef>
              <a:buClr>
                <a:srgbClr val="FEB80A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Always read privacy policies given on websites</a:t>
            </a:r>
          </a:p>
        </p:txBody>
      </p:sp>
      <p:pic>
        <p:nvPicPr>
          <p:cNvPr id="7987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114800"/>
            <a:ext cx="8353425" cy="2590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4573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Network and Web Site Security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Tools such as passwords, firewalls, intrusion detection systems, and virus scanning software should be used to protect </a:t>
            </a:r>
            <a:r>
              <a:rPr lang="en-US" altLang="en-US" dirty="0" smtClean="0">
                <a:cs typeface="Times New Roman" panose="02020603050405020304" pitchFamily="18" charset="0"/>
              </a:rPr>
              <a:t>a </a:t>
            </a:r>
            <a:r>
              <a:rPr lang="en-US" altLang="en-US" dirty="0">
                <a:cs typeface="Times New Roman" panose="02020603050405020304" pitchFamily="18" charset="0"/>
              </a:rPr>
              <a:t>network and Web site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903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1"/>
          <p:cNvSpPr txBox="1">
            <a:spLocks noChangeArrowheads="1"/>
          </p:cNvSpPr>
          <p:nvPr/>
        </p:nvSpPr>
        <p:spPr bwMode="auto">
          <a:xfrm>
            <a:off x="304800" y="1143000"/>
            <a:ext cx="8839200" cy="281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71463" indent="-271463">
              <a:lnSpc>
                <a:spcPct val="90000"/>
              </a:lnSpc>
              <a:spcBef>
                <a:spcPts val="650"/>
              </a:spcBef>
              <a:buClr>
                <a:srgbClr val="FEB80A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Always use a virus scanner and keep it up to date with latest updates</a:t>
            </a:r>
          </a:p>
          <a:p>
            <a:pPr marL="271463" indent="-271463">
              <a:lnSpc>
                <a:spcPct val="90000"/>
              </a:lnSpc>
              <a:spcBef>
                <a:spcPts val="650"/>
              </a:spcBef>
              <a:buClr>
                <a:srgbClr val="FEB80A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Enable auto-protect features of your virus scanner</a:t>
            </a:r>
          </a:p>
          <a:p>
            <a:pPr marL="271463" indent="-271463">
              <a:lnSpc>
                <a:spcPct val="90000"/>
              </a:lnSpc>
              <a:spcBef>
                <a:spcPts val="650"/>
              </a:spcBef>
              <a:buClr>
                <a:srgbClr val="FEB80A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Use a spyware scanner to scan and remove spyware and update it regularly </a:t>
            </a:r>
          </a:p>
          <a:p>
            <a:pPr marL="271463" indent="-271463">
              <a:lnSpc>
                <a:spcPct val="90000"/>
              </a:lnSpc>
              <a:spcBef>
                <a:spcPts val="650"/>
              </a:spcBef>
              <a:buClr>
                <a:srgbClr val="FEB80A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Never download content from unknown web sites</a:t>
            </a:r>
          </a:p>
          <a:p>
            <a:pPr marL="271463" indent="-271463">
              <a:lnSpc>
                <a:spcPct val="90000"/>
              </a:lnSpc>
              <a:spcBef>
                <a:spcPts val="650"/>
              </a:spcBef>
              <a:buClr>
                <a:srgbClr val="FEB80A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Never open email attachments coming from unknown sources</a:t>
            </a:r>
          </a:p>
          <a:p>
            <a:pPr marL="271463" indent="-271463">
              <a:lnSpc>
                <a:spcPct val="90000"/>
              </a:lnSpc>
              <a:spcBef>
                <a:spcPts val="650"/>
              </a:spcBef>
              <a:buClr>
                <a:srgbClr val="FEB80A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 sources</a:t>
            </a:r>
          </a:p>
          <a:p>
            <a:pPr marL="271463" indent="-271463">
              <a:spcBef>
                <a:spcPts val="650"/>
              </a:spcBef>
              <a:buClrTx/>
              <a:buSzPct val="9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2707" name="Rectangle 2"/>
          <p:cNvSpPr>
            <a:spLocks noChangeArrowheads="1"/>
          </p:cNvSpPr>
          <p:nvPr/>
        </p:nvSpPr>
        <p:spPr bwMode="auto">
          <a:xfrm>
            <a:off x="1524000" y="1397000"/>
            <a:ext cx="6096000" cy="406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08" name="Text Box 3"/>
          <p:cNvSpPr txBox="1">
            <a:spLocks noChangeArrowheads="1"/>
          </p:cNvSpPr>
          <p:nvPr/>
        </p:nvSpPr>
        <p:spPr bwMode="auto">
          <a:xfrm>
            <a:off x="1066800" y="-457200"/>
            <a:ext cx="8610600" cy="13874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rIns="0" bIns="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C00000"/>
                </a:solidFill>
                <a:latin typeface="Calibri" pitchFamily="34" charset="0"/>
              </a:rPr>
              <a:t>Preventing Malicious Software </a:t>
            </a:r>
          </a:p>
        </p:txBody>
      </p:sp>
      <p:pic>
        <p:nvPicPr>
          <p:cNvPr id="72709" name="Picture 4"/>
          <p:cNvPicPr>
            <a:picLocks noChangeAspect="1" noChangeArrowheads="1"/>
          </p:cNvPicPr>
          <p:nvPr/>
        </p:nvPicPr>
        <p:blipFill>
          <a:blip r:embed="rId3"/>
          <a:srcRect l="42961" t="2539" r="18309" b="77641"/>
          <a:stretch>
            <a:fillRect/>
          </a:stretch>
        </p:blipFill>
        <p:spPr bwMode="auto">
          <a:xfrm>
            <a:off x="2133600" y="5638800"/>
            <a:ext cx="2209800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2710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15200" y="4114800"/>
            <a:ext cx="1612900" cy="2201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2711" name="Picture 6"/>
          <p:cNvPicPr>
            <a:picLocks noChangeAspect="1" noChangeArrowheads="1"/>
          </p:cNvPicPr>
          <p:nvPr/>
        </p:nvPicPr>
        <p:blipFill>
          <a:blip r:embed="rId5"/>
          <a:srcRect t="10110" r="31351" b="68562"/>
          <a:stretch>
            <a:fillRect/>
          </a:stretch>
        </p:blipFill>
        <p:spPr bwMode="auto">
          <a:xfrm>
            <a:off x="1905000" y="4343400"/>
            <a:ext cx="2743200" cy="1087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2712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4114800"/>
            <a:ext cx="1657350" cy="167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2713" name="Picture 8"/>
          <p:cNvPicPr>
            <a:picLocks noChangeAspect="1" noChangeArrowheads="1"/>
          </p:cNvPicPr>
          <p:nvPr/>
        </p:nvPicPr>
        <p:blipFill>
          <a:blip r:embed="rId7"/>
          <a:srcRect t="37900" b="38403"/>
          <a:stretch>
            <a:fillRect/>
          </a:stretch>
        </p:blipFill>
        <p:spPr bwMode="auto">
          <a:xfrm>
            <a:off x="4724400" y="6096000"/>
            <a:ext cx="2571750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2714" name="Picture 9"/>
          <p:cNvPicPr>
            <a:picLocks noChangeAspect="1" noChangeArrowheads="1"/>
          </p:cNvPicPr>
          <p:nvPr/>
        </p:nvPicPr>
        <p:blipFill>
          <a:blip r:embed="rId8"/>
          <a:srcRect r="28781"/>
          <a:stretch>
            <a:fillRect/>
          </a:stretch>
        </p:blipFill>
        <p:spPr bwMode="auto">
          <a:xfrm>
            <a:off x="4800600" y="4267200"/>
            <a:ext cx="2286000" cy="1082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2715" name="Picture 1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962400" y="5449888"/>
            <a:ext cx="29384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951210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Computer virus have become today’s headline news</a:t>
            </a:r>
          </a:p>
          <a:p>
            <a:r>
              <a:rPr lang="en-US" sz="2800"/>
              <a:t>With the increasing use of the Internet, it has become easier for virus to spread 	</a:t>
            </a:r>
          </a:p>
          <a:p>
            <a:r>
              <a:rPr lang="en-US" sz="2800"/>
              <a:t>Virus show us loopholes in software</a:t>
            </a:r>
          </a:p>
          <a:p>
            <a:r>
              <a:rPr lang="en-US" sz="2800"/>
              <a:t>Most virus are targeted at the MS Windows OS </a:t>
            </a:r>
          </a:p>
        </p:txBody>
      </p:sp>
    </p:spTree>
    <p:extLst>
      <p:ext uri="{BB962C8B-B14F-4D97-AF65-F5344CB8AC3E}">
        <p14:creationId xmlns:p14="http://schemas.microsoft.com/office/powerpoint/2010/main" val="388009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914400" y="1143000"/>
            <a:ext cx="4572000" cy="3733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71463" indent="-271463">
              <a:spcBef>
                <a:spcPts val="650"/>
              </a:spcBef>
              <a:buClr>
                <a:srgbClr val="FEB80A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Use a personal firewall</a:t>
            </a:r>
          </a:p>
          <a:p>
            <a:pPr marL="271463" indent="-271463">
              <a:spcBef>
                <a:spcPts val="650"/>
              </a:spcBef>
              <a:buClr>
                <a:srgbClr val="FEB80A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Keep your operating system </a:t>
            </a:r>
          </a:p>
          <a:p>
            <a:pPr marL="271463" indent="-271463">
              <a:spcBef>
                <a:spcPts val="650"/>
              </a:spcBef>
              <a:buClrTx/>
              <a:buSzPct val="9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	updated with latest updates </a:t>
            </a:r>
          </a:p>
          <a:p>
            <a:pPr marL="271463" indent="-271463">
              <a:spcBef>
                <a:spcPts val="650"/>
              </a:spcBef>
              <a:buClrTx/>
              <a:buSzPct val="9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	and patches</a:t>
            </a:r>
          </a:p>
          <a:p>
            <a:pPr marL="271463" indent="-271463">
              <a:spcBef>
                <a:spcPts val="650"/>
              </a:spcBef>
              <a:buClr>
                <a:srgbClr val="FEB80A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Never click “yes” in unknown </a:t>
            </a:r>
          </a:p>
          <a:p>
            <a:pPr marL="271463" indent="-271463">
              <a:spcBef>
                <a:spcPts val="650"/>
              </a:spcBef>
              <a:buClrTx/>
              <a:buSzPct val="9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	popup ads that appear.</a:t>
            </a:r>
          </a:p>
          <a:p>
            <a:pPr marL="271463" indent="-271463">
              <a:spcBef>
                <a:spcPts val="650"/>
              </a:spcBef>
              <a:buClrTx/>
              <a:buSzPct val="9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	 Always close them using  “x” </a:t>
            </a:r>
          </a:p>
          <a:p>
            <a:pPr marL="271463" indent="-271463">
              <a:spcBef>
                <a:spcPts val="650"/>
              </a:spcBef>
              <a:buClrTx/>
              <a:buSzPct val="9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	on the upper right hand corner</a:t>
            </a:r>
          </a:p>
          <a:p>
            <a:pPr marL="271463" indent="-271463">
              <a:spcBef>
                <a:spcPts val="650"/>
              </a:spcBef>
              <a:buClrTx/>
              <a:buSzPct val="9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3731" name="Rectangle 2"/>
          <p:cNvSpPr>
            <a:spLocks noChangeArrowheads="1"/>
          </p:cNvSpPr>
          <p:nvPr/>
        </p:nvSpPr>
        <p:spPr bwMode="auto">
          <a:xfrm>
            <a:off x="1524000" y="1397000"/>
            <a:ext cx="6096000" cy="406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2" name="Text Box 3"/>
          <p:cNvSpPr txBox="1">
            <a:spLocks noChangeArrowheads="1"/>
          </p:cNvSpPr>
          <p:nvPr/>
        </p:nvSpPr>
        <p:spPr bwMode="auto">
          <a:xfrm>
            <a:off x="990600" y="-457200"/>
            <a:ext cx="8610600" cy="1387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rIns="0" bIns="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C00000"/>
                </a:solidFill>
                <a:latin typeface="Calibri" pitchFamily="34" charset="0"/>
              </a:rPr>
              <a:t>Preventing Malicious Software </a:t>
            </a:r>
            <a:r>
              <a:rPr lang="en-US" sz="4000" dirty="0" smtClean="0">
                <a:solidFill>
                  <a:srgbClr val="C00000"/>
                </a:solidFill>
                <a:latin typeface="Calibri" pitchFamily="34" charset="0"/>
              </a:rPr>
              <a:t>(cont.)</a:t>
            </a:r>
            <a:endParaRPr lang="en-US" sz="4000" dirty="0">
              <a:solidFill>
                <a:srgbClr val="C00000"/>
              </a:solidFill>
              <a:latin typeface="Calibri" pitchFamily="34" charset="0"/>
            </a:endParaRPr>
          </a:p>
        </p:txBody>
      </p:sp>
      <p:pic>
        <p:nvPicPr>
          <p:cNvPr id="7373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1143000"/>
            <a:ext cx="3430588" cy="403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26313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1"/>
          <p:cNvSpPr txBox="1">
            <a:spLocks noChangeArrowheads="1"/>
          </p:cNvSpPr>
          <p:nvPr/>
        </p:nvSpPr>
        <p:spPr bwMode="auto">
          <a:xfrm>
            <a:off x="228600" y="152400"/>
            <a:ext cx="8229600" cy="857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rIns="0" bIns="0" anchor="b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C00000"/>
                </a:solidFill>
              </a:rPr>
              <a:t>Attacks on Passwords</a:t>
            </a:r>
          </a:p>
        </p:txBody>
      </p:sp>
      <p:sp>
        <p:nvSpPr>
          <p:cNvPr id="82947" name="Text Box 2"/>
          <p:cNvSpPr txBox="1">
            <a:spLocks noChangeArrowheads="1"/>
          </p:cNvSpPr>
          <p:nvPr/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71463" indent="-271463">
              <a:lnSpc>
                <a:spcPct val="90000"/>
              </a:lnSpc>
              <a:spcBef>
                <a:spcPts val="650"/>
              </a:spcBef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Brute force </a:t>
            </a: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attack</a:t>
            </a:r>
            <a:endParaRPr lang="en-US" sz="2800" dirty="0">
              <a:solidFill>
                <a:srgbClr val="000000"/>
              </a:solidFill>
              <a:latin typeface="Calibri" pitchFamily="34" charset="0"/>
            </a:endParaRPr>
          </a:p>
          <a:p>
            <a:pPr marL="638175" lvl="1" indent="-246063">
              <a:lnSpc>
                <a:spcPct val="90000"/>
              </a:lnSpc>
              <a:spcBef>
                <a:spcPts val="600"/>
              </a:spcBef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Here the attacker tries all possible combinations for a password until he gets the correct one</a:t>
            </a:r>
          </a:p>
          <a:p>
            <a:pPr marL="638175" lvl="1" indent="-246063">
              <a:lnSpc>
                <a:spcPct val="90000"/>
              </a:lnSpc>
              <a:spcBef>
                <a:spcPts val="600"/>
              </a:spcBef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There are programs written to do this task </a:t>
            </a:r>
            <a:endParaRPr lang="en-US" sz="28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638175" lvl="1" indent="-246063">
              <a:lnSpc>
                <a:spcPct val="90000"/>
              </a:lnSpc>
              <a:spcBef>
                <a:spcPts val="600"/>
              </a:spcBef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>
              <a:solidFill>
                <a:srgbClr val="000000"/>
              </a:solidFill>
              <a:latin typeface="Calibri" pitchFamily="34" charset="0"/>
            </a:endParaRPr>
          </a:p>
          <a:p>
            <a:pPr marL="271463" indent="-271463">
              <a:lnSpc>
                <a:spcPct val="90000"/>
              </a:lnSpc>
              <a:spcBef>
                <a:spcPts val="650"/>
              </a:spcBef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Dictionary </a:t>
            </a: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attack</a:t>
            </a:r>
            <a:endParaRPr lang="en-US" sz="2800" dirty="0">
              <a:solidFill>
                <a:srgbClr val="000000"/>
              </a:solidFill>
              <a:latin typeface="Calibri" pitchFamily="34" charset="0"/>
            </a:endParaRPr>
          </a:p>
          <a:p>
            <a:pPr marL="638175" lvl="1" indent="-246063">
              <a:lnSpc>
                <a:spcPct val="90000"/>
              </a:lnSpc>
              <a:spcBef>
                <a:spcPts val="600"/>
              </a:spcBef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The attacker tries all the words in a </a:t>
            </a: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dictionary 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with the hope of </a:t>
            </a: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discovering 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the password </a:t>
            </a: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including names, places, etc</a:t>
            </a: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.)</a:t>
            </a:r>
            <a:endParaRPr lang="en-US" sz="2800" dirty="0">
              <a:solidFill>
                <a:srgbClr val="000000"/>
              </a:solidFill>
              <a:latin typeface="Calibri" pitchFamily="34" charset="0"/>
            </a:endParaRPr>
          </a:p>
          <a:p>
            <a:pPr marL="638175" lvl="1" indent="-246063">
              <a:lnSpc>
                <a:spcPct val="90000"/>
              </a:lnSpc>
              <a:spcBef>
                <a:spcPts val="600"/>
              </a:spcBef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There are dictionaries of </a:t>
            </a: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frequently used 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passwords that can be used </a:t>
            </a: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for 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this purpose </a:t>
            </a:r>
          </a:p>
        </p:txBody>
      </p:sp>
    </p:spTree>
    <p:extLst>
      <p:ext uri="{BB962C8B-B14F-4D97-AF65-F5344CB8AC3E}">
        <p14:creationId xmlns:p14="http://schemas.microsoft.com/office/powerpoint/2010/main" val="876062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990600" y="1524000"/>
            <a:ext cx="8153400" cy="2590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71463" indent="-271463">
              <a:spcBef>
                <a:spcPts val="650"/>
              </a:spcBef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pitchFamily="34" charset="0"/>
              </a:rPr>
              <a:t>Keystroke Monitoring</a:t>
            </a:r>
          </a:p>
          <a:p>
            <a:pPr marL="638175" lvl="1" indent="-246063">
              <a:spcBef>
                <a:spcPts val="600"/>
              </a:spcBef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pitchFamily="34" charset="0"/>
              </a:rPr>
              <a:t>Attacker tries to obtain a password by looking at your key strokes while you enter your </a:t>
            </a: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password</a:t>
            </a:r>
          </a:p>
          <a:p>
            <a:pPr marL="638175" lvl="1" indent="-246063">
              <a:spcBef>
                <a:spcPts val="600"/>
              </a:spcBef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 dirty="0">
              <a:solidFill>
                <a:srgbClr val="000000"/>
              </a:solidFill>
              <a:latin typeface="Calibri" pitchFamily="34" charset="0"/>
            </a:endParaRPr>
          </a:p>
          <a:p>
            <a:pPr marL="271463" indent="-271463">
              <a:spcBef>
                <a:spcPts val="650"/>
              </a:spcBef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pitchFamily="34" charset="0"/>
              </a:rPr>
              <a:t>Dumpster diving</a:t>
            </a:r>
          </a:p>
          <a:p>
            <a:pPr marL="638175" lvl="1" indent="-246063">
              <a:spcBef>
                <a:spcPts val="600"/>
              </a:spcBef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pitchFamily="34" charset="0"/>
              </a:rPr>
              <a:t>Attacker searches through trash bins with the hope of finding written down passwords or other confidential information</a:t>
            </a: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1219200" y="-457200"/>
            <a:ext cx="8229600" cy="1417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rIns="0" bIns="0" anchor="b"/>
          <a:lstStyle/>
          <a:p>
            <a:pPr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C00000"/>
                </a:solidFill>
              </a:rPr>
              <a:t>Attacks on </a:t>
            </a:r>
            <a:r>
              <a:rPr lang="en-US" sz="4000" dirty="0" smtClean="0">
                <a:solidFill>
                  <a:srgbClr val="C00000"/>
                </a:solidFill>
              </a:rPr>
              <a:t>Passwords…(cont.)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762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1"/>
          <p:cNvSpPr txBox="1">
            <a:spLocks noChangeArrowheads="1"/>
          </p:cNvSpPr>
          <p:nvPr/>
        </p:nvSpPr>
        <p:spPr bwMode="auto">
          <a:xfrm>
            <a:off x="457200" y="-19050"/>
            <a:ext cx="8229600" cy="933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rIns="0" bIns="0" anchor="b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>
                <a:solidFill>
                  <a:srgbClr val="C00000"/>
                </a:solidFill>
              </a:rPr>
              <a:t>Strong Passwords</a:t>
            </a:r>
          </a:p>
        </p:txBody>
      </p:sp>
      <p:sp>
        <p:nvSpPr>
          <p:cNvPr id="86019" name="Text Box 2"/>
          <p:cNvSpPr txBox="1">
            <a:spLocks noChangeArrowheads="1"/>
          </p:cNvSpPr>
          <p:nvPr/>
        </p:nvSpPr>
        <p:spPr bwMode="auto">
          <a:xfrm>
            <a:off x="914400" y="914400"/>
            <a:ext cx="8229600" cy="48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71463" indent="-271463">
              <a:lnSpc>
                <a:spcPct val="90000"/>
              </a:lnSpc>
              <a:spcBef>
                <a:spcPts val="650"/>
              </a:spcBef>
              <a:buSzPct val="9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Passwords are not stored in clear-text (i.e., readable) format in your computer</a:t>
            </a:r>
          </a:p>
          <a:p>
            <a:pPr marL="271463" indent="-271463">
              <a:lnSpc>
                <a:spcPct val="90000"/>
              </a:lnSpc>
              <a:spcBef>
                <a:spcPts val="650"/>
              </a:spcBef>
              <a:buSzPct val="9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pitchFamily="34" charset="0"/>
              </a:rPr>
              <a:t>It </a:t>
            </a: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is possible for someone to find out your password either by guessing it or by carrying out a password </a:t>
            </a:r>
            <a:r>
              <a:rPr lang="en-US" sz="2600" dirty="0" smtClean="0">
                <a:solidFill>
                  <a:srgbClr val="000000"/>
                </a:solidFill>
                <a:latin typeface="Calibri" pitchFamily="34" charset="0"/>
              </a:rPr>
              <a:t>attack.</a:t>
            </a:r>
            <a:endParaRPr lang="en-US" sz="2600" dirty="0">
              <a:solidFill>
                <a:srgbClr val="000000"/>
              </a:solidFill>
              <a:latin typeface="Calibri" pitchFamily="34" charset="0"/>
            </a:endParaRPr>
          </a:p>
          <a:p>
            <a:pPr marL="271463" indent="-271463">
              <a:lnSpc>
                <a:spcPct val="90000"/>
              </a:lnSpc>
              <a:spcBef>
                <a:spcPts val="650"/>
              </a:spcBef>
              <a:buSzPct val="9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Cannot be easily guessed by others or cracked by password cracking programs</a:t>
            </a:r>
          </a:p>
          <a:p>
            <a:pPr marL="271463" indent="-271463">
              <a:lnSpc>
                <a:spcPct val="90000"/>
              </a:lnSpc>
              <a:spcBef>
                <a:spcPts val="650"/>
              </a:spcBef>
              <a:buSzPct val="9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Strong passwords are essential to protect your information</a:t>
            </a:r>
          </a:p>
        </p:txBody>
      </p:sp>
      <p:pic>
        <p:nvPicPr>
          <p:cNvPr id="8602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4724400"/>
            <a:ext cx="4724400" cy="20259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990600" y="4191000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smtClean="0"/>
              <a:t>For example, “sdfo839f” is a good password</a:t>
            </a:r>
          </a:p>
        </p:txBody>
      </p:sp>
    </p:spTree>
    <p:extLst>
      <p:ext uri="{BB962C8B-B14F-4D97-AF65-F5344CB8AC3E}">
        <p14:creationId xmlns:p14="http://schemas.microsoft.com/office/powerpoint/2010/main" val="31998126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1"/>
          <p:cNvSpPr txBox="1">
            <a:spLocks noChangeArrowheads="1"/>
          </p:cNvSpPr>
          <p:nvPr/>
        </p:nvSpPr>
        <p:spPr bwMode="auto">
          <a:xfrm>
            <a:off x="352865" y="228600"/>
            <a:ext cx="82296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rIns="0" bIns="0" anchor="b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000" dirty="0">
                <a:solidFill>
                  <a:srgbClr val="C00000"/>
                </a:solidFill>
                <a:latin typeface="Calibri" pitchFamily="34" charset="0"/>
              </a:rPr>
              <a:t>Password Best Practices</a:t>
            </a:r>
          </a:p>
        </p:txBody>
      </p:sp>
      <p:sp>
        <p:nvSpPr>
          <p:cNvPr id="87043" name="Text Box 2"/>
          <p:cNvSpPr txBox="1">
            <a:spLocks noChangeArrowheads="1"/>
          </p:cNvSpPr>
          <p:nvPr/>
        </p:nvSpPr>
        <p:spPr bwMode="auto">
          <a:xfrm>
            <a:off x="381000" y="990600"/>
            <a:ext cx="8991600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71463" indent="-271463">
              <a:lnSpc>
                <a:spcPct val="90000"/>
              </a:lnSpc>
              <a:spcBef>
                <a:spcPts val="650"/>
              </a:spcBef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Always use a password of a minimum of eight characters</a:t>
            </a:r>
          </a:p>
          <a:p>
            <a:pPr marL="271463" indent="-271463">
              <a:lnSpc>
                <a:spcPct val="90000"/>
              </a:lnSpc>
              <a:spcBef>
                <a:spcPts val="650"/>
              </a:spcBef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Do not use your name, birthday, name of a close relative as your password since these can be easily guessed</a:t>
            </a:r>
          </a:p>
          <a:p>
            <a:pPr marL="271463" indent="-271463">
              <a:lnSpc>
                <a:spcPct val="90000"/>
              </a:lnSpc>
              <a:spcBef>
                <a:spcPts val="650"/>
              </a:spcBef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Use non-dictionary words for your password</a:t>
            </a:r>
          </a:p>
          <a:p>
            <a:pPr marL="271463" indent="-271463">
              <a:lnSpc>
                <a:spcPct val="90000"/>
              </a:lnSpc>
              <a:spcBef>
                <a:spcPts val="650"/>
              </a:spcBef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Always use a combination of </a:t>
            </a:r>
            <a:r>
              <a:rPr lang="en-US" sz="2600" dirty="0" smtClean="0">
                <a:solidFill>
                  <a:srgbClr val="000000"/>
                </a:solidFill>
                <a:latin typeface="Calibri" pitchFamily="34" charset="0"/>
              </a:rPr>
              <a:t>uppercase/lowercase </a:t>
            </a: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characters, numbers.</a:t>
            </a:r>
          </a:p>
          <a:p>
            <a:pPr marL="271463" indent="-271463">
              <a:lnSpc>
                <a:spcPct val="90000"/>
              </a:lnSpc>
              <a:spcBef>
                <a:spcPts val="650"/>
              </a:spcBef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Use at least one special </a:t>
            </a:r>
            <a:r>
              <a:rPr lang="en-US" sz="2600" dirty="0" smtClean="0">
                <a:solidFill>
                  <a:srgbClr val="000000"/>
                </a:solidFill>
                <a:latin typeface="Calibri" pitchFamily="34" charset="0"/>
              </a:rPr>
              <a:t>character </a:t>
            </a: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in your password </a:t>
            </a:r>
          </a:p>
          <a:p>
            <a:pPr marL="271463" indent="-271463">
              <a:lnSpc>
                <a:spcPct val="90000"/>
              </a:lnSpc>
              <a:spcBef>
                <a:spcPts val="650"/>
              </a:spcBef>
              <a:buSzPct val="9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	(e.g., </a:t>
            </a:r>
            <a:r>
              <a:rPr lang="en-US" sz="2600" dirty="0" smtClean="0">
                <a:solidFill>
                  <a:srgbClr val="000000"/>
                </a:solidFill>
                <a:latin typeface="Calibri" pitchFamily="34" charset="0"/>
              </a:rPr>
              <a:t>!,#,$,@)</a:t>
            </a:r>
          </a:p>
          <a:p>
            <a:pPr marL="271463" indent="-271463">
              <a:spcBef>
                <a:spcPts val="650"/>
              </a:spcBef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pitchFamily="34" charset="0"/>
              </a:rPr>
              <a:t>Change your password at least twice every month</a:t>
            </a:r>
          </a:p>
          <a:p>
            <a:pPr marL="271463" indent="-271463">
              <a:spcBef>
                <a:spcPts val="650"/>
              </a:spcBef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pitchFamily="34" charset="0"/>
              </a:rPr>
              <a:t>Never write down your password in books, pieces of paper, diary etc.</a:t>
            </a:r>
          </a:p>
          <a:p>
            <a:pPr marL="271463" indent="-271463">
              <a:spcBef>
                <a:spcPts val="650"/>
              </a:spcBef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pitchFamily="34" charset="0"/>
              </a:rPr>
              <a:t>Never send your password via email or disclose it to someone even if you trust that person</a:t>
            </a:r>
          </a:p>
          <a:p>
            <a:pPr marL="271463" indent="-271463">
              <a:lnSpc>
                <a:spcPct val="90000"/>
              </a:lnSpc>
              <a:spcBef>
                <a:spcPts val="650"/>
              </a:spcBef>
              <a:buSzPct val="9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386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-2362200" y="1143000"/>
            <a:ext cx="8229600" cy="1143000"/>
          </a:xfrm>
        </p:spPr>
        <p:txBody>
          <a:bodyPr/>
          <a:lstStyle/>
          <a:p>
            <a:r>
              <a:rPr lang="en-GB" dirty="0"/>
              <a:t>Cookies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133600"/>
            <a:ext cx="7772400" cy="4724400"/>
          </a:xfrm>
        </p:spPr>
        <p:txBody>
          <a:bodyPr>
            <a:normAutofit/>
          </a:bodyPr>
          <a:lstStyle/>
          <a:p>
            <a:r>
              <a:rPr lang="en-GB" sz="2400" dirty="0"/>
              <a:t>A Cookie is a small text file sent to the user from a website. </a:t>
            </a:r>
          </a:p>
          <a:p>
            <a:pPr lvl="1"/>
            <a:r>
              <a:rPr lang="en-GB" sz="2400" b="1" dirty="0"/>
              <a:t>Contains Website visited</a:t>
            </a:r>
          </a:p>
          <a:p>
            <a:pPr lvl="1"/>
            <a:r>
              <a:rPr lang="en-GB" sz="2400" b="1" dirty="0"/>
              <a:t>Provides client-side personalisation</a:t>
            </a:r>
          </a:p>
          <a:p>
            <a:pPr lvl="1"/>
            <a:r>
              <a:rPr lang="en-GB" sz="2400" b="1" dirty="0"/>
              <a:t>Supports easy Login</a:t>
            </a:r>
          </a:p>
          <a:p>
            <a:r>
              <a:rPr lang="en-GB" sz="2400" dirty="0"/>
              <a:t>Cookies are controlled by…</a:t>
            </a:r>
          </a:p>
          <a:p>
            <a:pPr lvl="1"/>
            <a:r>
              <a:rPr lang="en-GB" sz="2400" b="1" dirty="0"/>
              <a:t>Website’s Application Server</a:t>
            </a:r>
          </a:p>
          <a:p>
            <a:pPr lvl="1"/>
            <a:r>
              <a:rPr lang="en-GB" sz="2400" b="1" dirty="0"/>
              <a:t>Client-side Java Script</a:t>
            </a:r>
          </a:p>
          <a:p>
            <a:r>
              <a:rPr lang="en-GB" sz="2400" dirty="0"/>
              <a:t>The website is effectively able to ‘remember’ the user and their activity on previous visits. </a:t>
            </a:r>
          </a:p>
          <a:p>
            <a:pPr>
              <a:buNone/>
            </a:pPr>
            <a:endParaRPr lang="en-GB" sz="24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90600" y="90952"/>
            <a:ext cx="7772400" cy="1644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smtClean="0">
                <a:solidFill>
                  <a:srgbClr val="C00000"/>
                </a:solidFill>
              </a:rPr>
              <a:t>Privacy</a:t>
            </a:r>
            <a:br>
              <a:rPr lang="en-US" altLang="en-US" sz="3600" smtClean="0">
                <a:solidFill>
                  <a:srgbClr val="C00000"/>
                </a:solidFill>
              </a:rPr>
            </a:br>
            <a:r>
              <a:rPr lang="en-US" altLang="en-US" sz="3600" smtClean="0">
                <a:solidFill>
                  <a:srgbClr val="C00000"/>
                </a:solidFill>
              </a:rPr>
              <a:t> </a:t>
            </a:r>
            <a:r>
              <a:rPr lang="en-US" altLang="en-US" sz="3600" i="1" smtClean="0">
                <a:solidFill>
                  <a:srgbClr val="C00000"/>
                </a:solidFill>
              </a:rPr>
              <a:t>Monitoring by Web Sites</a:t>
            </a:r>
            <a:endParaRPr lang="en-US" altLang="en-US" sz="36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80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620000" cy="4724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dirty="0" smtClean="0"/>
              <a:t>Stores </a:t>
            </a:r>
            <a:r>
              <a:rPr lang="en-US" altLang="en-US" sz="2800" dirty="0"/>
              <a:t>information about you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dirty="0"/>
              <a:t>Located on your hard drive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dirty="0"/>
              <a:t>Beneficial uses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/>
              <a:t>Viewing preferences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/>
              <a:t>Online shopping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/>
              <a:t>Secure sites retain password in cookie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dirty="0"/>
              <a:t>Controversial use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/>
              <a:t>Tracking surfing habits for advertisers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dirty="0"/>
              <a:t>Can set browser to refuse cookies or warn before storing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dirty="0"/>
              <a:t>Software available to manage cookies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574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Cookie</a:t>
            </a:r>
            <a:br>
              <a:rPr lang="en-US" alt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45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Web Proofing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tracking the behavior of users including </a:t>
            </a:r>
          </a:p>
          <a:p>
            <a:pPr lvl="1"/>
            <a:r>
              <a:rPr lang="en-US" dirty="0" smtClean="0"/>
              <a:t>the sites they go to</a:t>
            </a:r>
          </a:p>
          <a:p>
            <a:pPr lvl="1"/>
            <a:r>
              <a:rPr lang="en-US" dirty="0" smtClean="0"/>
              <a:t>How much time they spend there</a:t>
            </a:r>
          </a:p>
          <a:p>
            <a:pPr lvl="1"/>
            <a:r>
              <a:rPr lang="en-US" dirty="0" smtClean="0"/>
              <a:t>What they do there    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1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Protection/Prevention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229600" cy="4525963"/>
          </a:xfrm>
        </p:spPr>
        <p:txBody>
          <a:bodyPr/>
          <a:lstStyle/>
          <a:p>
            <a:endParaRPr lang="en-US" sz="2800" dirty="0"/>
          </a:p>
          <a:p>
            <a:r>
              <a:rPr lang="en-US" sz="2800" dirty="0"/>
              <a:t>Knowledge</a:t>
            </a:r>
          </a:p>
          <a:p>
            <a:r>
              <a:rPr lang="en-US" sz="2800" dirty="0"/>
              <a:t>Proper configurations</a:t>
            </a:r>
          </a:p>
          <a:p>
            <a:r>
              <a:rPr lang="en-US" sz="2800" dirty="0"/>
              <a:t>Run only necessary programs</a:t>
            </a:r>
          </a:p>
          <a:p>
            <a:r>
              <a:rPr lang="en-US" sz="2800" dirty="0"/>
              <a:t>Anti-virus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1"/>
          <p:cNvSpPr txBox="1">
            <a:spLocks noChangeArrowheads="1"/>
          </p:cNvSpPr>
          <p:nvPr/>
        </p:nvSpPr>
        <p:spPr bwMode="auto">
          <a:xfrm>
            <a:off x="266700" y="-384176"/>
            <a:ext cx="8229600" cy="137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rIns="0" bIns="0" anchor="b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>
                <a:solidFill>
                  <a:srgbClr val="C00000"/>
                </a:solidFill>
                <a:latin typeface="Calibri" pitchFamily="34" charset="0"/>
              </a:rPr>
              <a:t>Identifying Secure Websites</a:t>
            </a:r>
          </a:p>
        </p:txBody>
      </p:sp>
      <p:sp>
        <p:nvSpPr>
          <p:cNvPr id="80899" name="Text Box 2"/>
          <p:cNvSpPr txBox="1">
            <a:spLocks noChangeArrowheads="1"/>
          </p:cNvSpPr>
          <p:nvPr/>
        </p:nvSpPr>
        <p:spPr bwMode="auto">
          <a:xfrm>
            <a:off x="684287" y="1295400"/>
            <a:ext cx="8763000" cy="495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71463" indent="-271463">
              <a:spcBef>
                <a:spcPts val="700"/>
              </a:spcBef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Secure websites have a URL starting with https://</a:t>
            </a:r>
          </a:p>
          <a:p>
            <a:pPr marL="271463" indent="-271463">
              <a:spcBef>
                <a:spcPts val="700"/>
              </a:spcBef>
              <a:buSzPct val="9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>
              <a:solidFill>
                <a:srgbClr val="000000"/>
              </a:solidFill>
              <a:latin typeface="Constantia" pitchFamily="18" charset="0"/>
            </a:endParaRPr>
          </a:p>
          <a:p>
            <a:pPr marL="271463" indent="-271463">
              <a:spcBef>
                <a:spcPts val="700"/>
              </a:spcBef>
              <a:buSzPct val="9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>
              <a:solidFill>
                <a:srgbClr val="000000"/>
              </a:solidFill>
              <a:latin typeface="Constantia" pitchFamily="18" charset="0"/>
            </a:endParaRPr>
          </a:p>
          <a:p>
            <a:pPr marL="271463" indent="-271463">
              <a:spcBef>
                <a:spcPts val="700"/>
              </a:spcBef>
              <a:buSzPct val="9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>
              <a:solidFill>
                <a:srgbClr val="000000"/>
              </a:solidFill>
              <a:latin typeface="Constantia" pitchFamily="18" charset="0"/>
            </a:endParaRPr>
          </a:p>
          <a:p>
            <a:pPr marL="271463" indent="-271463">
              <a:spcBef>
                <a:spcPts val="700"/>
              </a:spcBef>
              <a:buSzPct val="9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>
              <a:solidFill>
                <a:srgbClr val="000000"/>
              </a:solidFill>
              <a:latin typeface="Constantia" pitchFamily="18" charset="0"/>
            </a:endParaRPr>
          </a:p>
          <a:p>
            <a:pPr marL="271463" indent="-271463">
              <a:spcBef>
                <a:spcPts val="700"/>
              </a:spcBef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There is a closed padlock icon at the bottom of the browser status bar</a:t>
            </a:r>
          </a:p>
          <a:p>
            <a:pPr marL="271463" indent="-271463">
              <a:spcBef>
                <a:spcPts val="700"/>
              </a:spcBef>
              <a:buSzPct val="9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40558" y="2006996"/>
            <a:ext cx="7694613" cy="1374775"/>
            <a:chOff x="384" y="1484"/>
            <a:chExt cx="4847" cy="866"/>
          </a:xfrm>
        </p:grpSpPr>
        <p:graphicFrame>
          <p:nvGraphicFramePr>
            <p:cNvPr id="80904" name="Object 4"/>
            <p:cNvGraphicFramePr>
              <a:graphicFrameLocks noChangeAspect="1"/>
            </p:cNvGraphicFramePr>
            <p:nvPr/>
          </p:nvGraphicFramePr>
          <p:xfrm>
            <a:off x="384" y="1484"/>
            <a:ext cx="4848" cy="8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2" r:id="rId4" imgW="5114286" imgH="914286" progId="PBrush">
                    <p:embed/>
                  </p:oleObj>
                </mc:Choice>
                <mc:Fallback>
                  <p:oleObj r:id="rId4" imgW="5114286" imgH="914286" progId="PBrus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484"/>
                          <a:ext cx="4848" cy="8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05" name="Text Box 5"/>
            <p:cNvSpPr txBox="1">
              <a:spLocks noChangeArrowheads="1"/>
            </p:cNvSpPr>
            <p:nvPr/>
          </p:nvSpPr>
          <p:spPr bwMode="auto">
            <a:xfrm>
              <a:off x="384" y="1484"/>
              <a:ext cx="4848" cy="8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782345" y="5468143"/>
            <a:ext cx="7466013" cy="1103313"/>
            <a:chOff x="480" y="3146"/>
            <a:chExt cx="4703" cy="695"/>
          </a:xfrm>
        </p:grpSpPr>
        <p:graphicFrame>
          <p:nvGraphicFramePr>
            <p:cNvPr id="80902" name="Object 7"/>
            <p:cNvGraphicFramePr>
              <a:graphicFrameLocks noChangeAspect="1"/>
            </p:cNvGraphicFramePr>
            <p:nvPr/>
          </p:nvGraphicFramePr>
          <p:xfrm>
            <a:off x="480" y="3146"/>
            <a:ext cx="4704" cy="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3" r:id="rId6" imgW="3801006" imgH="561905" progId="PBrush">
                    <p:embed/>
                  </p:oleObj>
                </mc:Choice>
                <mc:Fallback>
                  <p:oleObj r:id="rId6" imgW="3801006" imgH="561905" progId="PBrus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146"/>
                          <a:ext cx="4704" cy="6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03" name="Text Box 8"/>
            <p:cNvSpPr txBox="1">
              <a:spLocks noChangeArrowheads="1"/>
            </p:cNvSpPr>
            <p:nvPr/>
          </p:nvSpPr>
          <p:spPr bwMode="auto">
            <a:xfrm>
              <a:off x="480" y="3146"/>
              <a:ext cx="4704" cy="69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74457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1"/>
          <p:cNvSpPr txBox="1">
            <a:spLocks noChangeArrowheads="1"/>
          </p:cNvSpPr>
          <p:nvPr/>
        </p:nvSpPr>
        <p:spPr bwMode="auto">
          <a:xfrm>
            <a:off x="228600" y="329407"/>
            <a:ext cx="8229600" cy="857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rIns="0" bIns="0" anchor="b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000" dirty="0">
                <a:solidFill>
                  <a:schemeClr val="accent3">
                    <a:lumMod val="50000"/>
                  </a:schemeClr>
                </a:solidFill>
                <a:latin typeface="Calibri" pitchFamily="34" charset="0"/>
              </a:rPr>
              <a:t>Internet Use for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6564" name="Picture 5" descr="Internet us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6406" y="1295400"/>
            <a:ext cx="7848600" cy="548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3192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167946" name="Rectangle 10"/>
          <p:cNvSpPr>
            <a:spLocks noGrp="1" noChangeArrowheads="1"/>
          </p:cNvSpPr>
          <p:nvPr>
            <p:ph idx="1"/>
          </p:nvPr>
        </p:nvSpPr>
        <p:spPr>
          <a:xfrm>
            <a:off x="914400" y="2743200"/>
            <a:ext cx="3814763" cy="3530600"/>
          </a:xfrm>
          <a:noFill/>
          <a:ln/>
        </p:spPr>
        <p:txBody>
          <a:bodyPr>
            <a:normAutofit/>
          </a:bodyPr>
          <a:lstStyle/>
          <a:p>
            <a:r>
              <a:rPr lang="en-GB" sz="2400" dirty="0"/>
              <a:t>Firewall </a:t>
            </a:r>
          </a:p>
          <a:p>
            <a:r>
              <a:rPr lang="en-GB" sz="2400" dirty="0"/>
              <a:t>Virus Checker</a:t>
            </a:r>
          </a:p>
          <a:p>
            <a:r>
              <a:rPr lang="en-GB" sz="2400" dirty="0"/>
              <a:t>Spyware Remover</a:t>
            </a:r>
          </a:p>
          <a:p>
            <a:r>
              <a:rPr lang="en-GB" sz="2400" dirty="0"/>
              <a:t>Frequent OS updates</a:t>
            </a:r>
          </a:p>
          <a:p>
            <a:r>
              <a:rPr lang="en-GB" sz="2400" dirty="0"/>
              <a:t>Frequent back-up</a:t>
            </a:r>
          </a:p>
          <a:p>
            <a:r>
              <a:rPr lang="en-GB" sz="2400" dirty="0"/>
              <a:t>Learning problems</a:t>
            </a:r>
          </a:p>
          <a:p>
            <a:endParaRPr lang="en-GB" sz="2400" dirty="0"/>
          </a:p>
        </p:txBody>
      </p:sp>
      <p:sp>
        <p:nvSpPr>
          <p:cNvPr id="167947" name="Rectangle 11"/>
          <p:cNvSpPr>
            <a:spLocks noChangeArrowheads="1"/>
          </p:cNvSpPr>
          <p:nvPr/>
        </p:nvSpPr>
        <p:spPr bwMode="auto">
          <a:xfrm>
            <a:off x="4716463" y="2565400"/>
            <a:ext cx="4248150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FontTx/>
              <a:buChar char="•"/>
            </a:pPr>
            <a:r>
              <a:rPr lang="en-GB" sz="2000" dirty="0">
                <a:latin typeface="Verdana" pitchFamily="34" charset="0"/>
              </a:rPr>
              <a:t>Add Spyware to Anti-Virus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FontTx/>
              <a:buChar char="•"/>
            </a:pPr>
            <a:r>
              <a:rPr lang="en-GB" sz="2000" dirty="0">
                <a:latin typeface="Verdana" pitchFamily="34" charset="0"/>
              </a:rPr>
              <a:t>Automatic maintenance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FontTx/>
              <a:buChar char="•"/>
            </a:pPr>
            <a:r>
              <a:rPr lang="en-GB" sz="2000" dirty="0">
                <a:latin typeface="Verdana" pitchFamily="34" charset="0"/>
              </a:rPr>
              <a:t>Legislation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FontTx/>
              <a:buChar char="•"/>
            </a:pPr>
            <a:r>
              <a:rPr lang="en-GB" sz="2000" dirty="0">
                <a:latin typeface="Verdana" pitchFamily="34" charset="0"/>
              </a:rPr>
              <a:t>Education on problems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FontTx/>
              <a:buChar char="•"/>
            </a:pPr>
            <a:r>
              <a:rPr lang="en-GB" sz="2000" dirty="0">
                <a:latin typeface="Verdana" pitchFamily="34" charset="0"/>
              </a:rPr>
              <a:t>Biometric access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FontTx/>
              <a:buChar char="•"/>
            </a:pPr>
            <a:r>
              <a:rPr lang="en-GB" sz="2000" dirty="0">
                <a:latin typeface="Verdana" pitchFamily="34" charset="0"/>
              </a:rPr>
              <a:t>Semantic web (and search)</a:t>
            </a:r>
          </a:p>
        </p:txBody>
      </p:sp>
      <p:sp>
        <p:nvSpPr>
          <p:cNvPr id="167948" name="Text Box 12"/>
          <p:cNvSpPr txBox="1">
            <a:spLocks noChangeArrowheads="1"/>
          </p:cNvSpPr>
          <p:nvPr/>
        </p:nvSpPr>
        <p:spPr bwMode="auto">
          <a:xfrm>
            <a:off x="1066800" y="1981200"/>
            <a:ext cx="3743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800" dirty="0">
                <a:solidFill>
                  <a:srgbClr val="990000"/>
                </a:solidFill>
              </a:rPr>
              <a:t>Short Term</a:t>
            </a:r>
            <a:endParaRPr lang="en-US" sz="2800" dirty="0">
              <a:solidFill>
                <a:srgbClr val="990000"/>
              </a:solidFill>
            </a:endParaRPr>
          </a:p>
        </p:txBody>
      </p:sp>
      <p:sp>
        <p:nvSpPr>
          <p:cNvPr id="167949" name="Text Box 13"/>
          <p:cNvSpPr txBox="1">
            <a:spLocks noChangeArrowheads="1"/>
          </p:cNvSpPr>
          <p:nvPr/>
        </p:nvSpPr>
        <p:spPr bwMode="auto">
          <a:xfrm>
            <a:off x="4724400" y="1905000"/>
            <a:ext cx="3743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800" dirty="0">
                <a:solidFill>
                  <a:srgbClr val="990000"/>
                </a:solidFill>
              </a:rPr>
              <a:t>Long Term</a:t>
            </a:r>
            <a:endParaRPr lang="en-US" sz="28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56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8" grpId="0"/>
      <p:bldP spid="16794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644650"/>
          </a:xfrm>
        </p:spPr>
        <p:txBody>
          <a:bodyPr/>
          <a:lstStyle/>
          <a:p>
            <a:r>
              <a:rPr lang="en-US" altLang="en-US" i="1" dirty="0" smtClean="0">
                <a:solidFill>
                  <a:srgbClr val="C00000"/>
                </a:solidFill>
              </a:rPr>
              <a:t>Internet </a:t>
            </a:r>
            <a:r>
              <a:rPr lang="en-US" altLang="en-US" dirty="0" smtClean="0">
                <a:solidFill>
                  <a:srgbClr val="C00000"/>
                </a:solidFill>
              </a:rPr>
              <a:t>Security</a:t>
            </a:r>
            <a:endParaRPr lang="en-US" altLang="en-US" i="1" dirty="0">
              <a:solidFill>
                <a:srgbClr val="C00000"/>
              </a:solidFill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3733800" cy="3505200"/>
          </a:xfrm>
        </p:spPr>
        <p:txBody>
          <a:bodyPr>
            <a:noAutofit/>
          </a:bodyPr>
          <a:lstStyle/>
          <a:p>
            <a:pPr marL="339725" indent="-339725">
              <a:lnSpc>
                <a:spcPct val="90000"/>
              </a:lnSpc>
              <a:buFontTx/>
              <a:buNone/>
            </a:pPr>
            <a:r>
              <a:rPr lang="en-US" altLang="en-US" dirty="0"/>
              <a:t>Firewall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altLang="en-US" dirty="0"/>
              <a:t>Dedicated computer that governs interaction between internal network and the </a:t>
            </a:r>
            <a:r>
              <a:rPr lang="en-US" altLang="en-US" dirty="0" smtClean="0"/>
              <a:t>Internet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 marL="339725" indent="-339725">
              <a:lnSpc>
                <a:spcPct val="90000"/>
              </a:lnSpc>
              <a:buFontTx/>
              <a:buNone/>
            </a:pPr>
            <a:r>
              <a:rPr lang="en-US" altLang="en-US" dirty="0"/>
              <a:t>Encryption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altLang="en-US" dirty="0"/>
              <a:t>Data Encryption Standard (DES)</a:t>
            </a:r>
          </a:p>
        </p:txBody>
      </p:sp>
      <p:pic>
        <p:nvPicPr>
          <p:cNvPr id="88068" name="Picture 4" descr="7713d11_1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199" y="1905000"/>
            <a:ext cx="4312803" cy="4406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44064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0831"/>
            <a:ext cx="7772400" cy="9017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+mn-lt"/>
              </a:rPr>
              <a:t>Internet Security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19200"/>
            <a:ext cx="7772400" cy="4495800"/>
          </a:xfrm>
        </p:spPr>
        <p:txBody>
          <a:bodyPr/>
          <a:lstStyle/>
          <a:p>
            <a:pPr>
              <a:buFont typeface="Symbol" pitchFamily="18" charset="2"/>
              <a:buChar char="§"/>
            </a:pPr>
            <a:r>
              <a:rPr lang="en-US" dirty="0"/>
              <a:t>Purpose of Security</a:t>
            </a:r>
          </a:p>
          <a:p>
            <a:pPr lvl="1">
              <a:buFont typeface="Symbol" pitchFamily="18" charset="2"/>
              <a:buChar char="¨"/>
            </a:pPr>
            <a:r>
              <a:rPr lang="en-US" sz="2400" dirty="0"/>
              <a:t>Keeping anyone from doing things you do not want them to do to, with, on, or from your computers or an peripheral devices</a:t>
            </a:r>
          </a:p>
          <a:p>
            <a:pPr lvl="1">
              <a:lnSpc>
                <a:spcPct val="120000"/>
              </a:lnSpc>
              <a:buFont typeface="Symbol" pitchFamily="18" charset="2"/>
              <a:buChar char="¨"/>
            </a:pPr>
            <a:r>
              <a:rPr lang="en-US" sz="2400" dirty="0"/>
              <a:t>Protecting corporate network from illegal Internet access</a:t>
            </a:r>
          </a:p>
          <a:p>
            <a:pPr lvl="1">
              <a:lnSpc>
                <a:spcPct val="0"/>
              </a:lnSpc>
              <a:buFont typeface="Symbol" pitchFamily="18" charset="2"/>
              <a:buChar char="¨"/>
            </a:pPr>
            <a:endParaRPr lang="en-US" dirty="0"/>
          </a:p>
          <a:p>
            <a:pPr>
              <a:lnSpc>
                <a:spcPct val="110000"/>
              </a:lnSpc>
              <a:buFont typeface="Symbol" pitchFamily="18" charset="2"/>
              <a:buChar char="§"/>
            </a:pPr>
            <a:r>
              <a:rPr lang="en-US" dirty="0"/>
              <a:t>Strategies for a </a:t>
            </a:r>
            <a:r>
              <a:rPr lang="en-US" dirty="0" smtClean="0"/>
              <a:t>secure Network</a:t>
            </a:r>
            <a:endParaRPr lang="en-US" sz="2800" dirty="0"/>
          </a:p>
          <a:p>
            <a:pPr lvl="1">
              <a:buFont typeface="Symbol" pitchFamily="18" charset="2"/>
              <a:buChar char="¨"/>
            </a:pPr>
            <a:r>
              <a:rPr lang="en-US" sz="2400" dirty="0"/>
              <a:t>Strategy: building firewall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43400" y="5005388"/>
            <a:ext cx="2438400" cy="1852612"/>
            <a:chOff x="2703513" y="4700588"/>
            <a:chExt cx="2438400" cy="1852612"/>
          </a:xfrm>
        </p:grpSpPr>
        <p:pic>
          <p:nvPicPr>
            <p:cNvPr id="7" name="Picture 1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90938" y="4700588"/>
              <a:ext cx="1450975" cy="1852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1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03513" y="5443538"/>
              <a:ext cx="1500187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2857777" y="5867400"/>
            <a:ext cx="1142445" cy="313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1029" rIns="82058" bIns="41029">
            <a:spAutoFit/>
          </a:bodyPr>
          <a:lstStyle/>
          <a:p>
            <a:pPr algn="just">
              <a:lnSpc>
                <a:spcPts val="1788"/>
              </a:lnSpc>
            </a:pPr>
            <a:r>
              <a:rPr lang="en-US" dirty="0">
                <a:latin typeface="Georgia" pitchFamily="18" charset="0"/>
              </a:rPr>
              <a:t>  MacAfee </a:t>
            </a: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2857727" y="6172200"/>
            <a:ext cx="988557" cy="313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1029" rIns="82058" bIns="41029">
            <a:spAutoFit/>
          </a:bodyPr>
          <a:lstStyle/>
          <a:p>
            <a:pPr algn="just">
              <a:lnSpc>
                <a:spcPts val="1788"/>
              </a:lnSpc>
            </a:pPr>
            <a:r>
              <a:rPr lang="en-US" dirty="0">
                <a:latin typeface="Georgia" pitchFamily="18" charset="0"/>
              </a:rPr>
              <a:t>  Norton 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4724400"/>
            <a:ext cx="219075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56759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5" grpId="0" build="p" bldLvl="2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Firewall</a:t>
            </a:r>
          </a:p>
        </p:txBody>
      </p:sp>
      <p:graphicFrame>
        <p:nvGraphicFramePr>
          <p:cNvPr id="3584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914400" y="1600200"/>
          <a:ext cx="7924800" cy="448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Bitmap Image" r:id="rId3" imgW="4877223" imgH="3657917" progId="Paint.Picture">
                  <p:embed/>
                </p:oleObj>
              </mc:Choice>
              <mc:Fallback>
                <p:oleObj name="Bitmap Image" r:id="rId3" imgW="4877223" imgH="365791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1111" r="11111" b="11111"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7924800" cy="448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696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16147" y="231689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C00000"/>
                </a:solidFill>
              </a:rPr>
              <a:t>What is a Firewall?</a:t>
            </a:r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3378" y="1656043"/>
            <a:ext cx="8229600" cy="42211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 firewall is hardware, software, or a combination of both that is used to prevent unauthorized programs or Internet users from accessing a private network and/or a single computer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895600" y="4191000"/>
            <a:ext cx="4495800" cy="2438400"/>
            <a:chOff x="3360" y="1248"/>
            <a:chExt cx="2400" cy="1248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648" y="1920"/>
              <a:ext cx="5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92" y="1920"/>
              <a:ext cx="5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14"/>
            <p:cNvSpPr txBox="1">
              <a:spLocks noChangeArrowheads="1"/>
            </p:cNvSpPr>
            <p:nvPr/>
          </p:nvSpPr>
          <p:spPr bwMode="auto">
            <a:xfrm>
              <a:off x="3360" y="1968"/>
              <a:ext cx="528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chemeClr val="accent1"/>
                  </a:solidFill>
                </a:rPr>
                <a:t>Inside</a:t>
              </a:r>
              <a:endParaRPr lang="en-US" sz="1600"/>
            </a:p>
          </p:txBody>
        </p:sp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5204" y="1968"/>
              <a:ext cx="556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solidFill>
                    <a:schemeClr val="accent1"/>
                  </a:solidFill>
                </a:rPr>
                <a:t>Outside</a:t>
              </a:r>
              <a:endParaRPr lang="en-US" sz="1400"/>
            </a:p>
          </p:txBody>
        </p: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3840" y="1248"/>
              <a:ext cx="1401" cy="1248"/>
              <a:chOff x="3936" y="1056"/>
              <a:chExt cx="1401" cy="1248"/>
            </a:xfrm>
          </p:grpSpPr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>
                <a:off x="4272" y="1536"/>
                <a:ext cx="816" cy="432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4320" y="1632"/>
                <a:ext cx="683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>
                    <a:solidFill>
                      <a:schemeClr val="bg1"/>
                    </a:solidFill>
                  </a:rPr>
                  <a:t>gateways</a:t>
                </a:r>
                <a:endParaRPr lang="en-US" sz="1200"/>
              </a:p>
            </p:txBody>
          </p:sp>
          <p:sp>
            <p:nvSpPr>
              <p:cNvPr id="12" name="Line 16"/>
              <p:cNvSpPr>
                <a:spLocks noChangeShapeType="1"/>
              </p:cNvSpPr>
              <p:nvPr/>
            </p:nvSpPr>
            <p:spPr bwMode="auto">
              <a:xfrm>
                <a:off x="4128" y="120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17"/>
              <p:cNvSpPr>
                <a:spLocks noChangeShapeType="1"/>
              </p:cNvSpPr>
              <p:nvPr/>
            </p:nvSpPr>
            <p:spPr bwMode="auto">
              <a:xfrm>
                <a:off x="5136" y="120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18"/>
              <p:cNvSpPr txBox="1">
                <a:spLocks noChangeArrowheads="1"/>
              </p:cNvSpPr>
              <p:nvPr/>
            </p:nvSpPr>
            <p:spPr bwMode="auto">
              <a:xfrm>
                <a:off x="3936" y="1056"/>
                <a:ext cx="393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>
                    <a:solidFill>
                      <a:schemeClr val="accent1"/>
                    </a:solidFill>
                  </a:rPr>
                  <a:t>filter</a:t>
                </a:r>
              </a:p>
            </p:txBody>
          </p:sp>
          <p:sp>
            <p:nvSpPr>
              <p:cNvPr id="15" name="Text Box 19"/>
              <p:cNvSpPr txBox="1">
                <a:spLocks noChangeArrowheads="1"/>
              </p:cNvSpPr>
              <p:nvPr/>
            </p:nvSpPr>
            <p:spPr bwMode="auto">
              <a:xfrm>
                <a:off x="4944" y="1056"/>
                <a:ext cx="393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>
                    <a:solidFill>
                      <a:schemeClr val="accent1"/>
                    </a:solidFill>
                  </a:rPr>
                  <a:t>filter</a:t>
                </a:r>
              </a:p>
            </p:txBody>
          </p:sp>
        </p:grpSp>
      </p:grp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7772400" y="3962400"/>
          <a:ext cx="11430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Clip" r:id="rId3" imgW="3031560" imgH="4533480" progId="">
                  <p:embed/>
                </p:oleObj>
              </mc:Choice>
              <mc:Fallback>
                <p:oleObj name="Clip" r:id="rId3" imgW="3031560" imgH="4533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962400"/>
                        <a:ext cx="1143000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223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What is a Firewall?...(cont.)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105400"/>
          </a:xfrm>
        </p:spPr>
        <p:txBody>
          <a:bodyPr>
            <a:noAutofit/>
          </a:bodyPr>
          <a:lstStyle/>
          <a:p>
            <a:r>
              <a:rPr lang="en-US" sz="2500" dirty="0" smtClean="0"/>
              <a:t>A firewall is software or hardware that checks information coming from the Internet or a network, and then either blocks it or allows it to pass through to your computer, depending on your firewall settings.</a:t>
            </a:r>
          </a:p>
          <a:p>
            <a:r>
              <a:rPr lang="en-US" sz="2500" dirty="0" smtClean="0"/>
              <a:t>A firewall can help prevent hackers or malicious software (such as worms) from gaining access to your computer through a network or the Internet. A firewall can also help stop your computer from sending malicious software to other computers.</a:t>
            </a:r>
          </a:p>
          <a:p>
            <a:r>
              <a:rPr lang="en-US" sz="2500" dirty="0" smtClean="0"/>
              <a:t>A firewall isn't the same thing as an antivirus program. To help protect your computer, you need both a firewall and an antivirus and anti-malware program. 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99416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C00000"/>
                </a:solidFill>
              </a:rPr>
              <a:t>Hardware vs. Software Firewalls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Hardware Firewalls</a:t>
            </a:r>
          </a:p>
          <a:p>
            <a:pPr lvl="1" eaLnBrk="1" hangingPunct="1">
              <a:defRPr/>
            </a:pPr>
            <a:r>
              <a:rPr lang="en-US" dirty="0" smtClean="0"/>
              <a:t>Protect an entire network</a:t>
            </a:r>
          </a:p>
          <a:p>
            <a:pPr lvl="1" eaLnBrk="1" hangingPunct="1">
              <a:defRPr/>
            </a:pPr>
            <a:r>
              <a:rPr lang="en-US" dirty="0" smtClean="0"/>
              <a:t>Implemented on the router level</a:t>
            </a:r>
          </a:p>
          <a:p>
            <a:pPr lvl="1" eaLnBrk="1" hangingPunct="1">
              <a:defRPr/>
            </a:pPr>
            <a:r>
              <a:rPr lang="en-US" dirty="0" smtClean="0"/>
              <a:t>Usually more expensive, harder to configure</a:t>
            </a:r>
          </a:p>
          <a:p>
            <a:pPr lvl="1" eaLnBrk="1" hangingPunct="1"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Software Firewalls</a:t>
            </a:r>
          </a:p>
          <a:p>
            <a:pPr lvl="1" eaLnBrk="1" hangingPunct="1">
              <a:defRPr/>
            </a:pPr>
            <a:r>
              <a:rPr lang="en-US" dirty="0" smtClean="0"/>
              <a:t>Protect a single computer</a:t>
            </a:r>
          </a:p>
          <a:p>
            <a:pPr lvl="1" eaLnBrk="1" hangingPunct="1">
              <a:defRPr/>
            </a:pPr>
            <a:r>
              <a:rPr lang="en-US" dirty="0" smtClean="0"/>
              <a:t>Usually less expensive, easier to configure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196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66800" y="17585"/>
            <a:ext cx="749808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C00000"/>
                </a:solidFill>
              </a:rPr>
              <a:t>How does a software firewall work?</a:t>
            </a:r>
          </a:p>
        </p:txBody>
      </p:sp>
      <p:sp>
        <p:nvSpPr>
          <p:cNvPr id="327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990600"/>
            <a:ext cx="749808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Inspects each individual “packet” of data as it arrives at either side of the firewall</a:t>
            </a:r>
          </a:p>
          <a:p>
            <a:pPr eaLnBrk="1" hangingPunct="1">
              <a:defRPr/>
            </a:pPr>
            <a:r>
              <a:rPr lang="en-US" dirty="0" smtClean="0"/>
              <a:t>Inbound to or outbound from your computer</a:t>
            </a:r>
          </a:p>
          <a:p>
            <a:pPr eaLnBrk="1" hangingPunct="1">
              <a:defRPr/>
            </a:pPr>
            <a:r>
              <a:rPr lang="en-US" dirty="0" smtClean="0"/>
              <a:t>Determines whether it should be allowed to pass through or if it should be blocked</a:t>
            </a:r>
          </a:p>
        </p:txBody>
      </p:sp>
      <p:pic>
        <p:nvPicPr>
          <p:cNvPr id="4" name="Picture 3" descr="Illustration showing how a firewall creates a barrier between the Internet and your computer"/>
          <p:cNvPicPr/>
          <p:nvPr/>
        </p:nvPicPr>
        <p:blipFill>
          <a:blip r:embed="rId2">
            <a:clrChange>
              <a:clrFrom>
                <a:srgbClr val="EEEEE9"/>
              </a:clrFrom>
              <a:clrTo>
                <a:srgbClr val="EEEEE9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114800"/>
            <a:ext cx="4343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470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C00000"/>
                </a:solidFill>
              </a:rPr>
              <a:t>Firewall Rules</a:t>
            </a:r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Allow – traffic that flows automatically because it has been deemed as “safe” (Ex. Meeting Maker, Eudora, etc.)</a:t>
            </a:r>
          </a:p>
          <a:p>
            <a:pPr eaLnBrk="1" hangingPunct="1">
              <a:defRPr/>
            </a:pPr>
            <a:r>
              <a:rPr lang="en-US" smtClean="0"/>
              <a:t>Block – traffic that is blocked because it has been deemed dangerous to your computer</a:t>
            </a:r>
          </a:p>
          <a:p>
            <a:pPr eaLnBrk="1" hangingPunct="1">
              <a:defRPr/>
            </a:pPr>
            <a:r>
              <a:rPr lang="en-US" smtClean="0"/>
              <a:t>Ask – asks the user whether or not the traffic is allowed to pass through</a:t>
            </a:r>
          </a:p>
        </p:txBody>
      </p:sp>
    </p:spTree>
    <p:extLst>
      <p:ext uri="{BB962C8B-B14F-4D97-AF65-F5344CB8AC3E}">
        <p14:creationId xmlns:p14="http://schemas.microsoft.com/office/powerpoint/2010/main" val="17537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C00000"/>
                </a:solidFill>
              </a:rPr>
              <a:t>What a personal firewall can do</a:t>
            </a:r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Stop hackers from accessing your computer</a:t>
            </a:r>
          </a:p>
          <a:p>
            <a:pPr eaLnBrk="1" hangingPunct="1">
              <a:defRPr/>
            </a:pPr>
            <a:r>
              <a:rPr lang="en-US" smtClean="0"/>
              <a:t>Protects your personal information</a:t>
            </a:r>
          </a:p>
          <a:p>
            <a:pPr eaLnBrk="1" hangingPunct="1">
              <a:defRPr/>
            </a:pPr>
            <a:r>
              <a:rPr lang="en-US" smtClean="0"/>
              <a:t>Blocks “pop up” ads and certain cookies</a:t>
            </a:r>
          </a:p>
          <a:p>
            <a:pPr eaLnBrk="1" hangingPunct="1">
              <a:defRPr/>
            </a:pPr>
            <a:r>
              <a:rPr lang="en-US" smtClean="0"/>
              <a:t>Determines which programs can access the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4876800"/>
            <a:ext cx="7696200" cy="1948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Symbol" pitchFamily="18" charset="2"/>
              <a:buChar char="§"/>
            </a:pPr>
            <a:r>
              <a:rPr lang="en-US" sz="2800" i="1" dirty="0" smtClean="0">
                <a:latin typeface="Arial Rounded MT Bold" pitchFamily="34" charset="0"/>
              </a:rPr>
              <a:t>Role</a:t>
            </a:r>
          </a:p>
          <a:p>
            <a:pPr>
              <a:lnSpc>
                <a:spcPct val="90000"/>
              </a:lnSpc>
            </a:pPr>
            <a:endParaRPr lang="en-US" sz="2800" i="1" dirty="0" smtClean="0">
              <a:latin typeface="Arial Rounded MT Bold" pitchFamily="34" charset="0"/>
            </a:endParaRPr>
          </a:p>
          <a:p>
            <a:pPr lvl="1">
              <a:lnSpc>
                <a:spcPct val="90000"/>
              </a:lnSpc>
              <a:buFont typeface="Symbol" pitchFamily="18" charset="2"/>
              <a:buChar char="¨"/>
            </a:pPr>
            <a:r>
              <a:rPr lang="en-US" sz="2600" dirty="0" smtClean="0">
                <a:latin typeface="Arial Rounded MT Bold" pitchFamily="34" charset="0"/>
              </a:rPr>
              <a:t>A firewall shields the Internal corporate   	network from the Internet</a:t>
            </a:r>
          </a:p>
          <a:p>
            <a:pPr lvl="1">
              <a:lnSpc>
                <a:spcPct val="90000"/>
              </a:lnSpc>
              <a:buFont typeface="Symbol" pitchFamily="18" charset="2"/>
              <a:buChar char="¨"/>
            </a:pPr>
            <a:r>
              <a:rPr lang="en-US" sz="2600" dirty="0" smtClean="0">
                <a:latin typeface="Arial Rounded MT Bold" pitchFamily="34" charset="0"/>
              </a:rPr>
              <a:t>The Internal network works normally</a:t>
            </a:r>
            <a:endParaRPr lang="en-US" sz="26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04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C00000"/>
                </a:solidFill>
              </a:rPr>
              <a:t>Security Basics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06963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What does it mean to be secure?</a:t>
            </a:r>
          </a:p>
          <a:p>
            <a:pPr lvl="1" eaLnBrk="1" hangingPunct="1"/>
            <a:r>
              <a:rPr lang="en-US" altLang="en-US" sz="2000" dirty="0" smtClean="0"/>
              <a:t>“Include protection of information from theft or corruption, or the preservation of availability, as defined in the security policy.” - The Wikipedia</a:t>
            </a:r>
          </a:p>
          <a:p>
            <a:pPr eaLnBrk="1" hangingPunct="1"/>
            <a:r>
              <a:rPr lang="en-US" altLang="en-US" sz="2400" dirty="0" smtClean="0"/>
              <a:t>Types of Security</a:t>
            </a:r>
          </a:p>
          <a:p>
            <a:pPr lvl="1" eaLnBrk="1" hangingPunct="1"/>
            <a:r>
              <a:rPr lang="en-US" altLang="en-US" sz="2000" dirty="0" smtClean="0"/>
              <a:t>Network Security</a:t>
            </a:r>
          </a:p>
          <a:p>
            <a:pPr lvl="1" eaLnBrk="1" hangingPunct="1"/>
            <a:r>
              <a:rPr lang="en-US" altLang="en-US" sz="2000" dirty="0" smtClean="0"/>
              <a:t>System and software security</a:t>
            </a:r>
          </a:p>
          <a:p>
            <a:pPr lvl="1" eaLnBrk="1" hangingPunct="1"/>
            <a:r>
              <a:rPr lang="en-US" altLang="en-US" sz="2000" dirty="0" smtClean="0"/>
              <a:t>Physical Security</a:t>
            </a:r>
          </a:p>
          <a:p>
            <a:pPr eaLnBrk="1" hangingPunct="1"/>
            <a:r>
              <a:rPr lang="en-US" altLang="en-US" sz="2400" dirty="0" smtClean="0">
                <a:solidFill>
                  <a:srgbClr val="C00000"/>
                </a:solidFill>
              </a:rPr>
              <a:t>Very little in computing is inherently secure, you must protect yourself!</a:t>
            </a:r>
          </a:p>
          <a:p>
            <a:pPr lvl="1" eaLnBrk="1" hangingPunct="1"/>
            <a:r>
              <a:rPr lang="en-US" altLang="en-US" sz="2000" dirty="0" smtClean="0"/>
              <a:t>Software cannot protect software (maybe hardware can)</a:t>
            </a:r>
          </a:p>
          <a:p>
            <a:pPr lvl="1" eaLnBrk="1" hangingPunct="1"/>
            <a:r>
              <a:rPr lang="en-US" altLang="en-US" sz="2000" dirty="0" smtClean="0"/>
              <a:t>Networks can be protected better than software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60E44A23-D8C3-47B3-81C5-06DF21EFBB19}" type="slidenum">
              <a:rPr lang="en-US" altLang="en-US"/>
              <a:pPr algn="l"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850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90025" y="22274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C00000"/>
                </a:solidFill>
              </a:rPr>
              <a:t>What a personal firewall cannot do</a:t>
            </a:r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1066800"/>
            <a:ext cx="8229600" cy="42211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Cannot prevent e-mail viruses</a:t>
            </a:r>
          </a:p>
          <a:p>
            <a:pPr lvl="1" eaLnBrk="1" hangingPunct="1">
              <a:defRPr/>
            </a:pPr>
            <a:r>
              <a:rPr lang="en-US" dirty="0" smtClean="0"/>
              <a:t>Only an antivirus product with updated definitions can prevent e-mail viruses</a:t>
            </a:r>
          </a:p>
          <a:p>
            <a:pPr eaLnBrk="1" hangingPunct="1">
              <a:defRPr/>
            </a:pPr>
            <a:r>
              <a:rPr lang="en-US" dirty="0" smtClean="0"/>
              <a:t>After setting it initially, you can forget about it</a:t>
            </a:r>
          </a:p>
          <a:p>
            <a:pPr lvl="1" eaLnBrk="1" hangingPunct="1">
              <a:defRPr/>
            </a:pPr>
            <a:r>
              <a:rPr lang="en-US" dirty="0" smtClean="0"/>
              <a:t>The firewall will require periodic updates to the rule sets and the software itself</a:t>
            </a: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685800" y="4800600"/>
            <a:ext cx="61722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 err="1" smtClean="0"/>
              <a:t>ZoneAlarm</a:t>
            </a:r>
            <a:r>
              <a:rPr lang="en-US" sz="2000" dirty="0" smtClean="0"/>
              <a:t> &lt;www.zonelabs.com&gt;</a:t>
            </a:r>
          </a:p>
          <a:p>
            <a:pPr>
              <a:defRPr/>
            </a:pPr>
            <a:r>
              <a:rPr lang="en-US" sz="2000" dirty="0" err="1" smtClean="0"/>
              <a:t>BlackICE</a:t>
            </a:r>
            <a:r>
              <a:rPr lang="en-US" sz="2000" dirty="0" smtClean="0"/>
              <a:t> Defender &lt;http://blackice.iss.net&gt;</a:t>
            </a:r>
          </a:p>
          <a:p>
            <a:pPr>
              <a:defRPr/>
            </a:pPr>
            <a:r>
              <a:rPr lang="en-US" sz="2000" dirty="0" smtClean="0"/>
              <a:t>Tiny Personal Firewall &lt;www.tinysoftware.com&gt;</a:t>
            </a:r>
          </a:p>
          <a:p>
            <a:pPr>
              <a:defRPr/>
            </a:pPr>
            <a:r>
              <a:rPr lang="en-US" sz="2000" dirty="0" smtClean="0"/>
              <a:t>Norton Personal Firewall &lt;www.symantec.com&gt;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-1219200" y="396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400" smtClean="0">
                <a:solidFill>
                  <a:srgbClr val="C00000"/>
                </a:solidFill>
              </a:rPr>
              <a:t>Examples of personal firewall software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4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+mn-lt"/>
              </a:rPr>
              <a:t>How Firewall Works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19200"/>
            <a:ext cx="7772400" cy="4495800"/>
          </a:xfrm>
        </p:spPr>
        <p:txBody>
          <a:bodyPr/>
          <a:lstStyle/>
          <a:p>
            <a:pPr>
              <a:buFont typeface="Symbol" pitchFamily="18" charset="2"/>
              <a:buChar char="§"/>
            </a:pPr>
            <a:r>
              <a:rPr lang="en-US"/>
              <a:t>Proxy Server (an example)</a:t>
            </a:r>
          </a:p>
          <a:p>
            <a:pPr lvl="1">
              <a:lnSpc>
                <a:spcPct val="70000"/>
              </a:lnSpc>
              <a:buFont typeface="Symbol" pitchFamily="18" charset="2"/>
              <a:buChar char="¨"/>
            </a:pPr>
            <a:r>
              <a:rPr lang="en-US" sz="2600"/>
              <a:t>step 1:</a:t>
            </a:r>
            <a:r>
              <a:rPr lang="en-US"/>
              <a:t> </a:t>
            </a:r>
            <a:r>
              <a:rPr lang="en-US" sz="2000"/>
              <a:t>A request from a corporate network</a:t>
            </a:r>
            <a:endParaRPr lang="en-US" sz="2400"/>
          </a:p>
          <a:p>
            <a:pPr lvl="1">
              <a:lnSpc>
                <a:spcPct val="90000"/>
              </a:lnSpc>
              <a:buFont typeface="Symbol" pitchFamily="18" charset="2"/>
              <a:buChar char="¨"/>
            </a:pPr>
            <a:r>
              <a:rPr lang="en-US" sz="2600"/>
              <a:t>step 2:</a:t>
            </a:r>
            <a:r>
              <a:rPr lang="en-US"/>
              <a:t> </a:t>
            </a:r>
            <a:r>
              <a:rPr lang="en-US" sz="2000"/>
              <a:t>That request being Sent to proxy server</a:t>
            </a:r>
          </a:p>
          <a:p>
            <a:pPr lvl="1">
              <a:lnSpc>
                <a:spcPct val="90000"/>
              </a:lnSpc>
              <a:buFont typeface="Symbol" pitchFamily="18" charset="2"/>
              <a:buChar char="¨"/>
            </a:pPr>
            <a:r>
              <a:rPr lang="en-US" sz="2600"/>
              <a:t>step 3:</a:t>
            </a:r>
            <a:r>
              <a:rPr lang="en-US"/>
              <a:t> </a:t>
            </a:r>
            <a:r>
              <a:rPr lang="en-US" sz="2000"/>
              <a:t>A proxy server sends the request to the targeted Internet server</a:t>
            </a:r>
            <a:endParaRPr lang="en-US"/>
          </a:p>
          <a:p>
            <a:pPr lvl="1">
              <a:lnSpc>
                <a:spcPct val="90000"/>
              </a:lnSpc>
              <a:buFont typeface="Symbol" pitchFamily="18" charset="2"/>
              <a:buChar char="¨"/>
            </a:pPr>
            <a:r>
              <a:rPr lang="en-US" sz="2600"/>
              <a:t>step 4:</a:t>
            </a:r>
            <a:r>
              <a:rPr lang="en-US"/>
              <a:t> </a:t>
            </a:r>
            <a:r>
              <a:rPr lang="en-US" sz="2000"/>
              <a:t>The internet server fulfilled the request and sends the answer back to proxy server</a:t>
            </a:r>
            <a:endParaRPr lang="en-US" sz="2400"/>
          </a:p>
          <a:p>
            <a:pPr lvl="1">
              <a:lnSpc>
                <a:spcPct val="90000"/>
              </a:lnSpc>
              <a:buFont typeface="Symbol" pitchFamily="18" charset="2"/>
              <a:buChar char="¨"/>
            </a:pPr>
            <a:r>
              <a:rPr lang="en-US" sz="2600"/>
              <a:t>step 5:</a:t>
            </a:r>
            <a:r>
              <a:rPr lang="en-US"/>
              <a:t> </a:t>
            </a:r>
            <a:r>
              <a:rPr lang="en-US" sz="2000"/>
              <a:t>The proxy server sends the answer back to the corporate network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09800" y="5105400"/>
            <a:ext cx="5568950" cy="1204913"/>
            <a:chOff x="1440" y="2976"/>
            <a:chExt cx="3460" cy="857"/>
          </a:xfrm>
        </p:grpSpPr>
        <p:sp>
          <p:nvSpPr>
            <p:cNvPr id="32773" name="Text Box 5"/>
            <p:cNvSpPr txBox="1">
              <a:spLocks noChangeArrowheads="1"/>
            </p:cNvSpPr>
            <p:nvPr/>
          </p:nvSpPr>
          <p:spPr bwMode="auto">
            <a:xfrm>
              <a:off x="4225" y="2976"/>
              <a:ext cx="675" cy="857"/>
            </a:xfrm>
            <a:prstGeom prst="rect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endParaRPr lang="en-US" sz="1800" b="1">
                <a:solidFill>
                  <a:schemeClr val="bg2"/>
                </a:solidFill>
                <a:latin typeface="Times New Roman" pitchFamily="18" charset="0"/>
              </a:endParaRPr>
            </a:p>
            <a:p>
              <a:r>
                <a:rPr lang="en-US" sz="1800" b="1">
                  <a:solidFill>
                    <a:schemeClr val="bg2"/>
                  </a:solidFill>
                  <a:latin typeface="Times New Roman" pitchFamily="18" charset="0"/>
                </a:rPr>
                <a:t>Internet</a:t>
              </a:r>
            </a:p>
            <a:p>
              <a:endParaRPr lang="en-US" sz="18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2774" name="Text Box 6"/>
            <p:cNvSpPr txBox="1">
              <a:spLocks noChangeArrowheads="1"/>
            </p:cNvSpPr>
            <p:nvPr/>
          </p:nvSpPr>
          <p:spPr bwMode="auto">
            <a:xfrm>
              <a:off x="1440" y="3023"/>
              <a:ext cx="816" cy="806"/>
            </a:xfrm>
            <a:prstGeom prst="rect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sz="1800" b="1">
                  <a:solidFill>
                    <a:schemeClr val="bg2"/>
                  </a:solidFill>
                  <a:latin typeface="Times New Roman" pitchFamily="18" charset="0"/>
                </a:rPr>
                <a:t>Corporate</a:t>
              </a:r>
            </a:p>
            <a:p>
              <a:pPr>
                <a:lnSpc>
                  <a:spcPct val="60000"/>
                </a:lnSpc>
              </a:pPr>
              <a:r>
                <a:rPr lang="en-US" sz="1800" b="1">
                  <a:solidFill>
                    <a:schemeClr val="bg2"/>
                  </a:solidFill>
                  <a:latin typeface="Times New Roman" pitchFamily="18" charset="0"/>
                </a:rPr>
                <a:t>Computer</a:t>
              </a:r>
            </a:p>
            <a:p>
              <a:pPr>
                <a:lnSpc>
                  <a:spcPct val="60000"/>
                </a:lnSpc>
              </a:pP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32775" name="Oval 7"/>
            <p:cNvSpPr>
              <a:spLocks noChangeArrowheads="1"/>
            </p:cNvSpPr>
            <p:nvPr/>
          </p:nvSpPr>
          <p:spPr bwMode="auto">
            <a:xfrm>
              <a:off x="2784" y="3120"/>
              <a:ext cx="960" cy="480"/>
            </a:xfrm>
            <a:prstGeom prst="ellipse">
              <a:avLst/>
            </a:prstGeom>
            <a:solidFill>
              <a:srgbClr val="FF505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32776" name="Text Box 8"/>
            <p:cNvSpPr txBox="1">
              <a:spLocks noChangeArrowheads="1"/>
            </p:cNvSpPr>
            <p:nvPr/>
          </p:nvSpPr>
          <p:spPr bwMode="auto">
            <a:xfrm>
              <a:off x="2976" y="3215"/>
              <a:ext cx="540" cy="3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>
                  <a:solidFill>
                    <a:schemeClr val="bg2"/>
                  </a:solidFill>
                </a:rPr>
                <a:t>Proxy</a:t>
              </a:r>
            </a:p>
            <a:p>
              <a:pPr>
                <a:lnSpc>
                  <a:spcPct val="60000"/>
                </a:lnSpc>
              </a:pPr>
              <a:r>
                <a:rPr lang="en-US" sz="1600">
                  <a:solidFill>
                    <a:schemeClr val="bg2"/>
                  </a:solidFill>
                </a:rPr>
                <a:t>Server</a:t>
              </a:r>
            </a:p>
          </p:txBody>
        </p:sp>
        <p:sp>
          <p:nvSpPr>
            <p:cNvPr id="32777" name="AutoShape 9"/>
            <p:cNvSpPr>
              <a:spLocks noChangeArrowheads="1"/>
            </p:cNvSpPr>
            <p:nvPr/>
          </p:nvSpPr>
          <p:spPr bwMode="auto">
            <a:xfrm>
              <a:off x="3696" y="3408"/>
              <a:ext cx="528" cy="96"/>
            </a:xfrm>
            <a:prstGeom prst="leftArrow">
              <a:avLst>
                <a:gd name="adj1" fmla="val 50000"/>
                <a:gd name="adj2" fmla="val 137500"/>
              </a:avLst>
            </a:prstGeom>
            <a:solidFill>
              <a:srgbClr val="00A8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32778" name="AutoShape 10"/>
            <p:cNvSpPr>
              <a:spLocks noChangeArrowheads="1"/>
            </p:cNvSpPr>
            <p:nvPr/>
          </p:nvSpPr>
          <p:spPr bwMode="auto">
            <a:xfrm>
              <a:off x="2256" y="3408"/>
              <a:ext cx="576" cy="96"/>
            </a:xfrm>
            <a:prstGeom prst="leftArrow">
              <a:avLst>
                <a:gd name="adj1" fmla="val 50000"/>
                <a:gd name="adj2" fmla="val 150000"/>
              </a:avLst>
            </a:prstGeom>
            <a:solidFill>
              <a:srgbClr val="00A8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32779" name="AutoShape 11"/>
            <p:cNvSpPr>
              <a:spLocks noChangeArrowheads="1"/>
            </p:cNvSpPr>
            <p:nvPr/>
          </p:nvSpPr>
          <p:spPr bwMode="auto">
            <a:xfrm>
              <a:off x="2256" y="3216"/>
              <a:ext cx="576" cy="96"/>
            </a:xfrm>
            <a:prstGeom prst="rightArrow">
              <a:avLst>
                <a:gd name="adj1" fmla="val 50000"/>
                <a:gd name="adj2" fmla="val 150000"/>
              </a:avLst>
            </a:prstGeom>
            <a:solidFill>
              <a:srgbClr val="7B1E0B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32780" name="AutoShape 12"/>
            <p:cNvSpPr>
              <a:spLocks noChangeArrowheads="1"/>
            </p:cNvSpPr>
            <p:nvPr/>
          </p:nvSpPr>
          <p:spPr bwMode="auto">
            <a:xfrm>
              <a:off x="3696" y="3216"/>
              <a:ext cx="528" cy="96"/>
            </a:xfrm>
            <a:prstGeom prst="rightArrow">
              <a:avLst>
                <a:gd name="adj1" fmla="val 50000"/>
                <a:gd name="adj2" fmla="val 137500"/>
              </a:avLst>
            </a:prstGeom>
            <a:solidFill>
              <a:srgbClr val="7B1E0B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99224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2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7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2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utoUpdateAnimBg="0"/>
      <p:bldP spid="32771" grpId="0" build="p" bldLvl="3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48747" y="271755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+mn-lt"/>
              </a:rPr>
              <a:t>Building Firewall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295400"/>
            <a:ext cx="7772400" cy="4800600"/>
          </a:xfrm>
        </p:spPr>
        <p:txBody>
          <a:bodyPr/>
          <a:lstStyle/>
          <a:p>
            <a:pPr>
              <a:lnSpc>
                <a:spcPct val="120000"/>
              </a:lnSpc>
              <a:buFont typeface="Symbol" pitchFamily="18" charset="2"/>
              <a:buChar char="§"/>
            </a:pPr>
            <a:r>
              <a:rPr lang="en-US" dirty="0"/>
              <a:t>Positioning Firewalls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1828800" y="2133600"/>
            <a:ext cx="6324600" cy="3733800"/>
            <a:chOff x="1152" y="1344"/>
            <a:chExt cx="3984" cy="2352"/>
          </a:xfrm>
        </p:grpSpPr>
        <p:sp>
          <p:nvSpPr>
            <p:cNvPr id="29728" name="AutoShape 32"/>
            <p:cNvSpPr>
              <a:spLocks noChangeArrowheads="1"/>
            </p:cNvSpPr>
            <p:nvPr/>
          </p:nvSpPr>
          <p:spPr bwMode="auto">
            <a:xfrm>
              <a:off x="2709" y="2174"/>
              <a:ext cx="1053" cy="692"/>
            </a:xfrm>
            <a:prstGeom prst="cloudCallout">
              <a:avLst>
                <a:gd name="adj1" fmla="val -50093"/>
                <a:gd name="adj2" fmla="val 6667"/>
              </a:avLst>
            </a:prstGeom>
            <a:solidFill>
              <a:srgbClr val="DEA60A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chemeClr val="bg2"/>
                  </a:solidFill>
                </a:rPr>
                <a:t>Internet </a:t>
              </a: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9729" name="AutoShape 33"/>
            <p:cNvSpPr>
              <a:spLocks noChangeArrowheads="1"/>
            </p:cNvSpPr>
            <p:nvPr/>
          </p:nvSpPr>
          <p:spPr bwMode="auto">
            <a:xfrm rot="4727">
              <a:off x="2388" y="3373"/>
              <a:ext cx="642" cy="323"/>
            </a:xfrm>
            <a:prstGeom prst="cloudCallout">
              <a:avLst>
                <a:gd name="adj1" fmla="val -4611"/>
                <a:gd name="adj2" fmla="val 25597"/>
              </a:avLst>
            </a:prstGeom>
            <a:solidFill>
              <a:srgbClr val="957007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1600">
                  <a:solidFill>
                    <a:schemeClr val="bg2"/>
                  </a:solidFill>
                </a:rPr>
                <a:t>Net 5</a:t>
              </a: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9730" name="AutoShape 34"/>
            <p:cNvSpPr>
              <a:spLocks noChangeArrowheads="1"/>
            </p:cNvSpPr>
            <p:nvPr/>
          </p:nvSpPr>
          <p:spPr bwMode="auto">
            <a:xfrm>
              <a:off x="1152" y="2774"/>
              <a:ext cx="824" cy="415"/>
            </a:xfrm>
            <a:prstGeom prst="cloudCallout">
              <a:avLst>
                <a:gd name="adj1" fmla="val 9028"/>
                <a:gd name="adj2" fmla="val 61343"/>
              </a:avLst>
            </a:prstGeom>
            <a:solidFill>
              <a:srgbClr val="B28508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chemeClr val="bg2"/>
                  </a:solidFill>
                </a:rPr>
                <a:t>Net 4</a:t>
              </a: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9731" name="AutoShape 35"/>
            <p:cNvSpPr>
              <a:spLocks noChangeArrowheads="1"/>
            </p:cNvSpPr>
            <p:nvPr/>
          </p:nvSpPr>
          <p:spPr bwMode="auto">
            <a:xfrm>
              <a:off x="4266" y="2958"/>
              <a:ext cx="870" cy="461"/>
            </a:xfrm>
            <a:prstGeom prst="cloudCallout">
              <a:avLst>
                <a:gd name="adj1" fmla="val 111"/>
                <a:gd name="adj2" fmla="val 23125"/>
              </a:avLst>
            </a:prstGeom>
            <a:solidFill>
              <a:srgbClr val="F7CA4D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chemeClr val="bg2"/>
                  </a:solidFill>
                </a:rPr>
                <a:t>Net 6</a:t>
              </a: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9732" name="AutoShape 36"/>
            <p:cNvSpPr>
              <a:spLocks noChangeArrowheads="1"/>
            </p:cNvSpPr>
            <p:nvPr/>
          </p:nvSpPr>
          <p:spPr bwMode="auto">
            <a:xfrm rot="1210239">
              <a:off x="4358" y="1805"/>
              <a:ext cx="595" cy="323"/>
            </a:xfrm>
            <a:prstGeom prst="cloudCallout">
              <a:avLst>
                <a:gd name="adj1" fmla="val -2259"/>
                <a:gd name="adj2" fmla="val 27778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1800">
                  <a:solidFill>
                    <a:schemeClr val="bg2"/>
                  </a:solidFill>
                </a:rPr>
                <a:t>Net 3</a:t>
              </a: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9733" name="AutoShape 37"/>
            <p:cNvSpPr>
              <a:spLocks noChangeArrowheads="1"/>
            </p:cNvSpPr>
            <p:nvPr/>
          </p:nvSpPr>
          <p:spPr bwMode="auto">
            <a:xfrm>
              <a:off x="3075" y="1344"/>
              <a:ext cx="733" cy="415"/>
            </a:xfrm>
            <a:prstGeom prst="cloudCallout">
              <a:avLst>
                <a:gd name="adj1" fmla="val -41014"/>
                <a:gd name="adj2" fmla="val 12963"/>
              </a:avLst>
            </a:prstGeom>
            <a:solidFill>
              <a:srgbClr val="DCA50A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1800">
                  <a:solidFill>
                    <a:schemeClr val="bg2"/>
                  </a:solidFill>
                </a:rPr>
                <a:t>Net 2</a:t>
              </a: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9734" name="AutoShape 38"/>
            <p:cNvSpPr>
              <a:spLocks noChangeArrowheads="1"/>
            </p:cNvSpPr>
            <p:nvPr/>
          </p:nvSpPr>
          <p:spPr bwMode="auto">
            <a:xfrm>
              <a:off x="1564" y="1436"/>
              <a:ext cx="641" cy="415"/>
            </a:xfrm>
            <a:prstGeom prst="cloudCallout">
              <a:avLst>
                <a:gd name="adj1" fmla="val -10417"/>
                <a:gd name="adj2" fmla="val 29167"/>
              </a:avLst>
            </a:prstGeom>
            <a:solidFill>
              <a:srgbClr val="F5BD2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1800">
                  <a:solidFill>
                    <a:schemeClr val="bg2"/>
                  </a:solidFill>
                </a:rPr>
                <a:t>Net 1</a:t>
              </a: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9735" name="Line 39"/>
            <p:cNvSpPr>
              <a:spLocks noChangeShapeType="1"/>
            </p:cNvSpPr>
            <p:nvPr/>
          </p:nvSpPr>
          <p:spPr bwMode="auto">
            <a:xfrm flipH="1">
              <a:off x="3762" y="2082"/>
              <a:ext cx="733" cy="277"/>
            </a:xfrm>
            <a:prstGeom prst="line">
              <a:avLst/>
            </a:prstGeom>
            <a:noFill/>
            <a:ln w="28575" cap="sq">
              <a:solidFill>
                <a:srgbClr val="9DE1D7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9736" name="Line 40"/>
            <p:cNvSpPr>
              <a:spLocks noChangeShapeType="1"/>
            </p:cNvSpPr>
            <p:nvPr/>
          </p:nvSpPr>
          <p:spPr bwMode="auto">
            <a:xfrm rot="3045124" flipH="1">
              <a:off x="3614" y="2745"/>
              <a:ext cx="784" cy="275"/>
            </a:xfrm>
            <a:prstGeom prst="line">
              <a:avLst/>
            </a:prstGeom>
            <a:noFill/>
            <a:ln w="28575" cap="sq">
              <a:solidFill>
                <a:srgbClr val="9DE1D7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9737" name="AutoShape 41"/>
            <p:cNvSpPr>
              <a:spLocks noChangeArrowheads="1"/>
            </p:cNvSpPr>
            <p:nvPr/>
          </p:nvSpPr>
          <p:spPr bwMode="auto">
            <a:xfrm rot="936510">
              <a:off x="2251" y="1897"/>
              <a:ext cx="229" cy="185"/>
            </a:xfrm>
            <a:prstGeom prst="triangle">
              <a:avLst>
                <a:gd name="adj" fmla="val 50000"/>
              </a:avLst>
            </a:prstGeom>
            <a:solidFill>
              <a:srgbClr val="FF505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9738" name="Line 42"/>
            <p:cNvSpPr>
              <a:spLocks noChangeShapeType="1"/>
            </p:cNvSpPr>
            <p:nvPr/>
          </p:nvSpPr>
          <p:spPr bwMode="auto">
            <a:xfrm flipH="1">
              <a:off x="2388" y="2036"/>
              <a:ext cx="138" cy="138"/>
            </a:xfrm>
            <a:prstGeom prst="line">
              <a:avLst/>
            </a:prstGeom>
            <a:noFill/>
            <a:ln w="76200" cap="sq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9739" name="AutoShape 43"/>
            <p:cNvSpPr>
              <a:spLocks noChangeArrowheads="1"/>
            </p:cNvSpPr>
            <p:nvPr/>
          </p:nvSpPr>
          <p:spPr bwMode="auto">
            <a:xfrm rot="4797976">
              <a:off x="2548" y="1506"/>
              <a:ext cx="231" cy="183"/>
            </a:xfrm>
            <a:prstGeom prst="triangle">
              <a:avLst>
                <a:gd name="adj" fmla="val 50000"/>
              </a:avLst>
            </a:prstGeom>
            <a:solidFill>
              <a:srgbClr val="FF505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9740" name="Line 44"/>
            <p:cNvSpPr>
              <a:spLocks noChangeShapeType="1"/>
            </p:cNvSpPr>
            <p:nvPr/>
          </p:nvSpPr>
          <p:spPr bwMode="auto">
            <a:xfrm rot="18610041" flipH="1">
              <a:off x="2708" y="1529"/>
              <a:ext cx="139" cy="137"/>
            </a:xfrm>
            <a:prstGeom prst="line">
              <a:avLst/>
            </a:prstGeom>
            <a:noFill/>
            <a:ln w="76200" cap="sq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9741" name="AutoShape 45"/>
            <p:cNvSpPr>
              <a:spLocks noChangeArrowheads="1"/>
            </p:cNvSpPr>
            <p:nvPr/>
          </p:nvSpPr>
          <p:spPr bwMode="auto">
            <a:xfrm rot="-3506284">
              <a:off x="2090" y="2659"/>
              <a:ext cx="231" cy="183"/>
            </a:xfrm>
            <a:prstGeom prst="triangle">
              <a:avLst>
                <a:gd name="adj" fmla="val 50000"/>
              </a:avLst>
            </a:prstGeom>
            <a:solidFill>
              <a:srgbClr val="FF505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9742" name="Line 46"/>
            <p:cNvSpPr>
              <a:spLocks noChangeShapeType="1"/>
            </p:cNvSpPr>
            <p:nvPr/>
          </p:nvSpPr>
          <p:spPr bwMode="auto">
            <a:xfrm rot="17036436" flipH="1">
              <a:off x="2296" y="2636"/>
              <a:ext cx="139" cy="137"/>
            </a:xfrm>
            <a:prstGeom prst="line">
              <a:avLst/>
            </a:prstGeom>
            <a:noFill/>
            <a:ln w="76200" cap="sq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9743" name="AutoShape 47"/>
            <p:cNvSpPr>
              <a:spLocks noChangeArrowheads="1"/>
            </p:cNvSpPr>
            <p:nvPr/>
          </p:nvSpPr>
          <p:spPr bwMode="auto">
            <a:xfrm rot="25813273">
              <a:off x="2137" y="3239"/>
              <a:ext cx="229" cy="184"/>
            </a:xfrm>
            <a:prstGeom prst="triangle">
              <a:avLst>
                <a:gd name="adj" fmla="val 50000"/>
              </a:avLst>
            </a:prstGeom>
            <a:solidFill>
              <a:srgbClr val="FF505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9744" name="Line 48"/>
            <p:cNvSpPr>
              <a:spLocks noChangeShapeType="1"/>
            </p:cNvSpPr>
            <p:nvPr/>
          </p:nvSpPr>
          <p:spPr bwMode="auto">
            <a:xfrm flipH="1">
              <a:off x="2064" y="3168"/>
              <a:ext cx="138" cy="144"/>
            </a:xfrm>
            <a:prstGeom prst="line">
              <a:avLst/>
            </a:prstGeom>
            <a:noFill/>
            <a:ln w="76200" cap="sq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9745" name="Line 49"/>
            <p:cNvSpPr>
              <a:spLocks noChangeShapeType="1"/>
            </p:cNvSpPr>
            <p:nvPr/>
          </p:nvSpPr>
          <p:spPr bwMode="auto">
            <a:xfrm flipH="1">
              <a:off x="2114" y="1621"/>
              <a:ext cx="458" cy="92"/>
            </a:xfrm>
            <a:prstGeom prst="line">
              <a:avLst/>
            </a:prstGeom>
            <a:noFill/>
            <a:ln w="28575" cap="sq">
              <a:solidFill>
                <a:srgbClr val="9DE1D7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9746" name="Line 50"/>
            <p:cNvSpPr>
              <a:spLocks noChangeShapeType="1"/>
            </p:cNvSpPr>
            <p:nvPr/>
          </p:nvSpPr>
          <p:spPr bwMode="auto">
            <a:xfrm flipH="1">
              <a:off x="2801" y="1528"/>
              <a:ext cx="274" cy="47"/>
            </a:xfrm>
            <a:prstGeom prst="line">
              <a:avLst/>
            </a:prstGeom>
            <a:noFill/>
            <a:ln w="28575" cap="sq">
              <a:solidFill>
                <a:srgbClr val="9DE1D7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9747" name="Line 51"/>
            <p:cNvSpPr>
              <a:spLocks noChangeShapeType="1"/>
            </p:cNvSpPr>
            <p:nvPr/>
          </p:nvSpPr>
          <p:spPr bwMode="auto">
            <a:xfrm flipH="1" flipV="1">
              <a:off x="2068" y="1805"/>
              <a:ext cx="229" cy="185"/>
            </a:xfrm>
            <a:prstGeom prst="line">
              <a:avLst/>
            </a:prstGeom>
            <a:noFill/>
            <a:ln w="28575" cap="sq">
              <a:solidFill>
                <a:srgbClr val="9DE1D7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9748" name="Line 52"/>
            <p:cNvSpPr>
              <a:spLocks noChangeShapeType="1"/>
            </p:cNvSpPr>
            <p:nvPr/>
          </p:nvSpPr>
          <p:spPr bwMode="auto">
            <a:xfrm flipH="1" flipV="1">
              <a:off x="2480" y="2128"/>
              <a:ext cx="275" cy="231"/>
            </a:xfrm>
            <a:prstGeom prst="line">
              <a:avLst/>
            </a:prstGeom>
            <a:noFill/>
            <a:ln w="28575" cap="sq">
              <a:solidFill>
                <a:srgbClr val="9DE1D7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9749" name="Line 53"/>
            <p:cNvSpPr>
              <a:spLocks noChangeShapeType="1"/>
            </p:cNvSpPr>
            <p:nvPr/>
          </p:nvSpPr>
          <p:spPr bwMode="auto">
            <a:xfrm flipH="1">
              <a:off x="2388" y="2589"/>
              <a:ext cx="321" cy="139"/>
            </a:xfrm>
            <a:prstGeom prst="line">
              <a:avLst/>
            </a:prstGeom>
            <a:noFill/>
            <a:ln w="28575" cap="sq">
              <a:solidFill>
                <a:srgbClr val="9DE1D7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9750" name="Line 54"/>
            <p:cNvSpPr>
              <a:spLocks noChangeShapeType="1"/>
            </p:cNvSpPr>
            <p:nvPr/>
          </p:nvSpPr>
          <p:spPr bwMode="auto">
            <a:xfrm flipH="1">
              <a:off x="1930" y="2820"/>
              <a:ext cx="229" cy="92"/>
            </a:xfrm>
            <a:prstGeom prst="line">
              <a:avLst/>
            </a:prstGeom>
            <a:noFill/>
            <a:ln w="28575" cap="sq">
              <a:solidFill>
                <a:srgbClr val="9DE1D7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9751" name="Line 55"/>
            <p:cNvSpPr>
              <a:spLocks noChangeShapeType="1"/>
            </p:cNvSpPr>
            <p:nvPr/>
          </p:nvSpPr>
          <p:spPr bwMode="auto">
            <a:xfrm flipH="1" flipV="1">
              <a:off x="1885" y="3050"/>
              <a:ext cx="229" cy="185"/>
            </a:xfrm>
            <a:prstGeom prst="line">
              <a:avLst/>
            </a:prstGeom>
            <a:noFill/>
            <a:ln w="28575" cap="sq">
              <a:solidFill>
                <a:srgbClr val="9DE1D7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9752" name="Line 56"/>
            <p:cNvSpPr>
              <a:spLocks noChangeShapeType="1"/>
            </p:cNvSpPr>
            <p:nvPr/>
          </p:nvSpPr>
          <p:spPr bwMode="auto">
            <a:xfrm flipH="1" flipV="1">
              <a:off x="2304" y="3408"/>
              <a:ext cx="130" cy="104"/>
            </a:xfrm>
            <a:prstGeom prst="line">
              <a:avLst/>
            </a:prstGeom>
            <a:noFill/>
            <a:ln w="28575" cap="sq">
              <a:solidFill>
                <a:srgbClr val="9DE1D7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9893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699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+mn-lt"/>
              </a:rPr>
              <a:t>Limitations of Firewall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498080" cy="4800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Symbol" pitchFamily="18" charset="2"/>
              <a:buChar char="§"/>
            </a:pPr>
            <a:r>
              <a:rPr lang="en-US" sz="2800" dirty="0"/>
              <a:t>No protection against problems with higher level protocols</a:t>
            </a:r>
          </a:p>
          <a:p>
            <a:pPr>
              <a:lnSpc>
                <a:spcPct val="110000"/>
              </a:lnSpc>
              <a:buFont typeface="Symbol" pitchFamily="18" charset="2"/>
              <a:buChar char="§"/>
            </a:pPr>
            <a:r>
              <a:rPr lang="en-US" sz="2800" dirty="0"/>
              <a:t>The degree of protection against threads depends on how carefully the gateway code is written</a:t>
            </a:r>
          </a:p>
          <a:p>
            <a:pPr>
              <a:lnSpc>
                <a:spcPct val="110000"/>
              </a:lnSpc>
              <a:buFont typeface="Symbol" pitchFamily="18" charset="2"/>
              <a:buChar char="§"/>
            </a:pPr>
            <a:r>
              <a:rPr lang="en-US" sz="2800" dirty="0"/>
              <a:t>Any information that passes inside can trigger problems</a:t>
            </a:r>
          </a:p>
          <a:p>
            <a:pPr>
              <a:lnSpc>
                <a:spcPct val="110000"/>
              </a:lnSpc>
              <a:buFont typeface="Symbol" pitchFamily="18" charset="2"/>
              <a:buChar char="§"/>
            </a:pPr>
            <a:r>
              <a:rPr lang="en-US" sz="2800" dirty="0"/>
              <a:t>At best, a firewall provides only a convenient single place to apply a corrective filter.</a:t>
            </a:r>
          </a:p>
        </p:txBody>
      </p:sp>
    </p:spTree>
    <p:extLst>
      <p:ext uri="{BB962C8B-B14F-4D97-AF65-F5344CB8AC3E}">
        <p14:creationId xmlns:p14="http://schemas.microsoft.com/office/powerpoint/2010/main" val="29617359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/>
      <p:bldP spid="33795" grpId="0" build="p" bldLvl="2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C00000"/>
                </a:solidFill>
              </a:rPr>
              <a:t>Cryptography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22116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 smtClean="0"/>
              <a:t>Simply – secret codes</a:t>
            </a:r>
          </a:p>
          <a:p>
            <a:pPr eaLnBrk="1" hangingPunct="1"/>
            <a:r>
              <a:rPr lang="en-US" altLang="en-US" sz="2400" dirty="0" smtClean="0"/>
              <a:t>Encryption</a:t>
            </a:r>
          </a:p>
          <a:p>
            <a:pPr lvl="1" eaLnBrk="1" hangingPunct="1"/>
            <a:r>
              <a:rPr lang="en-US" altLang="en-US" sz="2400" dirty="0" smtClean="0"/>
              <a:t>Converting data to unreadable codes to prevent anyone form accessing this information</a:t>
            </a:r>
          </a:p>
          <a:p>
            <a:pPr lvl="1" eaLnBrk="1" hangingPunct="1"/>
            <a:r>
              <a:rPr lang="en-US" altLang="en-US" sz="2400" dirty="0" smtClean="0"/>
              <a:t>Need a “key” to find the original data – keys take a few million-trillion years to guess</a:t>
            </a:r>
          </a:p>
          <a:p>
            <a:pPr eaLnBrk="1" hangingPunct="1"/>
            <a:r>
              <a:rPr lang="en-US" altLang="en-US" sz="2400" dirty="0" smtClean="0"/>
              <a:t>Public keys</a:t>
            </a:r>
          </a:p>
          <a:p>
            <a:pPr lvl="1" eaLnBrk="1" hangingPunct="1"/>
            <a:r>
              <a:rPr lang="en-US" altLang="en-US" sz="2400" dirty="0" smtClean="0"/>
              <a:t>An ingenious system of proving you know your password without disclosing your password. Also used for digital signatures</a:t>
            </a:r>
          </a:p>
          <a:p>
            <a:pPr lvl="1" eaLnBrk="1" hangingPunct="1"/>
            <a:r>
              <a:rPr lang="en-US" altLang="en-US" sz="2400" dirty="0" smtClean="0"/>
              <a:t>Used heavily in SSL connections</a:t>
            </a:r>
          </a:p>
          <a:p>
            <a:pPr eaLnBrk="1" hangingPunct="1"/>
            <a:r>
              <a:rPr lang="en-US" altLang="en-US" sz="2400" dirty="0" smtClean="0"/>
              <a:t>Hashing</a:t>
            </a:r>
          </a:p>
          <a:p>
            <a:pPr lvl="1" eaLnBrk="1" hangingPunct="1"/>
            <a:r>
              <a:rPr lang="en-US" altLang="en-US" sz="2400" dirty="0" smtClean="0"/>
              <a:t>Creating fingerprints of documents</a:t>
            </a:r>
          </a:p>
          <a:p>
            <a:pPr eaLnBrk="1" hangingPunct="1"/>
            <a:endParaRPr lang="en-US" alt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324600" y="5181600"/>
            <a:ext cx="2209800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i="1" u="sng" dirty="0">
                <a:solidFill>
                  <a:srgbClr val="FF0000"/>
                </a:solidFill>
                <a:latin typeface="Arial" charset="0"/>
              </a:rPr>
              <a:t>Need to know: </a:t>
            </a:r>
          </a:p>
          <a:p>
            <a:pPr>
              <a:defRPr/>
            </a:pPr>
            <a:r>
              <a:rPr lang="en-US" sz="1600" dirty="0">
                <a:solidFill>
                  <a:srgbClr val="993300"/>
                </a:solidFill>
                <a:latin typeface="Arial" charset="0"/>
              </a:rPr>
              <a:t>Mathematics, number theory, cryptographic protocols</a:t>
            </a:r>
            <a:endParaRPr lang="en-US" sz="1600" dirty="0">
              <a:solidFill>
                <a:schemeClr val="tx1">
                  <a:lumMod val="7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79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1"/>
          <p:cNvSpPr txBox="1">
            <a:spLocks noChangeArrowheads="1"/>
          </p:cNvSpPr>
          <p:nvPr/>
        </p:nvSpPr>
        <p:spPr bwMode="auto">
          <a:xfrm>
            <a:off x="301283" y="228600"/>
            <a:ext cx="8229600" cy="808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rIns="0" bIns="0" anchor="b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000" b="1" dirty="0">
                <a:solidFill>
                  <a:srgbClr val="C00000"/>
                </a:solidFill>
                <a:latin typeface="Calibri" pitchFamily="34" charset="0"/>
              </a:rPr>
              <a:t>Encryption</a:t>
            </a:r>
          </a:p>
        </p:txBody>
      </p:sp>
      <p:sp>
        <p:nvSpPr>
          <p:cNvPr id="89091" name="Text Box 2"/>
          <p:cNvSpPr txBox="1">
            <a:spLocks noChangeArrowheads="1"/>
          </p:cNvSpPr>
          <p:nvPr/>
        </p:nvSpPr>
        <p:spPr bwMode="auto">
          <a:xfrm>
            <a:off x="301283" y="1143000"/>
            <a:ext cx="8686800" cy="434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71463" indent="-271463">
              <a:spcBef>
                <a:spcPts val="650"/>
              </a:spcBef>
              <a:buClr>
                <a:srgbClr val="FEB80A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Encryption makes your data unreadable to others</a:t>
            </a:r>
          </a:p>
          <a:p>
            <a:pPr marL="271463" indent="-271463">
              <a:spcBef>
                <a:spcPts val="650"/>
              </a:spcBef>
              <a:buClr>
                <a:srgbClr val="FEB80A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Encryption takes your normal messages (called clear text) and changes it to an unreadable format called cipher text</a:t>
            </a:r>
          </a:p>
          <a:p>
            <a:pPr marL="271463" indent="-271463">
              <a:spcBef>
                <a:spcPts val="650"/>
              </a:spcBef>
              <a:buClr>
                <a:srgbClr val="FEB80A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Example: </a:t>
            </a:r>
          </a:p>
          <a:p>
            <a:pPr marL="271463" indent="-271463">
              <a:spcBef>
                <a:spcPts val="650"/>
              </a:spcBef>
              <a:buClrTx/>
              <a:buSzPct val="9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	Take the word “Hello” and replace </a:t>
            </a:r>
            <a:r>
              <a:rPr lang="en-US" sz="2600" dirty="0" smtClean="0">
                <a:solidFill>
                  <a:srgbClr val="000000"/>
                </a:solidFill>
                <a:latin typeface="Calibri" pitchFamily="34" charset="0"/>
              </a:rPr>
              <a:t>each </a:t>
            </a: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letter by </a:t>
            </a:r>
            <a:r>
              <a:rPr lang="en-US" sz="2600" dirty="0" smtClean="0">
                <a:solidFill>
                  <a:srgbClr val="000000"/>
                </a:solidFill>
                <a:latin typeface="Calibri" pitchFamily="34" charset="0"/>
              </a:rPr>
              <a:t>three  </a:t>
            </a: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letters ahead </a:t>
            </a:r>
            <a:r>
              <a:rPr lang="en-US" sz="2600" dirty="0" smtClean="0">
                <a:solidFill>
                  <a:srgbClr val="000000"/>
                </a:solidFill>
                <a:latin typeface="Calibri" pitchFamily="34" charset="0"/>
              </a:rPr>
              <a:t>in </a:t>
            </a: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the alphabet</a:t>
            </a:r>
            <a:r>
              <a:rPr lang="en-US" sz="2600" dirty="0" smtClean="0">
                <a:solidFill>
                  <a:srgbClr val="000000"/>
                </a:solidFill>
                <a:latin typeface="Calibri" pitchFamily="34" charset="0"/>
              </a:rPr>
              <a:t>.					 </a:t>
            </a: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You end up </a:t>
            </a:r>
            <a:r>
              <a:rPr lang="en-US" sz="2600" dirty="0" smtClean="0">
                <a:solidFill>
                  <a:srgbClr val="000000"/>
                </a:solidFill>
                <a:latin typeface="Calibri" pitchFamily="34" charset="0"/>
              </a:rPr>
              <a:t>with </a:t>
            </a: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“</a:t>
            </a:r>
            <a:r>
              <a:rPr lang="en-US" sz="2600" dirty="0" err="1">
                <a:solidFill>
                  <a:srgbClr val="000000"/>
                </a:solidFill>
                <a:latin typeface="Calibri" pitchFamily="34" charset="0"/>
              </a:rPr>
              <a:t>Khoor</a:t>
            </a: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” </a:t>
            </a:r>
            <a:r>
              <a:rPr lang="en-US" sz="2600" dirty="0" smtClean="0">
                <a:solidFill>
                  <a:srgbClr val="000000"/>
                </a:solidFill>
                <a:latin typeface="Calibri" pitchFamily="34" charset="0"/>
              </a:rPr>
              <a:t>				      which </a:t>
            </a:r>
            <a:r>
              <a:rPr lang="en-US" sz="2600" dirty="0">
                <a:solidFill>
                  <a:srgbClr val="000000"/>
                </a:solidFill>
                <a:latin typeface="Calibri" pitchFamily="34" charset="0"/>
              </a:rPr>
              <a:t>is </a:t>
            </a:r>
            <a:r>
              <a:rPr lang="en-US" sz="2600" dirty="0" smtClean="0">
                <a:solidFill>
                  <a:srgbClr val="000000"/>
                </a:solidFill>
                <a:latin typeface="Calibri" pitchFamily="34" charset="0"/>
              </a:rPr>
              <a:t>unreadable</a:t>
            </a:r>
            <a:endParaRPr lang="en-US" sz="26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909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92692" y="3505200"/>
            <a:ext cx="3851307" cy="335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38171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A4EF891-4420-44E5-9F4B-7A439A4AEA79}" type="slidenum">
              <a:rPr lang="en-US" altLang="en-US" sz="1400"/>
              <a:pPr/>
              <a:t>56</a:t>
            </a:fld>
            <a:endParaRPr lang="en-US" altLang="en-US" sz="140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Cryptography</a:t>
            </a: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1661527" y="4383716"/>
            <a:ext cx="1295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i="1" dirty="0"/>
              <a:t>plaintext</a:t>
            </a:r>
          </a:p>
          <a:p>
            <a:pPr algn="ctr"/>
            <a:r>
              <a:rPr lang="en-US" altLang="en-US" sz="2000" i="1" dirty="0"/>
              <a:t>message</a:t>
            </a:r>
            <a:endParaRPr lang="en-US" altLang="en-US" dirty="0"/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5506257" y="4287944"/>
            <a:ext cx="152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i="1" dirty="0" err="1"/>
              <a:t>ciphertext</a:t>
            </a:r>
            <a:endParaRPr lang="en-US" altLang="en-US" sz="2000" i="1" dirty="0"/>
          </a:p>
          <a:p>
            <a:pPr algn="ctr"/>
            <a:r>
              <a:rPr lang="en-US" altLang="en-US" sz="2000" i="1" dirty="0"/>
              <a:t>message</a:t>
            </a:r>
          </a:p>
        </p:txBody>
      </p:sp>
      <p:sp>
        <p:nvSpPr>
          <p:cNvPr id="44037" name="AutoShape 6"/>
          <p:cNvSpPr>
            <a:spLocks noChangeArrowheads="1"/>
          </p:cNvSpPr>
          <p:nvPr/>
        </p:nvSpPr>
        <p:spPr bwMode="auto">
          <a:xfrm>
            <a:off x="3624263" y="3963327"/>
            <a:ext cx="1281113" cy="942975"/>
          </a:xfrm>
          <a:prstGeom prst="rightArrow">
            <a:avLst>
              <a:gd name="adj1" fmla="val 50000"/>
              <a:gd name="adj2" fmla="val 3396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 dirty="0"/>
              <a:t>Encryption</a:t>
            </a:r>
          </a:p>
        </p:txBody>
      </p:sp>
      <p:sp>
        <p:nvSpPr>
          <p:cNvPr id="44038" name="AutoShape 8"/>
          <p:cNvSpPr>
            <a:spLocks noChangeArrowheads="1"/>
          </p:cNvSpPr>
          <p:nvPr/>
        </p:nvSpPr>
        <p:spPr bwMode="auto">
          <a:xfrm>
            <a:off x="3621992" y="4887949"/>
            <a:ext cx="1219200" cy="914400"/>
          </a:xfrm>
          <a:prstGeom prst="lef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 dirty="0"/>
              <a:t>Decryption</a:t>
            </a:r>
          </a:p>
        </p:txBody>
      </p:sp>
      <p:sp>
        <p:nvSpPr>
          <p:cNvPr id="44039" name="Text Box 10"/>
          <p:cNvSpPr txBox="1">
            <a:spLocks noChangeArrowheads="1"/>
          </p:cNvSpPr>
          <p:nvPr/>
        </p:nvSpPr>
        <p:spPr bwMode="auto">
          <a:xfrm>
            <a:off x="1547813" y="5859615"/>
            <a:ext cx="64770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Encrypted(Information) cannot be read 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Decrypted(Encrypted(Information)) can be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04800" y="875713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400" b="1" dirty="0" smtClean="0">
                <a:solidFill>
                  <a:srgbClr val="3300FF"/>
                </a:solidFill>
                <a:ea typeface="ＭＳ Ｐゴシック" panose="020B0600070205080204" pitchFamily="34" charset="-128"/>
              </a:rPr>
              <a:t>Cryptography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The field of study related to encoded information (comes from Greek word for "secret writing")</a:t>
            </a:r>
          </a:p>
          <a:p>
            <a:pPr marL="0" indent="0">
              <a:buFontTx/>
              <a:buNone/>
            </a:pPr>
            <a:r>
              <a:rPr lang="en-US" altLang="en-US" sz="2400" b="1" dirty="0" smtClean="0">
                <a:solidFill>
                  <a:srgbClr val="3300FF"/>
                </a:solidFill>
                <a:ea typeface="ＭＳ Ｐゴシック" panose="020B0600070205080204" pitchFamily="34" charset="-128"/>
              </a:rPr>
              <a:t>Encryption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The process of converting plaintext into </a:t>
            </a:r>
            <a:r>
              <a:rPr lang="en-US" altLang="en-US" sz="2400" dirty="0" err="1" smtClean="0">
                <a:ea typeface="ＭＳ Ｐゴシック" panose="020B0600070205080204" pitchFamily="34" charset="-128"/>
              </a:rPr>
              <a:t>ciphertext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</a:pPr>
            <a:r>
              <a:rPr lang="en-US" altLang="en-US" sz="2400" b="1" dirty="0" smtClean="0">
                <a:solidFill>
                  <a:srgbClr val="3300FF"/>
                </a:solidFill>
                <a:ea typeface="ＭＳ Ｐゴシック" panose="020B0600070205080204" pitchFamily="34" charset="-128"/>
              </a:rPr>
              <a:t>Decryption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The process of converting </a:t>
            </a:r>
            <a:r>
              <a:rPr lang="en-US" altLang="en-US" sz="2400" dirty="0" err="1" smtClean="0">
                <a:ea typeface="ＭＳ Ｐゴシック" panose="020B0600070205080204" pitchFamily="34" charset="-128"/>
              </a:rPr>
              <a:t>ciphertext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into plaintext</a:t>
            </a:r>
          </a:p>
        </p:txBody>
      </p:sp>
    </p:spTree>
    <p:extLst>
      <p:ext uri="{BB962C8B-B14F-4D97-AF65-F5344CB8AC3E}">
        <p14:creationId xmlns:p14="http://schemas.microsoft.com/office/powerpoint/2010/main" val="350667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78888" y="2381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C00000"/>
                </a:solidFill>
              </a:rPr>
              <a:t>Cryptographic Protocols</a:t>
            </a:r>
          </a:p>
        </p:txBody>
      </p:sp>
      <p:pic>
        <p:nvPicPr>
          <p:cNvPr id="21507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47529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514600"/>
            <a:ext cx="48387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81400"/>
            <a:ext cx="41910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800600"/>
            <a:ext cx="48768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TextBox 7"/>
          <p:cNvSpPr txBox="1">
            <a:spLocks noChangeArrowheads="1"/>
          </p:cNvSpPr>
          <p:nvPr/>
        </p:nvSpPr>
        <p:spPr bwMode="auto">
          <a:xfrm>
            <a:off x="914400" y="2438400"/>
            <a:ext cx="2403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Symmetric encryption</a:t>
            </a:r>
          </a:p>
        </p:txBody>
      </p: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5800" y="5029200"/>
            <a:ext cx="1646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Authentication</a:t>
            </a:r>
          </a:p>
        </p:txBody>
      </p:sp>
      <p:sp>
        <p:nvSpPr>
          <p:cNvPr id="21513" name="TextBox 9"/>
          <p:cNvSpPr txBox="1">
            <a:spLocks noChangeArrowheads="1"/>
          </p:cNvSpPr>
          <p:nvPr/>
        </p:nvSpPr>
        <p:spPr bwMode="auto">
          <a:xfrm>
            <a:off x="6248400" y="2209800"/>
            <a:ext cx="2519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Asymmetric encryption</a:t>
            </a:r>
          </a:p>
        </p:txBody>
      </p: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6096000" y="4343400"/>
            <a:ext cx="2698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Public Key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34761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C00000"/>
                </a:solidFill>
              </a:rPr>
              <a:t>How can you achieve security?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221163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dirty="0" smtClean="0"/>
              <a:t>Many techniques exist for ensuring computer and network security</a:t>
            </a:r>
          </a:p>
          <a:p>
            <a:pPr lvl="1" eaLnBrk="1" hangingPunct="1"/>
            <a:r>
              <a:rPr lang="en-US" altLang="en-US" dirty="0" smtClean="0"/>
              <a:t>Cryptography</a:t>
            </a:r>
          </a:p>
          <a:p>
            <a:pPr lvl="1" eaLnBrk="1" hangingPunct="1"/>
            <a:r>
              <a:rPr lang="en-US" altLang="en-US" dirty="0" smtClean="0"/>
              <a:t>Secure networks</a:t>
            </a:r>
          </a:p>
          <a:p>
            <a:pPr lvl="1" eaLnBrk="1" hangingPunct="1"/>
            <a:r>
              <a:rPr lang="en-US" altLang="en-US" dirty="0" smtClean="0"/>
              <a:t>Antivirus software</a:t>
            </a:r>
          </a:p>
          <a:p>
            <a:pPr lvl="1" eaLnBrk="1" hangingPunct="1"/>
            <a:r>
              <a:rPr lang="en-US" altLang="en-US" dirty="0" smtClean="0"/>
              <a:t>Firewalls</a:t>
            </a:r>
          </a:p>
          <a:p>
            <a:pPr eaLnBrk="1" hangingPunct="1"/>
            <a:r>
              <a:rPr lang="en-US" altLang="en-US" dirty="0" smtClean="0"/>
              <a:t>In addition, users have to practice “safe computing”</a:t>
            </a:r>
          </a:p>
          <a:p>
            <a:pPr lvl="1" eaLnBrk="1" hangingPunct="1"/>
            <a:r>
              <a:rPr lang="en-US" altLang="en-US" dirty="0" smtClean="0"/>
              <a:t>Not downloading from unsafe websites</a:t>
            </a:r>
          </a:p>
          <a:p>
            <a:pPr lvl="1" eaLnBrk="1" hangingPunct="1"/>
            <a:r>
              <a:rPr lang="en-US" altLang="en-US" dirty="0" smtClean="0"/>
              <a:t>Not opening attachments</a:t>
            </a:r>
          </a:p>
          <a:p>
            <a:pPr lvl="1" eaLnBrk="1" hangingPunct="1"/>
            <a:r>
              <a:rPr lang="en-US" altLang="en-US" dirty="0" smtClean="0"/>
              <a:t>Not trusting what you see on websites</a:t>
            </a:r>
          </a:p>
          <a:p>
            <a:pPr lvl="1" eaLnBrk="1" hangingPunct="1"/>
            <a:r>
              <a:rPr lang="en-US" altLang="en-US" dirty="0" smtClean="0"/>
              <a:t>Avoiding Scams</a:t>
            </a:r>
          </a:p>
        </p:txBody>
      </p:sp>
    </p:spTree>
    <p:extLst>
      <p:ext uri="{BB962C8B-B14F-4D97-AF65-F5344CB8AC3E}">
        <p14:creationId xmlns:p14="http://schemas.microsoft.com/office/powerpoint/2010/main" val="33544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 b="1" dirty="0">
                <a:solidFill>
                  <a:srgbClr val="C00000"/>
                </a:solidFill>
              </a:rPr>
              <a:t>Transaction Security and Data Protection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55409"/>
            <a:ext cx="8153400" cy="4876800"/>
          </a:xfrm>
        </p:spPr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Use a predefined key to encrypt and decrypt the data during transmission.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Use the secure sockets layer (SSL) protocol to protect data transmitted over the Internet.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Move sensitive customer information such as credit card numbers offline or encrypting the information if it is to be stored online.</a:t>
            </a:r>
          </a:p>
        </p:txBody>
      </p:sp>
    </p:spTree>
    <p:extLst>
      <p:ext uri="{BB962C8B-B14F-4D97-AF65-F5344CB8AC3E}">
        <p14:creationId xmlns:p14="http://schemas.microsoft.com/office/powerpoint/2010/main" val="77398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0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0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0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0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6BEE3393-BF75-4390-B683-DB5DEB414837}" type="slidenum">
              <a:rPr lang="en-US" altLang="en-US"/>
              <a:pPr algn="l"/>
              <a:t>6</a:t>
            </a:fld>
            <a:endParaRPr lang="en-US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489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C00000"/>
                </a:solidFill>
              </a:rPr>
              <a:t>Goals of Computer Security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822" y="1359820"/>
            <a:ext cx="8229600" cy="422116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 smtClean="0"/>
              <a:t>Integrity:</a:t>
            </a:r>
          </a:p>
          <a:p>
            <a:pPr lvl="1" eaLnBrk="1" hangingPunct="1"/>
            <a:r>
              <a:rPr lang="en-US" altLang="en-US" dirty="0" smtClean="0"/>
              <a:t>Guarantee that the data is what we expect</a:t>
            </a:r>
          </a:p>
          <a:p>
            <a:pPr eaLnBrk="1" hangingPunct="1"/>
            <a:r>
              <a:rPr lang="en-US" altLang="en-US" sz="2800" dirty="0" smtClean="0"/>
              <a:t>Confidentiality</a:t>
            </a:r>
          </a:p>
          <a:p>
            <a:pPr lvl="1" eaLnBrk="1" hangingPunct="1"/>
            <a:r>
              <a:rPr lang="en-US" altLang="en-US" dirty="0" smtClean="0"/>
              <a:t>The information must just be accessible to the authorized people</a:t>
            </a:r>
          </a:p>
          <a:p>
            <a:pPr eaLnBrk="1" hangingPunct="1"/>
            <a:r>
              <a:rPr lang="en-US" altLang="en-US" sz="2800" dirty="0" smtClean="0"/>
              <a:t>Reliability</a:t>
            </a:r>
          </a:p>
          <a:p>
            <a:pPr lvl="1" eaLnBrk="1" hangingPunct="1"/>
            <a:r>
              <a:rPr lang="en-US" altLang="en-US" dirty="0" smtClean="0"/>
              <a:t>Computers should work without having unexpected problems</a:t>
            </a:r>
          </a:p>
          <a:p>
            <a:pPr eaLnBrk="1" hangingPunct="1"/>
            <a:r>
              <a:rPr lang="en-US" altLang="en-US" sz="2800" dirty="0" smtClean="0"/>
              <a:t>Authentication</a:t>
            </a:r>
          </a:p>
          <a:p>
            <a:pPr lvl="1" eaLnBrk="1" hangingPunct="1"/>
            <a:r>
              <a:rPr lang="en-US" altLang="en-US" dirty="0" smtClean="0"/>
              <a:t>Guarantee that only authorized persons can access to the resources</a:t>
            </a:r>
          </a:p>
          <a:p>
            <a:pPr eaLnBrk="1" hangingPunct="1"/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1903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438400"/>
            <a:ext cx="8229600" cy="4724400"/>
          </a:xfrm>
        </p:spPr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Remove all files and data from storage devices including disk drives and tapes before getting rid of the devices.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Shred all hard-copy documents containing sensitive information before trashing them.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Security is only as strong as the weakest link.</a:t>
            </a:r>
          </a:p>
          <a:p>
            <a:endParaRPr lang="en-US" altLang="en-US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title"/>
          </p:nvPr>
        </p:nvSpPr>
        <p:spPr>
          <a:xfrm>
            <a:off x="1143000" y="76200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Transaction Security and Data Protection - internal</a:t>
            </a:r>
          </a:p>
        </p:txBody>
      </p:sp>
    </p:spTree>
    <p:extLst>
      <p:ext uri="{BB962C8B-B14F-4D97-AF65-F5344CB8AC3E}">
        <p14:creationId xmlns:p14="http://schemas.microsoft.com/office/powerpoint/2010/main" val="72217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9929"/>
            <a:ext cx="749808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Chapter Review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6492" y="838200"/>
            <a:ext cx="8001000" cy="5410200"/>
          </a:xfrm>
        </p:spPr>
        <p:txBody>
          <a:bodyPr>
            <a:noAutofit/>
          </a:bodyPr>
          <a:lstStyle/>
          <a:p>
            <a:r>
              <a:rPr lang="en-US" sz="2700" dirty="0" smtClean="0"/>
              <a:t>What is Computer Security?</a:t>
            </a:r>
          </a:p>
          <a:p>
            <a:r>
              <a:rPr lang="en-US" sz="2700" dirty="0" smtClean="0"/>
              <a:t>What is Network Security?</a:t>
            </a:r>
          </a:p>
          <a:p>
            <a:r>
              <a:rPr lang="en-US" sz="2700" dirty="0" smtClean="0"/>
              <a:t>What is Internet Security?</a:t>
            </a:r>
          </a:p>
          <a:p>
            <a:r>
              <a:rPr lang="en-US" sz="2800" dirty="0"/>
              <a:t>What are the technologies design to protect network connections and data transfer over the internet?</a:t>
            </a:r>
          </a:p>
          <a:p>
            <a:r>
              <a:rPr lang="en-US" sz="2700" dirty="0" smtClean="0"/>
              <a:t>When we doing instant chatting (Skype, </a:t>
            </a:r>
            <a:r>
              <a:rPr lang="en-US" sz="2700" dirty="0" err="1" smtClean="0"/>
              <a:t>gtalk</a:t>
            </a:r>
            <a:r>
              <a:rPr lang="en-US" sz="2700" dirty="0" smtClean="0"/>
              <a:t>, etc.) viruses can attack our machine. How could that happen and how can we avoid it?</a:t>
            </a:r>
          </a:p>
          <a:p>
            <a:r>
              <a:rPr lang="en-US" sz="2700" dirty="0" smtClean="0"/>
              <a:t>What does antivirus software do? </a:t>
            </a:r>
          </a:p>
          <a:p>
            <a:r>
              <a:rPr lang="en-US" sz="2700" dirty="0" smtClean="0"/>
              <a:t>Briefly explain term Data Encryption with its process.</a:t>
            </a:r>
          </a:p>
          <a:p>
            <a:r>
              <a:rPr lang="en-US" sz="2700" dirty="0" smtClean="0"/>
              <a:t>How can you protect your privacy on the Internet? Briefly explain.</a:t>
            </a:r>
          </a:p>
          <a:p>
            <a:endParaRPr lang="en-US" sz="2700" dirty="0" smtClean="0"/>
          </a:p>
        </p:txBody>
      </p:sp>
    </p:spTree>
    <p:extLst>
      <p:ext uri="{BB962C8B-B14F-4D97-AF65-F5344CB8AC3E}">
        <p14:creationId xmlns:p14="http://schemas.microsoft.com/office/powerpoint/2010/main" val="399611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121920"/>
            <a:ext cx="7498080" cy="1143000"/>
          </a:xfrm>
        </p:spPr>
        <p:txBody>
          <a:bodyPr/>
          <a:lstStyle/>
          <a:p>
            <a:pPr algn="l"/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8229600" cy="1828800"/>
          </a:xfrm>
        </p:spPr>
        <p:txBody>
          <a:bodyPr/>
          <a:lstStyle/>
          <a:p>
            <a:r>
              <a:rPr lang="en-US" dirty="0" smtClean="0"/>
              <a:t>The ability of an individual or group to seclude themselves or information about themselves and thereby reveal themselves by selectively.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3276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Authentication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0080" y="45720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act of establishing or conforming something(or someone) as authentic, that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is, that claims made by or about the thing are true.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44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Who is vulnerable?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Financial institutions and banks</a:t>
            </a:r>
          </a:p>
          <a:p>
            <a:r>
              <a:rPr lang="en-US"/>
              <a:t>Internet service providers</a:t>
            </a:r>
          </a:p>
          <a:p>
            <a:r>
              <a:rPr lang="en-US"/>
              <a:t>Pharmaceutical companies</a:t>
            </a:r>
          </a:p>
          <a:p>
            <a:r>
              <a:rPr lang="en-US"/>
              <a:t>Government and defense agencies</a:t>
            </a:r>
          </a:p>
          <a:p>
            <a:r>
              <a:rPr lang="en-US"/>
              <a:t>Contractors to various government agencies</a:t>
            </a:r>
          </a:p>
          <a:p>
            <a:r>
              <a:rPr lang="en-US"/>
              <a:t>Multinational corporations</a:t>
            </a:r>
          </a:p>
          <a:p>
            <a:r>
              <a:rPr lang="en-US" b="1"/>
              <a:t>ANYONE ON THE NETWORK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CA09-BAB9-41F5-ABC5-6D89F7D4C916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"/>
          <p:cNvSpPr txBox="1">
            <a:spLocks noChangeArrowheads="1"/>
          </p:cNvSpPr>
          <p:nvPr/>
        </p:nvSpPr>
        <p:spPr bwMode="auto">
          <a:xfrm>
            <a:off x="1143000" y="-457200"/>
            <a:ext cx="8229600" cy="1570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rIns="0" bIns="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dirty="0" smtClean="0">
                <a:solidFill>
                  <a:srgbClr val="C00000"/>
                </a:solidFill>
              </a:rPr>
              <a:t>Enemies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76803" name="Text Box 2"/>
          <p:cNvSpPr txBox="1">
            <a:spLocks noChangeArrowheads="1"/>
          </p:cNvSpPr>
          <p:nvPr/>
        </p:nvSpPr>
        <p:spPr bwMode="auto">
          <a:xfrm>
            <a:off x="1066800" y="1447800"/>
            <a:ext cx="8077200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71463" indent="-271463">
              <a:lnSpc>
                <a:spcPct val="90000"/>
              </a:lnSpc>
              <a:spcBef>
                <a:spcPts val="700"/>
              </a:spcBef>
              <a:buSzPct val="9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b="1" dirty="0">
                <a:solidFill>
                  <a:srgbClr val="000000"/>
                </a:solidFill>
              </a:rPr>
              <a:t>Hackers</a:t>
            </a:r>
          </a:p>
          <a:p>
            <a:pPr marL="638175" lvl="1" indent="-246063">
              <a:lnSpc>
                <a:spcPct val="90000"/>
              </a:lnSpc>
              <a:spcBef>
                <a:spcPts val="600"/>
              </a:spcBef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</a:rPr>
              <a:t>Access systems in an unauthorized manner. </a:t>
            </a:r>
            <a:endParaRPr lang="en-US" sz="2600" dirty="0" smtClean="0">
              <a:solidFill>
                <a:srgbClr val="000000"/>
              </a:solidFill>
            </a:endParaRPr>
          </a:p>
          <a:p>
            <a:pPr marL="638175" lvl="1" indent="-246063">
              <a:lnSpc>
                <a:spcPct val="90000"/>
              </a:lnSpc>
              <a:spcBef>
                <a:spcPts val="600"/>
              </a:spcBef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>
                <a:solidFill>
                  <a:srgbClr val="000000"/>
                </a:solidFill>
              </a:rPr>
              <a:t>Hackers </a:t>
            </a:r>
            <a:r>
              <a:rPr lang="en-US" sz="2600" dirty="0">
                <a:solidFill>
                  <a:srgbClr val="000000"/>
                </a:solidFill>
              </a:rPr>
              <a:t>have no malicious intent </a:t>
            </a:r>
          </a:p>
          <a:p>
            <a:pPr marL="638175" lvl="1" indent="-246063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</a:rPr>
              <a:t>	(i.e., they do not intend to cause harm</a:t>
            </a:r>
            <a:r>
              <a:rPr lang="en-US" sz="2600" dirty="0" smtClean="0">
                <a:solidFill>
                  <a:srgbClr val="000000"/>
                </a:solidFill>
              </a:rPr>
              <a:t>).</a:t>
            </a:r>
          </a:p>
          <a:p>
            <a:pPr marL="638175" lvl="1" indent="-246063">
              <a:lnSpc>
                <a:spcPct val="90000"/>
              </a:lnSpc>
              <a:spcBef>
                <a:spcPts val="600"/>
              </a:spcBef>
              <a:buSzPct val="85000"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>
                <a:solidFill>
                  <a:srgbClr val="000000"/>
                </a:solidFill>
              </a:rPr>
              <a:t>They </a:t>
            </a:r>
            <a:r>
              <a:rPr lang="en-US" sz="2600" dirty="0">
                <a:solidFill>
                  <a:srgbClr val="000000"/>
                </a:solidFill>
              </a:rPr>
              <a:t>are only motivated by </a:t>
            </a:r>
            <a:r>
              <a:rPr lang="en-US" sz="2600" dirty="0" smtClean="0">
                <a:solidFill>
                  <a:srgbClr val="000000"/>
                </a:solidFill>
              </a:rPr>
              <a:t>curiosity, personal satisfaction</a:t>
            </a:r>
            <a:r>
              <a:rPr lang="en-US" sz="2600" dirty="0">
                <a:solidFill>
                  <a:srgbClr val="000000"/>
                </a:solidFill>
              </a:rPr>
              <a:t>, or gaining </a:t>
            </a:r>
            <a:r>
              <a:rPr lang="en-US" sz="2600" dirty="0" smtClean="0">
                <a:solidFill>
                  <a:srgbClr val="000000"/>
                </a:solidFill>
              </a:rPr>
              <a:t>reputation etc.</a:t>
            </a:r>
          </a:p>
          <a:p>
            <a:pPr marL="638175" lvl="1" indent="-246063">
              <a:lnSpc>
                <a:spcPct val="90000"/>
              </a:lnSpc>
              <a:spcBef>
                <a:spcPts val="600"/>
              </a:spcBef>
              <a:buSzPct val="85000"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>
              <a:solidFill>
                <a:srgbClr val="000000"/>
              </a:solidFill>
            </a:endParaRPr>
          </a:p>
          <a:p>
            <a:pPr marL="271463" indent="-271463">
              <a:lnSpc>
                <a:spcPct val="90000"/>
              </a:lnSpc>
              <a:spcBef>
                <a:spcPts val="700"/>
              </a:spcBef>
              <a:buSzPct val="9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b="1" dirty="0">
                <a:solidFill>
                  <a:srgbClr val="000000"/>
                </a:solidFill>
              </a:rPr>
              <a:t>Crackers</a:t>
            </a:r>
          </a:p>
          <a:p>
            <a:pPr marL="638175" lvl="1" indent="-246063">
              <a:lnSpc>
                <a:spcPct val="90000"/>
              </a:lnSpc>
              <a:spcBef>
                <a:spcPts val="600"/>
              </a:spcBef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</a:rPr>
              <a:t>Individuals who cause damages to </a:t>
            </a:r>
            <a:r>
              <a:rPr lang="en-US" sz="2600" dirty="0" smtClean="0">
                <a:solidFill>
                  <a:srgbClr val="000000"/>
                </a:solidFill>
              </a:rPr>
              <a:t>information </a:t>
            </a:r>
            <a:r>
              <a:rPr lang="en-US" sz="2600" dirty="0">
                <a:solidFill>
                  <a:srgbClr val="000000"/>
                </a:solidFill>
              </a:rPr>
              <a:t>systems with a malicious </a:t>
            </a:r>
            <a:r>
              <a:rPr lang="en-US" sz="2600" dirty="0" smtClean="0">
                <a:solidFill>
                  <a:srgbClr val="000000"/>
                </a:solidFill>
              </a:rPr>
              <a:t>intent </a:t>
            </a:r>
            <a:r>
              <a:rPr lang="en-US" sz="2600" dirty="0">
                <a:solidFill>
                  <a:srgbClr val="000000"/>
                </a:solidFill>
              </a:rPr>
              <a:t>often for financial </a:t>
            </a:r>
            <a:r>
              <a:rPr lang="en-US" sz="2600" dirty="0" smtClean="0">
                <a:solidFill>
                  <a:srgbClr val="000000"/>
                </a:solidFill>
              </a:rPr>
              <a:t>gains.</a:t>
            </a:r>
            <a:endParaRPr lang="en-US" sz="2600" dirty="0">
              <a:solidFill>
                <a:srgbClr val="000000"/>
              </a:solidFill>
            </a:endParaRPr>
          </a:p>
          <a:p>
            <a:pPr marL="638175" lvl="1" indent="-246063">
              <a:lnSpc>
                <a:spcPct val="90000"/>
              </a:lnSpc>
              <a:spcBef>
                <a:spcPts val="600"/>
              </a:spcBef>
              <a:buClrTx/>
              <a:buSzPct val="8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97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ATE LMS Template Powerpoi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7D6EB70-AC5D-4C93-8EC9-DDBA92A97C78}" vid="{AD4A3A70-3E62-4EFF-A645-92967231B9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SLIATE LMS Template Powerpoint</Template>
  <TotalTime>440</TotalTime>
  <Words>2886</Words>
  <Application>Microsoft Office PowerPoint</Application>
  <PresentationFormat>On-screen Show (4:3)</PresentationFormat>
  <Paragraphs>475</Paragraphs>
  <Slides>61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7" baseType="lpstr">
      <vt:lpstr>ＭＳ Ｐゴシック</vt:lpstr>
      <vt:lpstr>Arial</vt:lpstr>
      <vt:lpstr>Arial Rounded MT Bold</vt:lpstr>
      <vt:lpstr>Calibri</vt:lpstr>
      <vt:lpstr>Constantia</vt:lpstr>
      <vt:lpstr>Georgia</vt:lpstr>
      <vt:lpstr>Symbol</vt:lpstr>
      <vt:lpstr>Tahoma</vt:lpstr>
      <vt:lpstr>Times</vt:lpstr>
      <vt:lpstr>Times New Roman</vt:lpstr>
      <vt:lpstr>Verdana</vt:lpstr>
      <vt:lpstr>Wingdings</vt:lpstr>
      <vt:lpstr>Wingdings 2</vt:lpstr>
      <vt:lpstr>SLIATE LMS Template Powerpoint</vt:lpstr>
      <vt:lpstr>Bitmap Image</vt:lpstr>
      <vt:lpstr>Clip</vt:lpstr>
      <vt:lpstr>HNDIT1106 –    Web Development</vt:lpstr>
      <vt:lpstr>Objectives</vt:lpstr>
      <vt:lpstr>Introduction</vt:lpstr>
      <vt:lpstr>PowerPoint Presentation</vt:lpstr>
      <vt:lpstr>Security Basics</vt:lpstr>
      <vt:lpstr>Goals of Computer Security</vt:lpstr>
      <vt:lpstr>Privacy</vt:lpstr>
      <vt:lpstr>Who is vulnerable?</vt:lpstr>
      <vt:lpstr>PowerPoint Presentation</vt:lpstr>
      <vt:lpstr>Malicious Software </vt:lpstr>
      <vt:lpstr>Types of Vulnerabilities</vt:lpstr>
      <vt:lpstr>Symptoms of Virus Attack </vt:lpstr>
      <vt:lpstr>Virus through the Internet</vt:lpstr>
      <vt:lpstr>Types of Vulnerabilities…(cont.)</vt:lpstr>
      <vt:lpstr>Macro</vt:lpstr>
      <vt:lpstr>Types of Vulnerabilities…(cont.)</vt:lpstr>
      <vt:lpstr>Types of Vulnerabilities…(cont.)</vt:lpstr>
      <vt:lpstr>Symptoms</vt:lpstr>
      <vt:lpstr>Effects</vt:lpstr>
      <vt:lpstr>Operation</vt:lpstr>
      <vt:lpstr>Similarities / Differences</vt:lpstr>
      <vt:lpstr>Types of Vulnerabilities…(cont.)</vt:lpstr>
      <vt:lpstr>Web Attacks</vt:lpstr>
      <vt:lpstr>Junk e-mail</vt:lpstr>
      <vt:lpstr>PowerPoint Presentation</vt:lpstr>
      <vt:lpstr>PowerPoint Presentation</vt:lpstr>
      <vt:lpstr>PowerPoint Presentation</vt:lpstr>
      <vt:lpstr>Network and Web Site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Cookies</vt:lpstr>
      <vt:lpstr>Cookie </vt:lpstr>
      <vt:lpstr>Web Proofing</vt:lpstr>
      <vt:lpstr>Protection/Prevention</vt:lpstr>
      <vt:lpstr>PowerPoint Presentation</vt:lpstr>
      <vt:lpstr>Solutions</vt:lpstr>
      <vt:lpstr>Internet Security</vt:lpstr>
      <vt:lpstr>Internet Security</vt:lpstr>
      <vt:lpstr>Firewall</vt:lpstr>
      <vt:lpstr>What is a Firewall?</vt:lpstr>
      <vt:lpstr>What is a Firewall?...(cont.)</vt:lpstr>
      <vt:lpstr>Hardware vs. Software Firewalls</vt:lpstr>
      <vt:lpstr>How does a software firewall work?</vt:lpstr>
      <vt:lpstr>Firewall Rules</vt:lpstr>
      <vt:lpstr>What a personal firewall can do</vt:lpstr>
      <vt:lpstr>What a personal firewall cannot do</vt:lpstr>
      <vt:lpstr>How Firewall Works</vt:lpstr>
      <vt:lpstr>Building Firewall</vt:lpstr>
      <vt:lpstr>Limitations of Firewall</vt:lpstr>
      <vt:lpstr>Cryptography</vt:lpstr>
      <vt:lpstr>PowerPoint Presentation</vt:lpstr>
      <vt:lpstr>Cryptography</vt:lpstr>
      <vt:lpstr>Cryptographic Protocols</vt:lpstr>
      <vt:lpstr>How can you achieve security?</vt:lpstr>
      <vt:lpstr>Transaction Security and Data Protection</vt:lpstr>
      <vt:lpstr>Transaction Security and Data Protection - internal</vt:lpstr>
      <vt:lpstr>Chapter Review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HNDIT1106 –    Web Development</dc:title>
  <dc:creator>Microsoft</dc:creator>
  <cp:lastModifiedBy>wathsala</cp:lastModifiedBy>
  <cp:revision>16</cp:revision>
  <dcterms:created xsi:type="dcterms:W3CDTF">2018-05-21T16:38:33Z</dcterms:created>
  <dcterms:modified xsi:type="dcterms:W3CDTF">2018-08-05T15:36:03Z</dcterms:modified>
</cp:coreProperties>
</file>