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1"/>
  </p:notes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3483" autoAdjust="0"/>
  </p:normalViewPr>
  <p:slideViewPr>
    <p:cSldViewPr>
      <p:cViewPr varScale="1">
        <p:scale>
          <a:sx n="58" d="100"/>
          <a:sy n="58" d="100"/>
        </p:scale>
        <p:origin x="816"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947EEF-08BE-4C4C-9F85-A10F0527A610}" type="datetimeFigureOut">
              <a:rPr lang="en-US" smtClean="0"/>
              <a:pPr/>
              <a:t>6/18/2018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3E067A-A1F8-44EC-AF55-43A7340D47EB}" type="slidenum">
              <a:rPr lang="en-US" smtClean="0"/>
              <a:pPr/>
              <a:t>‹#›</a:t>
            </a:fld>
            <a:endParaRPr lang="en-US"/>
          </a:p>
        </p:txBody>
      </p:sp>
    </p:spTree>
    <p:extLst>
      <p:ext uri="{BB962C8B-B14F-4D97-AF65-F5344CB8AC3E}">
        <p14:creationId xmlns:p14="http://schemas.microsoft.com/office/powerpoint/2010/main" val="3341188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en.wikipedia.org/wiki/Common_Gateway_Interface" TargetMode="External"/><Relationship Id="rId2" Type="http://schemas.openxmlformats.org/officeDocument/2006/relationships/slide" Target="../slides/slide29.xml"/><Relationship Id="rId1" Type="http://schemas.openxmlformats.org/officeDocument/2006/relationships/notesMaster" Target="../notesMasters/notesMaster1.xml"/><Relationship Id="rId5" Type="http://schemas.openxmlformats.org/officeDocument/2006/relationships/hyperlink" Target="http://searchwindevelopment.techtarget.com/definition/HTTP" TargetMode="External"/><Relationship Id="rId4" Type="http://schemas.openxmlformats.org/officeDocument/2006/relationships/hyperlink" Target="http://whatis.techtarget.com/definition/server"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archsoa.techtarget.com/definition/markup" TargetMode="External"/><Relationship Id="rId2" Type="http://schemas.openxmlformats.org/officeDocument/2006/relationships/slide" Target="../slides/slide38.xml"/><Relationship Id="rId1" Type="http://schemas.openxmlformats.org/officeDocument/2006/relationships/notesMaster" Target="../notesMasters/notesMaster1.xml"/><Relationship Id="rId5" Type="http://schemas.openxmlformats.org/officeDocument/2006/relationships/hyperlink" Target="http://searchsoa.techtarget.com/definition/HTML" TargetMode="External"/><Relationship Id="rId4" Type="http://schemas.openxmlformats.org/officeDocument/2006/relationships/hyperlink" Target="http://searchenterprisedesktop.techtarget.com/definition/Excel"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D0D24B-A2B2-4980-A32C-F966A250AD4F}" type="slidenum">
              <a:rPr lang="en-US" smtClean="0"/>
              <a:pPr/>
              <a:t>1</a:t>
            </a:fld>
            <a:endParaRPr lang="en-US"/>
          </a:p>
        </p:txBody>
      </p:sp>
    </p:spTree>
    <p:extLst>
      <p:ext uri="{BB962C8B-B14F-4D97-AF65-F5344CB8AC3E}">
        <p14:creationId xmlns:p14="http://schemas.microsoft.com/office/powerpoint/2010/main" val="820884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Joint Photographic Experts Group</a:t>
            </a:r>
            <a:br>
              <a:rPr lang="en-US" smtClean="0"/>
            </a:br>
            <a:r>
              <a:rPr lang="en-US" smtClean="0"/>
              <a:t>Graphic Interchange Format</a:t>
            </a:r>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2D94924-A96A-45B0-9E34-7C57F06147EE}" type="slidenum">
              <a:rPr lang="en-US" smtClean="0"/>
              <a:pPr eaLnBrk="1" hangingPunct="1"/>
              <a:t>11</a:t>
            </a:fld>
            <a:endParaRPr lang="en-US" smtClean="0"/>
          </a:p>
        </p:txBody>
      </p:sp>
    </p:spTree>
    <p:extLst>
      <p:ext uri="{BB962C8B-B14F-4D97-AF65-F5344CB8AC3E}">
        <p14:creationId xmlns:p14="http://schemas.microsoft.com/office/powerpoint/2010/main" val="887990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3B6A5C4-D8C2-4ECE-9BB3-83609B4B9D81}" type="slidenum">
              <a:rPr lang="en-US" smtClean="0"/>
              <a:pPr eaLnBrk="1" hangingPunct="1"/>
              <a:t>13</a:t>
            </a:fld>
            <a:endParaRPr lang="en-US" smtClean="0"/>
          </a:p>
        </p:txBody>
      </p:sp>
    </p:spTree>
    <p:extLst>
      <p:ext uri="{BB962C8B-B14F-4D97-AF65-F5344CB8AC3E}">
        <p14:creationId xmlns:p14="http://schemas.microsoft.com/office/powerpoint/2010/main" val="1660129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FF0000"/>
                </a:solidFill>
              </a:rPr>
              <a:t>CGI - </a:t>
            </a:r>
            <a:r>
              <a:rPr lang="en-US" b="1" i="1" dirty="0" smtClean="0">
                <a:hlinkClick r:id="rId3"/>
              </a:rPr>
              <a:t>Common Gateway Interface</a:t>
            </a:r>
            <a:endParaRPr lang="en-US" b="1" i="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The common gateway interface (CGI) is a standard way for a Web </a:t>
            </a:r>
            <a:r>
              <a:rPr lang="en-US" sz="1200" b="0" i="0" u="sng" kern="1200" dirty="0" smtClean="0">
                <a:solidFill>
                  <a:schemeClr val="tx1"/>
                </a:solidFill>
                <a:latin typeface="+mn-lt"/>
                <a:ea typeface="+mn-ea"/>
                <a:cs typeface="+mn-cs"/>
                <a:hlinkClick r:id="rId4"/>
              </a:rPr>
              <a:t>server</a:t>
            </a:r>
            <a:r>
              <a:rPr lang="en-US" sz="1200" b="0" i="0" kern="1200" dirty="0" smtClean="0">
                <a:solidFill>
                  <a:schemeClr val="tx1"/>
                </a:solidFill>
                <a:latin typeface="+mn-lt"/>
                <a:ea typeface="+mn-ea"/>
                <a:cs typeface="+mn-cs"/>
              </a:rPr>
              <a:t> to pass a Web user's request to an application program and to receive data back to forward to the user. When the user requests a Web page (for example, by clicking on a highlighted word or entering a Web site address), the server sends back the requested page. However, when a user fills out a form on a Web page and sends it in, it usually needs to be processed by an application program. The Web server typically passes the form information to a small application program that processes the data and may send back a confirmation message. This method or convention for passing data back and forth between the server and the application is called the common gateway interface (CGI). It is part of the Web's Hypertext Transfer Protocol (</a:t>
            </a:r>
            <a:r>
              <a:rPr lang="en-US" sz="1200" b="0" i="0" u="sng" kern="1200" dirty="0" smtClean="0">
                <a:solidFill>
                  <a:schemeClr val="tx1"/>
                </a:solidFill>
                <a:latin typeface="+mn-lt"/>
                <a:ea typeface="+mn-ea"/>
                <a:cs typeface="+mn-cs"/>
                <a:hlinkClick r:id="rId5"/>
              </a:rPr>
              <a:t>HTTP</a:t>
            </a:r>
            <a:r>
              <a:rPr lang="en-US" sz="1200" b="0" i="0" kern="1200" dirty="0" smtClean="0">
                <a:solidFill>
                  <a:schemeClr val="tx1"/>
                </a:solidFill>
                <a:latin typeface="+mn-lt"/>
                <a:ea typeface="+mn-ea"/>
                <a:cs typeface="+mn-cs"/>
              </a:rPr>
              <a:t>).</a:t>
            </a:r>
            <a:endParaRPr lang="en-US" b="1" dirty="0" smtClean="0"/>
          </a:p>
          <a:p>
            <a:endParaRPr lang="en-US" dirty="0"/>
          </a:p>
        </p:txBody>
      </p:sp>
      <p:sp>
        <p:nvSpPr>
          <p:cNvPr id="4" name="Slide Number Placeholder 3"/>
          <p:cNvSpPr>
            <a:spLocks noGrp="1"/>
          </p:cNvSpPr>
          <p:nvPr>
            <p:ph type="sldNum" sz="quarter" idx="10"/>
          </p:nvPr>
        </p:nvSpPr>
        <p:spPr/>
        <p:txBody>
          <a:bodyPr/>
          <a:lstStyle/>
          <a:p>
            <a:fld id="{8F55B167-DDC8-47F0-9972-EBDBAD6B4893}" type="slidenum">
              <a:rPr lang="en-US" smtClean="0"/>
              <a:pPr/>
              <a:t>29</a:t>
            </a:fld>
            <a:endParaRPr lang="en-US"/>
          </a:p>
        </p:txBody>
      </p:sp>
    </p:spTree>
    <p:extLst>
      <p:ext uri="{BB962C8B-B14F-4D97-AF65-F5344CB8AC3E}">
        <p14:creationId xmlns:p14="http://schemas.microsoft.com/office/powerpoint/2010/main" val="27963761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latin typeface="+mn-lt"/>
                <a:ea typeface="+mn-ea"/>
                <a:cs typeface="+mn-cs"/>
              </a:rPr>
              <a:t>A WYSIWYG (pronounced "wiz-</a:t>
            </a:r>
            <a:r>
              <a:rPr lang="en-US" sz="1200" b="0" i="0" kern="1200" dirty="0" err="1" smtClean="0">
                <a:solidFill>
                  <a:schemeClr val="tx1"/>
                </a:solidFill>
                <a:latin typeface="+mn-lt"/>
                <a:ea typeface="+mn-ea"/>
                <a:cs typeface="+mn-cs"/>
              </a:rPr>
              <a:t>ee</a:t>
            </a:r>
            <a:r>
              <a:rPr lang="en-US" sz="1200" b="0" i="0" kern="1200" dirty="0" smtClean="0">
                <a:solidFill>
                  <a:schemeClr val="tx1"/>
                </a:solidFill>
                <a:latin typeface="+mn-lt"/>
                <a:ea typeface="+mn-ea"/>
                <a:cs typeface="+mn-cs"/>
              </a:rPr>
              <a:t>-wig") editor or program is one that allows a developer to see what the end result will look like while the interface or document is being created. WYSIWYG is an acronym for "what you see is what you get". A WYSIWYG editor can be contrasted with more traditional editors that require the developer to enter descriptive codes (or </a:t>
            </a:r>
            <a:r>
              <a:rPr lang="en-US" sz="1200" b="0" i="0" u="sng" kern="1200" dirty="0" smtClean="0">
                <a:solidFill>
                  <a:schemeClr val="tx1"/>
                </a:solidFill>
                <a:latin typeface="+mn-lt"/>
                <a:ea typeface="+mn-ea"/>
                <a:cs typeface="+mn-cs"/>
                <a:hlinkClick r:id="rId3"/>
              </a:rPr>
              <a:t>markup</a:t>
            </a:r>
            <a:r>
              <a:rPr lang="en-US" sz="1200" b="0" i="0" kern="1200" dirty="0" smtClean="0">
                <a:solidFill>
                  <a:schemeClr val="tx1"/>
                </a:solidFill>
                <a:latin typeface="+mn-lt"/>
                <a:ea typeface="+mn-ea"/>
                <a:cs typeface="+mn-cs"/>
              </a:rPr>
              <a:t> ) and do not permit an immediate way to see the results of the markup. The first true WYSIWYG editor was a word processing program called Bravo. Invented by Charles Simonyi at the Xerox Palo Alto Research Center in the 1970s, it became the basis for Simonyi's work at Microsoft and evolved into two other WYSIWYG applications called Word and </a:t>
            </a:r>
            <a:r>
              <a:rPr lang="en-US" sz="1200" b="0" i="0" u="sng" kern="1200" dirty="0" smtClean="0">
                <a:solidFill>
                  <a:schemeClr val="tx1"/>
                </a:solidFill>
                <a:latin typeface="+mn-lt"/>
                <a:ea typeface="+mn-ea"/>
                <a:cs typeface="+mn-cs"/>
                <a:hlinkClick r:id="rId4"/>
              </a:rPr>
              <a:t>Excel</a:t>
            </a:r>
            <a:r>
              <a:rPr lang="en-US" sz="1200" b="0" i="0" kern="1200" dirty="0" smtClean="0">
                <a:solidFill>
                  <a:schemeClr val="tx1"/>
                </a:solidFill>
                <a:latin typeface="+mn-lt"/>
                <a:ea typeface="+mn-ea"/>
                <a:cs typeface="+mn-cs"/>
              </a:rPr>
              <a:t> .</a:t>
            </a:r>
          </a:p>
          <a:p>
            <a:r>
              <a:rPr lang="en-US" sz="1200" b="0" i="0" kern="1200" dirty="0" smtClean="0">
                <a:solidFill>
                  <a:schemeClr val="tx1"/>
                </a:solidFill>
                <a:latin typeface="+mn-lt"/>
                <a:ea typeface="+mn-ea"/>
                <a:cs typeface="+mn-cs"/>
              </a:rPr>
              <a:t>An </a:t>
            </a:r>
            <a:r>
              <a:rPr lang="en-US" sz="1200" b="0" i="0" u="sng" kern="1200" dirty="0" smtClean="0">
                <a:solidFill>
                  <a:schemeClr val="tx1"/>
                </a:solidFill>
                <a:latin typeface="+mn-lt"/>
                <a:ea typeface="+mn-ea"/>
                <a:cs typeface="+mn-cs"/>
                <a:hlinkClick r:id="rId5"/>
              </a:rPr>
              <a:t>HTML</a:t>
            </a:r>
            <a:r>
              <a:rPr lang="en-US" sz="1200" b="0" i="0" kern="1200" dirty="0" smtClean="0">
                <a:solidFill>
                  <a:schemeClr val="tx1"/>
                </a:solidFill>
                <a:latin typeface="+mn-lt"/>
                <a:ea typeface="+mn-ea"/>
                <a:cs typeface="+mn-cs"/>
              </a:rPr>
              <a:t> WYSIWYG editor, such as </a:t>
            </a:r>
            <a:r>
              <a:rPr lang="en-US" sz="1200" b="0" i="0" u="sng" kern="1200" dirty="0" smtClean="0">
                <a:solidFill>
                  <a:schemeClr val="tx1"/>
                </a:solidFill>
                <a:latin typeface="+mn-lt"/>
                <a:ea typeface="+mn-ea"/>
                <a:cs typeface="+mn-cs"/>
                <a:hlinkClick r:id="rId5"/>
              </a:rPr>
              <a:t>Microsoft's FrontPage</a:t>
            </a:r>
            <a:r>
              <a:rPr lang="en-US" sz="1200" b="0" i="0" kern="1200" dirty="0" smtClean="0">
                <a:solidFill>
                  <a:schemeClr val="tx1"/>
                </a:solidFill>
                <a:latin typeface="+mn-lt"/>
                <a:ea typeface="+mn-ea"/>
                <a:cs typeface="+mn-cs"/>
              </a:rPr>
              <a:t> or </a:t>
            </a:r>
            <a:r>
              <a:rPr lang="en-US" sz="1200" b="0" i="0" u="sng" kern="1200" dirty="0" smtClean="0">
                <a:solidFill>
                  <a:schemeClr val="tx1"/>
                </a:solidFill>
                <a:latin typeface="+mn-lt"/>
                <a:ea typeface="+mn-ea"/>
                <a:cs typeface="+mn-cs"/>
                <a:hlinkClick r:id="rId5"/>
              </a:rPr>
              <a:t>Adobe's </a:t>
            </a:r>
            <a:r>
              <a:rPr lang="en-US" sz="1200" b="0" i="0" u="sng" kern="1200" dirty="0" err="1" smtClean="0">
                <a:solidFill>
                  <a:schemeClr val="tx1"/>
                </a:solidFill>
                <a:latin typeface="+mn-lt"/>
                <a:ea typeface="+mn-ea"/>
                <a:cs typeface="+mn-cs"/>
                <a:hlinkClick r:id="rId5"/>
              </a:rPr>
              <a:t>PageMill</a:t>
            </a:r>
            <a:r>
              <a:rPr lang="en-US" sz="1200" b="0" i="0" kern="1200" dirty="0" smtClean="0">
                <a:solidFill>
                  <a:schemeClr val="tx1"/>
                </a:solidFill>
                <a:latin typeface="+mn-lt"/>
                <a:ea typeface="+mn-ea"/>
                <a:cs typeface="+mn-cs"/>
              </a:rPr>
              <a:t> conceals the markup and allows the Web page developer to think entirely in terms of how the content should appear.</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CE88469-0835-4E88-BCF2-2A1EEB884E61}" type="slidenum">
              <a:rPr lang="en-US" smtClean="0"/>
              <a:pPr/>
              <a:t>38</a:t>
            </a:fld>
            <a:endParaRPr lang="en-US"/>
          </a:p>
        </p:txBody>
      </p:sp>
    </p:spTree>
    <p:extLst>
      <p:ext uri="{BB962C8B-B14F-4D97-AF65-F5344CB8AC3E}">
        <p14:creationId xmlns:p14="http://schemas.microsoft.com/office/powerpoint/2010/main" val="2610878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RSS</a:t>
            </a:r>
            <a:r>
              <a:rPr lang="en-US" sz="1200" b="0" i="0" kern="1200" dirty="0" smtClean="0">
                <a:solidFill>
                  <a:schemeClr val="tx1"/>
                </a:solidFill>
                <a:latin typeface="+mn-lt"/>
                <a:ea typeface="+mn-ea"/>
                <a:cs typeface="+mn-cs"/>
              </a:rPr>
              <a:t> is an XML-based vocabulary that specifies a means of sharing news headlines and other content between Web sites</a:t>
            </a:r>
          </a:p>
          <a:p>
            <a:r>
              <a:rPr lang="en-US" sz="1200" b="0" i="0" kern="1200" dirty="0" smtClean="0">
                <a:solidFill>
                  <a:schemeClr val="tx1"/>
                </a:solidFill>
                <a:latin typeface="+mn-lt"/>
                <a:ea typeface="+mn-ea"/>
                <a:cs typeface="+mn-cs"/>
              </a:rPr>
              <a:t>RSS is a way of showing content (news, pictures, mp3s) without having to go to different web addresses to get it. Say you want to read the news at CNN, </a:t>
            </a:r>
            <a:r>
              <a:rPr lang="en-US" sz="1200" b="0" i="0" kern="1200" dirty="0" err="1" smtClean="0">
                <a:solidFill>
                  <a:schemeClr val="tx1"/>
                </a:solidFill>
                <a:latin typeface="+mn-lt"/>
                <a:ea typeface="+mn-ea"/>
                <a:cs typeface="+mn-cs"/>
              </a:rPr>
              <a:t>foxnews</a:t>
            </a:r>
            <a:r>
              <a:rPr lang="en-US" sz="1200" b="0" i="0" kern="1200" dirty="0" smtClean="0">
                <a:solidFill>
                  <a:schemeClr val="tx1"/>
                </a:solidFill>
                <a:latin typeface="+mn-lt"/>
                <a:ea typeface="+mn-ea"/>
                <a:cs typeface="+mn-cs"/>
              </a:rPr>
              <a:t> and read some comics. normally you would go to the sites and have all the ads and junk pop-up, but you just want the news! Enter RSS. Using programs known as "aggregators", you can see many "feeds" at the same time. </a:t>
            </a:r>
            <a:endParaRPr lang="en-US" dirty="0"/>
          </a:p>
        </p:txBody>
      </p:sp>
      <p:sp>
        <p:nvSpPr>
          <p:cNvPr id="4" name="Slide Number Placeholder 3"/>
          <p:cNvSpPr>
            <a:spLocks noGrp="1"/>
          </p:cNvSpPr>
          <p:nvPr>
            <p:ph type="sldNum" sz="quarter" idx="10"/>
          </p:nvPr>
        </p:nvSpPr>
        <p:spPr/>
        <p:txBody>
          <a:bodyPr/>
          <a:lstStyle/>
          <a:p>
            <a:fld id="{8CE88469-0835-4E88-BCF2-2A1EEB884E61}" type="slidenum">
              <a:rPr lang="en-US" smtClean="0"/>
              <a:pPr/>
              <a:t>50</a:t>
            </a:fld>
            <a:endParaRPr lang="en-US"/>
          </a:p>
        </p:txBody>
      </p:sp>
    </p:spTree>
    <p:extLst>
      <p:ext uri="{BB962C8B-B14F-4D97-AF65-F5344CB8AC3E}">
        <p14:creationId xmlns:p14="http://schemas.microsoft.com/office/powerpoint/2010/main" val="9140990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p:spPr>
      </p:sp>
      <p:sp>
        <p:nvSpPr>
          <p:cNvPr id="215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150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C282362-B9E9-4D5A-9C40-B66C36A7EBD5}" type="slidenum">
              <a:rPr lang="en-US" smtClean="0"/>
              <a:pPr/>
              <a:t>62</a:t>
            </a:fld>
            <a:endParaRPr lang="en-US" smtClean="0"/>
          </a:p>
        </p:txBody>
      </p:sp>
    </p:spTree>
    <p:extLst>
      <p:ext uri="{BB962C8B-B14F-4D97-AF65-F5344CB8AC3E}">
        <p14:creationId xmlns:p14="http://schemas.microsoft.com/office/powerpoint/2010/main" val="42062414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1B331C-56BB-4EB8-9AC9-218739B608CF}" type="slidenum">
              <a:rPr lang="en-US"/>
              <a:pPr/>
              <a:t>65</a:t>
            </a:fld>
            <a:endParaRPr lang="en-US"/>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3169212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5EDADC-1BBC-489E-BCBB-69C3895170AA}" type="slidenum">
              <a:rPr lang="en-US"/>
              <a:pPr/>
              <a:t>66</a:t>
            </a:fld>
            <a:endParaRPr lang="en-US"/>
          </a:p>
        </p:txBody>
      </p:sp>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p:txBody>
          <a:bodyPr/>
          <a:lstStyle/>
          <a:p>
            <a:r>
              <a:rPr lang="en-US" dirty="0" smtClean="0"/>
              <a:t>RSS - </a:t>
            </a:r>
            <a:r>
              <a:rPr lang="en-US" i="1" dirty="0" smtClean="0"/>
              <a:t>Really Simple Syndication</a:t>
            </a:r>
            <a:endParaRPr lang="en-US" dirty="0"/>
          </a:p>
        </p:txBody>
      </p:sp>
    </p:spTree>
    <p:extLst>
      <p:ext uri="{BB962C8B-B14F-4D97-AF65-F5344CB8AC3E}">
        <p14:creationId xmlns:p14="http://schemas.microsoft.com/office/powerpoint/2010/main" val="427970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057400"/>
            <a:ext cx="9144000" cy="2566851"/>
          </a:xfrm>
          <a:prstGeom prst="rect">
            <a:avLst/>
          </a:prstGeom>
        </p:spPr>
      </p:pic>
      <p:sp>
        <p:nvSpPr>
          <p:cNvPr id="4" name="Date Placeholder 3"/>
          <p:cNvSpPr>
            <a:spLocks noGrp="1"/>
          </p:cNvSpPr>
          <p:nvPr>
            <p:ph type="dt" sz="half" idx="10"/>
          </p:nvPr>
        </p:nvSpPr>
        <p:spPr/>
        <p:txBody>
          <a:bodyPr/>
          <a:lstStyle/>
          <a:p>
            <a:fld id="{1A8DD56F-A681-4805-A5A2-3EFEAD22C2F4}" type="datetimeFigureOut">
              <a:rPr lang="en-US" smtClean="0"/>
              <a:pPr/>
              <a:t>6/18/2018</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p>
            <a:fld id="{EA205F43-80E2-4640-A934-E79BFFCB5CAF}" type="slidenum">
              <a:rPr lang="en-US" smtClean="0"/>
              <a:pPr/>
              <a:t>‹#›</a:t>
            </a:fld>
            <a:endParaRPr lang="en-US"/>
          </a:p>
        </p:txBody>
      </p:sp>
      <p:sp>
        <p:nvSpPr>
          <p:cNvPr id="3" name="Subtitle 2"/>
          <p:cNvSpPr>
            <a:spLocks noGrp="1"/>
          </p:cNvSpPr>
          <p:nvPr>
            <p:ph type="subTitle" idx="1" hasCustomPrompt="1"/>
          </p:nvPr>
        </p:nvSpPr>
        <p:spPr>
          <a:xfrm>
            <a:off x="295431" y="4800600"/>
            <a:ext cx="8696169" cy="609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Chapter Title style</a:t>
            </a:r>
            <a:endParaRPr lang="en-US" dirty="0"/>
          </a:p>
        </p:txBody>
      </p:sp>
      <p:sp>
        <p:nvSpPr>
          <p:cNvPr id="2" name="Title 1"/>
          <p:cNvSpPr>
            <a:spLocks noGrp="1"/>
          </p:cNvSpPr>
          <p:nvPr>
            <p:ph type="ctrTitle" hasCustomPrompt="1"/>
          </p:nvPr>
        </p:nvSpPr>
        <p:spPr>
          <a:xfrm>
            <a:off x="4953000" y="2362201"/>
            <a:ext cx="3886200" cy="1981199"/>
          </a:xfrm>
        </p:spPr>
        <p:txBody>
          <a:bodyPr/>
          <a:lstStyle>
            <a:lvl1pPr>
              <a:defRPr/>
            </a:lvl1pPr>
          </a:lstStyle>
          <a:p>
            <a:r>
              <a:rPr lang="en-US" dirty="0" smtClean="0"/>
              <a:t>Click to edit Course Title style</a:t>
            </a:r>
            <a:endParaRPr lang="en-US" dirty="0"/>
          </a:p>
        </p:txBody>
      </p:sp>
    </p:spTree>
    <p:extLst>
      <p:ext uri="{BB962C8B-B14F-4D97-AF65-F5344CB8AC3E}">
        <p14:creationId xmlns:p14="http://schemas.microsoft.com/office/powerpoint/2010/main" val="130212749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8DD56F-A681-4805-A5A2-3EFEAD22C2F4}" type="datetimeFigureOut">
              <a:rPr lang="en-US" smtClean="0"/>
              <a:pPr/>
              <a:t>6/18/2018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05F43-80E2-4640-A934-E79BFFCB5CAF}" type="slidenum">
              <a:rPr lang="en-US" smtClean="0"/>
              <a:pPr/>
              <a:t>‹#›</a:t>
            </a:fld>
            <a:endParaRPr lang="en-US"/>
          </a:p>
        </p:txBody>
      </p:sp>
    </p:spTree>
    <p:extLst>
      <p:ext uri="{BB962C8B-B14F-4D97-AF65-F5344CB8AC3E}">
        <p14:creationId xmlns:p14="http://schemas.microsoft.com/office/powerpoint/2010/main" val="252277444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8DD56F-A681-4805-A5A2-3EFEAD22C2F4}" type="datetimeFigureOut">
              <a:rPr lang="en-US" smtClean="0"/>
              <a:pPr/>
              <a:t>6/18/2018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05F43-80E2-4640-A934-E79BFFCB5CAF}" type="slidenum">
              <a:rPr lang="en-US" smtClean="0"/>
              <a:pPr/>
              <a:t>‹#›</a:t>
            </a:fld>
            <a:endParaRPr lang="en-US"/>
          </a:p>
        </p:txBody>
      </p:sp>
    </p:spTree>
    <p:extLst>
      <p:ext uri="{BB962C8B-B14F-4D97-AF65-F5344CB8AC3E}">
        <p14:creationId xmlns:p14="http://schemas.microsoft.com/office/powerpoint/2010/main" val="22861351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0" y="228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885950"/>
            <a:ext cx="4013200" cy="4171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2800" y="1885950"/>
            <a:ext cx="4013200" cy="4171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31800" y="6229350"/>
            <a:ext cx="1905000" cy="457200"/>
          </a:xfrm>
        </p:spPr>
        <p:txBody>
          <a:bodyPr/>
          <a:lstStyle>
            <a:lvl1pPr>
              <a:defRPr/>
            </a:lvl1pPr>
          </a:lstStyle>
          <a:p>
            <a:fld id="{74F49694-CC00-452C-A019-D0C6342766B8}" type="datetime1">
              <a:rPr lang="en-US" altLang="zh-TW" smtClean="0"/>
              <a:pPr/>
              <a:t>6/18/2018</a:t>
            </a:fld>
            <a:endParaRPr lang="en-US" altLang="zh-TW"/>
          </a:p>
        </p:txBody>
      </p:sp>
      <p:sp>
        <p:nvSpPr>
          <p:cNvPr id="6" name="Footer Placeholder 5"/>
          <p:cNvSpPr>
            <a:spLocks noGrp="1"/>
          </p:cNvSpPr>
          <p:nvPr>
            <p:ph type="ftr" sz="quarter" idx="11"/>
          </p:nvPr>
        </p:nvSpPr>
        <p:spPr>
          <a:xfrm>
            <a:off x="3124200" y="6229350"/>
            <a:ext cx="2895600" cy="457200"/>
          </a:xfrm>
        </p:spPr>
        <p:txBody>
          <a:bodyPr/>
          <a:lstStyle>
            <a:lvl1pPr>
              <a:defRPr/>
            </a:lvl1pPr>
          </a:lstStyle>
          <a:p>
            <a:endParaRPr lang="en-US" altLang="zh-TW"/>
          </a:p>
        </p:txBody>
      </p:sp>
      <p:sp>
        <p:nvSpPr>
          <p:cNvPr id="7" name="Slide Number Placeholder 6"/>
          <p:cNvSpPr>
            <a:spLocks noGrp="1"/>
          </p:cNvSpPr>
          <p:nvPr>
            <p:ph type="sldNum" sz="quarter" idx="12"/>
          </p:nvPr>
        </p:nvSpPr>
        <p:spPr>
          <a:xfrm>
            <a:off x="6731000" y="6229350"/>
            <a:ext cx="1905000" cy="457200"/>
          </a:xfrm>
        </p:spPr>
        <p:txBody>
          <a:bodyPr/>
          <a:lstStyle>
            <a:lvl1pPr>
              <a:defRPr/>
            </a:lvl1pPr>
          </a:lstStyle>
          <a:p>
            <a:fld id="{402BBD72-C026-4384-B184-150C41D69FF4}" type="slidenum">
              <a:rPr lang="en-US" altLang="zh-TW"/>
              <a:pPr/>
              <a:t>‹#›</a:t>
            </a:fld>
            <a:endParaRPr lang="en-US" altLang="zh-TW"/>
          </a:p>
        </p:txBody>
      </p:sp>
    </p:spTree>
    <p:extLst>
      <p:ext uri="{BB962C8B-B14F-4D97-AF65-F5344CB8AC3E}">
        <p14:creationId xmlns:p14="http://schemas.microsoft.com/office/powerpoint/2010/main" val="8740216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772400" cy="381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04800" y="1200150"/>
            <a:ext cx="8001000" cy="4972050"/>
          </a:xfrm>
        </p:spPr>
        <p:txBody>
          <a:bodyPr/>
          <a:lstStyle/>
          <a:p>
            <a:endParaRPr lang="en-US"/>
          </a:p>
        </p:txBody>
      </p:sp>
      <p:sp>
        <p:nvSpPr>
          <p:cNvPr id="4" name="Footer Placeholder 3"/>
          <p:cNvSpPr>
            <a:spLocks noGrp="1"/>
          </p:cNvSpPr>
          <p:nvPr>
            <p:ph type="ftr" sz="quarter" idx="10"/>
          </p:nvPr>
        </p:nvSpPr>
        <p:spPr>
          <a:xfrm>
            <a:off x="76200" y="6400800"/>
            <a:ext cx="4419600" cy="457200"/>
          </a:xfrm>
        </p:spPr>
        <p:txBody>
          <a:bodyPr/>
          <a:lstStyle>
            <a:lvl1pPr>
              <a:defRPr/>
            </a:lvl1pPr>
          </a:lstStyle>
          <a:p>
            <a:endParaRPr lang="en-US"/>
          </a:p>
        </p:txBody>
      </p:sp>
    </p:spTree>
    <p:extLst>
      <p:ext uri="{BB962C8B-B14F-4D97-AF65-F5344CB8AC3E}">
        <p14:creationId xmlns:p14="http://schemas.microsoft.com/office/powerpoint/2010/main" val="3103079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8DD56F-A681-4805-A5A2-3EFEAD22C2F4}" type="datetimeFigureOut">
              <a:rPr lang="en-US" smtClean="0"/>
              <a:pPr/>
              <a:t>6/18/2018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05F43-80E2-4640-A934-E79BFFCB5CAF}" type="slidenum">
              <a:rPr lang="en-US" smtClean="0"/>
              <a:pPr/>
              <a:t>‹#›</a:t>
            </a:fld>
            <a:endParaRPr lang="en-US"/>
          </a:p>
        </p:txBody>
      </p:sp>
    </p:spTree>
    <p:extLst>
      <p:ext uri="{BB962C8B-B14F-4D97-AF65-F5344CB8AC3E}">
        <p14:creationId xmlns:p14="http://schemas.microsoft.com/office/powerpoint/2010/main" val="397817285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8DD56F-A681-4805-A5A2-3EFEAD22C2F4}" type="datetimeFigureOut">
              <a:rPr lang="en-US" smtClean="0"/>
              <a:pPr/>
              <a:t>6/18/2018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05F43-80E2-4640-A934-E79BFFCB5CAF}" type="slidenum">
              <a:rPr lang="en-US" smtClean="0"/>
              <a:pPr/>
              <a:t>‹#›</a:t>
            </a:fld>
            <a:endParaRPr lang="en-US"/>
          </a:p>
        </p:txBody>
      </p:sp>
    </p:spTree>
    <p:extLst>
      <p:ext uri="{BB962C8B-B14F-4D97-AF65-F5344CB8AC3E}">
        <p14:creationId xmlns:p14="http://schemas.microsoft.com/office/powerpoint/2010/main" val="49441087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8DD56F-A681-4805-A5A2-3EFEAD22C2F4}" type="datetimeFigureOut">
              <a:rPr lang="en-US" smtClean="0"/>
              <a:pPr/>
              <a:t>6/18/2018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205F43-80E2-4640-A934-E79BFFCB5CAF}" type="slidenum">
              <a:rPr lang="en-US" smtClean="0"/>
              <a:pPr/>
              <a:t>‹#›</a:t>
            </a:fld>
            <a:endParaRPr lang="en-US"/>
          </a:p>
        </p:txBody>
      </p:sp>
    </p:spTree>
    <p:extLst>
      <p:ext uri="{BB962C8B-B14F-4D97-AF65-F5344CB8AC3E}">
        <p14:creationId xmlns:p14="http://schemas.microsoft.com/office/powerpoint/2010/main" val="11348156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8DD56F-A681-4805-A5A2-3EFEAD22C2F4}" type="datetimeFigureOut">
              <a:rPr lang="en-US" smtClean="0"/>
              <a:pPr/>
              <a:t>6/18/2018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205F43-80E2-4640-A934-E79BFFCB5CAF}" type="slidenum">
              <a:rPr lang="en-US" smtClean="0"/>
              <a:pPr/>
              <a:t>‹#›</a:t>
            </a:fld>
            <a:endParaRPr lang="en-US"/>
          </a:p>
        </p:txBody>
      </p:sp>
    </p:spTree>
    <p:extLst>
      <p:ext uri="{BB962C8B-B14F-4D97-AF65-F5344CB8AC3E}">
        <p14:creationId xmlns:p14="http://schemas.microsoft.com/office/powerpoint/2010/main" val="251186128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8DD56F-A681-4805-A5A2-3EFEAD22C2F4}" type="datetimeFigureOut">
              <a:rPr lang="en-US" smtClean="0"/>
              <a:pPr/>
              <a:t>6/18/2018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205F43-80E2-4640-A934-E79BFFCB5CAF}" type="slidenum">
              <a:rPr lang="en-US" smtClean="0"/>
              <a:pPr/>
              <a:t>‹#›</a:t>
            </a:fld>
            <a:endParaRPr lang="en-US"/>
          </a:p>
        </p:txBody>
      </p:sp>
    </p:spTree>
    <p:extLst>
      <p:ext uri="{BB962C8B-B14F-4D97-AF65-F5344CB8AC3E}">
        <p14:creationId xmlns:p14="http://schemas.microsoft.com/office/powerpoint/2010/main" val="20641964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8DD56F-A681-4805-A5A2-3EFEAD22C2F4}" type="datetimeFigureOut">
              <a:rPr lang="en-US" smtClean="0"/>
              <a:pPr/>
              <a:t>6/18/2018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205F43-80E2-4640-A934-E79BFFCB5CAF}" type="slidenum">
              <a:rPr lang="en-US" smtClean="0"/>
              <a:pPr/>
              <a:t>‹#›</a:t>
            </a:fld>
            <a:endParaRPr lang="en-US"/>
          </a:p>
        </p:txBody>
      </p:sp>
    </p:spTree>
    <p:extLst>
      <p:ext uri="{BB962C8B-B14F-4D97-AF65-F5344CB8AC3E}">
        <p14:creationId xmlns:p14="http://schemas.microsoft.com/office/powerpoint/2010/main" val="66664064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8DD56F-A681-4805-A5A2-3EFEAD22C2F4}" type="datetimeFigureOut">
              <a:rPr lang="en-US" smtClean="0"/>
              <a:pPr/>
              <a:t>6/18/2018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205F43-80E2-4640-A934-E79BFFCB5CAF}" type="slidenum">
              <a:rPr lang="en-US" smtClean="0"/>
              <a:pPr/>
              <a:t>‹#›</a:t>
            </a:fld>
            <a:endParaRPr lang="en-US"/>
          </a:p>
        </p:txBody>
      </p:sp>
    </p:spTree>
    <p:extLst>
      <p:ext uri="{BB962C8B-B14F-4D97-AF65-F5344CB8AC3E}">
        <p14:creationId xmlns:p14="http://schemas.microsoft.com/office/powerpoint/2010/main" val="114493237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8DD56F-A681-4805-A5A2-3EFEAD22C2F4}" type="datetimeFigureOut">
              <a:rPr lang="en-US" smtClean="0"/>
              <a:pPr/>
              <a:t>6/18/2018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205F43-80E2-4640-A934-E79BFFCB5CAF}" type="slidenum">
              <a:rPr lang="en-US" smtClean="0"/>
              <a:pPr/>
              <a:t>‹#›</a:t>
            </a:fld>
            <a:endParaRPr lang="en-US"/>
          </a:p>
        </p:txBody>
      </p:sp>
    </p:spTree>
    <p:extLst>
      <p:ext uri="{BB962C8B-B14F-4D97-AF65-F5344CB8AC3E}">
        <p14:creationId xmlns:p14="http://schemas.microsoft.com/office/powerpoint/2010/main" val="51471842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0"/>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905000"/>
            <a:ext cx="8229600" cy="4221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8DD56F-A681-4805-A5A2-3EFEAD22C2F4}" type="datetimeFigureOut">
              <a:rPr lang="en-US" smtClean="0"/>
              <a:pPr/>
              <a:t>6/18/2018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205F43-80E2-4640-A934-E79BFFCB5CAF}" type="slidenum">
              <a:rPr lang="en-US" smtClean="0"/>
              <a:pPr/>
              <a:t>‹#›</a:t>
            </a:fld>
            <a:endParaRPr lang="en-US"/>
          </a:p>
        </p:txBody>
      </p:sp>
      <p:pic>
        <p:nvPicPr>
          <p:cNvPr id="7" name="Picture 6"/>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0" y="0"/>
            <a:ext cx="9144000" cy="381000"/>
          </a:xfrm>
          <a:prstGeom prst="rect">
            <a:avLst/>
          </a:prstGeom>
        </p:spPr>
      </p:pic>
    </p:spTree>
    <p:extLst>
      <p:ext uri="{BB962C8B-B14F-4D97-AF65-F5344CB8AC3E}">
        <p14:creationId xmlns:p14="http://schemas.microsoft.com/office/powerpoint/2010/main" val="18203840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www.xislegraphix.com/website-types.html#brochure" TargetMode="External"/><Relationship Id="rId3" Type="http://schemas.openxmlformats.org/officeDocument/2006/relationships/hyperlink" Target="http://www.xislegraphix.com/website-types.html#photo" TargetMode="External"/><Relationship Id="rId7" Type="http://schemas.openxmlformats.org/officeDocument/2006/relationships/hyperlink" Target="http://www.xislegraphix.com/website-types.html#informational" TargetMode="External"/><Relationship Id="rId2" Type="http://schemas.openxmlformats.org/officeDocument/2006/relationships/hyperlink" Target="http://www.xislegraphix.com/website-types.html#personal" TargetMode="External"/><Relationship Id="rId1" Type="http://schemas.openxmlformats.org/officeDocument/2006/relationships/slideLayout" Target="../slideLayouts/slideLayout2.xml"/><Relationship Id="rId6" Type="http://schemas.openxmlformats.org/officeDocument/2006/relationships/hyperlink" Target="http://www.xislegraphix.com/website-types.html#blogs" TargetMode="External"/><Relationship Id="rId5" Type="http://schemas.openxmlformats.org/officeDocument/2006/relationships/hyperlink" Target="http://www.xislegraphix.com/website-types.html#mobile" TargetMode="External"/><Relationship Id="rId4" Type="http://schemas.openxmlformats.org/officeDocument/2006/relationships/hyperlink" Target="http://www.xislegraphix.com/website-types.html#community" TargetMode="External"/><Relationship Id="rId9" Type="http://schemas.openxmlformats.org/officeDocument/2006/relationships/hyperlink" Target="http://www.xislegraphix.com/website-types.html#ecommerce" TargetMode="Externa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Autofit/>
          </a:bodyPr>
          <a:lstStyle/>
          <a:p>
            <a:r>
              <a:rPr lang="en-US" sz="3600" dirty="0"/>
              <a:t>Chapter 4 : Types of websites</a:t>
            </a:r>
            <a:endParaRPr lang="en-US" sz="3600" dirty="0"/>
          </a:p>
        </p:txBody>
      </p:sp>
      <p:sp>
        <p:nvSpPr>
          <p:cNvPr id="6" name="Title 1"/>
          <p:cNvSpPr>
            <a:spLocks noGrp="1"/>
          </p:cNvSpPr>
          <p:nvPr>
            <p:ph type="ctrTitle"/>
          </p:nvPr>
        </p:nvSpPr>
        <p:spPr>
          <a:xfrm>
            <a:off x="4724400" y="2438400"/>
            <a:ext cx="4267200" cy="1981199"/>
          </a:xfrm>
        </p:spPr>
        <p:txBody>
          <a:bodyPr>
            <a:normAutofit fontScale="90000"/>
          </a:bodyPr>
          <a:lstStyle/>
          <a:p>
            <a:pPr algn="l"/>
            <a:r>
              <a:rPr lang="en-US" dirty="0" smtClean="0"/>
              <a:t>HNDIT1106 –    Web Development</a:t>
            </a:r>
            <a:endParaRPr lang="en-US" dirty="0"/>
          </a:p>
        </p:txBody>
      </p:sp>
      <p:sp>
        <p:nvSpPr>
          <p:cNvPr id="2" name="Slide Number Placeholder 1"/>
          <p:cNvSpPr>
            <a:spLocks noGrp="1"/>
          </p:cNvSpPr>
          <p:nvPr>
            <p:ph type="sldNum" sz="quarter" idx="12"/>
          </p:nvPr>
        </p:nvSpPr>
        <p:spPr/>
        <p:txBody>
          <a:bodyPr/>
          <a:lstStyle/>
          <a:p>
            <a:fld id="{00D34B05-3558-49CA-9E94-A70F1820A0B2}" type="slidenum">
              <a:rPr lang="en-US" smtClean="0"/>
              <a:pPr/>
              <a:t>1</a:t>
            </a:fld>
            <a:endParaRPr lang="en-US"/>
          </a:p>
        </p:txBody>
      </p:sp>
    </p:spTree>
    <p:extLst>
      <p:ext uri="{BB962C8B-B14F-4D97-AF65-F5344CB8AC3E}">
        <p14:creationId xmlns:p14="http://schemas.microsoft.com/office/powerpoint/2010/main" val="22775910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172" y="1176528"/>
            <a:ext cx="8229600" cy="4525963"/>
          </a:xfrm>
        </p:spPr>
        <p:txBody>
          <a:bodyPr rtlCol="0">
            <a:normAutofit fontScale="92500"/>
          </a:bodyPr>
          <a:lstStyle/>
          <a:p>
            <a:pPr marL="0" indent="0" eaLnBrk="1" fontAlgn="auto" hangingPunct="1">
              <a:spcAft>
                <a:spcPts val="0"/>
              </a:spcAft>
              <a:buFont typeface="Arial" charset="0"/>
              <a:buNone/>
              <a:defRPr/>
            </a:pPr>
            <a:r>
              <a:rPr lang="en-US" b="1" dirty="0" smtClean="0"/>
              <a:t>Static web sites</a:t>
            </a:r>
            <a:r>
              <a:rPr lang="en-US" dirty="0" smtClean="0"/>
              <a:t> are mainly focused on showing permanent information , where the navigator is limited by itself to obtain the data. </a:t>
            </a:r>
          </a:p>
          <a:p>
            <a:pPr marL="0" indent="0" eaLnBrk="1" fontAlgn="auto" hangingPunct="1">
              <a:spcAft>
                <a:spcPts val="0"/>
              </a:spcAft>
              <a:buFont typeface="Arial" charset="0"/>
              <a:buNone/>
              <a:defRPr/>
            </a:pPr>
            <a:r>
              <a:rPr lang="en-US" dirty="0" smtClean="0"/>
              <a:t>Static web sites can not interact with this information, without interacting with the visited web page. </a:t>
            </a:r>
          </a:p>
          <a:p>
            <a:pPr marL="0" indent="0" eaLnBrk="1" fontAlgn="auto" hangingPunct="1">
              <a:spcAft>
                <a:spcPts val="0"/>
              </a:spcAft>
              <a:buFont typeface="Arial" charset="0"/>
              <a:buNone/>
              <a:defRPr/>
            </a:pPr>
            <a:r>
              <a:rPr lang="en-US" dirty="0" smtClean="0"/>
              <a:t>         These kind of web are not able to support web applications as intelligent data base managers, forums, consultations on line, intelligent e-mails... </a:t>
            </a:r>
          </a:p>
        </p:txBody>
      </p:sp>
      <p:sp>
        <p:nvSpPr>
          <p:cNvPr id="4" name="Title 1"/>
          <p:cNvSpPr>
            <a:spLocks noGrp="1"/>
          </p:cNvSpPr>
          <p:nvPr>
            <p:ph type="title"/>
          </p:nvPr>
        </p:nvSpPr>
        <p:spPr>
          <a:xfrm>
            <a:off x="457200" y="239486"/>
            <a:ext cx="8686800" cy="838200"/>
          </a:xfrm>
        </p:spPr>
        <p:txBody>
          <a:bodyPr/>
          <a:lstStyle/>
          <a:p>
            <a:r>
              <a:rPr lang="en-US" altLang="en-US" dirty="0" smtClean="0">
                <a:solidFill>
                  <a:schemeClr val="tx2">
                    <a:lumMod val="60000"/>
                    <a:lumOff val="40000"/>
                  </a:schemeClr>
                </a:solidFill>
                <a:latin typeface="Arial" charset="0"/>
              </a:rPr>
              <a:t>Static web Sites…(cont.)</a:t>
            </a:r>
            <a:endParaRPr lang="en-US" dirty="0">
              <a:solidFill>
                <a:schemeClr val="tx2">
                  <a:lumMod val="60000"/>
                  <a:lumOff val="40000"/>
                </a:schemeClr>
              </a:solidFill>
            </a:endParaRPr>
          </a:p>
        </p:txBody>
      </p:sp>
      <p:sp>
        <p:nvSpPr>
          <p:cNvPr id="2" name="Slide Number Placeholder 1"/>
          <p:cNvSpPr>
            <a:spLocks noGrp="1"/>
          </p:cNvSpPr>
          <p:nvPr>
            <p:ph type="sldNum" sz="quarter" idx="12"/>
          </p:nvPr>
        </p:nvSpPr>
        <p:spPr/>
        <p:txBody>
          <a:bodyPr/>
          <a:lstStyle/>
          <a:p>
            <a:fld id="{00D34B05-3558-49CA-9E94-A70F1820A0B2}" type="slidenum">
              <a:rPr lang="en-US" smtClean="0"/>
              <a:pPr/>
              <a:t>10</a:t>
            </a:fld>
            <a:endParaRPr lang="en-US"/>
          </a:p>
        </p:txBody>
      </p:sp>
    </p:spTree>
    <p:extLst>
      <p:ext uri="{BB962C8B-B14F-4D97-AF65-F5344CB8AC3E}">
        <p14:creationId xmlns:p14="http://schemas.microsoft.com/office/powerpoint/2010/main" val="38781535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2"/>
          <p:cNvSpPr>
            <a:spLocks noGrp="1"/>
          </p:cNvSpPr>
          <p:nvPr>
            <p:ph sz="half" idx="1"/>
          </p:nvPr>
        </p:nvSpPr>
        <p:spPr>
          <a:xfrm>
            <a:off x="152400" y="1066800"/>
            <a:ext cx="4419600" cy="5029200"/>
          </a:xfrm>
        </p:spPr>
        <p:txBody>
          <a:bodyPr/>
          <a:lstStyle/>
          <a:p>
            <a:pPr eaLnBrk="1" hangingPunct="1">
              <a:lnSpc>
                <a:spcPct val="150000"/>
              </a:lnSpc>
              <a:spcBef>
                <a:spcPct val="0"/>
              </a:spcBef>
              <a:buFont typeface="Wingdings" pitchFamily="2" charset="2"/>
              <a:buChar char=""/>
            </a:pPr>
            <a:r>
              <a:rPr lang="en-US" sz="1900" dirty="0" smtClean="0">
                <a:solidFill>
                  <a:schemeClr val="tx1">
                    <a:lumMod val="75000"/>
                    <a:lumOff val="25000"/>
                  </a:schemeClr>
                </a:solidFill>
                <a:latin typeface="Arial" charset="0"/>
                <a:ea typeface="Times New Roman" pitchFamily="18" charset="0"/>
                <a:cs typeface="Arial" charset="0"/>
              </a:rPr>
              <a:t>Web Pages exist as individual files</a:t>
            </a:r>
          </a:p>
          <a:p>
            <a:pPr eaLnBrk="1" hangingPunct="1">
              <a:lnSpc>
                <a:spcPct val="150000"/>
              </a:lnSpc>
              <a:spcBef>
                <a:spcPct val="0"/>
              </a:spcBef>
              <a:buFont typeface="Wingdings" pitchFamily="2" charset="2"/>
              <a:buChar char=""/>
            </a:pPr>
            <a:r>
              <a:rPr lang="en-US" sz="1900" dirty="0" smtClean="0">
                <a:solidFill>
                  <a:schemeClr val="tx1">
                    <a:lumMod val="75000"/>
                    <a:lumOff val="25000"/>
                  </a:schemeClr>
                </a:solidFill>
                <a:latin typeface="Arial" charset="0"/>
                <a:ea typeface="Times New Roman" pitchFamily="18" charset="0"/>
                <a:cs typeface="Arial" charset="0"/>
              </a:rPr>
              <a:t>Some file types that may be familiar</a:t>
            </a:r>
          </a:p>
          <a:p>
            <a:pPr lvl="1" eaLnBrk="1" hangingPunct="1">
              <a:lnSpc>
                <a:spcPct val="150000"/>
              </a:lnSpc>
              <a:spcBef>
                <a:spcPct val="0"/>
              </a:spcBef>
              <a:buFont typeface="Wingdings" pitchFamily="2" charset="2"/>
              <a:buChar char=""/>
            </a:pPr>
            <a:r>
              <a:rPr lang="en-US" sz="1700" dirty="0" smtClean="0">
                <a:solidFill>
                  <a:schemeClr val="tx1">
                    <a:lumMod val="75000"/>
                    <a:lumOff val="25000"/>
                  </a:schemeClr>
                </a:solidFill>
                <a:latin typeface="Arial" charset="0"/>
                <a:ea typeface="Times New Roman" pitchFamily="18" charset="0"/>
                <a:cs typeface="Arial" charset="0"/>
              </a:rPr>
              <a:t>MS WORD DOC .doc, .</a:t>
            </a:r>
            <a:r>
              <a:rPr lang="en-US" sz="1700" dirty="0" err="1" smtClean="0">
                <a:solidFill>
                  <a:schemeClr val="tx1">
                    <a:lumMod val="75000"/>
                    <a:lumOff val="25000"/>
                  </a:schemeClr>
                </a:solidFill>
                <a:latin typeface="Arial" charset="0"/>
                <a:ea typeface="Times New Roman" pitchFamily="18" charset="0"/>
                <a:cs typeface="Arial" charset="0"/>
              </a:rPr>
              <a:t>docx</a:t>
            </a:r>
            <a:r>
              <a:rPr lang="en-US" sz="1700" dirty="0" smtClean="0">
                <a:solidFill>
                  <a:schemeClr val="tx1">
                    <a:lumMod val="75000"/>
                    <a:lumOff val="25000"/>
                  </a:schemeClr>
                </a:solidFill>
                <a:latin typeface="Arial" charset="0"/>
                <a:ea typeface="Times New Roman" pitchFamily="18" charset="0"/>
                <a:cs typeface="Arial" charset="0"/>
              </a:rPr>
              <a:t> </a:t>
            </a:r>
          </a:p>
          <a:p>
            <a:pPr lvl="1" eaLnBrk="1" hangingPunct="1">
              <a:lnSpc>
                <a:spcPct val="150000"/>
              </a:lnSpc>
              <a:spcBef>
                <a:spcPct val="0"/>
              </a:spcBef>
              <a:buFont typeface="Wingdings" pitchFamily="2" charset="2"/>
              <a:buChar char=""/>
            </a:pPr>
            <a:r>
              <a:rPr lang="en-US" sz="1700" dirty="0" smtClean="0">
                <a:solidFill>
                  <a:schemeClr val="tx1">
                    <a:lumMod val="75000"/>
                    <a:lumOff val="25000"/>
                  </a:schemeClr>
                </a:solidFill>
                <a:latin typeface="Arial" charset="0"/>
                <a:ea typeface="Times New Roman" pitchFamily="18" charset="0"/>
                <a:cs typeface="Arial" charset="0"/>
              </a:rPr>
              <a:t>MS EXCEL .</a:t>
            </a:r>
            <a:r>
              <a:rPr lang="en-US" sz="1700" dirty="0" err="1" smtClean="0">
                <a:solidFill>
                  <a:schemeClr val="tx1">
                    <a:lumMod val="75000"/>
                    <a:lumOff val="25000"/>
                  </a:schemeClr>
                </a:solidFill>
                <a:latin typeface="Arial" charset="0"/>
                <a:ea typeface="Times New Roman" pitchFamily="18" charset="0"/>
                <a:cs typeface="Arial" charset="0"/>
              </a:rPr>
              <a:t>xls</a:t>
            </a:r>
            <a:r>
              <a:rPr lang="en-US" sz="1700" dirty="0" smtClean="0">
                <a:solidFill>
                  <a:schemeClr val="tx1">
                    <a:lumMod val="75000"/>
                    <a:lumOff val="25000"/>
                  </a:schemeClr>
                </a:solidFill>
                <a:latin typeface="Arial" charset="0"/>
                <a:ea typeface="Times New Roman" pitchFamily="18" charset="0"/>
                <a:cs typeface="Arial" charset="0"/>
              </a:rPr>
              <a:t>, </a:t>
            </a:r>
            <a:r>
              <a:rPr lang="en-US" sz="1700" dirty="0" err="1" smtClean="0">
                <a:solidFill>
                  <a:schemeClr val="tx1">
                    <a:lumMod val="75000"/>
                    <a:lumOff val="25000"/>
                  </a:schemeClr>
                </a:solidFill>
                <a:latin typeface="Arial" charset="0"/>
                <a:ea typeface="Times New Roman" pitchFamily="18" charset="0"/>
                <a:cs typeface="Arial" charset="0"/>
              </a:rPr>
              <a:t>xlsx</a:t>
            </a:r>
            <a:endParaRPr lang="en-US" sz="1700" dirty="0" smtClean="0">
              <a:solidFill>
                <a:schemeClr val="tx1">
                  <a:lumMod val="75000"/>
                  <a:lumOff val="25000"/>
                </a:schemeClr>
              </a:solidFill>
              <a:latin typeface="Arial" charset="0"/>
              <a:ea typeface="Times New Roman" pitchFamily="18" charset="0"/>
              <a:cs typeface="Arial" charset="0"/>
            </a:endParaRPr>
          </a:p>
          <a:p>
            <a:pPr lvl="1" eaLnBrk="1" hangingPunct="1">
              <a:lnSpc>
                <a:spcPct val="150000"/>
              </a:lnSpc>
              <a:spcBef>
                <a:spcPct val="0"/>
              </a:spcBef>
              <a:buFont typeface="Wingdings" pitchFamily="2" charset="2"/>
              <a:buChar char=""/>
            </a:pPr>
            <a:r>
              <a:rPr lang="en-US" sz="1700" dirty="0" smtClean="0">
                <a:solidFill>
                  <a:schemeClr val="tx1">
                    <a:lumMod val="75000"/>
                    <a:lumOff val="25000"/>
                  </a:schemeClr>
                </a:solidFill>
                <a:latin typeface="Arial" charset="0"/>
                <a:ea typeface="Times New Roman" pitchFamily="18" charset="0"/>
                <a:cs typeface="Arial" charset="0"/>
              </a:rPr>
              <a:t> ADOBE FILES: .</a:t>
            </a:r>
            <a:r>
              <a:rPr lang="en-US" sz="1700" dirty="0" err="1" smtClean="0">
                <a:solidFill>
                  <a:schemeClr val="tx1">
                    <a:lumMod val="75000"/>
                    <a:lumOff val="25000"/>
                  </a:schemeClr>
                </a:solidFill>
                <a:latin typeface="Arial" charset="0"/>
                <a:ea typeface="Times New Roman" pitchFamily="18" charset="0"/>
                <a:cs typeface="Arial" charset="0"/>
              </a:rPr>
              <a:t>pdf</a:t>
            </a:r>
            <a:r>
              <a:rPr lang="en-US" sz="1700" dirty="0" smtClean="0">
                <a:solidFill>
                  <a:schemeClr val="tx1">
                    <a:lumMod val="75000"/>
                    <a:lumOff val="25000"/>
                  </a:schemeClr>
                </a:solidFill>
                <a:latin typeface="Arial" charset="0"/>
                <a:ea typeface="Times New Roman" pitchFamily="18" charset="0"/>
                <a:cs typeface="Arial" charset="0"/>
              </a:rPr>
              <a:t>, .</a:t>
            </a:r>
            <a:r>
              <a:rPr lang="en-US" sz="1700" dirty="0" err="1" smtClean="0">
                <a:solidFill>
                  <a:schemeClr val="tx1">
                    <a:lumMod val="75000"/>
                    <a:lumOff val="25000"/>
                  </a:schemeClr>
                </a:solidFill>
                <a:latin typeface="Arial" charset="0"/>
                <a:ea typeface="Times New Roman" pitchFamily="18" charset="0"/>
                <a:cs typeface="Arial" charset="0"/>
              </a:rPr>
              <a:t>psd</a:t>
            </a:r>
            <a:r>
              <a:rPr lang="en-US" sz="1700" dirty="0" smtClean="0">
                <a:solidFill>
                  <a:schemeClr val="tx1">
                    <a:lumMod val="75000"/>
                    <a:lumOff val="25000"/>
                  </a:schemeClr>
                </a:solidFill>
                <a:latin typeface="Arial" charset="0"/>
                <a:ea typeface="Times New Roman" pitchFamily="18" charset="0"/>
                <a:cs typeface="Arial" charset="0"/>
              </a:rPr>
              <a:t>, .</a:t>
            </a:r>
            <a:r>
              <a:rPr lang="en-US" sz="1700" dirty="0" err="1" smtClean="0">
                <a:solidFill>
                  <a:schemeClr val="tx1">
                    <a:lumMod val="75000"/>
                    <a:lumOff val="25000"/>
                  </a:schemeClr>
                </a:solidFill>
                <a:latin typeface="Arial" charset="0"/>
                <a:ea typeface="Times New Roman" pitchFamily="18" charset="0"/>
                <a:cs typeface="Arial" charset="0"/>
              </a:rPr>
              <a:t>ai</a:t>
            </a:r>
            <a:r>
              <a:rPr lang="en-US" sz="1700" dirty="0" smtClean="0">
                <a:solidFill>
                  <a:schemeClr val="tx1">
                    <a:lumMod val="75000"/>
                    <a:lumOff val="25000"/>
                  </a:schemeClr>
                </a:solidFill>
                <a:latin typeface="Arial" charset="0"/>
                <a:ea typeface="Times New Roman" pitchFamily="18" charset="0"/>
                <a:cs typeface="Arial" charset="0"/>
              </a:rPr>
              <a:t>. </a:t>
            </a:r>
          </a:p>
          <a:p>
            <a:pPr lvl="1" eaLnBrk="1" hangingPunct="1">
              <a:lnSpc>
                <a:spcPct val="150000"/>
              </a:lnSpc>
              <a:spcBef>
                <a:spcPct val="0"/>
              </a:spcBef>
              <a:buFont typeface="Wingdings" pitchFamily="2" charset="2"/>
              <a:buChar char=""/>
            </a:pPr>
            <a:r>
              <a:rPr lang="en-US" sz="1700" dirty="0" smtClean="0">
                <a:solidFill>
                  <a:schemeClr val="tx1">
                    <a:lumMod val="75000"/>
                    <a:lumOff val="25000"/>
                  </a:schemeClr>
                </a:solidFill>
                <a:latin typeface="Arial" charset="0"/>
                <a:ea typeface="Times New Roman" pitchFamily="18" charset="0"/>
                <a:cs typeface="Arial" charset="0"/>
              </a:rPr>
              <a:t>Digital Camera Files  </a:t>
            </a:r>
            <a:r>
              <a:rPr lang="en-US" sz="1400" dirty="0" smtClean="0">
                <a:solidFill>
                  <a:schemeClr val="tx1">
                    <a:lumMod val="75000"/>
                    <a:lumOff val="25000"/>
                  </a:schemeClr>
                </a:solidFill>
                <a:latin typeface="Arial" charset="0"/>
                <a:ea typeface="Times New Roman" pitchFamily="18" charset="0"/>
                <a:cs typeface="Arial" charset="0"/>
              </a:rPr>
              <a:t>.jpg, .tiff </a:t>
            </a:r>
            <a:r>
              <a:rPr lang="en-US" sz="1500" dirty="0" smtClean="0">
                <a:solidFill>
                  <a:schemeClr val="tx1">
                    <a:lumMod val="75000"/>
                    <a:lumOff val="25000"/>
                  </a:schemeClr>
                </a:solidFill>
                <a:latin typeface="Arial" charset="0"/>
                <a:ea typeface="Times New Roman" pitchFamily="18" charset="0"/>
                <a:cs typeface="Arial" charset="0"/>
              </a:rPr>
              <a:t/>
            </a:r>
            <a:br>
              <a:rPr lang="en-US" sz="1500" dirty="0" smtClean="0">
                <a:solidFill>
                  <a:schemeClr val="tx1">
                    <a:lumMod val="75000"/>
                    <a:lumOff val="25000"/>
                  </a:schemeClr>
                </a:solidFill>
                <a:latin typeface="Arial" charset="0"/>
                <a:ea typeface="Times New Roman" pitchFamily="18" charset="0"/>
                <a:cs typeface="Arial" charset="0"/>
              </a:rPr>
            </a:br>
            <a:endParaRPr lang="en-US" sz="800" dirty="0" smtClean="0">
              <a:solidFill>
                <a:schemeClr val="tx1">
                  <a:lumMod val="75000"/>
                  <a:lumOff val="25000"/>
                </a:schemeClr>
              </a:solidFill>
              <a:latin typeface="Arial" charset="0"/>
              <a:ea typeface="Times New Roman" pitchFamily="18" charset="0"/>
              <a:cs typeface="Arial" charset="0"/>
            </a:endParaRPr>
          </a:p>
          <a:p>
            <a:pPr eaLnBrk="1" hangingPunct="1">
              <a:spcBef>
                <a:spcPct val="0"/>
              </a:spcBef>
              <a:buFont typeface="Wingdings" pitchFamily="2" charset="2"/>
              <a:buChar char=""/>
            </a:pPr>
            <a:r>
              <a:rPr lang="en-US" sz="1900" dirty="0" smtClean="0">
                <a:solidFill>
                  <a:schemeClr val="tx1">
                    <a:lumMod val="75000"/>
                    <a:lumOff val="25000"/>
                  </a:schemeClr>
                </a:solidFill>
                <a:latin typeface="Arial" charset="0"/>
                <a:ea typeface="Times New Roman" pitchFamily="18" charset="0"/>
                <a:cs typeface="Arial" charset="0"/>
              </a:rPr>
              <a:t>Examples of typical static web page files</a:t>
            </a:r>
          </a:p>
          <a:p>
            <a:pPr lvl="1" eaLnBrk="1" hangingPunct="1">
              <a:lnSpc>
                <a:spcPct val="150000"/>
              </a:lnSpc>
              <a:spcBef>
                <a:spcPct val="0"/>
              </a:spcBef>
              <a:buFont typeface="Wingdings" pitchFamily="2" charset="2"/>
              <a:buChar char=""/>
            </a:pPr>
            <a:r>
              <a:rPr lang="en-US" sz="1700" dirty="0" smtClean="0">
                <a:solidFill>
                  <a:schemeClr val="tx1">
                    <a:lumMod val="75000"/>
                    <a:lumOff val="25000"/>
                  </a:schemeClr>
                </a:solidFill>
                <a:latin typeface="Arial" charset="0"/>
                <a:ea typeface="Times New Roman" pitchFamily="18" charset="0"/>
                <a:cs typeface="Arial" charset="0"/>
              </a:rPr>
              <a:t>.</a:t>
            </a:r>
            <a:r>
              <a:rPr lang="en-US" sz="1700" dirty="0" err="1" smtClean="0">
                <a:solidFill>
                  <a:schemeClr val="tx1">
                    <a:lumMod val="75000"/>
                    <a:lumOff val="25000"/>
                  </a:schemeClr>
                </a:solidFill>
                <a:latin typeface="Arial" charset="0"/>
                <a:ea typeface="Times New Roman" pitchFamily="18" charset="0"/>
                <a:cs typeface="Arial" charset="0"/>
              </a:rPr>
              <a:t>htm</a:t>
            </a:r>
            <a:r>
              <a:rPr lang="en-US" sz="1700" dirty="0" smtClean="0">
                <a:solidFill>
                  <a:schemeClr val="tx1">
                    <a:lumMod val="75000"/>
                    <a:lumOff val="25000"/>
                  </a:schemeClr>
                </a:solidFill>
                <a:latin typeface="Arial" charset="0"/>
                <a:ea typeface="Times New Roman" pitchFamily="18" charset="0"/>
                <a:cs typeface="Arial" charset="0"/>
              </a:rPr>
              <a:t> </a:t>
            </a:r>
          </a:p>
          <a:p>
            <a:pPr lvl="1" eaLnBrk="1" hangingPunct="1">
              <a:lnSpc>
                <a:spcPct val="150000"/>
              </a:lnSpc>
              <a:spcBef>
                <a:spcPct val="0"/>
              </a:spcBef>
              <a:buFont typeface="Wingdings" pitchFamily="2" charset="2"/>
              <a:buChar char=""/>
            </a:pPr>
            <a:r>
              <a:rPr lang="en-US" sz="1700" dirty="0" smtClean="0">
                <a:solidFill>
                  <a:schemeClr val="tx1">
                    <a:lumMod val="75000"/>
                    <a:lumOff val="25000"/>
                  </a:schemeClr>
                </a:solidFill>
                <a:latin typeface="Arial" charset="0"/>
                <a:ea typeface="Times New Roman" pitchFamily="18" charset="0"/>
                <a:cs typeface="Arial" charset="0"/>
              </a:rPr>
              <a:t>.html</a:t>
            </a:r>
          </a:p>
          <a:p>
            <a:pPr lvl="1" eaLnBrk="1" hangingPunct="1">
              <a:lnSpc>
                <a:spcPct val="150000"/>
              </a:lnSpc>
              <a:spcBef>
                <a:spcPct val="0"/>
              </a:spcBef>
              <a:buFont typeface="Arial" charset="0"/>
              <a:buNone/>
            </a:pPr>
            <a:endParaRPr lang="en-US" sz="1700" dirty="0" smtClean="0">
              <a:solidFill>
                <a:schemeClr val="tx1">
                  <a:lumMod val="75000"/>
                  <a:lumOff val="25000"/>
                </a:schemeClr>
              </a:solidFill>
              <a:latin typeface="Arial" charset="0"/>
              <a:ea typeface="Times New Roman" pitchFamily="18" charset="0"/>
              <a:cs typeface="Arial" charset="0"/>
            </a:endParaRPr>
          </a:p>
        </p:txBody>
      </p:sp>
      <p:pic>
        <p:nvPicPr>
          <p:cNvPr id="4099" name="Content Placeholder 14" descr="html-files.jpg"/>
          <p:cNvPicPr>
            <a:picLocks noGrp="1" noChangeAspect="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304800" y="5162550"/>
            <a:ext cx="4162425" cy="628650"/>
          </a:xfrm>
        </p:spPr>
      </p:pic>
      <p:pic>
        <p:nvPicPr>
          <p:cNvPr id="4100" name="Picture 19" descr="Familiar-File-Types-Slide-1.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40155" y="1082722"/>
            <a:ext cx="4603845" cy="474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p:cNvSpPr>
            <a:spLocks noGrp="1"/>
          </p:cNvSpPr>
          <p:nvPr>
            <p:ph type="title"/>
          </p:nvPr>
        </p:nvSpPr>
        <p:spPr>
          <a:xfrm>
            <a:off x="457200" y="152400"/>
            <a:ext cx="8229600" cy="1143000"/>
          </a:xfrm>
        </p:spPr>
        <p:txBody>
          <a:bodyPr/>
          <a:lstStyle/>
          <a:p>
            <a:r>
              <a:rPr lang="en-US" dirty="0">
                <a:solidFill>
                  <a:schemeClr val="accent1">
                    <a:lumMod val="75000"/>
                  </a:schemeClr>
                </a:solidFill>
                <a:latin typeface="Arial" charset="0"/>
                <a:cs typeface="Arial" charset="0"/>
              </a:rPr>
              <a:t>Static Websites - Pages</a:t>
            </a:r>
            <a:endParaRPr lang="en-GB" dirty="0">
              <a:solidFill>
                <a:schemeClr val="accent1">
                  <a:lumMod val="75000"/>
                </a:schemeClr>
              </a:solidFill>
            </a:endParaRPr>
          </a:p>
        </p:txBody>
      </p:sp>
    </p:spTree>
    <p:extLst>
      <p:ext uri="{BB962C8B-B14F-4D97-AF65-F5344CB8AC3E}">
        <p14:creationId xmlns:p14="http://schemas.microsoft.com/office/powerpoint/2010/main" val="30165986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ntent Placeholder 2"/>
          <p:cNvSpPr>
            <a:spLocks noGrp="1"/>
          </p:cNvSpPr>
          <p:nvPr>
            <p:ph sz="half" idx="1"/>
          </p:nvPr>
        </p:nvSpPr>
        <p:spPr>
          <a:xfrm>
            <a:off x="152400" y="1295400"/>
            <a:ext cx="4419600" cy="4800600"/>
          </a:xfrm>
        </p:spPr>
        <p:txBody>
          <a:bodyPr>
            <a:normAutofit lnSpcReduction="10000"/>
          </a:bodyPr>
          <a:lstStyle/>
          <a:p>
            <a:pPr eaLnBrk="1" hangingPunct="1">
              <a:spcBef>
                <a:spcPct val="0"/>
              </a:spcBef>
              <a:buFont typeface="Wingdings" pitchFamily="2" charset="2"/>
              <a:buChar char=""/>
            </a:pPr>
            <a:r>
              <a:rPr lang="en-US" sz="1900" dirty="0" smtClean="0">
                <a:solidFill>
                  <a:schemeClr val="tx1">
                    <a:lumMod val="75000"/>
                    <a:lumOff val="25000"/>
                  </a:schemeClr>
                </a:solidFill>
                <a:latin typeface="Arial" charset="0"/>
                <a:ea typeface="Times New Roman" pitchFamily="18" charset="0"/>
                <a:cs typeface="Arial" charset="0"/>
              </a:rPr>
              <a:t>Pages typically contain text, </a:t>
            </a:r>
            <a:br>
              <a:rPr lang="en-US" sz="1900" dirty="0" smtClean="0">
                <a:solidFill>
                  <a:schemeClr val="tx1">
                    <a:lumMod val="75000"/>
                    <a:lumOff val="25000"/>
                  </a:schemeClr>
                </a:solidFill>
                <a:latin typeface="Arial" charset="0"/>
                <a:ea typeface="Times New Roman" pitchFamily="18" charset="0"/>
                <a:cs typeface="Arial" charset="0"/>
              </a:rPr>
            </a:br>
            <a:r>
              <a:rPr lang="en-US" sz="1900" dirty="0" smtClean="0">
                <a:solidFill>
                  <a:schemeClr val="tx1">
                    <a:lumMod val="75000"/>
                    <a:lumOff val="25000"/>
                  </a:schemeClr>
                </a:solidFill>
                <a:latin typeface="Arial" charset="0"/>
                <a:ea typeface="Times New Roman" pitchFamily="18" charset="0"/>
                <a:cs typeface="Arial" charset="0"/>
              </a:rPr>
              <a:t>hyper links, photos, and graphics</a:t>
            </a:r>
            <a:br>
              <a:rPr lang="en-US" sz="1900" dirty="0" smtClean="0">
                <a:solidFill>
                  <a:schemeClr val="tx1">
                    <a:lumMod val="75000"/>
                    <a:lumOff val="25000"/>
                  </a:schemeClr>
                </a:solidFill>
                <a:latin typeface="Arial" charset="0"/>
                <a:ea typeface="Times New Roman" pitchFamily="18" charset="0"/>
                <a:cs typeface="Arial" charset="0"/>
              </a:rPr>
            </a:br>
            <a:endParaRPr lang="en-US" sz="1000" dirty="0" smtClean="0">
              <a:solidFill>
                <a:schemeClr val="tx1">
                  <a:lumMod val="75000"/>
                  <a:lumOff val="25000"/>
                </a:schemeClr>
              </a:solidFill>
              <a:latin typeface="Arial" charset="0"/>
              <a:ea typeface="Times New Roman" pitchFamily="18" charset="0"/>
              <a:cs typeface="Arial" charset="0"/>
            </a:endParaRPr>
          </a:p>
          <a:p>
            <a:pPr eaLnBrk="1" hangingPunct="1">
              <a:lnSpc>
                <a:spcPct val="150000"/>
              </a:lnSpc>
              <a:spcBef>
                <a:spcPct val="0"/>
              </a:spcBef>
              <a:buFont typeface="Wingdings" pitchFamily="2" charset="2"/>
              <a:buChar char=""/>
            </a:pPr>
            <a:r>
              <a:rPr lang="en-US" sz="1900" dirty="0" smtClean="0">
                <a:solidFill>
                  <a:schemeClr val="tx1">
                    <a:lumMod val="75000"/>
                    <a:lumOff val="25000"/>
                  </a:schemeClr>
                </a:solidFill>
                <a:latin typeface="Arial" charset="0"/>
                <a:ea typeface="Times New Roman" pitchFamily="18" charset="0"/>
                <a:cs typeface="Arial" charset="0"/>
              </a:rPr>
              <a:t>Pages may also contain animated or interactive media such as:</a:t>
            </a:r>
          </a:p>
          <a:p>
            <a:pPr lvl="1" eaLnBrk="1" hangingPunct="1">
              <a:lnSpc>
                <a:spcPct val="150000"/>
              </a:lnSpc>
              <a:spcBef>
                <a:spcPct val="0"/>
              </a:spcBef>
              <a:buFont typeface="Wingdings" pitchFamily="2" charset="2"/>
              <a:buChar char=""/>
            </a:pPr>
            <a:r>
              <a:rPr lang="en-US" sz="1700" dirty="0" smtClean="0">
                <a:solidFill>
                  <a:schemeClr val="tx1">
                    <a:lumMod val="75000"/>
                    <a:lumOff val="25000"/>
                  </a:schemeClr>
                </a:solidFill>
                <a:latin typeface="Arial" charset="0"/>
                <a:ea typeface="Times New Roman" pitchFamily="18" charset="0"/>
                <a:cs typeface="Arial" charset="0"/>
              </a:rPr>
              <a:t>Movie Clips (YouTube etc.)</a:t>
            </a:r>
          </a:p>
          <a:p>
            <a:pPr lvl="1" eaLnBrk="1" hangingPunct="1">
              <a:lnSpc>
                <a:spcPct val="150000"/>
              </a:lnSpc>
              <a:spcBef>
                <a:spcPct val="0"/>
              </a:spcBef>
              <a:buFont typeface="Wingdings" pitchFamily="2" charset="2"/>
              <a:buChar char=""/>
            </a:pPr>
            <a:r>
              <a:rPr lang="en-US" sz="1700" dirty="0" smtClean="0">
                <a:solidFill>
                  <a:schemeClr val="tx1">
                    <a:lumMod val="75000"/>
                    <a:lumOff val="25000"/>
                  </a:schemeClr>
                </a:solidFill>
                <a:latin typeface="Arial" charset="0"/>
                <a:ea typeface="Times New Roman" pitchFamily="18" charset="0"/>
                <a:cs typeface="Arial" charset="0"/>
              </a:rPr>
              <a:t>Adobe Flash Presentations</a:t>
            </a:r>
          </a:p>
          <a:p>
            <a:pPr lvl="1" eaLnBrk="1" hangingPunct="1">
              <a:lnSpc>
                <a:spcPct val="150000"/>
              </a:lnSpc>
              <a:spcBef>
                <a:spcPct val="0"/>
              </a:spcBef>
              <a:buFont typeface="Wingdings" pitchFamily="2" charset="2"/>
              <a:buChar char=""/>
            </a:pPr>
            <a:r>
              <a:rPr lang="en-US" sz="1700" dirty="0" smtClean="0">
                <a:solidFill>
                  <a:schemeClr val="tx1">
                    <a:lumMod val="75000"/>
                    <a:lumOff val="25000"/>
                  </a:schemeClr>
                </a:solidFill>
                <a:latin typeface="Arial" charset="0"/>
                <a:ea typeface="Times New Roman" pitchFamily="18" charset="0"/>
                <a:cs typeface="Arial" charset="0"/>
              </a:rPr>
              <a:t>Microsoft Silverlight </a:t>
            </a:r>
            <a:br>
              <a:rPr lang="en-US" sz="1700" dirty="0" smtClean="0">
                <a:solidFill>
                  <a:schemeClr val="tx1">
                    <a:lumMod val="75000"/>
                    <a:lumOff val="25000"/>
                  </a:schemeClr>
                </a:solidFill>
                <a:latin typeface="Arial" charset="0"/>
                <a:ea typeface="Times New Roman" pitchFamily="18" charset="0"/>
                <a:cs typeface="Arial" charset="0"/>
              </a:rPr>
            </a:br>
            <a:endParaRPr lang="en-US" sz="300" dirty="0" smtClean="0">
              <a:solidFill>
                <a:schemeClr val="tx1">
                  <a:lumMod val="75000"/>
                  <a:lumOff val="25000"/>
                </a:schemeClr>
              </a:solidFill>
              <a:latin typeface="Arial" charset="0"/>
              <a:ea typeface="Times New Roman" pitchFamily="18" charset="0"/>
              <a:cs typeface="Arial" charset="0"/>
            </a:endParaRPr>
          </a:p>
          <a:p>
            <a:pPr lvl="1" eaLnBrk="1" hangingPunct="1">
              <a:spcBef>
                <a:spcPct val="0"/>
              </a:spcBef>
              <a:buFont typeface="Wingdings" pitchFamily="2" charset="2"/>
              <a:buChar char=""/>
            </a:pPr>
            <a:r>
              <a:rPr lang="en-US" sz="1700" dirty="0" smtClean="0">
                <a:solidFill>
                  <a:schemeClr val="tx1">
                    <a:lumMod val="75000"/>
                    <a:lumOff val="25000"/>
                  </a:schemeClr>
                </a:solidFill>
                <a:latin typeface="Arial" charset="0"/>
                <a:ea typeface="Times New Roman" pitchFamily="18" charset="0"/>
                <a:cs typeface="Arial" charset="0"/>
              </a:rPr>
              <a:t>Other media types</a:t>
            </a:r>
          </a:p>
          <a:p>
            <a:pPr lvl="1" eaLnBrk="1" hangingPunct="1">
              <a:spcBef>
                <a:spcPct val="0"/>
              </a:spcBef>
              <a:buFont typeface="Arial" charset="0"/>
              <a:buNone/>
            </a:pPr>
            <a:endParaRPr lang="en-US" sz="1700" dirty="0" smtClean="0">
              <a:solidFill>
                <a:schemeClr val="tx1">
                  <a:lumMod val="75000"/>
                  <a:lumOff val="25000"/>
                </a:schemeClr>
              </a:solidFill>
              <a:latin typeface="Arial" charset="0"/>
              <a:ea typeface="Times New Roman" pitchFamily="18" charset="0"/>
              <a:cs typeface="Arial" charset="0"/>
            </a:endParaRPr>
          </a:p>
          <a:p>
            <a:pPr eaLnBrk="1" hangingPunct="1">
              <a:spcBef>
                <a:spcPct val="0"/>
              </a:spcBef>
              <a:buFont typeface="Arial" charset="0"/>
              <a:buNone/>
            </a:pPr>
            <a:r>
              <a:rPr lang="en-US" sz="400" dirty="0" smtClean="0">
                <a:solidFill>
                  <a:schemeClr val="tx1">
                    <a:lumMod val="75000"/>
                    <a:lumOff val="25000"/>
                  </a:schemeClr>
                </a:solidFill>
                <a:latin typeface="Arial" charset="0"/>
                <a:ea typeface="Times New Roman" pitchFamily="18" charset="0"/>
                <a:cs typeface="Arial" charset="0"/>
              </a:rPr>
              <a:t>     </a:t>
            </a:r>
          </a:p>
          <a:p>
            <a:pPr eaLnBrk="1" hangingPunct="1">
              <a:lnSpc>
                <a:spcPts val="2600"/>
              </a:lnSpc>
              <a:spcBef>
                <a:spcPct val="0"/>
              </a:spcBef>
              <a:buFont typeface="Arial" charset="0"/>
              <a:buNone/>
            </a:pPr>
            <a:r>
              <a:rPr lang="en-US" sz="1800" dirty="0" smtClean="0">
                <a:solidFill>
                  <a:schemeClr val="tx1">
                    <a:lumMod val="75000"/>
                    <a:lumOff val="25000"/>
                  </a:schemeClr>
                </a:solidFill>
                <a:latin typeface="Arial" charset="0"/>
                <a:ea typeface="Times New Roman" pitchFamily="18" charset="0"/>
                <a:cs typeface="Arial" charset="0"/>
              </a:rPr>
              <a:t>         Pages are called </a:t>
            </a:r>
            <a:r>
              <a:rPr lang="en-US" sz="1800" b="1" dirty="0" smtClean="0">
                <a:solidFill>
                  <a:schemeClr val="tx1">
                    <a:lumMod val="75000"/>
                    <a:lumOff val="25000"/>
                  </a:schemeClr>
                </a:solidFill>
                <a:latin typeface="Arial" charset="0"/>
                <a:ea typeface="Times New Roman" pitchFamily="18" charset="0"/>
                <a:cs typeface="Arial" charset="0"/>
              </a:rPr>
              <a:t>Static</a:t>
            </a:r>
            <a:r>
              <a:rPr lang="en-US" sz="1800" dirty="0" smtClean="0">
                <a:solidFill>
                  <a:schemeClr val="tx1">
                    <a:lumMod val="75000"/>
                    <a:lumOff val="25000"/>
                  </a:schemeClr>
                </a:solidFill>
                <a:latin typeface="Arial" charset="0"/>
                <a:ea typeface="Times New Roman" pitchFamily="18" charset="0"/>
                <a:cs typeface="Arial" charset="0"/>
              </a:rPr>
              <a:t> </a:t>
            </a:r>
            <a:br>
              <a:rPr lang="en-US" sz="1800" dirty="0" smtClean="0">
                <a:solidFill>
                  <a:schemeClr val="tx1">
                    <a:lumMod val="75000"/>
                    <a:lumOff val="25000"/>
                  </a:schemeClr>
                </a:solidFill>
                <a:latin typeface="Arial" charset="0"/>
                <a:ea typeface="Times New Roman" pitchFamily="18" charset="0"/>
                <a:cs typeface="Arial" charset="0"/>
              </a:rPr>
            </a:br>
            <a:r>
              <a:rPr lang="en-US" sz="1800" dirty="0" smtClean="0">
                <a:solidFill>
                  <a:schemeClr val="tx1">
                    <a:lumMod val="75000"/>
                    <a:lumOff val="25000"/>
                  </a:schemeClr>
                </a:solidFill>
                <a:latin typeface="Arial" charset="0"/>
                <a:ea typeface="Times New Roman" pitchFamily="18" charset="0"/>
                <a:cs typeface="Arial" charset="0"/>
              </a:rPr>
              <a:t>because text, photos, and other content will not change unless the </a:t>
            </a:r>
          </a:p>
          <a:p>
            <a:pPr eaLnBrk="1" hangingPunct="1">
              <a:lnSpc>
                <a:spcPts val="2600"/>
              </a:lnSpc>
              <a:spcBef>
                <a:spcPct val="0"/>
              </a:spcBef>
              <a:buFont typeface="Arial" charset="0"/>
              <a:buNone/>
            </a:pPr>
            <a:r>
              <a:rPr lang="en-US" sz="1800" dirty="0" smtClean="0">
                <a:solidFill>
                  <a:schemeClr val="tx1">
                    <a:lumMod val="75000"/>
                    <a:lumOff val="25000"/>
                  </a:schemeClr>
                </a:solidFill>
                <a:latin typeface="Arial" charset="0"/>
                <a:ea typeface="Times New Roman" pitchFamily="18" charset="0"/>
                <a:cs typeface="Arial" charset="0"/>
              </a:rPr>
              <a:t>      actual web page file itself is edited.</a:t>
            </a:r>
          </a:p>
        </p:txBody>
      </p:sp>
      <p:pic>
        <p:nvPicPr>
          <p:cNvPr id="5123" name="Content Placeholder 8" descr="Slide-2-Graphic.jpg"/>
          <p:cNvPicPr>
            <a:picLocks noGrp="1"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343400" y="990600"/>
            <a:ext cx="4719638" cy="4876800"/>
          </a:xfrm>
        </p:spPr>
      </p:pic>
      <p:sp>
        <p:nvSpPr>
          <p:cNvPr id="2" name="Rectangle 1"/>
          <p:cNvSpPr/>
          <p:nvPr/>
        </p:nvSpPr>
        <p:spPr>
          <a:xfrm>
            <a:off x="1524000" y="457200"/>
            <a:ext cx="6698757" cy="553998"/>
          </a:xfrm>
          <a:prstGeom prst="rect">
            <a:avLst/>
          </a:prstGeom>
        </p:spPr>
        <p:txBody>
          <a:bodyPr wrap="none">
            <a:spAutoFit/>
          </a:bodyPr>
          <a:lstStyle/>
          <a:p>
            <a:r>
              <a:rPr lang="en-US" sz="3000" b="1" dirty="0">
                <a:solidFill>
                  <a:schemeClr val="accent1">
                    <a:lumMod val="75000"/>
                  </a:schemeClr>
                </a:solidFill>
                <a:latin typeface="Arial" charset="0"/>
                <a:cs typeface="Arial" charset="0"/>
              </a:rPr>
              <a:t>Static Websites - Pages (continued)</a:t>
            </a:r>
            <a:endParaRPr lang="en-GB" sz="3000" b="1" dirty="0">
              <a:solidFill>
                <a:schemeClr val="accent1">
                  <a:lumMod val="75000"/>
                </a:schemeClr>
              </a:solidFill>
            </a:endParaRPr>
          </a:p>
        </p:txBody>
      </p:sp>
    </p:spTree>
    <p:extLst>
      <p:ext uri="{BB962C8B-B14F-4D97-AF65-F5344CB8AC3E}">
        <p14:creationId xmlns:p14="http://schemas.microsoft.com/office/powerpoint/2010/main" val="12881301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2"/>
          <p:cNvSpPr>
            <a:spLocks noGrp="1"/>
          </p:cNvSpPr>
          <p:nvPr>
            <p:ph sz="half" idx="1"/>
          </p:nvPr>
        </p:nvSpPr>
        <p:spPr>
          <a:xfrm>
            <a:off x="152400" y="1143000"/>
            <a:ext cx="4419600" cy="4572000"/>
          </a:xfrm>
        </p:spPr>
        <p:txBody>
          <a:bodyPr/>
          <a:lstStyle/>
          <a:p>
            <a:pPr eaLnBrk="1" hangingPunct="1">
              <a:spcBef>
                <a:spcPct val="0"/>
              </a:spcBef>
              <a:buFont typeface="Wingdings" pitchFamily="2" charset="2"/>
              <a:buChar char="§"/>
            </a:pPr>
            <a:endParaRPr lang="en-US" sz="1000" dirty="0" smtClean="0">
              <a:latin typeface="Arial" charset="0"/>
              <a:ea typeface="Times New Roman" pitchFamily="18" charset="0"/>
              <a:cs typeface="Arial" charset="0"/>
            </a:endParaRPr>
          </a:p>
          <a:p>
            <a:pPr eaLnBrk="1" hangingPunct="1">
              <a:spcBef>
                <a:spcPct val="0"/>
              </a:spcBef>
              <a:buFont typeface="Wingdings" pitchFamily="2" charset="2"/>
              <a:buChar char="§"/>
            </a:pPr>
            <a:r>
              <a:rPr lang="en-US" sz="1900" dirty="0" smtClean="0">
                <a:latin typeface="Arial" charset="0"/>
                <a:ea typeface="Times New Roman" pitchFamily="18" charset="0"/>
                <a:cs typeface="Arial" charset="0"/>
              </a:rPr>
              <a:t>Pages are associated with each other by a menu of links or “Navigation Menu”</a:t>
            </a:r>
            <a:br>
              <a:rPr lang="en-US" sz="1900" dirty="0" smtClean="0">
                <a:latin typeface="Arial" charset="0"/>
                <a:ea typeface="Times New Roman" pitchFamily="18" charset="0"/>
                <a:cs typeface="Arial" charset="0"/>
              </a:rPr>
            </a:br>
            <a:endParaRPr lang="en-US" sz="1900" dirty="0" smtClean="0">
              <a:latin typeface="Arial" charset="0"/>
              <a:ea typeface="Times New Roman" pitchFamily="18" charset="0"/>
              <a:cs typeface="Arial" charset="0"/>
            </a:endParaRPr>
          </a:p>
          <a:p>
            <a:pPr eaLnBrk="1" hangingPunct="1">
              <a:spcBef>
                <a:spcPct val="0"/>
              </a:spcBef>
              <a:buFont typeface="Wingdings" pitchFamily="2" charset="2"/>
              <a:buChar char="§"/>
            </a:pPr>
            <a:r>
              <a:rPr lang="en-US" sz="1900" dirty="0" smtClean="0">
                <a:latin typeface="Arial" charset="0"/>
                <a:ea typeface="Times New Roman" pitchFamily="18" charset="0"/>
                <a:cs typeface="Arial" charset="0"/>
              </a:rPr>
              <a:t>Changes to the main Navigation Menu will require an edit to every web page that contains this menu.</a:t>
            </a:r>
          </a:p>
          <a:p>
            <a:pPr eaLnBrk="1" hangingPunct="1">
              <a:spcBef>
                <a:spcPct val="0"/>
              </a:spcBef>
              <a:buFont typeface="Wingdings" pitchFamily="2" charset="2"/>
              <a:buChar char="§"/>
            </a:pPr>
            <a:endParaRPr lang="en-US" sz="1900" dirty="0" smtClean="0">
              <a:latin typeface="Arial" charset="0"/>
              <a:ea typeface="Times New Roman" pitchFamily="18" charset="0"/>
              <a:cs typeface="Arial" charset="0"/>
            </a:endParaRPr>
          </a:p>
          <a:p>
            <a:pPr eaLnBrk="1" hangingPunct="1">
              <a:spcBef>
                <a:spcPct val="0"/>
              </a:spcBef>
              <a:buFont typeface="Wingdings" pitchFamily="2" charset="2"/>
              <a:buChar char="§"/>
            </a:pPr>
            <a:r>
              <a:rPr lang="en-US" sz="1900" dirty="0" smtClean="0">
                <a:latin typeface="Arial" charset="0"/>
                <a:ea typeface="Times New Roman" pitchFamily="18" charset="0"/>
                <a:cs typeface="Arial" charset="0"/>
              </a:rPr>
              <a:t>Web development software can automate Navigation Menu maintenance, but pages will still need to be re-published for changes to take effect.</a:t>
            </a:r>
          </a:p>
          <a:p>
            <a:pPr eaLnBrk="1" hangingPunct="1">
              <a:spcBef>
                <a:spcPct val="0"/>
              </a:spcBef>
              <a:buFont typeface="Wingdings" pitchFamily="2" charset="2"/>
              <a:buChar char="§"/>
            </a:pPr>
            <a:endParaRPr lang="en-US" sz="1200" dirty="0" smtClean="0">
              <a:latin typeface="Arial" charset="0"/>
              <a:ea typeface="Times New Roman" pitchFamily="18" charset="0"/>
              <a:cs typeface="Arial" charset="0"/>
            </a:endParaRPr>
          </a:p>
          <a:p>
            <a:pPr eaLnBrk="1" hangingPunct="1">
              <a:spcBef>
                <a:spcPct val="0"/>
              </a:spcBef>
              <a:buFont typeface="Arial" charset="0"/>
              <a:buNone/>
            </a:pPr>
            <a:endParaRPr lang="en-US" sz="1500" dirty="0" smtClean="0">
              <a:latin typeface="Arial" charset="0"/>
              <a:ea typeface="Times New Roman" pitchFamily="18" charset="0"/>
              <a:cs typeface="Arial" charset="0"/>
            </a:endParaRPr>
          </a:p>
          <a:p>
            <a:pPr eaLnBrk="1" hangingPunct="1">
              <a:lnSpc>
                <a:spcPct val="150000"/>
              </a:lnSpc>
              <a:spcBef>
                <a:spcPct val="0"/>
              </a:spcBef>
              <a:buFont typeface="Arial" charset="0"/>
              <a:buNone/>
            </a:pPr>
            <a:endParaRPr lang="en-US" sz="1800" dirty="0" smtClean="0">
              <a:latin typeface="Arial" charset="0"/>
              <a:ea typeface="Times New Roman" pitchFamily="18" charset="0"/>
              <a:cs typeface="Arial" charset="0"/>
            </a:endParaRPr>
          </a:p>
        </p:txBody>
      </p:sp>
      <p:pic>
        <p:nvPicPr>
          <p:cNvPr id="6148" name="Content Placeholder 9" descr="Slide-3-Graphic.jpg"/>
          <p:cNvPicPr>
            <a:picLocks noGrp="1" noChangeAspect="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697413" y="1219200"/>
            <a:ext cx="4370387" cy="4467225"/>
          </a:xfrm>
        </p:spPr>
      </p:pic>
      <p:sp>
        <p:nvSpPr>
          <p:cNvPr id="2" name="Rectangle 1"/>
          <p:cNvSpPr/>
          <p:nvPr/>
        </p:nvSpPr>
        <p:spPr>
          <a:xfrm>
            <a:off x="2133600" y="457200"/>
            <a:ext cx="4880952" cy="553998"/>
          </a:xfrm>
          <a:prstGeom prst="rect">
            <a:avLst/>
          </a:prstGeom>
        </p:spPr>
        <p:txBody>
          <a:bodyPr wrap="none">
            <a:spAutoFit/>
          </a:bodyPr>
          <a:lstStyle/>
          <a:p>
            <a:r>
              <a:rPr lang="en-US" sz="3000" b="1" dirty="0">
                <a:solidFill>
                  <a:schemeClr val="accent1">
                    <a:lumMod val="75000"/>
                  </a:schemeClr>
                </a:solidFill>
                <a:latin typeface="Arial" charset="0"/>
                <a:cs typeface="Arial" charset="0"/>
              </a:rPr>
              <a:t>Static Website Navigation</a:t>
            </a:r>
            <a:endParaRPr lang="en-GB" sz="3000" b="1" dirty="0">
              <a:solidFill>
                <a:schemeClr val="accent1">
                  <a:lumMod val="75000"/>
                </a:schemeClr>
              </a:solidFill>
            </a:endParaRPr>
          </a:p>
        </p:txBody>
      </p:sp>
    </p:spTree>
    <p:extLst>
      <p:ext uri="{BB962C8B-B14F-4D97-AF65-F5344CB8AC3E}">
        <p14:creationId xmlns:p14="http://schemas.microsoft.com/office/powerpoint/2010/main" val="18441326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Content Placeholder 2"/>
          <p:cNvSpPr>
            <a:spLocks noGrp="1"/>
          </p:cNvSpPr>
          <p:nvPr>
            <p:ph idx="1"/>
          </p:nvPr>
        </p:nvSpPr>
        <p:spPr>
          <a:xfrm>
            <a:off x="457200" y="1635352"/>
            <a:ext cx="8686800" cy="2501220"/>
          </a:xfrm>
        </p:spPr>
        <p:txBody>
          <a:bodyPr>
            <a:normAutofit fontScale="92500" lnSpcReduction="10000"/>
          </a:bodyPr>
          <a:lstStyle/>
          <a:p>
            <a:pPr eaLnBrk="1" hangingPunct="1">
              <a:defRPr/>
            </a:pPr>
            <a:r>
              <a:rPr lang="en-US" sz="2800" dirty="0" smtClean="0"/>
              <a:t>Quick to develop</a:t>
            </a:r>
          </a:p>
          <a:p>
            <a:pPr eaLnBrk="1" hangingPunct="1">
              <a:defRPr/>
            </a:pPr>
            <a:r>
              <a:rPr lang="en-US" sz="2800" dirty="0" smtClean="0"/>
              <a:t>Cheap to develop and host</a:t>
            </a:r>
          </a:p>
          <a:p>
            <a:pPr eaLnBrk="1" hangingPunct="1">
              <a:defRPr/>
            </a:pPr>
            <a:r>
              <a:rPr lang="en-US" sz="2800" dirty="0" smtClean="0"/>
              <a:t>Quick and easy to put together even by someone who doesn’t have much experience</a:t>
            </a:r>
          </a:p>
          <a:p>
            <a:pPr eaLnBrk="1" hangingPunct="1">
              <a:defRPr/>
            </a:pPr>
            <a:r>
              <a:rPr lang="en-US" sz="2800" dirty="0" smtClean="0"/>
              <a:t> A static web site can be created without any special type of programming ( </a:t>
            </a:r>
            <a:r>
              <a:rPr lang="en-US" sz="2800" dirty="0" err="1" smtClean="0"/>
              <a:t>php</a:t>
            </a:r>
            <a:r>
              <a:rPr lang="en-US" sz="2800" dirty="0" smtClean="0"/>
              <a:t> , asp ) .</a:t>
            </a:r>
          </a:p>
        </p:txBody>
      </p:sp>
      <p:sp>
        <p:nvSpPr>
          <p:cNvPr id="8194" name="Title 1"/>
          <p:cNvSpPr>
            <a:spLocks noGrp="1"/>
          </p:cNvSpPr>
          <p:nvPr>
            <p:ph type="title"/>
          </p:nvPr>
        </p:nvSpPr>
        <p:spPr>
          <a:xfrm>
            <a:off x="-1219200" y="914400"/>
            <a:ext cx="8686800" cy="838200"/>
          </a:xfrm>
        </p:spPr>
        <p:txBody>
          <a:bodyPr>
            <a:normAutofit/>
          </a:bodyPr>
          <a:lstStyle/>
          <a:p>
            <a:pPr eaLnBrk="1" hangingPunct="1"/>
            <a:r>
              <a:rPr lang="en-US" sz="3200" b="1" i="1" cap="none"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Advantages</a:t>
            </a:r>
          </a:p>
        </p:txBody>
      </p:sp>
      <p:sp>
        <p:nvSpPr>
          <p:cNvPr id="5" name="Title 1"/>
          <p:cNvSpPr txBox="1">
            <a:spLocks/>
          </p:cNvSpPr>
          <p:nvPr/>
        </p:nvSpPr>
        <p:spPr>
          <a:xfrm>
            <a:off x="246743" y="4027714"/>
            <a:ext cx="8686800" cy="776514"/>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1" i="1" u="none" strike="noStrike" kern="1200" normalizeH="0" baseline="0" noProof="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uLnTx/>
                <a:uFillTx/>
                <a:latin typeface="+mj-lt"/>
                <a:ea typeface="+mj-ea"/>
                <a:cs typeface="+mj-cs"/>
              </a:rPr>
              <a:t>Disadvantages</a:t>
            </a:r>
          </a:p>
        </p:txBody>
      </p:sp>
      <p:sp>
        <p:nvSpPr>
          <p:cNvPr id="6" name="Content Placeholder 2"/>
          <p:cNvSpPr txBox="1">
            <a:spLocks/>
          </p:cNvSpPr>
          <p:nvPr/>
        </p:nvSpPr>
        <p:spPr>
          <a:xfrm>
            <a:off x="457200" y="4734152"/>
            <a:ext cx="8686800" cy="2123848"/>
          </a:xfrm>
          <a:prstGeom prst="rect">
            <a:avLst/>
          </a:prstGeom>
        </p:spPr>
        <p:txBody>
          <a:bodyPr vert="horz">
            <a:normAutofit/>
          </a:bodyPr>
          <a:lstStyle/>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Char char=""/>
              <a:tabLst/>
              <a:defRPr/>
            </a:pPr>
            <a:r>
              <a:rPr kumimoji="0" lang="en-US" sz="2800" b="0" i="0" u="none" strike="noStrike" kern="1200" cap="none" spc="0" normalizeH="0" baseline="0" noProof="0" dirty="0" smtClean="0">
                <a:ln>
                  <a:noFill/>
                </a:ln>
                <a:effectLst/>
                <a:uLnTx/>
                <a:uFillTx/>
                <a:latin typeface="+mn-lt"/>
                <a:ea typeface="+mn-ea"/>
                <a:cs typeface="+mn-cs"/>
              </a:rPr>
              <a:t>The only disadvantage of the static websites resides on the hard updating as well as the loss of powerful tools supported with data bases, like the creation of historical registers of the clients, orders online ..</a:t>
            </a:r>
          </a:p>
        </p:txBody>
      </p:sp>
      <p:sp>
        <p:nvSpPr>
          <p:cNvPr id="7" name="Title 1"/>
          <p:cNvSpPr txBox="1">
            <a:spLocks/>
          </p:cNvSpPr>
          <p:nvPr/>
        </p:nvSpPr>
        <p:spPr>
          <a:xfrm>
            <a:off x="457200" y="228600"/>
            <a:ext cx="8686800" cy="838200"/>
          </a:xfrm>
          <a:prstGeom prst="rect">
            <a:avLst/>
          </a:prstGeom>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4100"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Arial" charset="0"/>
                <a:ea typeface="+mj-ea"/>
                <a:cs typeface="+mj-cs"/>
              </a:rPr>
              <a:t>Static web Sites…(cont.)</a:t>
            </a:r>
            <a:endParaRPr kumimoji="0" lang="en-US" sz="4100"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
        <p:nvSpPr>
          <p:cNvPr id="2" name="Slide Number Placeholder 1"/>
          <p:cNvSpPr>
            <a:spLocks noGrp="1"/>
          </p:cNvSpPr>
          <p:nvPr>
            <p:ph type="sldNum" sz="quarter" idx="12"/>
          </p:nvPr>
        </p:nvSpPr>
        <p:spPr/>
        <p:txBody>
          <a:bodyPr/>
          <a:lstStyle/>
          <a:p>
            <a:fld id="{00D34B05-3558-49CA-9E94-A70F1820A0B2}" type="slidenum">
              <a:rPr lang="en-US" smtClean="0"/>
              <a:pPr/>
              <a:t>14</a:t>
            </a:fld>
            <a:endParaRPr lang="en-US"/>
          </a:p>
        </p:txBody>
      </p:sp>
    </p:spTree>
    <p:extLst>
      <p:ext uri="{BB962C8B-B14F-4D97-AF65-F5344CB8AC3E}">
        <p14:creationId xmlns:p14="http://schemas.microsoft.com/office/powerpoint/2010/main" val="17224035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Content Placeholder 2"/>
          <p:cNvSpPr>
            <a:spLocks noGrp="1"/>
          </p:cNvSpPr>
          <p:nvPr>
            <p:ph idx="1"/>
          </p:nvPr>
        </p:nvSpPr>
        <p:spPr>
          <a:xfrm>
            <a:off x="246743" y="1379991"/>
            <a:ext cx="8686800" cy="5478009"/>
          </a:xfrm>
        </p:spPr>
        <p:txBody>
          <a:bodyPr>
            <a:normAutofit fontScale="92500" lnSpcReduction="10000"/>
          </a:bodyPr>
          <a:lstStyle/>
          <a:p>
            <a:pPr eaLnBrk="1" hangingPunct="1"/>
            <a:r>
              <a:rPr lang="en-US" dirty="0" smtClean="0"/>
              <a:t>Dynamic websites contain Web pages that are generated in real-time. </a:t>
            </a:r>
          </a:p>
          <a:p>
            <a:pPr marL="342900" lvl="1" indent="-342900">
              <a:buFont typeface="Wingdings 2"/>
              <a:buChar char=""/>
            </a:pPr>
            <a:r>
              <a:rPr lang="en-US" altLang="en-US" dirty="0" smtClean="0">
                <a:latin typeface="Arial" charset="0"/>
              </a:rPr>
              <a:t>A web page with contents generated “on-the-fly” by the server or the client computer according to clients’ requests</a:t>
            </a:r>
          </a:p>
          <a:p>
            <a:pPr eaLnBrk="1" hangingPunct="1"/>
            <a:r>
              <a:rPr lang="en-US" dirty="0" smtClean="0"/>
              <a:t>These pages include Web scripting code, such as PHP or ASP. </a:t>
            </a:r>
          </a:p>
          <a:p>
            <a:pPr eaLnBrk="1" hangingPunct="1"/>
            <a:r>
              <a:rPr lang="en-US" dirty="0" smtClean="0"/>
              <a:t>When a dynamic page is accessed, the code within the page is parsed on the Web server and the resulting HTML is sent to the client's Web browser.</a:t>
            </a:r>
          </a:p>
          <a:p>
            <a:pPr marL="342900" lvl="1" indent="-342900">
              <a:buNone/>
            </a:pPr>
            <a:r>
              <a:rPr lang="en-US" altLang="zh-TW" i="1" dirty="0" smtClean="0">
                <a:latin typeface="Arial" charset="0"/>
              </a:rPr>
              <a:t>e.g.    return the system’s current date and time to the   	server  browser (written in </a:t>
            </a:r>
            <a:r>
              <a:rPr lang="zh-TW" altLang="zh-TW" i="1" dirty="0" smtClean="0">
                <a:latin typeface="Arial" charset="0"/>
              </a:rPr>
              <a:t>Active Server Pag</a:t>
            </a:r>
            <a:r>
              <a:rPr lang="en-US" altLang="zh-TW" i="1" dirty="0" smtClean="0">
                <a:latin typeface="Arial" charset="0"/>
              </a:rPr>
              <a:t>e</a:t>
            </a:r>
            <a:r>
              <a:rPr lang="zh-TW" altLang="zh-TW" i="1" dirty="0" smtClean="0">
                <a:latin typeface="Arial" charset="0"/>
              </a:rPr>
              <a:t>)</a:t>
            </a:r>
            <a:r>
              <a:rPr lang="en-US" altLang="zh-TW" i="1" dirty="0" smtClean="0">
                <a:latin typeface="Arial" charset="0"/>
              </a:rPr>
              <a:t> </a:t>
            </a:r>
          </a:p>
          <a:p>
            <a:pPr eaLnBrk="1" hangingPunct="1">
              <a:buNone/>
            </a:pPr>
            <a:endParaRPr lang="en-US" dirty="0" smtClean="0"/>
          </a:p>
        </p:txBody>
      </p:sp>
      <p:sp>
        <p:nvSpPr>
          <p:cNvPr id="5" name="Title 1"/>
          <p:cNvSpPr>
            <a:spLocks noGrp="1"/>
          </p:cNvSpPr>
          <p:nvPr>
            <p:ph type="title"/>
          </p:nvPr>
        </p:nvSpPr>
        <p:spPr>
          <a:xfrm>
            <a:off x="457200" y="355600"/>
            <a:ext cx="8686800" cy="838200"/>
          </a:xfrm>
        </p:spPr>
        <p:txBody>
          <a:bodyPr/>
          <a:lstStyle/>
          <a:p>
            <a:r>
              <a:rPr lang="en-US" altLang="en-US" dirty="0" smtClean="0">
                <a:solidFill>
                  <a:schemeClr val="tx2">
                    <a:lumMod val="60000"/>
                    <a:lumOff val="40000"/>
                  </a:schemeClr>
                </a:solidFill>
                <a:latin typeface="Arial" charset="0"/>
              </a:rPr>
              <a:t>Dynamic web Sites</a:t>
            </a:r>
            <a:endParaRPr lang="en-US" dirty="0">
              <a:solidFill>
                <a:schemeClr val="tx2">
                  <a:lumMod val="60000"/>
                  <a:lumOff val="40000"/>
                </a:schemeClr>
              </a:solidFill>
            </a:endParaRPr>
          </a:p>
        </p:txBody>
      </p:sp>
      <p:sp>
        <p:nvSpPr>
          <p:cNvPr id="2" name="Slide Number Placeholder 1"/>
          <p:cNvSpPr>
            <a:spLocks noGrp="1"/>
          </p:cNvSpPr>
          <p:nvPr>
            <p:ph type="sldNum" sz="quarter" idx="12"/>
          </p:nvPr>
        </p:nvSpPr>
        <p:spPr/>
        <p:txBody>
          <a:bodyPr/>
          <a:lstStyle/>
          <a:p>
            <a:fld id="{00D34B05-3558-49CA-9E94-A70F1820A0B2}" type="slidenum">
              <a:rPr lang="en-US" smtClean="0"/>
              <a:pPr/>
              <a:t>15</a:t>
            </a:fld>
            <a:endParaRPr lang="en-US"/>
          </a:p>
        </p:txBody>
      </p:sp>
    </p:spTree>
    <p:extLst>
      <p:ext uri="{BB962C8B-B14F-4D97-AF65-F5344CB8AC3E}">
        <p14:creationId xmlns:p14="http://schemas.microsoft.com/office/powerpoint/2010/main" val="41737371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3200" y="1394504"/>
            <a:ext cx="8940800" cy="4991782"/>
          </a:xfrm>
        </p:spPr>
        <p:txBody>
          <a:bodyPr>
            <a:normAutofit lnSpcReduction="10000"/>
          </a:bodyPr>
          <a:lstStyle/>
          <a:p>
            <a:r>
              <a:rPr lang="en-US" dirty="0" smtClean="0"/>
              <a:t>Dynamic-content Web site, while still developed by professionals, can be maintained directly by you, our customer. </a:t>
            </a:r>
          </a:p>
          <a:p>
            <a:r>
              <a:rPr lang="en-US" dirty="0" smtClean="0"/>
              <a:t>Such Web site initially costs more to develop, but then you don't have to pay Web professionals every time you need to change something on your site. </a:t>
            </a:r>
          </a:p>
          <a:p>
            <a:r>
              <a:rPr lang="en-US" dirty="0" smtClean="0"/>
              <a:t>If you plan to make frequent changes to your site, you most likely will be better off with a dynamic Web site.</a:t>
            </a:r>
            <a:endParaRPr lang="en-US" dirty="0"/>
          </a:p>
        </p:txBody>
      </p:sp>
      <p:sp>
        <p:nvSpPr>
          <p:cNvPr id="4" name="Title 1"/>
          <p:cNvSpPr>
            <a:spLocks noGrp="1"/>
          </p:cNvSpPr>
          <p:nvPr>
            <p:ph type="title"/>
          </p:nvPr>
        </p:nvSpPr>
        <p:spPr>
          <a:xfrm>
            <a:off x="457200" y="355600"/>
            <a:ext cx="8686800" cy="838200"/>
          </a:xfrm>
        </p:spPr>
        <p:txBody>
          <a:bodyPr/>
          <a:lstStyle/>
          <a:p>
            <a:r>
              <a:rPr lang="en-US" altLang="en-US" dirty="0" smtClean="0">
                <a:solidFill>
                  <a:schemeClr val="tx2">
                    <a:lumMod val="60000"/>
                    <a:lumOff val="40000"/>
                  </a:schemeClr>
                </a:solidFill>
                <a:latin typeface="Arial" charset="0"/>
              </a:rPr>
              <a:t>Dynamic web Sites… (cont.)</a:t>
            </a:r>
            <a:endParaRPr lang="en-US" dirty="0">
              <a:solidFill>
                <a:schemeClr val="tx2">
                  <a:lumMod val="60000"/>
                  <a:lumOff val="40000"/>
                </a:schemeClr>
              </a:solidFill>
            </a:endParaRPr>
          </a:p>
        </p:txBody>
      </p:sp>
      <p:sp>
        <p:nvSpPr>
          <p:cNvPr id="2" name="Slide Number Placeholder 1"/>
          <p:cNvSpPr>
            <a:spLocks noGrp="1"/>
          </p:cNvSpPr>
          <p:nvPr>
            <p:ph type="sldNum" sz="quarter" idx="12"/>
          </p:nvPr>
        </p:nvSpPr>
        <p:spPr/>
        <p:txBody>
          <a:bodyPr/>
          <a:lstStyle/>
          <a:p>
            <a:fld id="{00D34B05-3558-49CA-9E94-A70F1820A0B2}" type="slidenum">
              <a:rPr lang="en-US" smtClean="0"/>
              <a:pPr/>
              <a:t>16</a:t>
            </a:fld>
            <a:endParaRPr lang="en-US"/>
          </a:p>
        </p:txBody>
      </p:sp>
    </p:spTree>
    <p:extLst>
      <p:ext uri="{BB962C8B-B14F-4D97-AF65-F5344CB8AC3E}">
        <p14:creationId xmlns:p14="http://schemas.microsoft.com/office/powerpoint/2010/main" val="23601713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6742" y="1292904"/>
            <a:ext cx="9187543" cy="5238525"/>
          </a:xfrm>
        </p:spPr>
        <p:txBody>
          <a:bodyPr rtlCol="0">
            <a:normAutofit/>
          </a:bodyPr>
          <a:lstStyle/>
          <a:p>
            <a:pPr eaLnBrk="1" fontAlgn="auto" hangingPunct="1">
              <a:spcAft>
                <a:spcPts val="0"/>
              </a:spcAft>
              <a:buFont typeface="Arial" charset="0"/>
              <a:buNone/>
              <a:defRPr/>
            </a:pPr>
            <a:r>
              <a:rPr lang="en-US" b="1" dirty="0" smtClean="0"/>
              <a:t>Examples of dynamic website features could be: </a:t>
            </a:r>
          </a:p>
          <a:p>
            <a:pPr eaLnBrk="1" fontAlgn="auto" hangingPunct="1">
              <a:spcAft>
                <a:spcPts val="0"/>
              </a:spcAft>
              <a:buFont typeface="Arial" charset="0"/>
              <a:buNone/>
              <a:defRPr/>
            </a:pPr>
            <a:endParaRPr lang="en-US" b="1" dirty="0" smtClean="0"/>
          </a:p>
          <a:p>
            <a:pPr eaLnBrk="1" fontAlgn="auto" hangingPunct="1">
              <a:spcAft>
                <a:spcPts val="0"/>
              </a:spcAft>
              <a:buFont typeface="Arial" pitchFamily="34" charset="0"/>
              <a:buChar char="•"/>
              <a:defRPr/>
            </a:pPr>
            <a:r>
              <a:rPr lang="en-US" dirty="0" smtClean="0"/>
              <a:t>content management system</a:t>
            </a:r>
          </a:p>
          <a:p>
            <a:pPr eaLnBrk="1" fontAlgn="auto" hangingPunct="1">
              <a:spcAft>
                <a:spcPts val="0"/>
              </a:spcAft>
              <a:buFont typeface="Arial" pitchFamily="34" charset="0"/>
              <a:buChar char="•"/>
              <a:defRPr/>
            </a:pPr>
            <a:r>
              <a:rPr lang="en-US" dirty="0" smtClean="0"/>
              <a:t> e-commerce system </a:t>
            </a:r>
          </a:p>
          <a:p>
            <a:pPr eaLnBrk="1" fontAlgn="auto" hangingPunct="1">
              <a:spcAft>
                <a:spcPts val="0"/>
              </a:spcAft>
              <a:buFont typeface="Arial" pitchFamily="34" charset="0"/>
              <a:buChar char="•"/>
              <a:defRPr/>
            </a:pPr>
            <a:r>
              <a:rPr lang="en-US" dirty="0" smtClean="0"/>
              <a:t> bulletin / discussion boards</a:t>
            </a:r>
          </a:p>
          <a:p>
            <a:pPr eaLnBrk="1" fontAlgn="auto" hangingPunct="1">
              <a:spcAft>
                <a:spcPts val="0"/>
              </a:spcAft>
              <a:buFont typeface="Arial" pitchFamily="34" charset="0"/>
              <a:buChar char="•"/>
              <a:defRPr/>
            </a:pPr>
            <a:r>
              <a:rPr lang="en-US" dirty="0" smtClean="0"/>
              <a:t> intranet or extranet facilities </a:t>
            </a:r>
          </a:p>
          <a:p>
            <a:pPr eaLnBrk="1" fontAlgn="auto" hangingPunct="1">
              <a:spcAft>
                <a:spcPts val="0"/>
              </a:spcAft>
              <a:buFont typeface="Arial" pitchFamily="34" charset="0"/>
              <a:buChar char="•"/>
              <a:defRPr/>
            </a:pPr>
            <a:r>
              <a:rPr lang="en-US" dirty="0" smtClean="0"/>
              <a:t> ability for clients or users to upload documents </a:t>
            </a:r>
          </a:p>
          <a:p>
            <a:pPr eaLnBrk="1" fontAlgn="auto" hangingPunct="1">
              <a:spcAft>
                <a:spcPts val="0"/>
              </a:spcAft>
              <a:buFont typeface="Arial" pitchFamily="34" charset="0"/>
              <a:buChar char="•"/>
              <a:defRPr/>
            </a:pPr>
            <a:r>
              <a:rPr lang="en-US" dirty="0" smtClean="0"/>
              <a:t> ability for administrators or users to create  content or add information to a site (dynamic  publishing).</a:t>
            </a:r>
          </a:p>
        </p:txBody>
      </p:sp>
      <p:sp>
        <p:nvSpPr>
          <p:cNvPr id="4" name="Title 1"/>
          <p:cNvSpPr>
            <a:spLocks noGrp="1"/>
          </p:cNvSpPr>
          <p:nvPr>
            <p:ph type="title"/>
          </p:nvPr>
        </p:nvSpPr>
        <p:spPr>
          <a:xfrm>
            <a:off x="457200" y="268514"/>
            <a:ext cx="8686800" cy="838200"/>
          </a:xfrm>
        </p:spPr>
        <p:txBody>
          <a:bodyPr/>
          <a:lstStyle/>
          <a:p>
            <a:r>
              <a:rPr lang="en-US" altLang="en-US" dirty="0" smtClean="0">
                <a:solidFill>
                  <a:schemeClr val="tx2">
                    <a:lumMod val="60000"/>
                    <a:lumOff val="40000"/>
                  </a:schemeClr>
                </a:solidFill>
                <a:latin typeface="Arial" charset="0"/>
              </a:rPr>
              <a:t>Dynamic web Sites… (cont.)</a:t>
            </a:r>
            <a:endParaRPr lang="en-US" dirty="0">
              <a:solidFill>
                <a:schemeClr val="tx2">
                  <a:lumMod val="60000"/>
                  <a:lumOff val="40000"/>
                </a:schemeClr>
              </a:solidFill>
            </a:endParaRPr>
          </a:p>
        </p:txBody>
      </p:sp>
      <p:sp>
        <p:nvSpPr>
          <p:cNvPr id="2" name="Slide Number Placeholder 1"/>
          <p:cNvSpPr>
            <a:spLocks noGrp="1"/>
          </p:cNvSpPr>
          <p:nvPr>
            <p:ph type="sldNum" sz="quarter" idx="12"/>
          </p:nvPr>
        </p:nvSpPr>
        <p:spPr/>
        <p:txBody>
          <a:bodyPr/>
          <a:lstStyle/>
          <a:p>
            <a:fld id="{00D34B05-3558-49CA-9E94-A70F1820A0B2}" type="slidenum">
              <a:rPr lang="en-US" smtClean="0"/>
              <a:pPr/>
              <a:t>17</a:t>
            </a:fld>
            <a:endParaRPr lang="en-US"/>
          </a:p>
        </p:txBody>
      </p:sp>
    </p:spTree>
    <p:extLst>
      <p:ext uri="{BB962C8B-B14F-4D97-AF65-F5344CB8AC3E}">
        <p14:creationId xmlns:p14="http://schemas.microsoft.com/office/powerpoint/2010/main" val="12002581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p:cNvSpPr>
            <a:spLocks noGrp="1"/>
          </p:cNvSpPr>
          <p:nvPr>
            <p:ph sz="half" idx="1"/>
          </p:nvPr>
        </p:nvSpPr>
        <p:spPr>
          <a:xfrm>
            <a:off x="152400" y="1066800"/>
            <a:ext cx="4648200" cy="5029200"/>
          </a:xfrm>
        </p:spPr>
        <p:txBody>
          <a:bodyPr/>
          <a:lstStyle/>
          <a:p>
            <a:pPr eaLnBrk="1" hangingPunct="1">
              <a:buFont typeface="Arial" charset="0"/>
              <a:buNone/>
            </a:pPr>
            <a:endParaRPr lang="en-US" sz="1000" dirty="0" smtClean="0">
              <a:latin typeface="Arial" charset="0"/>
              <a:ea typeface="Times New Roman" pitchFamily="18" charset="0"/>
              <a:cs typeface="Arial" charset="0"/>
            </a:endParaRPr>
          </a:p>
          <a:p>
            <a:pPr eaLnBrk="1" hangingPunct="1">
              <a:spcBef>
                <a:spcPct val="0"/>
              </a:spcBef>
              <a:buFont typeface="Wingdings" pitchFamily="2" charset="2"/>
              <a:buChar char=""/>
            </a:pPr>
            <a:r>
              <a:rPr lang="en-US" sz="1700" dirty="0" smtClean="0">
                <a:latin typeface="Arial" charset="0"/>
                <a:ea typeface="Times New Roman" pitchFamily="18" charset="0"/>
                <a:cs typeface="Arial" charset="0"/>
              </a:rPr>
              <a:t>Employ Dynamic pages that exist as files with extensions based on the type of programming used.</a:t>
            </a:r>
          </a:p>
          <a:p>
            <a:pPr lvl="1" eaLnBrk="1" hangingPunct="1">
              <a:spcBef>
                <a:spcPct val="0"/>
              </a:spcBef>
              <a:buFont typeface="Wingdings" pitchFamily="2" charset="2"/>
              <a:buChar char=""/>
            </a:pPr>
            <a:r>
              <a:rPr lang="en-US" sz="1700" dirty="0" smtClean="0">
                <a:latin typeface="Arial" charset="0"/>
                <a:ea typeface="Times New Roman" pitchFamily="18" charset="0"/>
                <a:cs typeface="Arial" charset="0"/>
              </a:rPr>
              <a:t>.</a:t>
            </a:r>
            <a:r>
              <a:rPr lang="en-US" sz="1700" dirty="0" err="1" smtClean="0">
                <a:latin typeface="Arial" charset="0"/>
                <a:ea typeface="Times New Roman" pitchFamily="18" charset="0"/>
                <a:cs typeface="Arial" charset="0"/>
              </a:rPr>
              <a:t>jsp</a:t>
            </a:r>
            <a:r>
              <a:rPr lang="en-US" sz="1700" dirty="0" smtClean="0">
                <a:latin typeface="Arial" charset="0"/>
                <a:ea typeface="Times New Roman" pitchFamily="18" charset="0"/>
                <a:cs typeface="Arial" charset="0"/>
              </a:rPr>
              <a:t> , .</a:t>
            </a:r>
            <a:r>
              <a:rPr lang="en-US" sz="1700" dirty="0" err="1" smtClean="0">
                <a:latin typeface="Arial" charset="0"/>
                <a:ea typeface="Times New Roman" pitchFamily="18" charset="0"/>
                <a:cs typeface="Arial" charset="0"/>
              </a:rPr>
              <a:t>cfm</a:t>
            </a:r>
            <a:r>
              <a:rPr lang="en-US" sz="1700" dirty="0" smtClean="0">
                <a:latin typeface="Arial" charset="0"/>
                <a:ea typeface="Times New Roman" pitchFamily="18" charset="0"/>
                <a:cs typeface="Arial" charset="0"/>
              </a:rPr>
              <a:t>, .</a:t>
            </a:r>
            <a:r>
              <a:rPr lang="en-US" sz="1700" dirty="0" err="1" smtClean="0">
                <a:latin typeface="Arial" charset="0"/>
                <a:ea typeface="Times New Roman" pitchFamily="18" charset="0"/>
                <a:cs typeface="Arial" charset="0"/>
              </a:rPr>
              <a:t>pl</a:t>
            </a:r>
            <a:r>
              <a:rPr lang="en-US" sz="1700" dirty="0" smtClean="0">
                <a:latin typeface="Arial" charset="0"/>
                <a:ea typeface="Times New Roman" pitchFamily="18" charset="0"/>
                <a:cs typeface="Arial" charset="0"/>
              </a:rPr>
              <a:t>, .</a:t>
            </a:r>
            <a:r>
              <a:rPr lang="en-US" sz="1700" dirty="0" err="1" smtClean="0">
                <a:latin typeface="Arial" charset="0"/>
                <a:ea typeface="Times New Roman" pitchFamily="18" charset="0"/>
                <a:cs typeface="Arial" charset="0"/>
              </a:rPr>
              <a:t>php</a:t>
            </a:r>
            <a:r>
              <a:rPr lang="en-US" sz="1700" dirty="0" smtClean="0">
                <a:latin typeface="Arial" charset="0"/>
                <a:ea typeface="Times New Roman" pitchFamily="18" charset="0"/>
                <a:cs typeface="Arial" charset="0"/>
              </a:rPr>
              <a:t>, .asp, .</a:t>
            </a:r>
            <a:r>
              <a:rPr lang="en-US" sz="1700" dirty="0" err="1" smtClean="0">
                <a:latin typeface="Arial" charset="0"/>
                <a:ea typeface="Times New Roman" pitchFamily="18" charset="0"/>
                <a:cs typeface="Arial" charset="0"/>
              </a:rPr>
              <a:t>aspx</a:t>
            </a:r>
            <a:r>
              <a:rPr lang="en-US" sz="1700" dirty="0" smtClean="0">
                <a:latin typeface="Arial" charset="0"/>
                <a:ea typeface="Times New Roman" pitchFamily="18" charset="0"/>
                <a:cs typeface="Arial" charset="0"/>
              </a:rPr>
              <a:t/>
            </a:r>
            <a:br>
              <a:rPr lang="en-US" sz="1700" dirty="0" smtClean="0">
                <a:latin typeface="Arial" charset="0"/>
                <a:ea typeface="Times New Roman" pitchFamily="18" charset="0"/>
                <a:cs typeface="Arial" charset="0"/>
              </a:rPr>
            </a:br>
            <a:endParaRPr lang="en-US" sz="1000" dirty="0" smtClean="0">
              <a:latin typeface="Arial" charset="0"/>
              <a:ea typeface="Times New Roman" pitchFamily="18" charset="0"/>
              <a:cs typeface="Arial" charset="0"/>
            </a:endParaRPr>
          </a:p>
          <a:p>
            <a:pPr eaLnBrk="1" hangingPunct="1">
              <a:buFont typeface="Wingdings" pitchFamily="2" charset="2"/>
              <a:buChar char="§"/>
            </a:pPr>
            <a:r>
              <a:rPr lang="en-US" sz="1700" dirty="0" smtClean="0">
                <a:latin typeface="Arial" charset="0"/>
                <a:ea typeface="Times New Roman" pitchFamily="18" charset="0"/>
                <a:cs typeface="Arial" charset="0"/>
              </a:rPr>
              <a:t>Pages are </a:t>
            </a:r>
            <a:r>
              <a:rPr lang="en-US" sz="1700" i="1" dirty="0" smtClean="0">
                <a:latin typeface="Arial" charset="0"/>
                <a:ea typeface="Times New Roman" pitchFamily="18" charset="0"/>
                <a:cs typeface="Arial" charset="0"/>
              </a:rPr>
              <a:t>Dynamic</a:t>
            </a:r>
            <a:r>
              <a:rPr lang="en-US" sz="1700" dirty="0" smtClean="0">
                <a:latin typeface="Arial" charset="0"/>
                <a:ea typeface="Times New Roman" pitchFamily="18" charset="0"/>
                <a:cs typeface="Arial" charset="0"/>
              </a:rPr>
              <a:t> in that they can draw </a:t>
            </a:r>
            <a:r>
              <a:rPr lang="en-US" sz="1700" i="1" dirty="0" smtClean="0">
                <a:latin typeface="Arial" charset="0"/>
                <a:ea typeface="Times New Roman" pitchFamily="18" charset="0"/>
                <a:cs typeface="Arial" charset="0"/>
              </a:rPr>
              <a:t>ever changing</a:t>
            </a:r>
            <a:r>
              <a:rPr lang="en-US" sz="1700" dirty="0" smtClean="0">
                <a:latin typeface="Arial" charset="0"/>
                <a:ea typeface="Times New Roman" pitchFamily="18" charset="0"/>
                <a:cs typeface="Arial" charset="0"/>
              </a:rPr>
              <a:t> Content from external information sources</a:t>
            </a:r>
          </a:p>
          <a:p>
            <a:pPr eaLnBrk="1" hangingPunct="1">
              <a:buFont typeface="Wingdings" pitchFamily="2" charset="2"/>
              <a:buChar char="§"/>
            </a:pPr>
            <a:endParaRPr lang="en-US" sz="1000" dirty="0" smtClean="0">
              <a:latin typeface="Arial" charset="0"/>
              <a:ea typeface="Times New Roman" pitchFamily="18" charset="0"/>
              <a:cs typeface="Arial" charset="0"/>
            </a:endParaRPr>
          </a:p>
          <a:p>
            <a:pPr eaLnBrk="1" hangingPunct="1">
              <a:buFont typeface="Wingdings" pitchFamily="2" charset="2"/>
              <a:buChar char="§"/>
            </a:pPr>
            <a:endParaRPr lang="en-US" sz="800" dirty="0" smtClean="0">
              <a:latin typeface="Arial" charset="0"/>
              <a:ea typeface="Times New Roman" pitchFamily="18" charset="0"/>
              <a:cs typeface="Arial" charset="0"/>
            </a:endParaRPr>
          </a:p>
          <a:p>
            <a:pPr eaLnBrk="1" hangingPunct="1">
              <a:buFont typeface="Wingdings" pitchFamily="2" charset="2"/>
              <a:buChar char="§"/>
            </a:pPr>
            <a:r>
              <a:rPr lang="en-US" sz="1700" dirty="0" smtClean="0">
                <a:latin typeface="Arial" charset="0"/>
                <a:ea typeface="Times New Roman" pitchFamily="18" charset="0"/>
                <a:cs typeface="Arial" charset="0"/>
              </a:rPr>
              <a:t>Pages can provide Create, Retrieve, Update, and Delete functions for company records</a:t>
            </a:r>
          </a:p>
          <a:p>
            <a:pPr eaLnBrk="1" hangingPunct="1">
              <a:buFont typeface="Wingdings" pitchFamily="2" charset="2"/>
              <a:buChar char="§"/>
            </a:pPr>
            <a:endParaRPr lang="en-US" sz="1600" dirty="0" smtClean="0">
              <a:latin typeface="Arial" charset="0"/>
              <a:ea typeface="Times New Roman" pitchFamily="18" charset="0"/>
              <a:cs typeface="Arial" charset="0"/>
            </a:endParaRPr>
          </a:p>
          <a:p>
            <a:pPr eaLnBrk="1" hangingPunct="1">
              <a:buFont typeface="Arial" charset="0"/>
              <a:buNone/>
            </a:pPr>
            <a:r>
              <a:rPr lang="en-US" sz="1700" dirty="0" smtClean="0">
                <a:latin typeface="Arial" charset="0"/>
                <a:ea typeface="Times New Roman" pitchFamily="18" charset="0"/>
                <a:cs typeface="Arial" charset="0"/>
              </a:rPr>
              <a:t>             </a:t>
            </a:r>
          </a:p>
          <a:p>
            <a:pPr eaLnBrk="1" hangingPunct="1">
              <a:buFont typeface="Arial" charset="0"/>
              <a:buNone/>
            </a:pPr>
            <a:r>
              <a:rPr lang="en-US" sz="1700" dirty="0" smtClean="0">
                <a:latin typeface="Arial" charset="0"/>
                <a:ea typeface="Times New Roman" pitchFamily="18" charset="0"/>
                <a:cs typeface="Arial" charset="0"/>
              </a:rPr>
              <a:t>               P</a:t>
            </a:r>
            <a:r>
              <a:rPr lang="en-US" sz="1800" dirty="0" smtClean="0">
                <a:latin typeface="Arial" charset="0"/>
                <a:ea typeface="Times New Roman" pitchFamily="18" charset="0"/>
                <a:cs typeface="Arial" charset="0"/>
              </a:rPr>
              <a:t>ages may not require            </a:t>
            </a:r>
          </a:p>
          <a:p>
            <a:pPr eaLnBrk="1" hangingPunct="1">
              <a:buFont typeface="Arial" charset="0"/>
              <a:buNone/>
            </a:pPr>
            <a:r>
              <a:rPr lang="en-US" sz="1800" dirty="0" smtClean="0">
                <a:latin typeface="Arial" charset="0"/>
                <a:ea typeface="Times New Roman" pitchFamily="18" charset="0"/>
                <a:cs typeface="Arial" charset="0"/>
              </a:rPr>
              <a:t>               republishing</a:t>
            </a:r>
          </a:p>
          <a:p>
            <a:pPr eaLnBrk="1" hangingPunct="1">
              <a:buFont typeface="Wingdings" pitchFamily="2" charset="2"/>
              <a:buChar char="§"/>
            </a:pPr>
            <a:endParaRPr lang="en-US" sz="1700" dirty="0" smtClean="0">
              <a:latin typeface="Arial" charset="0"/>
              <a:ea typeface="Times New Roman" pitchFamily="18" charset="0"/>
              <a:cs typeface="Arial" charset="0"/>
            </a:endParaRPr>
          </a:p>
          <a:p>
            <a:pPr eaLnBrk="1" hangingPunct="1">
              <a:buFont typeface="Wingdings" pitchFamily="2" charset="2"/>
              <a:buChar char="§"/>
            </a:pPr>
            <a:endParaRPr lang="en-US" sz="1700" dirty="0" smtClean="0">
              <a:latin typeface="Arial" charset="0"/>
              <a:ea typeface="Times New Roman" pitchFamily="18" charset="0"/>
              <a:cs typeface="Arial" charset="0"/>
            </a:endParaRPr>
          </a:p>
          <a:p>
            <a:pPr eaLnBrk="1" hangingPunct="1">
              <a:buFont typeface="Wingdings" pitchFamily="2" charset="2"/>
              <a:buChar char="§"/>
            </a:pPr>
            <a:endParaRPr lang="en-US" sz="1700" dirty="0" smtClean="0">
              <a:latin typeface="Arial" charset="0"/>
              <a:ea typeface="Times New Roman" pitchFamily="18" charset="0"/>
              <a:cs typeface="Arial" charset="0"/>
            </a:endParaRPr>
          </a:p>
        </p:txBody>
      </p:sp>
      <p:pic>
        <p:nvPicPr>
          <p:cNvPr id="9219" name="Content Placeholder 11" descr="IIC-Famous2.jpg"/>
          <p:cNvPicPr>
            <a:picLocks noGrp="1"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953000" y="1676400"/>
            <a:ext cx="3941762" cy="4979987"/>
          </a:xfrm>
        </p:spPr>
      </p:pic>
      <p:sp>
        <p:nvSpPr>
          <p:cNvPr id="2" name="Title 1"/>
          <p:cNvSpPr>
            <a:spLocks noGrp="1"/>
          </p:cNvSpPr>
          <p:nvPr>
            <p:ph type="title"/>
          </p:nvPr>
        </p:nvSpPr>
        <p:spPr>
          <a:xfrm>
            <a:off x="457200" y="381000"/>
            <a:ext cx="8229600" cy="914400"/>
          </a:xfrm>
        </p:spPr>
        <p:txBody>
          <a:bodyPr/>
          <a:lstStyle/>
          <a:p>
            <a:r>
              <a:rPr lang="en-US" dirty="0">
                <a:solidFill>
                  <a:schemeClr val="accent1">
                    <a:lumMod val="50000"/>
                  </a:schemeClr>
                </a:solidFill>
                <a:latin typeface="Arial" charset="0"/>
                <a:cs typeface="Arial" charset="0"/>
              </a:rPr>
              <a:t>Dynamic Websites</a:t>
            </a:r>
            <a:endParaRPr lang="en-GB" dirty="0">
              <a:solidFill>
                <a:schemeClr val="accent1">
                  <a:lumMod val="50000"/>
                </a:schemeClr>
              </a:solidFill>
            </a:endParaRPr>
          </a:p>
        </p:txBody>
      </p:sp>
    </p:spTree>
    <p:extLst>
      <p:ext uri="{BB962C8B-B14F-4D97-AF65-F5344CB8AC3E}">
        <p14:creationId xmlns:p14="http://schemas.microsoft.com/office/powerpoint/2010/main" val="41918081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sz="half" idx="1"/>
          </p:nvPr>
        </p:nvSpPr>
        <p:spPr>
          <a:xfrm>
            <a:off x="152400" y="990600"/>
            <a:ext cx="4419600" cy="4876800"/>
          </a:xfrm>
        </p:spPr>
        <p:txBody>
          <a:bodyPr/>
          <a:lstStyle/>
          <a:p>
            <a:pPr eaLnBrk="1" hangingPunct="1">
              <a:buFont typeface="Wingdings" pitchFamily="2" charset="2"/>
              <a:buChar char="§"/>
            </a:pPr>
            <a:endParaRPr lang="en-US" sz="1900" b="1" dirty="0" smtClean="0">
              <a:latin typeface="Arial" charset="0"/>
              <a:ea typeface="Times New Roman" pitchFamily="18" charset="0"/>
              <a:cs typeface="Arial" charset="0"/>
            </a:endParaRPr>
          </a:p>
          <a:p>
            <a:pPr marL="0" indent="0" eaLnBrk="1" hangingPunct="1">
              <a:buNone/>
            </a:pPr>
            <a:endParaRPr lang="en-US" sz="1900" b="1" dirty="0" smtClean="0">
              <a:latin typeface="Arial" charset="0"/>
              <a:ea typeface="Times New Roman" pitchFamily="18" charset="0"/>
              <a:cs typeface="Arial" charset="0"/>
            </a:endParaRPr>
          </a:p>
          <a:p>
            <a:pPr eaLnBrk="1" hangingPunct="1">
              <a:buFont typeface="Arial" charset="0"/>
              <a:buNone/>
            </a:pPr>
            <a:endParaRPr lang="en-US" sz="1000" dirty="0" smtClean="0">
              <a:latin typeface="Arial" charset="0"/>
              <a:ea typeface="Times New Roman" pitchFamily="18" charset="0"/>
              <a:cs typeface="Arial" charset="0"/>
            </a:endParaRPr>
          </a:p>
          <a:p>
            <a:pPr eaLnBrk="1" hangingPunct="1">
              <a:buFont typeface="Wingdings" pitchFamily="2" charset="2"/>
              <a:buChar char="§"/>
            </a:pPr>
            <a:r>
              <a:rPr lang="en-US" sz="1900" dirty="0" smtClean="0">
                <a:latin typeface="Arial" charset="0"/>
                <a:ea typeface="Times New Roman" pitchFamily="18" charset="0"/>
                <a:cs typeface="Arial" charset="0"/>
              </a:rPr>
              <a:t>Pages are capable of providing interactivity such as:</a:t>
            </a:r>
            <a:br>
              <a:rPr lang="en-US" sz="1900" dirty="0" smtClean="0">
                <a:latin typeface="Arial" charset="0"/>
                <a:ea typeface="Times New Roman" pitchFamily="18" charset="0"/>
                <a:cs typeface="Arial" charset="0"/>
              </a:rPr>
            </a:br>
            <a:endParaRPr lang="en-US" sz="1000" dirty="0" smtClean="0">
              <a:latin typeface="Arial" charset="0"/>
              <a:ea typeface="Times New Roman" pitchFamily="18" charset="0"/>
              <a:cs typeface="Arial" charset="0"/>
            </a:endParaRPr>
          </a:p>
          <a:p>
            <a:pPr lvl="1" eaLnBrk="1" hangingPunct="1">
              <a:buFont typeface="Wingdings" pitchFamily="2" charset="2"/>
              <a:buChar char="§"/>
            </a:pPr>
            <a:r>
              <a:rPr lang="en-US" sz="1700" dirty="0" smtClean="0">
                <a:latin typeface="Arial" charset="0"/>
                <a:ea typeface="Times New Roman" pitchFamily="18" charset="0"/>
                <a:cs typeface="Arial" charset="0"/>
              </a:rPr>
              <a:t>Forms to request information or submit sales leads</a:t>
            </a:r>
          </a:p>
          <a:p>
            <a:pPr lvl="1" eaLnBrk="1" hangingPunct="1">
              <a:buFont typeface="Wingdings" pitchFamily="2" charset="2"/>
              <a:buChar char="§"/>
            </a:pPr>
            <a:endParaRPr lang="en-US" sz="1700" dirty="0" smtClean="0">
              <a:latin typeface="Arial" charset="0"/>
              <a:ea typeface="Times New Roman" pitchFamily="18" charset="0"/>
              <a:cs typeface="Arial" charset="0"/>
            </a:endParaRPr>
          </a:p>
          <a:p>
            <a:pPr lvl="1" eaLnBrk="1" hangingPunct="1">
              <a:buFont typeface="Wingdings" pitchFamily="2" charset="2"/>
              <a:buChar char="§"/>
            </a:pPr>
            <a:r>
              <a:rPr lang="en-US" sz="1700" dirty="0" smtClean="0">
                <a:latin typeface="Arial" charset="0"/>
                <a:ea typeface="Times New Roman" pitchFamily="18" charset="0"/>
                <a:cs typeface="Arial" charset="0"/>
              </a:rPr>
              <a:t>Internal searches within your site</a:t>
            </a:r>
          </a:p>
          <a:p>
            <a:pPr lvl="1" eaLnBrk="1" hangingPunct="1">
              <a:buFont typeface="Wingdings" pitchFamily="2" charset="2"/>
              <a:buChar char="§"/>
            </a:pPr>
            <a:endParaRPr lang="en-US" sz="1700" dirty="0" smtClean="0">
              <a:latin typeface="Arial" charset="0"/>
              <a:ea typeface="Times New Roman" pitchFamily="18" charset="0"/>
              <a:cs typeface="Arial" charset="0"/>
            </a:endParaRPr>
          </a:p>
          <a:p>
            <a:pPr lvl="1" eaLnBrk="1" hangingPunct="1">
              <a:buFont typeface="Wingdings" pitchFamily="2" charset="2"/>
              <a:buChar char="§"/>
            </a:pPr>
            <a:r>
              <a:rPr lang="en-US" sz="1700" dirty="0" smtClean="0">
                <a:latin typeface="Arial" charset="0"/>
                <a:ea typeface="Times New Roman" pitchFamily="18" charset="0"/>
                <a:cs typeface="Arial" charset="0"/>
              </a:rPr>
              <a:t>Registration and Login, personal profile maintenance, and authenticated/secure access to protected or </a:t>
            </a:r>
            <a:r>
              <a:rPr lang="en-US" sz="1700" i="1" dirty="0" smtClean="0">
                <a:latin typeface="Arial" charset="0"/>
                <a:ea typeface="Times New Roman" pitchFamily="18" charset="0"/>
                <a:cs typeface="Arial" charset="0"/>
              </a:rPr>
              <a:t>premium</a:t>
            </a:r>
            <a:r>
              <a:rPr lang="en-US" sz="1700" dirty="0" smtClean="0">
                <a:latin typeface="Arial" charset="0"/>
                <a:ea typeface="Times New Roman" pitchFamily="18" charset="0"/>
                <a:cs typeface="Arial" charset="0"/>
              </a:rPr>
              <a:t> content</a:t>
            </a:r>
            <a:br>
              <a:rPr lang="en-US" sz="1700" dirty="0" smtClean="0">
                <a:latin typeface="Arial" charset="0"/>
                <a:ea typeface="Times New Roman" pitchFamily="18" charset="0"/>
                <a:cs typeface="Arial" charset="0"/>
              </a:rPr>
            </a:br>
            <a:endParaRPr lang="en-US" sz="1700" dirty="0" smtClean="0">
              <a:latin typeface="Arial" charset="0"/>
              <a:ea typeface="Times New Roman" pitchFamily="18" charset="0"/>
              <a:cs typeface="Arial" charset="0"/>
            </a:endParaRPr>
          </a:p>
        </p:txBody>
      </p:sp>
      <p:pic>
        <p:nvPicPr>
          <p:cNvPr id="10243" name="Content Placeholder 8" descr="IIC_LOGIN.jpg"/>
          <p:cNvPicPr>
            <a:picLocks noGrp="1"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343400" y="1143000"/>
            <a:ext cx="4724400" cy="4800600"/>
          </a:xfrm>
        </p:spPr>
      </p:pic>
      <p:sp>
        <p:nvSpPr>
          <p:cNvPr id="2" name="Rectangle 1"/>
          <p:cNvSpPr/>
          <p:nvPr/>
        </p:nvSpPr>
        <p:spPr>
          <a:xfrm>
            <a:off x="2209800" y="518160"/>
            <a:ext cx="5626348" cy="553998"/>
          </a:xfrm>
          <a:prstGeom prst="rect">
            <a:avLst/>
          </a:prstGeom>
        </p:spPr>
        <p:txBody>
          <a:bodyPr wrap="none">
            <a:spAutoFit/>
          </a:bodyPr>
          <a:lstStyle/>
          <a:p>
            <a:r>
              <a:rPr lang="en-US" sz="3000" b="1" dirty="0">
                <a:solidFill>
                  <a:schemeClr val="accent1">
                    <a:lumMod val="50000"/>
                  </a:schemeClr>
                </a:solidFill>
                <a:latin typeface="Arial" charset="0"/>
                <a:cs typeface="Arial" charset="0"/>
              </a:rPr>
              <a:t>Dynamic Websites -  Features</a:t>
            </a:r>
            <a:endParaRPr lang="en-GB" sz="3000" b="1" dirty="0">
              <a:solidFill>
                <a:schemeClr val="accent1">
                  <a:lumMod val="50000"/>
                </a:schemeClr>
              </a:solidFill>
            </a:endParaRPr>
          </a:p>
        </p:txBody>
      </p:sp>
    </p:spTree>
    <p:extLst>
      <p:ext uri="{BB962C8B-B14F-4D97-AF65-F5344CB8AC3E}">
        <p14:creationId xmlns:p14="http://schemas.microsoft.com/office/powerpoint/2010/main" val="20435528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Content</a:t>
            </a:r>
            <a:endParaRPr lang="en-US" dirty="0"/>
          </a:p>
        </p:txBody>
      </p:sp>
      <p:sp>
        <p:nvSpPr>
          <p:cNvPr id="3" name="Content Placeholder 2"/>
          <p:cNvSpPr>
            <a:spLocks noGrp="1"/>
          </p:cNvSpPr>
          <p:nvPr>
            <p:ph idx="1"/>
          </p:nvPr>
        </p:nvSpPr>
        <p:spPr>
          <a:xfrm>
            <a:off x="-990600" y="2057400"/>
            <a:ext cx="10134600" cy="4221163"/>
          </a:xfrm>
        </p:spPr>
        <p:txBody>
          <a:bodyPr>
            <a:normAutofit/>
          </a:bodyPr>
          <a:lstStyle/>
          <a:p>
            <a:pPr marL="2194560" lvl="4" indent="-256032" fontAlgn="auto">
              <a:lnSpc>
                <a:spcPct val="150000"/>
              </a:lnSpc>
              <a:spcBef>
                <a:spcPts val="400"/>
              </a:spcBef>
              <a:spcAft>
                <a:spcPts val="0"/>
              </a:spcAft>
              <a:buClr>
                <a:schemeClr val="tx1"/>
              </a:buClr>
              <a:buSzPct val="68000"/>
              <a:buFont typeface="Wingdings" pitchFamily="2" charset="2"/>
              <a:buChar char="§"/>
            </a:pPr>
            <a:r>
              <a:rPr lang="en-US" sz="3200" dirty="0" smtClean="0">
                <a:latin typeface="Arial" pitchFamily="34" charset="0"/>
                <a:cs typeface="Arial" pitchFamily="34" charset="0"/>
              </a:rPr>
              <a:t>Static and Dynamic websites</a:t>
            </a:r>
          </a:p>
          <a:p>
            <a:pPr marL="2194560" lvl="4" indent="-256032" fontAlgn="auto">
              <a:lnSpc>
                <a:spcPct val="150000"/>
              </a:lnSpc>
              <a:spcBef>
                <a:spcPts val="400"/>
              </a:spcBef>
              <a:spcAft>
                <a:spcPts val="0"/>
              </a:spcAft>
              <a:buClr>
                <a:schemeClr val="tx1"/>
              </a:buClr>
              <a:buSzPct val="68000"/>
              <a:buFont typeface="Wingdings" pitchFamily="2" charset="2"/>
              <a:buChar char="§"/>
            </a:pPr>
            <a:r>
              <a:rPr lang="en-US" sz="3200" dirty="0" smtClean="0">
                <a:latin typeface="Arial" pitchFamily="34" charset="0"/>
                <a:cs typeface="Arial" pitchFamily="34" charset="0"/>
              </a:rPr>
              <a:t>Web Syndication and Collaborative websites</a:t>
            </a:r>
          </a:p>
          <a:p>
            <a:pPr marL="2194560" lvl="4" indent="-256032" fontAlgn="auto">
              <a:lnSpc>
                <a:spcPct val="150000"/>
              </a:lnSpc>
              <a:spcBef>
                <a:spcPts val="400"/>
              </a:spcBef>
              <a:spcAft>
                <a:spcPts val="0"/>
              </a:spcAft>
              <a:buClr>
                <a:schemeClr val="tx1"/>
              </a:buClr>
              <a:buSzPct val="68000"/>
              <a:buFont typeface="Wingdings" pitchFamily="2" charset="2"/>
              <a:buChar char="§"/>
            </a:pPr>
            <a:r>
              <a:rPr lang="en-US" sz="3200" dirty="0" smtClean="0">
                <a:latin typeface="Arial" pitchFamily="34" charset="0"/>
                <a:cs typeface="Arial" pitchFamily="34" charset="0"/>
              </a:rPr>
              <a:t>Web 1.0 and Web 2.0</a:t>
            </a:r>
          </a:p>
          <a:p>
            <a:pPr>
              <a:lnSpc>
                <a:spcPct val="150000"/>
              </a:lnSpc>
              <a:buClr>
                <a:schemeClr val="tx1"/>
              </a:buClr>
              <a:buNone/>
            </a:pPr>
            <a:endParaRPr lang="en-US" sz="4000" dirty="0" smtClean="0"/>
          </a:p>
        </p:txBody>
      </p:sp>
      <p:sp>
        <p:nvSpPr>
          <p:cNvPr id="4" name="Slide Number Placeholder 3"/>
          <p:cNvSpPr>
            <a:spLocks noGrp="1"/>
          </p:cNvSpPr>
          <p:nvPr>
            <p:ph type="sldNum" sz="quarter" idx="12"/>
          </p:nvPr>
        </p:nvSpPr>
        <p:spPr/>
        <p:txBody>
          <a:bodyPr/>
          <a:lstStyle/>
          <a:p>
            <a:fld id="{00D34B05-3558-49CA-9E94-A70F1820A0B2}" type="slidenum">
              <a:rPr lang="en-US" smtClean="0"/>
              <a:pPr/>
              <a:t>2</a:t>
            </a:fld>
            <a:endParaRPr lang="en-US"/>
          </a:p>
        </p:txBody>
      </p:sp>
    </p:spTree>
    <p:extLst>
      <p:ext uri="{BB962C8B-B14F-4D97-AF65-F5344CB8AC3E}">
        <p14:creationId xmlns:p14="http://schemas.microsoft.com/office/powerpoint/2010/main" val="15905022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p:cNvSpPr>
            <a:spLocks noGrp="1"/>
          </p:cNvSpPr>
          <p:nvPr>
            <p:ph sz="half" idx="1"/>
          </p:nvPr>
        </p:nvSpPr>
        <p:spPr>
          <a:xfrm>
            <a:off x="-190500" y="1244082"/>
            <a:ext cx="4953000" cy="4876800"/>
          </a:xfrm>
        </p:spPr>
        <p:txBody>
          <a:bodyPr>
            <a:normAutofit/>
          </a:bodyPr>
          <a:lstStyle/>
          <a:p>
            <a:pPr lvl="1" eaLnBrk="1" hangingPunct="1">
              <a:buFont typeface="Wingdings" pitchFamily="2" charset="2"/>
              <a:buChar char="§"/>
            </a:pPr>
            <a:endParaRPr lang="en-US" sz="2000" dirty="0" smtClean="0">
              <a:latin typeface="Arial" charset="0"/>
              <a:ea typeface="Times New Roman" pitchFamily="18" charset="0"/>
              <a:cs typeface="Arial" charset="0"/>
            </a:endParaRPr>
          </a:p>
          <a:p>
            <a:pPr lvl="1" eaLnBrk="1" hangingPunct="1">
              <a:buFont typeface="Wingdings" pitchFamily="2" charset="2"/>
              <a:buChar char="§"/>
            </a:pPr>
            <a:r>
              <a:rPr lang="en-US" sz="2000" dirty="0" smtClean="0">
                <a:latin typeface="Arial" charset="0"/>
                <a:ea typeface="Times New Roman" pitchFamily="18" charset="0"/>
                <a:cs typeface="Arial" charset="0"/>
              </a:rPr>
              <a:t>Dynamic Product Catalogs and online sales (Ecommerce)</a:t>
            </a:r>
          </a:p>
          <a:p>
            <a:pPr eaLnBrk="1" hangingPunct="1">
              <a:spcBef>
                <a:spcPct val="0"/>
              </a:spcBef>
              <a:buFont typeface="Arial" charset="0"/>
              <a:buNone/>
            </a:pPr>
            <a:endParaRPr lang="en-US" sz="2000" dirty="0" smtClean="0">
              <a:latin typeface="Arial" charset="0"/>
              <a:ea typeface="Times New Roman" pitchFamily="18" charset="0"/>
              <a:cs typeface="Arial" charset="0"/>
            </a:endParaRPr>
          </a:p>
          <a:p>
            <a:pPr eaLnBrk="1" hangingPunct="1">
              <a:spcBef>
                <a:spcPct val="0"/>
              </a:spcBef>
              <a:buFont typeface="Arial" charset="0"/>
              <a:buNone/>
            </a:pPr>
            <a:r>
              <a:rPr lang="en-US" sz="2000" dirty="0" smtClean="0">
                <a:latin typeface="Arial" charset="0"/>
                <a:ea typeface="Times New Roman" pitchFamily="18" charset="0"/>
                <a:cs typeface="Arial" charset="0"/>
              </a:rPr>
              <a:t>     Information that is already maintained within company I.T. Systems such as Databases, Spreadsheets, and text files can be leveraged as Web Content.</a:t>
            </a:r>
          </a:p>
          <a:p>
            <a:pPr eaLnBrk="1" hangingPunct="1">
              <a:spcBef>
                <a:spcPct val="0"/>
              </a:spcBef>
              <a:buFont typeface="Wingdings" pitchFamily="2" charset="2"/>
              <a:buChar char="§"/>
            </a:pPr>
            <a:endParaRPr lang="en-US" sz="2000" dirty="0" smtClean="0">
              <a:latin typeface="Arial" charset="0"/>
              <a:ea typeface="Times New Roman" pitchFamily="18" charset="0"/>
              <a:cs typeface="Arial" charset="0"/>
            </a:endParaRPr>
          </a:p>
          <a:p>
            <a:pPr eaLnBrk="1" hangingPunct="1">
              <a:spcBef>
                <a:spcPct val="0"/>
              </a:spcBef>
              <a:buFont typeface="Arial" charset="0"/>
              <a:buNone/>
            </a:pPr>
            <a:r>
              <a:rPr lang="en-US" sz="2000" dirty="0" smtClean="0">
                <a:latin typeface="Arial" charset="0"/>
                <a:ea typeface="Times New Roman" pitchFamily="18" charset="0"/>
                <a:cs typeface="Arial" charset="0"/>
              </a:rPr>
              <a:t>      Access can be granted to allow customers to maintain their own information.</a:t>
            </a:r>
          </a:p>
          <a:p>
            <a:pPr eaLnBrk="1" hangingPunct="1">
              <a:spcBef>
                <a:spcPct val="0"/>
              </a:spcBef>
              <a:buFont typeface="Wingdings" pitchFamily="2" charset="2"/>
              <a:buChar char="§"/>
            </a:pPr>
            <a:endParaRPr lang="en-US" sz="2000" dirty="0" smtClean="0">
              <a:latin typeface="Arial" charset="0"/>
              <a:ea typeface="Times New Roman" pitchFamily="18" charset="0"/>
              <a:cs typeface="Arial" charset="0"/>
            </a:endParaRPr>
          </a:p>
          <a:p>
            <a:pPr eaLnBrk="1" hangingPunct="1">
              <a:lnSpc>
                <a:spcPct val="150000"/>
              </a:lnSpc>
              <a:spcBef>
                <a:spcPct val="0"/>
              </a:spcBef>
              <a:buFont typeface="Arial" charset="0"/>
              <a:buNone/>
            </a:pPr>
            <a:endParaRPr lang="en-US" sz="2000" dirty="0" smtClean="0">
              <a:latin typeface="Arial" charset="0"/>
              <a:ea typeface="Times New Roman" pitchFamily="18" charset="0"/>
              <a:cs typeface="Arial" charset="0"/>
            </a:endParaRPr>
          </a:p>
        </p:txBody>
      </p:sp>
      <p:pic>
        <p:nvPicPr>
          <p:cNvPr id="11267" name="Content Placeholder 12" descr="Hitech-Small.jpg"/>
          <p:cNvPicPr>
            <a:picLocks noGrp="1"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933950" y="1219200"/>
            <a:ext cx="4210050" cy="3657600"/>
          </a:xfrm>
        </p:spPr>
      </p:pic>
      <p:sp>
        <p:nvSpPr>
          <p:cNvPr id="3" name="Rectangle 2"/>
          <p:cNvSpPr/>
          <p:nvPr/>
        </p:nvSpPr>
        <p:spPr>
          <a:xfrm>
            <a:off x="2286000" y="533400"/>
            <a:ext cx="5626348" cy="553998"/>
          </a:xfrm>
          <a:prstGeom prst="rect">
            <a:avLst/>
          </a:prstGeom>
        </p:spPr>
        <p:txBody>
          <a:bodyPr wrap="none">
            <a:spAutoFit/>
          </a:bodyPr>
          <a:lstStyle/>
          <a:p>
            <a:r>
              <a:rPr lang="en-US" sz="3000" b="1" dirty="0">
                <a:solidFill>
                  <a:schemeClr val="accent1">
                    <a:lumMod val="50000"/>
                  </a:schemeClr>
                </a:solidFill>
                <a:latin typeface="Arial" charset="0"/>
                <a:cs typeface="Arial" charset="0"/>
              </a:rPr>
              <a:t>Dynamic Websites -  Features</a:t>
            </a:r>
            <a:endParaRPr lang="en-GB" sz="3000" b="1" dirty="0">
              <a:solidFill>
                <a:schemeClr val="accent1">
                  <a:lumMod val="50000"/>
                </a:schemeClr>
              </a:solidFill>
            </a:endParaRPr>
          </a:p>
        </p:txBody>
      </p:sp>
    </p:spTree>
    <p:extLst>
      <p:ext uri="{BB962C8B-B14F-4D97-AF65-F5344CB8AC3E}">
        <p14:creationId xmlns:p14="http://schemas.microsoft.com/office/powerpoint/2010/main" val="6155477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p:cNvSpPr>
            <a:spLocks noGrp="1"/>
          </p:cNvSpPr>
          <p:nvPr>
            <p:ph idx="1"/>
          </p:nvPr>
        </p:nvSpPr>
        <p:spPr>
          <a:xfrm>
            <a:off x="667657" y="1713819"/>
            <a:ext cx="8686800" cy="3148467"/>
          </a:xfrm>
        </p:spPr>
        <p:txBody>
          <a:bodyPr>
            <a:normAutofit/>
          </a:bodyPr>
          <a:lstStyle/>
          <a:p>
            <a:pPr eaLnBrk="1" hangingPunct="1"/>
            <a:r>
              <a:rPr lang="en-US" sz="2800" dirty="0" smtClean="0"/>
              <a:t>Much more functional website</a:t>
            </a:r>
          </a:p>
          <a:p>
            <a:pPr eaLnBrk="1" hangingPunct="1"/>
            <a:r>
              <a:rPr lang="en-US" sz="2800" dirty="0" smtClean="0"/>
              <a:t>Much easier to update</a:t>
            </a:r>
          </a:p>
          <a:p>
            <a:pPr eaLnBrk="1" hangingPunct="1"/>
            <a:r>
              <a:rPr lang="en-US" sz="2800" dirty="0" smtClean="0"/>
              <a:t>New content brings people back to the site and helps in the search engines</a:t>
            </a:r>
          </a:p>
          <a:p>
            <a:pPr eaLnBrk="1" hangingPunct="1"/>
            <a:r>
              <a:rPr lang="en-US" sz="2800" dirty="0" smtClean="0"/>
              <a:t>Can work as a system to allow staff or users to collaborate</a:t>
            </a:r>
          </a:p>
          <a:p>
            <a:pPr eaLnBrk="1" hangingPunct="1">
              <a:buFont typeface="Arial" charset="0"/>
              <a:buNone/>
            </a:pPr>
            <a:endParaRPr lang="en-US" sz="2800" dirty="0" smtClean="0"/>
          </a:p>
        </p:txBody>
      </p:sp>
      <p:sp>
        <p:nvSpPr>
          <p:cNvPr id="5122" name="Title 1"/>
          <p:cNvSpPr>
            <a:spLocks noGrp="1"/>
          </p:cNvSpPr>
          <p:nvPr>
            <p:ph type="title"/>
          </p:nvPr>
        </p:nvSpPr>
        <p:spPr>
          <a:xfrm>
            <a:off x="195943" y="1110343"/>
            <a:ext cx="8686800" cy="838200"/>
          </a:xfrm>
        </p:spPr>
        <p:txBody>
          <a:bodyPr>
            <a:noAutofit/>
          </a:bodyPr>
          <a:lstStyle/>
          <a:p>
            <a:pPr eaLnBrk="1" hangingPunct="1"/>
            <a:r>
              <a:rPr lang="en-US" sz="2800" b="1" i="1" cap="none"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Advantages</a:t>
            </a:r>
          </a:p>
        </p:txBody>
      </p:sp>
      <p:sp>
        <p:nvSpPr>
          <p:cNvPr id="5" name="Title 1"/>
          <p:cNvSpPr txBox="1">
            <a:spLocks/>
          </p:cNvSpPr>
          <p:nvPr/>
        </p:nvSpPr>
        <p:spPr>
          <a:xfrm>
            <a:off x="217714" y="4767943"/>
            <a:ext cx="8686800" cy="838200"/>
          </a:xfrm>
          <a:prstGeom prst="rect">
            <a:avLst/>
          </a:prstGeom>
        </p:spPr>
        <p:txBody>
          <a:bodyPr vert="horz"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1" i="1" u="none" strike="noStrike" kern="1200" normalizeH="0" baseline="0" noProof="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uLnTx/>
                <a:uFillTx/>
                <a:latin typeface="+mj-lt"/>
                <a:ea typeface="+mj-ea"/>
                <a:cs typeface="+mj-cs"/>
              </a:rPr>
              <a:t>Disadvantages </a:t>
            </a:r>
            <a:br>
              <a:rPr kumimoji="0" lang="en-US" sz="2800" b="1" i="1" u="none" strike="noStrike" kern="1200" normalizeH="0" baseline="0" noProof="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uLnTx/>
                <a:uFillTx/>
                <a:latin typeface="+mj-lt"/>
                <a:ea typeface="+mj-ea"/>
                <a:cs typeface="+mj-cs"/>
              </a:rPr>
            </a:br>
            <a:endParaRPr kumimoji="0" lang="en-US" sz="2800" b="1" i="1" u="none" strike="noStrike" kern="1200" normalizeH="0" baseline="0" noProof="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uLnTx/>
              <a:uFillTx/>
              <a:latin typeface="+mj-lt"/>
              <a:ea typeface="+mj-ea"/>
              <a:cs typeface="+mj-cs"/>
            </a:endParaRPr>
          </a:p>
        </p:txBody>
      </p:sp>
      <p:sp>
        <p:nvSpPr>
          <p:cNvPr id="6" name="Content Placeholder 2"/>
          <p:cNvSpPr txBox="1">
            <a:spLocks/>
          </p:cNvSpPr>
          <p:nvPr/>
        </p:nvSpPr>
        <p:spPr>
          <a:xfrm>
            <a:off x="1640114" y="5262562"/>
            <a:ext cx="7503886" cy="1406752"/>
          </a:xfrm>
          <a:prstGeom prst="rect">
            <a:avLst/>
          </a:prstGeom>
        </p:spPr>
        <p:txBody>
          <a:bodyPr vert="horz">
            <a:normAutofit/>
          </a:bodyPr>
          <a:lstStyle/>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Char char=""/>
              <a:tabLst/>
              <a:defRPr/>
            </a:pPr>
            <a:r>
              <a:rPr kumimoji="0" lang="en-US" sz="3200" b="0" i="0" u="none" strike="noStrike" kern="1200" cap="none" spc="0" normalizeH="0" baseline="0" noProof="0" dirty="0" smtClean="0">
                <a:ln>
                  <a:noFill/>
                </a:ln>
                <a:effectLst/>
                <a:uLnTx/>
                <a:uFillTx/>
                <a:latin typeface="+mn-lt"/>
                <a:ea typeface="+mn-ea"/>
                <a:cs typeface="+mn-cs"/>
              </a:rPr>
              <a:t>Slower / more expensive to develop</a:t>
            </a: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Char char=""/>
              <a:tabLst/>
              <a:defRPr/>
            </a:pPr>
            <a:r>
              <a:rPr kumimoji="0" lang="en-US" sz="3200" b="0" i="0" u="none" strike="noStrike" kern="1200" cap="none" spc="0" normalizeH="0" baseline="0" noProof="0" dirty="0" smtClean="0">
                <a:ln>
                  <a:noFill/>
                </a:ln>
                <a:effectLst/>
                <a:uLnTx/>
                <a:uFillTx/>
                <a:latin typeface="+mn-lt"/>
                <a:ea typeface="+mn-ea"/>
                <a:cs typeface="+mn-cs"/>
              </a:rPr>
              <a:t>Hosting costs a little more</a:t>
            </a: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Char char=""/>
              <a:tabLst/>
              <a:defRPr/>
            </a:pPr>
            <a:endParaRPr kumimoji="0" lang="en-US" sz="3200" b="0" i="0" u="none" strike="noStrike" kern="1200" cap="none" spc="0" normalizeH="0" baseline="0" noProof="0" dirty="0" smtClean="0">
              <a:ln>
                <a:noFill/>
              </a:ln>
              <a:effectLst/>
              <a:uLnTx/>
              <a:uFillTx/>
              <a:latin typeface="+mn-lt"/>
              <a:ea typeface="+mn-ea"/>
              <a:cs typeface="+mn-cs"/>
            </a:endParaRPr>
          </a:p>
        </p:txBody>
      </p:sp>
      <p:sp>
        <p:nvSpPr>
          <p:cNvPr id="7" name="Title 1"/>
          <p:cNvSpPr txBox="1">
            <a:spLocks/>
          </p:cNvSpPr>
          <p:nvPr/>
        </p:nvSpPr>
        <p:spPr>
          <a:xfrm>
            <a:off x="457200" y="228600"/>
            <a:ext cx="8686800" cy="838200"/>
          </a:xfrm>
          <a:prstGeom prst="rect">
            <a:avLst/>
          </a:prstGeom>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4100"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Arial" charset="0"/>
                <a:ea typeface="+mj-ea"/>
                <a:cs typeface="+mj-cs"/>
              </a:rPr>
              <a:t>Dynamic web Sites… (cont.)</a:t>
            </a:r>
            <a:endParaRPr kumimoji="0" lang="en-US" sz="4100"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
        <p:nvSpPr>
          <p:cNvPr id="2" name="Slide Number Placeholder 1"/>
          <p:cNvSpPr>
            <a:spLocks noGrp="1"/>
          </p:cNvSpPr>
          <p:nvPr>
            <p:ph type="sldNum" sz="quarter" idx="12"/>
          </p:nvPr>
        </p:nvSpPr>
        <p:spPr/>
        <p:txBody>
          <a:bodyPr/>
          <a:lstStyle/>
          <a:p>
            <a:fld id="{00D34B05-3558-49CA-9E94-A70F1820A0B2}" type="slidenum">
              <a:rPr lang="en-US" smtClean="0"/>
              <a:pPr/>
              <a:t>21</a:t>
            </a:fld>
            <a:endParaRPr lang="en-US"/>
          </a:p>
        </p:txBody>
      </p:sp>
    </p:spTree>
    <p:extLst>
      <p:ext uri="{BB962C8B-B14F-4D97-AF65-F5344CB8AC3E}">
        <p14:creationId xmlns:p14="http://schemas.microsoft.com/office/powerpoint/2010/main" val="14561273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6"/>
          <p:cNvGrpSpPr>
            <a:grpSpLocks/>
          </p:cNvGrpSpPr>
          <p:nvPr/>
        </p:nvGrpSpPr>
        <p:grpSpPr bwMode="auto">
          <a:xfrm>
            <a:off x="231775" y="2255838"/>
            <a:ext cx="4052888" cy="3914775"/>
            <a:chOff x="146" y="1421"/>
            <a:chExt cx="2553" cy="2466"/>
          </a:xfrm>
        </p:grpSpPr>
        <p:pic>
          <p:nvPicPr>
            <p:cNvPr id="38923" name="Picture 11"/>
            <p:cNvPicPr>
              <a:picLocks noChangeAspect="1" noChangeArrowheads="1"/>
            </p:cNvPicPr>
            <p:nvPr/>
          </p:nvPicPr>
          <p:blipFill>
            <a:blip r:embed="rId2"/>
            <a:srcRect l="51936" t="22026" r="10564" b="36111"/>
            <a:stretch>
              <a:fillRect/>
            </a:stretch>
          </p:blipFill>
          <p:spPr bwMode="auto">
            <a:xfrm>
              <a:off x="265" y="1421"/>
              <a:ext cx="2434" cy="2038"/>
            </a:xfrm>
            <a:prstGeom prst="rect">
              <a:avLst/>
            </a:prstGeom>
            <a:noFill/>
            <a:ln w="9525">
              <a:noFill/>
              <a:miter lim="800000"/>
              <a:headEnd/>
              <a:tailEnd/>
            </a:ln>
            <a:effectLst/>
          </p:spPr>
        </p:pic>
        <p:sp>
          <p:nvSpPr>
            <p:cNvPr id="38925" name="Text Box 13"/>
            <p:cNvSpPr txBox="1">
              <a:spLocks noChangeArrowheads="1"/>
            </p:cNvSpPr>
            <p:nvPr/>
          </p:nvSpPr>
          <p:spPr bwMode="auto">
            <a:xfrm>
              <a:off x="146" y="3445"/>
              <a:ext cx="2489" cy="442"/>
            </a:xfrm>
            <a:prstGeom prst="rect">
              <a:avLst/>
            </a:prstGeom>
            <a:noFill/>
            <a:ln w="9525">
              <a:noFill/>
              <a:miter lim="800000"/>
              <a:headEnd/>
              <a:tailEnd/>
            </a:ln>
            <a:effectLst/>
          </p:spPr>
          <p:txBody>
            <a:bodyPr wrap="none">
              <a:spAutoFit/>
            </a:bodyPr>
            <a:lstStyle/>
            <a:p>
              <a:r>
                <a:rPr lang="en-US" altLang="zh-TW" sz="2000">
                  <a:latin typeface="Arial" charset="0"/>
                </a:rPr>
                <a:t>Buying ready-made lunch boxes: </a:t>
              </a:r>
            </a:p>
            <a:p>
              <a:r>
                <a:rPr lang="en-US" altLang="zh-TW" sz="2000">
                  <a:latin typeface="Arial" charset="0"/>
                </a:rPr>
                <a:t>browsing static web pages</a:t>
              </a:r>
            </a:p>
          </p:txBody>
        </p:sp>
      </p:grpSp>
      <p:sp>
        <p:nvSpPr>
          <p:cNvPr id="38926" name="Text Box 14"/>
          <p:cNvSpPr txBox="1">
            <a:spLocks noChangeArrowheads="1"/>
          </p:cNvSpPr>
          <p:nvPr/>
        </p:nvSpPr>
        <p:spPr bwMode="auto">
          <a:xfrm>
            <a:off x="4959350" y="5322888"/>
            <a:ext cx="184150" cy="457200"/>
          </a:xfrm>
          <a:prstGeom prst="rect">
            <a:avLst/>
          </a:prstGeom>
          <a:noFill/>
          <a:ln w="9525">
            <a:noFill/>
            <a:miter lim="800000"/>
            <a:headEnd/>
            <a:tailEnd/>
          </a:ln>
          <a:effectLst/>
        </p:spPr>
        <p:txBody>
          <a:bodyPr wrap="none">
            <a:spAutoFit/>
          </a:bodyPr>
          <a:lstStyle/>
          <a:p>
            <a:endParaRPr lang="en-US"/>
          </a:p>
        </p:txBody>
      </p:sp>
      <p:grpSp>
        <p:nvGrpSpPr>
          <p:cNvPr id="3" name="Group 17"/>
          <p:cNvGrpSpPr>
            <a:grpSpLocks/>
          </p:cNvGrpSpPr>
          <p:nvPr/>
        </p:nvGrpSpPr>
        <p:grpSpPr bwMode="auto">
          <a:xfrm>
            <a:off x="4541838" y="2282825"/>
            <a:ext cx="4283075" cy="3902075"/>
            <a:chOff x="2861" y="1438"/>
            <a:chExt cx="2698" cy="2458"/>
          </a:xfrm>
        </p:grpSpPr>
        <p:pic>
          <p:nvPicPr>
            <p:cNvPr id="38924" name="Picture 12"/>
            <p:cNvPicPr>
              <a:picLocks noChangeAspect="1" noChangeArrowheads="1"/>
            </p:cNvPicPr>
            <p:nvPr/>
          </p:nvPicPr>
          <p:blipFill>
            <a:blip r:embed="rId3"/>
            <a:srcRect l="43001" t="19835" r="16521" b="38498"/>
            <a:stretch>
              <a:fillRect/>
            </a:stretch>
          </p:blipFill>
          <p:spPr bwMode="auto">
            <a:xfrm>
              <a:off x="2907" y="1438"/>
              <a:ext cx="2652" cy="2047"/>
            </a:xfrm>
            <a:prstGeom prst="rect">
              <a:avLst/>
            </a:prstGeom>
            <a:noFill/>
            <a:ln w="9525">
              <a:noFill/>
              <a:miter lim="800000"/>
              <a:headEnd/>
              <a:tailEnd/>
            </a:ln>
            <a:effectLst/>
          </p:spPr>
        </p:pic>
        <p:sp>
          <p:nvSpPr>
            <p:cNvPr id="38927" name="Text Box 15"/>
            <p:cNvSpPr txBox="1">
              <a:spLocks noChangeArrowheads="1"/>
            </p:cNvSpPr>
            <p:nvPr/>
          </p:nvSpPr>
          <p:spPr bwMode="auto">
            <a:xfrm>
              <a:off x="2861" y="3454"/>
              <a:ext cx="2543" cy="442"/>
            </a:xfrm>
            <a:prstGeom prst="rect">
              <a:avLst/>
            </a:prstGeom>
            <a:noFill/>
            <a:ln w="9525">
              <a:noFill/>
              <a:miter lim="800000"/>
              <a:headEnd/>
              <a:tailEnd/>
            </a:ln>
            <a:effectLst/>
          </p:spPr>
          <p:txBody>
            <a:bodyPr wrap="none">
              <a:spAutoFit/>
            </a:bodyPr>
            <a:lstStyle/>
            <a:p>
              <a:r>
                <a:rPr lang="en-US" altLang="zh-TW" sz="2000">
                  <a:latin typeface="Arial" charset="0"/>
                </a:rPr>
                <a:t>Ordering noodles in a noodle stall:</a:t>
              </a:r>
            </a:p>
            <a:p>
              <a:r>
                <a:rPr lang="en-US" altLang="zh-TW" sz="2000">
                  <a:latin typeface="Arial" charset="0"/>
                </a:rPr>
                <a:t>browsing dynamic web pages</a:t>
              </a:r>
            </a:p>
          </p:txBody>
        </p:sp>
      </p:grpSp>
      <p:sp>
        <p:nvSpPr>
          <p:cNvPr id="10" name="Title 9"/>
          <p:cNvSpPr>
            <a:spLocks noGrp="1"/>
          </p:cNvSpPr>
          <p:nvPr>
            <p:ph type="title"/>
          </p:nvPr>
        </p:nvSpPr>
        <p:spPr>
          <a:xfrm>
            <a:off x="457200" y="370114"/>
            <a:ext cx="8686800" cy="838200"/>
          </a:xfrm>
        </p:spPr>
        <p:txBody>
          <a:bodyPr>
            <a:normAutofit/>
          </a:bodyPr>
          <a:lstStyle/>
          <a:p>
            <a:r>
              <a:rPr lang="en-US" dirty="0" smtClean="0"/>
              <a:t>E.g.  Static vs. dynamic web pages</a:t>
            </a:r>
            <a:endParaRPr lang="en-US" dirty="0"/>
          </a:p>
        </p:txBody>
      </p:sp>
      <p:sp>
        <p:nvSpPr>
          <p:cNvPr id="4" name="Slide Number Placeholder 3"/>
          <p:cNvSpPr>
            <a:spLocks noGrp="1"/>
          </p:cNvSpPr>
          <p:nvPr>
            <p:ph type="sldNum" sz="quarter" idx="12"/>
          </p:nvPr>
        </p:nvSpPr>
        <p:spPr/>
        <p:txBody>
          <a:bodyPr/>
          <a:lstStyle/>
          <a:p>
            <a:fld id="{00D34B05-3558-49CA-9E94-A70F1820A0B2}" type="slidenum">
              <a:rPr lang="en-US" smtClean="0"/>
              <a:pPr/>
              <a:t>22</a:t>
            </a:fld>
            <a:endParaRPr lang="en-US"/>
          </a:p>
        </p:txBody>
      </p:sp>
    </p:spTree>
    <p:extLst>
      <p:ext uri="{BB962C8B-B14F-4D97-AF65-F5344CB8AC3E}">
        <p14:creationId xmlns:p14="http://schemas.microsoft.com/office/powerpoint/2010/main" val="2562923037"/>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0"/>
          <p:cNvGrpSpPr>
            <a:grpSpLocks/>
          </p:cNvGrpSpPr>
          <p:nvPr/>
        </p:nvGrpSpPr>
        <p:grpSpPr bwMode="auto">
          <a:xfrm>
            <a:off x="174170" y="1"/>
            <a:ext cx="9361550" cy="6654257"/>
            <a:chOff x="0" y="676"/>
            <a:chExt cx="4667" cy="3266"/>
          </a:xfrm>
        </p:grpSpPr>
        <p:pic>
          <p:nvPicPr>
            <p:cNvPr id="39973" name="Picture 37"/>
            <p:cNvPicPr>
              <a:picLocks noChangeAspect="1" noChangeArrowheads="1"/>
            </p:cNvPicPr>
            <p:nvPr/>
          </p:nvPicPr>
          <p:blipFill>
            <a:blip r:embed="rId2"/>
            <a:srcRect l="34831" t="18056" r="8936" b="27777"/>
            <a:stretch>
              <a:fillRect/>
            </a:stretch>
          </p:blipFill>
          <p:spPr bwMode="auto">
            <a:xfrm>
              <a:off x="0" y="676"/>
              <a:ext cx="4327" cy="3127"/>
            </a:xfrm>
            <a:prstGeom prst="rect">
              <a:avLst/>
            </a:prstGeom>
            <a:noFill/>
            <a:ln w="9525">
              <a:noFill/>
              <a:miter lim="800000"/>
              <a:headEnd/>
              <a:tailEnd/>
            </a:ln>
            <a:effectLst/>
          </p:spPr>
        </p:pic>
        <p:sp>
          <p:nvSpPr>
            <p:cNvPr id="39975" name="Text Box 39"/>
            <p:cNvSpPr txBox="1">
              <a:spLocks noChangeArrowheads="1"/>
            </p:cNvSpPr>
            <p:nvPr/>
          </p:nvSpPr>
          <p:spPr bwMode="auto">
            <a:xfrm>
              <a:off x="1468" y="3746"/>
              <a:ext cx="3199" cy="196"/>
            </a:xfrm>
            <a:prstGeom prst="rect">
              <a:avLst/>
            </a:prstGeom>
            <a:noFill/>
            <a:ln w="9525">
              <a:noFill/>
              <a:miter lim="800000"/>
              <a:headEnd/>
              <a:tailEnd/>
            </a:ln>
            <a:effectLst/>
          </p:spPr>
          <p:txBody>
            <a:bodyPr wrap="square">
              <a:spAutoFit/>
            </a:bodyPr>
            <a:lstStyle/>
            <a:p>
              <a:r>
                <a:rPr lang="en-US" altLang="zh-TW" sz="2000" dirty="0">
                  <a:latin typeface="Arial" charset="0"/>
                </a:rPr>
                <a:t>Comparison between static and dynamic web pages</a:t>
              </a:r>
            </a:p>
          </p:txBody>
        </p:sp>
      </p:grpSp>
      <p:sp>
        <p:nvSpPr>
          <p:cNvPr id="3" name="Slide Number Placeholder 2"/>
          <p:cNvSpPr>
            <a:spLocks noGrp="1"/>
          </p:cNvSpPr>
          <p:nvPr>
            <p:ph type="sldNum" sz="quarter" idx="12"/>
          </p:nvPr>
        </p:nvSpPr>
        <p:spPr/>
        <p:txBody>
          <a:bodyPr/>
          <a:lstStyle/>
          <a:p>
            <a:fld id="{00D34B05-3558-49CA-9E94-A70F1820A0B2}" type="slidenum">
              <a:rPr lang="en-US" smtClean="0"/>
              <a:pPr/>
              <a:t>23</a:t>
            </a:fld>
            <a:endParaRPr lang="en-US"/>
          </a:p>
        </p:txBody>
      </p:sp>
    </p:spTree>
    <p:extLst>
      <p:ext uri="{BB962C8B-B14F-4D97-AF65-F5344CB8AC3E}">
        <p14:creationId xmlns:p14="http://schemas.microsoft.com/office/powerpoint/2010/main" val="2962978683"/>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p:cNvSpPr>
            <a:spLocks noGrp="1"/>
          </p:cNvSpPr>
          <p:nvPr>
            <p:ph sz="half" idx="1"/>
          </p:nvPr>
        </p:nvSpPr>
        <p:spPr>
          <a:xfrm>
            <a:off x="152400" y="1143000"/>
            <a:ext cx="8991600" cy="4724400"/>
          </a:xfrm>
        </p:spPr>
        <p:txBody>
          <a:bodyPr/>
          <a:lstStyle/>
          <a:p>
            <a:pPr eaLnBrk="1" hangingPunct="1">
              <a:buFont typeface="Arial" charset="0"/>
              <a:buNone/>
            </a:pPr>
            <a:endParaRPr lang="en-US" sz="1000" b="1" dirty="0" smtClean="0">
              <a:latin typeface="Arial" charset="0"/>
              <a:cs typeface="Arial" charset="0"/>
            </a:endParaRPr>
          </a:p>
          <a:p>
            <a:pPr eaLnBrk="1" hangingPunct="1">
              <a:buFont typeface="Arial" charset="0"/>
              <a:buNone/>
            </a:pPr>
            <a:r>
              <a:rPr lang="en-US" sz="1800" b="1" dirty="0" smtClean="0">
                <a:latin typeface="Arial" charset="0"/>
                <a:cs typeface="Arial" charset="0"/>
              </a:rPr>
              <a:t>Static websites are a better choice when you:</a:t>
            </a:r>
          </a:p>
          <a:p>
            <a:pPr lvl="1" eaLnBrk="1" hangingPunct="1">
              <a:lnSpc>
                <a:spcPct val="200000"/>
              </a:lnSpc>
              <a:buFont typeface="Wingdings" pitchFamily="2" charset="2"/>
              <a:buChar char="ü"/>
            </a:pPr>
            <a:r>
              <a:rPr lang="en-US" sz="1800" dirty="0" smtClean="0">
                <a:latin typeface="Arial" charset="0"/>
                <a:cs typeface="Arial" charset="0"/>
              </a:rPr>
              <a:t>are limited in budget and are starting with a core web presence</a:t>
            </a:r>
          </a:p>
          <a:p>
            <a:pPr lvl="1" eaLnBrk="1" hangingPunct="1">
              <a:lnSpc>
                <a:spcPct val="200000"/>
              </a:lnSpc>
              <a:buFont typeface="Wingdings" pitchFamily="2" charset="2"/>
              <a:buChar char="ü"/>
            </a:pPr>
            <a:r>
              <a:rPr lang="en-US" sz="1800" dirty="0" smtClean="0">
                <a:latin typeface="Arial" charset="0"/>
                <a:cs typeface="Arial" charset="0"/>
              </a:rPr>
              <a:t>are dealing with 20 pages or less </a:t>
            </a:r>
          </a:p>
          <a:p>
            <a:pPr lvl="1" eaLnBrk="1" hangingPunct="1">
              <a:lnSpc>
                <a:spcPct val="200000"/>
              </a:lnSpc>
              <a:buFont typeface="Wingdings" pitchFamily="2" charset="2"/>
              <a:buChar char="ü"/>
            </a:pPr>
            <a:r>
              <a:rPr lang="en-US" sz="1800" dirty="0" smtClean="0">
                <a:latin typeface="Arial" charset="0"/>
                <a:cs typeface="Arial" charset="0"/>
              </a:rPr>
              <a:t>are planning to add new pages occasionally</a:t>
            </a:r>
          </a:p>
          <a:p>
            <a:pPr lvl="1" eaLnBrk="1" hangingPunct="1">
              <a:lnSpc>
                <a:spcPct val="150000"/>
              </a:lnSpc>
              <a:buFont typeface="Wingdings" pitchFamily="2" charset="2"/>
              <a:buChar char="ü"/>
            </a:pPr>
            <a:r>
              <a:rPr lang="en-US" sz="1800" i="1" dirty="0" smtClean="0">
                <a:latin typeface="Arial" charset="0"/>
                <a:cs typeface="Arial" charset="0"/>
              </a:rPr>
              <a:t>are assigning maintenance to a provider </a:t>
            </a:r>
            <a:r>
              <a:rPr lang="en-US" sz="1800" dirty="0" smtClean="0">
                <a:latin typeface="Arial" charset="0"/>
                <a:cs typeface="Arial" charset="0"/>
              </a:rPr>
              <a:t>or have skilled staff and proper software </a:t>
            </a:r>
          </a:p>
          <a:p>
            <a:pPr lvl="1" eaLnBrk="1" hangingPunct="1">
              <a:lnSpc>
                <a:spcPct val="200000"/>
              </a:lnSpc>
              <a:buFont typeface="Wingdings" pitchFamily="2" charset="2"/>
              <a:buChar char="ü"/>
            </a:pPr>
            <a:r>
              <a:rPr lang="en-US" sz="1800" dirty="0" smtClean="0">
                <a:latin typeface="Arial" charset="0"/>
                <a:cs typeface="Arial" charset="0"/>
              </a:rPr>
              <a:t>need of portable, physical web page files</a:t>
            </a:r>
          </a:p>
          <a:p>
            <a:pPr eaLnBrk="1" hangingPunct="1">
              <a:lnSpc>
                <a:spcPct val="150000"/>
              </a:lnSpc>
              <a:spcBef>
                <a:spcPct val="0"/>
              </a:spcBef>
              <a:buFont typeface="Arial" charset="0"/>
              <a:buNone/>
            </a:pPr>
            <a:endParaRPr lang="en-US" sz="2100" dirty="0" smtClean="0">
              <a:latin typeface="Arial" charset="0"/>
              <a:ea typeface="Times New Roman" pitchFamily="18" charset="0"/>
              <a:cs typeface="Arial" charset="0"/>
            </a:endParaRPr>
          </a:p>
        </p:txBody>
      </p:sp>
      <p:sp>
        <p:nvSpPr>
          <p:cNvPr id="2" name="Rectangle 1"/>
          <p:cNvSpPr/>
          <p:nvPr/>
        </p:nvSpPr>
        <p:spPr>
          <a:xfrm>
            <a:off x="1752600" y="589002"/>
            <a:ext cx="6780831" cy="553998"/>
          </a:xfrm>
          <a:prstGeom prst="rect">
            <a:avLst/>
          </a:prstGeom>
        </p:spPr>
        <p:txBody>
          <a:bodyPr wrap="none">
            <a:spAutoFit/>
          </a:bodyPr>
          <a:lstStyle/>
          <a:p>
            <a:r>
              <a:rPr lang="en-US" sz="3000" b="1" dirty="0">
                <a:solidFill>
                  <a:schemeClr val="accent1">
                    <a:lumMod val="75000"/>
                  </a:schemeClr>
                </a:solidFill>
                <a:latin typeface="Arial" charset="0"/>
                <a:cs typeface="Arial" charset="0"/>
              </a:rPr>
              <a:t>Is Static Right for Your Organization</a:t>
            </a:r>
            <a:endParaRPr lang="en-GB" sz="3000" b="1" dirty="0">
              <a:solidFill>
                <a:schemeClr val="accent1">
                  <a:lumMod val="75000"/>
                </a:schemeClr>
              </a:solidFill>
            </a:endParaRPr>
          </a:p>
        </p:txBody>
      </p:sp>
    </p:spTree>
    <p:extLst>
      <p:ext uri="{BB962C8B-B14F-4D97-AF65-F5344CB8AC3E}">
        <p14:creationId xmlns:p14="http://schemas.microsoft.com/office/powerpoint/2010/main" val="6157652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p:cNvSpPr>
            <a:spLocks noGrp="1"/>
          </p:cNvSpPr>
          <p:nvPr>
            <p:ph sz="half" idx="1"/>
          </p:nvPr>
        </p:nvSpPr>
        <p:spPr>
          <a:xfrm>
            <a:off x="152400" y="1143000"/>
            <a:ext cx="8991600" cy="4724400"/>
          </a:xfrm>
        </p:spPr>
        <p:txBody>
          <a:bodyPr/>
          <a:lstStyle/>
          <a:p>
            <a:pPr eaLnBrk="1" hangingPunct="1">
              <a:buFont typeface="Arial" charset="0"/>
              <a:buNone/>
            </a:pPr>
            <a:endParaRPr lang="en-US" sz="1000" b="1" dirty="0" smtClean="0">
              <a:latin typeface="Arial" charset="0"/>
              <a:cs typeface="Arial" charset="0"/>
            </a:endParaRPr>
          </a:p>
          <a:p>
            <a:pPr eaLnBrk="1" hangingPunct="1">
              <a:lnSpc>
                <a:spcPct val="110000"/>
              </a:lnSpc>
              <a:buFont typeface="Arial" charset="0"/>
              <a:buNone/>
            </a:pPr>
            <a:r>
              <a:rPr lang="en-US" sz="1800" b="1" dirty="0" smtClean="0">
                <a:latin typeface="Arial" charset="0"/>
                <a:cs typeface="Arial" charset="0"/>
              </a:rPr>
              <a:t>Dynamic websites are a better choice when you:</a:t>
            </a:r>
          </a:p>
          <a:p>
            <a:pPr lvl="1" eaLnBrk="1" hangingPunct="1">
              <a:lnSpc>
                <a:spcPct val="200000"/>
              </a:lnSpc>
              <a:buFont typeface="Wingdings" pitchFamily="2" charset="2"/>
              <a:buChar char="ü"/>
            </a:pPr>
            <a:r>
              <a:rPr lang="en-US" sz="1700" dirty="0" smtClean="0">
                <a:latin typeface="Arial" charset="0"/>
                <a:cs typeface="Arial" charset="0"/>
              </a:rPr>
              <a:t>need custom programming to accommodate your unique business needs</a:t>
            </a:r>
          </a:p>
          <a:p>
            <a:pPr lvl="1" eaLnBrk="1" hangingPunct="1">
              <a:lnSpc>
                <a:spcPct val="200000"/>
              </a:lnSpc>
              <a:buFont typeface="Wingdings" pitchFamily="2" charset="2"/>
              <a:buChar char="ü"/>
            </a:pPr>
            <a:r>
              <a:rPr lang="en-US" sz="1700" dirty="0" smtClean="0">
                <a:latin typeface="Arial" charset="0"/>
                <a:cs typeface="Arial" charset="0"/>
              </a:rPr>
              <a:t>need pages that must pull information from sources external to the website proper</a:t>
            </a:r>
          </a:p>
          <a:p>
            <a:pPr lvl="1" eaLnBrk="1" hangingPunct="1">
              <a:lnSpc>
                <a:spcPct val="200000"/>
              </a:lnSpc>
              <a:buFont typeface="Wingdings" pitchFamily="2" charset="2"/>
              <a:buChar char="ü"/>
            </a:pPr>
            <a:r>
              <a:rPr lang="en-US" sz="1700" dirty="0" smtClean="0">
                <a:latin typeface="Arial" charset="0"/>
                <a:cs typeface="Arial" charset="0"/>
              </a:rPr>
              <a:t>need to be able to easily add and edit web pages (Content) from within a browser</a:t>
            </a:r>
          </a:p>
          <a:p>
            <a:pPr lvl="1" eaLnBrk="1" hangingPunct="1">
              <a:lnSpc>
                <a:spcPct val="200000"/>
              </a:lnSpc>
              <a:buFont typeface="Wingdings" pitchFamily="2" charset="2"/>
              <a:buChar char="ü"/>
            </a:pPr>
            <a:r>
              <a:rPr lang="en-US" sz="1700" dirty="0" smtClean="0">
                <a:latin typeface="Arial" charset="0"/>
                <a:cs typeface="Arial" charset="0"/>
              </a:rPr>
              <a:t>need web pages that will display and update records from your information systems</a:t>
            </a:r>
          </a:p>
          <a:p>
            <a:pPr lvl="1" eaLnBrk="1" hangingPunct="1">
              <a:lnSpc>
                <a:spcPct val="200000"/>
              </a:lnSpc>
              <a:buFont typeface="Wingdings" pitchFamily="2" charset="2"/>
              <a:buChar char="ü"/>
            </a:pPr>
            <a:r>
              <a:rPr lang="en-US" sz="1700" dirty="0" smtClean="0">
                <a:latin typeface="Arial" charset="0"/>
                <a:cs typeface="Arial" charset="0"/>
              </a:rPr>
              <a:t>need to give one or more staff members access to edit the site </a:t>
            </a:r>
            <a:br>
              <a:rPr lang="en-US" sz="1700" dirty="0" smtClean="0">
                <a:latin typeface="Arial" charset="0"/>
                <a:cs typeface="Arial" charset="0"/>
              </a:rPr>
            </a:br>
            <a:endParaRPr lang="en-US" sz="400" dirty="0" smtClean="0">
              <a:latin typeface="Arial" charset="0"/>
              <a:cs typeface="Arial" charset="0"/>
            </a:endParaRPr>
          </a:p>
          <a:p>
            <a:pPr lvl="1" eaLnBrk="1" hangingPunct="1">
              <a:lnSpc>
                <a:spcPct val="150000"/>
              </a:lnSpc>
              <a:buFont typeface="Wingdings" pitchFamily="2" charset="2"/>
              <a:buChar char="ü"/>
            </a:pPr>
            <a:r>
              <a:rPr lang="en-US" sz="1700" dirty="0" smtClean="0">
                <a:latin typeface="Arial" charset="0"/>
                <a:cs typeface="Arial" charset="0"/>
              </a:rPr>
              <a:t>need convenient access to setup common interactive features such as Article Publishing, Event Calendaring, Blogs, Secure Login, Ecommerce, and others.</a:t>
            </a:r>
          </a:p>
          <a:p>
            <a:pPr eaLnBrk="1" hangingPunct="1">
              <a:buFont typeface="Wingdings" pitchFamily="2" charset="2"/>
              <a:buChar char="ü"/>
            </a:pPr>
            <a:endParaRPr lang="en-US" sz="1700" b="1" dirty="0" smtClean="0">
              <a:latin typeface="Arial" charset="0"/>
              <a:cs typeface="Arial" charset="0"/>
            </a:endParaRPr>
          </a:p>
        </p:txBody>
      </p:sp>
      <p:sp>
        <p:nvSpPr>
          <p:cNvPr id="2" name="Rectangle 1"/>
          <p:cNvSpPr/>
          <p:nvPr/>
        </p:nvSpPr>
        <p:spPr>
          <a:xfrm>
            <a:off x="1295400" y="609600"/>
            <a:ext cx="7335470" cy="553998"/>
          </a:xfrm>
          <a:prstGeom prst="rect">
            <a:avLst/>
          </a:prstGeom>
        </p:spPr>
        <p:txBody>
          <a:bodyPr wrap="none">
            <a:spAutoFit/>
          </a:bodyPr>
          <a:lstStyle/>
          <a:p>
            <a:r>
              <a:rPr lang="en-US" sz="3000" b="1" dirty="0">
                <a:solidFill>
                  <a:schemeClr val="accent1">
                    <a:lumMod val="75000"/>
                  </a:schemeClr>
                </a:solidFill>
                <a:latin typeface="Arial" charset="0"/>
                <a:cs typeface="Arial" charset="0"/>
              </a:rPr>
              <a:t>Is Dynamic Right for Your Organization</a:t>
            </a:r>
            <a:endParaRPr lang="en-GB" sz="3000" b="1" dirty="0">
              <a:solidFill>
                <a:schemeClr val="accent1">
                  <a:lumMod val="75000"/>
                </a:schemeClr>
              </a:solidFill>
            </a:endParaRPr>
          </a:p>
        </p:txBody>
      </p:sp>
    </p:spTree>
    <p:extLst>
      <p:ext uri="{BB962C8B-B14F-4D97-AF65-F5344CB8AC3E}">
        <p14:creationId xmlns:p14="http://schemas.microsoft.com/office/powerpoint/2010/main" val="26385154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653143" y="418874"/>
            <a:ext cx="7972653" cy="5299754"/>
          </a:xfrm>
        </p:spPr>
        <p:txBody>
          <a:bodyPr>
            <a:normAutofit/>
          </a:bodyPr>
          <a:lstStyle/>
          <a:p>
            <a:pPr>
              <a:buNone/>
            </a:pPr>
            <a:r>
              <a:rPr lang="en-US" altLang="en-US" sz="3200" dirty="0">
                <a:solidFill>
                  <a:schemeClr val="accent1">
                    <a:lumMod val="75000"/>
                  </a:schemeClr>
                </a:solidFill>
                <a:latin typeface="+mj-lt"/>
              </a:rPr>
              <a:t>Classification of dynamic web </a:t>
            </a:r>
            <a:r>
              <a:rPr lang="en-US" altLang="en-US" sz="3200" dirty="0" smtClean="0">
                <a:solidFill>
                  <a:schemeClr val="accent1">
                    <a:lumMod val="75000"/>
                  </a:schemeClr>
                </a:solidFill>
                <a:latin typeface="+mj-lt"/>
              </a:rPr>
              <a:t>pages</a:t>
            </a:r>
          </a:p>
          <a:p>
            <a:endParaRPr lang="en-US" altLang="en-US" sz="2800" dirty="0">
              <a:latin typeface="Arial" charset="0"/>
            </a:endParaRPr>
          </a:p>
          <a:p>
            <a:pPr marL="907542" lvl="1" indent="-514350">
              <a:buFont typeface="Monotype Sorts" pitchFamily="2" charset="2"/>
              <a:buAutoNum type="arabicPeriod"/>
            </a:pPr>
            <a:r>
              <a:rPr lang="en-US" altLang="en-US" sz="2800" dirty="0" smtClean="0">
                <a:latin typeface="Arial" charset="0"/>
              </a:rPr>
              <a:t>Client-side </a:t>
            </a:r>
            <a:r>
              <a:rPr lang="en-US" altLang="en-US" sz="2800" dirty="0">
                <a:latin typeface="Arial" charset="0"/>
              </a:rPr>
              <a:t>dynamic web </a:t>
            </a:r>
            <a:r>
              <a:rPr lang="en-US" altLang="en-US" sz="2800" dirty="0" smtClean="0">
                <a:latin typeface="Arial" charset="0"/>
              </a:rPr>
              <a:t>pages</a:t>
            </a:r>
          </a:p>
          <a:p>
            <a:pPr marL="907542" lvl="1" indent="-514350">
              <a:buNone/>
            </a:pPr>
            <a:endParaRPr lang="en-US" altLang="en-US" sz="1400" dirty="0">
              <a:latin typeface="Arial" charset="0"/>
            </a:endParaRPr>
          </a:p>
          <a:p>
            <a:pPr lvl="2"/>
            <a:r>
              <a:rPr lang="en-US" altLang="zh-TW" dirty="0">
                <a:latin typeface="Arial" charset="0"/>
              </a:rPr>
              <a:t>T</a:t>
            </a:r>
            <a:r>
              <a:rPr lang="en-US" altLang="zh-TW" dirty="0" smtClean="0">
                <a:latin typeface="Arial" charset="0"/>
              </a:rPr>
              <a:t>he </a:t>
            </a:r>
            <a:r>
              <a:rPr lang="en-US" altLang="zh-TW" dirty="0">
                <a:latin typeface="Arial" charset="0"/>
              </a:rPr>
              <a:t>creation of the web pages takes place in the client </a:t>
            </a:r>
            <a:r>
              <a:rPr lang="en-US" altLang="zh-TW" dirty="0" smtClean="0">
                <a:latin typeface="Arial" charset="0"/>
              </a:rPr>
              <a:t>computer</a:t>
            </a:r>
          </a:p>
          <a:p>
            <a:pPr lvl="2"/>
            <a:endParaRPr lang="en-US" altLang="zh-TW" dirty="0">
              <a:latin typeface="Arial" charset="0"/>
            </a:endParaRPr>
          </a:p>
          <a:p>
            <a:pPr lvl="1">
              <a:buFont typeface="Monotype Sorts" pitchFamily="2" charset="2"/>
              <a:buNone/>
            </a:pPr>
            <a:r>
              <a:rPr lang="en-US" altLang="en-US" sz="2800" dirty="0">
                <a:latin typeface="Arial" charset="0"/>
              </a:rPr>
              <a:t>2. </a:t>
            </a:r>
            <a:r>
              <a:rPr lang="en-US" altLang="en-US" sz="2800" dirty="0" smtClean="0">
                <a:latin typeface="Arial" charset="0"/>
              </a:rPr>
              <a:t>Server-side </a:t>
            </a:r>
            <a:r>
              <a:rPr lang="en-US" altLang="en-US" sz="2800" dirty="0">
                <a:latin typeface="Arial" charset="0"/>
              </a:rPr>
              <a:t>dynamic web </a:t>
            </a:r>
            <a:r>
              <a:rPr lang="en-US" altLang="en-US" sz="2800" dirty="0" smtClean="0">
                <a:latin typeface="Arial" charset="0"/>
              </a:rPr>
              <a:t>pages</a:t>
            </a:r>
          </a:p>
          <a:p>
            <a:pPr lvl="1">
              <a:buFont typeface="Monotype Sorts" pitchFamily="2" charset="2"/>
              <a:buNone/>
            </a:pPr>
            <a:endParaRPr lang="en-US" altLang="en-US" sz="1200" dirty="0">
              <a:latin typeface="Arial" charset="0"/>
            </a:endParaRPr>
          </a:p>
          <a:p>
            <a:pPr lvl="2"/>
            <a:r>
              <a:rPr lang="en-US" altLang="en-US" dirty="0" smtClean="0">
                <a:latin typeface="Arial" charset="0"/>
              </a:rPr>
              <a:t>The </a:t>
            </a:r>
            <a:r>
              <a:rPr lang="en-US" altLang="en-US" dirty="0">
                <a:latin typeface="Arial" charset="0"/>
              </a:rPr>
              <a:t>server is responsible for creating the web pages</a:t>
            </a:r>
            <a:endParaRPr lang="en-US" altLang="zh-TW" dirty="0">
              <a:latin typeface="Arial" charset="0"/>
            </a:endParaRPr>
          </a:p>
        </p:txBody>
      </p:sp>
      <p:sp>
        <p:nvSpPr>
          <p:cNvPr id="2" name="Slide Number Placeholder 1"/>
          <p:cNvSpPr>
            <a:spLocks noGrp="1"/>
          </p:cNvSpPr>
          <p:nvPr>
            <p:ph type="sldNum" sz="quarter" idx="12"/>
          </p:nvPr>
        </p:nvSpPr>
        <p:spPr/>
        <p:txBody>
          <a:bodyPr/>
          <a:lstStyle/>
          <a:p>
            <a:fld id="{00D34B05-3558-49CA-9E94-A70F1820A0B2}" type="slidenum">
              <a:rPr lang="en-US" smtClean="0"/>
              <a:pPr/>
              <a:t>26</a:t>
            </a:fld>
            <a:endParaRPr lang="en-US"/>
          </a:p>
        </p:txBody>
      </p:sp>
    </p:spTree>
    <p:extLst>
      <p:ext uri="{BB962C8B-B14F-4D97-AF65-F5344CB8AC3E}">
        <p14:creationId xmlns:p14="http://schemas.microsoft.com/office/powerpoint/2010/main" val="3959125634"/>
      </p:ext>
    </p:extLst>
  </p:cSld>
  <p:clrMapOvr>
    <a:masterClrMapping/>
  </p:clrMapOvr>
  <p:transition>
    <p:strips dir="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1"/>
          <p:cNvGrpSpPr>
            <a:grpSpLocks/>
          </p:cNvGrpSpPr>
          <p:nvPr/>
        </p:nvGrpSpPr>
        <p:grpSpPr bwMode="auto">
          <a:xfrm>
            <a:off x="231775" y="1644651"/>
            <a:ext cx="8867775" cy="4598988"/>
            <a:chOff x="128" y="973"/>
            <a:chExt cx="5586" cy="2897"/>
          </a:xfrm>
        </p:grpSpPr>
        <p:grpSp>
          <p:nvGrpSpPr>
            <p:cNvPr id="3" name="Group 28"/>
            <p:cNvGrpSpPr>
              <a:grpSpLocks/>
            </p:cNvGrpSpPr>
            <p:nvPr/>
          </p:nvGrpSpPr>
          <p:grpSpPr bwMode="auto">
            <a:xfrm>
              <a:off x="128" y="973"/>
              <a:ext cx="5586" cy="2897"/>
              <a:chOff x="128" y="973"/>
              <a:chExt cx="5586" cy="2897"/>
            </a:xfrm>
          </p:grpSpPr>
          <p:sp>
            <p:nvSpPr>
              <p:cNvPr id="40981" name="Rectangle 21"/>
              <p:cNvSpPr>
                <a:spLocks noChangeArrowheads="1"/>
              </p:cNvSpPr>
              <p:nvPr/>
            </p:nvSpPr>
            <p:spPr bwMode="auto">
              <a:xfrm>
                <a:off x="2914" y="1605"/>
                <a:ext cx="2800" cy="2265"/>
              </a:xfrm>
              <a:prstGeom prst="rect">
                <a:avLst/>
              </a:prstGeom>
              <a:solidFill>
                <a:srgbClr val="99CCFF"/>
              </a:solidFill>
              <a:ln w="9525">
                <a:noFill/>
                <a:miter lim="800000"/>
                <a:headEnd/>
                <a:tailEnd/>
              </a:ln>
              <a:effectLst/>
            </p:spPr>
            <p:txBody>
              <a:bodyPr wrap="none" anchor="ctr"/>
              <a:lstStyle/>
              <a:p>
                <a:endParaRPr lang="en-US"/>
              </a:p>
            </p:txBody>
          </p:sp>
          <p:sp>
            <p:nvSpPr>
              <p:cNvPr id="40979" name="Rectangle 19"/>
              <p:cNvSpPr>
                <a:spLocks noChangeArrowheads="1"/>
              </p:cNvSpPr>
              <p:nvPr/>
            </p:nvSpPr>
            <p:spPr bwMode="auto">
              <a:xfrm>
                <a:off x="128" y="1600"/>
                <a:ext cx="2800" cy="2265"/>
              </a:xfrm>
              <a:prstGeom prst="rect">
                <a:avLst/>
              </a:prstGeom>
              <a:solidFill>
                <a:srgbClr val="FFCC99"/>
              </a:solidFill>
              <a:ln w="9525">
                <a:noFill/>
                <a:miter lim="800000"/>
                <a:headEnd/>
                <a:tailEnd/>
              </a:ln>
              <a:effectLst/>
            </p:spPr>
            <p:txBody>
              <a:bodyPr wrap="none" anchor="ctr"/>
              <a:lstStyle/>
              <a:p>
                <a:endParaRPr lang="en-US"/>
              </a:p>
            </p:txBody>
          </p:sp>
          <p:pic>
            <p:nvPicPr>
              <p:cNvPr id="40965" name="Picture 5"/>
              <p:cNvPicPr>
                <a:picLocks noChangeAspect="1" noChangeArrowheads="1"/>
              </p:cNvPicPr>
              <p:nvPr/>
            </p:nvPicPr>
            <p:blipFill>
              <a:blip r:embed="rId2"/>
              <a:srcRect l="13753" t="28880" r="80630" b="55133"/>
              <a:stretch>
                <a:fillRect/>
              </a:stretch>
            </p:blipFill>
            <p:spPr bwMode="auto">
              <a:xfrm>
                <a:off x="4133" y="1780"/>
                <a:ext cx="660" cy="1407"/>
              </a:xfrm>
              <a:prstGeom prst="rect">
                <a:avLst/>
              </a:prstGeom>
              <a:noFill/>
              <a:ln w="9525">
                <a:noFill/>
                <a:miter lim="800000"/>
                <a:headEnd/>
                <a:tailEnd/>
              </a:ln>
              <a:effectLst/>
            </p:spPr>
          </p:pic>
          <p:sp>
            <p:nvSpPr>
              <p:cNvPr id="40967" name="Text Box 7"/>
              <p:cNvSpPr txBox="1">
                <a:spLocks noChangeArrowheads="1"/>
              </p:cNvSpPr>
              <p:nvPr/>
            </p:nvSpPr>
            <p:spPr bwMode="auto">
              <a:xfrm>
                <a:off x="3877" y="3158"/>
                <a:ext cx="1152" cy="288"/>
              </a:xfrm>
              <a:prstGeom prst="rect">
                <a:avLst/>
              </a:prstGeom>
              <a:noFill/>
              <a:ln w="9525">
                <a:noFill/>
                <a:miter lim="800000"/>
                <a:headEnd/>
                <a:tailEnd/>
              </a:ln>
              <a:effectLst/>
            </p:spPr>
            <p:txBody>
              <a:bodyPr wrap="none">
                <a:spAutoFit/>
              </a:bodyPr>
              <a:lstStyle/>
              <a:p>
                <a:r>
                  <a:rPr lang="en-US" altLang="zh-TW" b="1">
                    <a:latin typeface="Arial" charset="0"/>
                    <a:ea typeface="標楷體" pitchFamily="65" charset="-120"/>
                  </a:rPr>
                  <a:t>Web server</a:t>
                </a:r>
                <a:endParaRPr lang="en-US" altLang="zh-TW">
                  <a:latin typeface="Arial" charset="0"/>
                  <a:ea typeface="標楷體" pitchFamily="65" charset="-120"/>
                </a:endParaRPr>
              </a:p>
            </p:txBody>
          </p:sp>
          <p:pic>
            <p:nvPicPr>
              <p:cNvPr id="40966" name="Picture 6"/>
              <p:cNvPicPr>
                <a:picLocks noChangeAspect="1" noChangeArrowheads="1"/>
              </p:cNvPicPr>
              <p:nvPr/>
            </p:nvPicPr>
            <p:blipFill>
              <a:blip r:embed="rId2"/>
              <a:srcRect l="39238" t="44945" r="50571" b="42949"/>
              <a:stretch>
                <a:fillRect/>
              </a:stretch>
            </p:blipFill>
            <p:spPr bwMode="auto">
              <a:xfrm>
                <a:off x="504" y="2164"/>
                <a:ext cx="1103" cy="983"/>
              </a:xfrm>
              <a:prstGeom prst="rect">
                <a:avLst/>
              </a:prstGeom>
              <a:noFill/>
              <a:ln w="9525">
                <a:noFill/>
                <a:miter lim="800000"/>
                <a:headEnd/>
                <a:tailEnd/>
              </a:ln>
              <a:effectLst/>
            </p:spPr>
          </p:pic>
          <p:sp>
            <p:nvSpPr>
              <p:cNvPr id="40968" name="Text Box 8"/>
              <p:cNvSpPr txBox="1">
                <a:spLocks noChangeArrowheads="1"/>
              </p:cNvSpPr>
              <p:nvPr/>
            </p:nvSpPr>
            <p:spPr bwMode="auto">
              <a:xfrm>
                <a:off x="272" y="3161"/>
                <a:ext cx="1577" cy="288"/>
              </a:xfrm>
              <a:prstGeom prst="rect">
                <a:avLst/>
              </a:prstGeom>
              <a:noFill/>
              <a:ln w="9525">
                <a:noFill/>
                <a:miter lim="800000"/>
                <a:headEnd/>
                <a:tailEnd/>
              </a:ln>
              <a:effectLst/>
            </p:spPr>
            <p:txBody>
              <a:bodyPr wrap="none">
                <a:spAutoFit/>
              </a:bodyPr>
              <a:lstStyle/>
              <a:p>
                <a:r>
                  <a:rPr lang="en-US" altLang="zh-TW" b="1">
                    <a:latin typeface="Arial" charset="0"/>
                    <a:ea typeface="標楷體" pitchFamily="65" charset="-120"/>
                  </a:rPr>
                  <a:t>Client computer</a:t>
                </a:r>
                <a:endParaRPr lang="en-US" altLang="zh-TW">
                  <a:latin typeface="Arial" charset="0"/>
                  <a:ea typeface="標楷體" pitchFamily="65" charset="-120"/>
                </a:endParaRPr>
              </a:p>
            </p:txBody>
          </p:sp>
          <p:sp>
            <p:nvSpPr>
              <p:cNvPr id="40987" name="Text Box 27"/>
              <p:cNvSpPr txBox="1">
                <a:spLocks noChangeArrowheads="1"/>
              </p:cNvSpPr>
              <p:nvPr/>
            </p:nvSpPr>
            <p:spPr bwMode="auto">
              <a:xfrm>
                <a:off x="244" y="973"/>
                <a:ext cx="2734" cy="288"/>
              </a:xfrm>
              <a:prstGeom prst="rect">
                <a:avLst/>
              </a:prstGeom>
              <a:noFill/>
              <a:ln w="9525">
                <a:noFill/>
                <a:miter lim="800000"/>
                <a:headEnd/>
                <a:tailEnd/>
              </a:ln>
              <a:effectLst/>
            </p:spPr>
            <p:txBody>
              <a:bodyPr wrap="none">
                <a:spAutoFit/>
              </a:bodyPr>
              <a:lstStyle/>
              <a:p>
                <a:r>
                  <a:rPr lang="en-US" altLang="en-US" dirty="0">
                    <a:latin typeface="Arial" charset="0"/>
                    <a:ea typeface="標楷體" pitchFamily="65" charset="-120"/>
                  </a:rPr>
                  <a:t>client-side dynamic web pages</a:t>
                </a:r>
                <a:endParaRPr lang="en-US" altLang="zh-TW" dirty="0">
                  <a:latin typeface="Arial" charset="0"/>
                  <a:ea typeface="標楷體" pitchFamily="65" charset="-120"/>
                </a:endParaRPr>
              </a:p>
            </p:txBody>
          </p:sp>
        </p:grpSp>
        <p:sp>
          <p:nvSpPr>
            <p:cNvPr id="40982" name="Rectangle 22"/>
            <p:cNvSpPr>
              <a:spLocks noChangeArrowheads="1"/>
            </p:cNvSpPr>
            <p:nvPr/>
          </p:nvSpPr>
          <p:spPr bwMode="auto">
            <a:xfrm>
              <a:off x="1921" y="1674"/>
              <a:ext cx="933" cy="250"/>
            </a:xfrm>
            <a:prstGeom prst="rect">
              <a:avLst/>
            </a:prstGeom>
            <a:noFill/>
            <a:ln w="9525">
              <a:noFill/>
              <a:miter lim="800000"/>
              <a:headEnd/>
              <a:tailEnd/>
            </a:ln>
            <a:effectLst/>
          </p:spPr>
          <p:txBody>
            <a:bodyPr wrap="none">
              <a:spAutoFit/>
            </a:bodyPr>
            <a:lstStyle/>
            <a:p>
              <a:r>
                <a:rPr lang="en-US" altLang="zh-TW" sz="2000" b="1">
                  <a:latin typeface="Arial" charset="0"/>
                  <a:ea typeface="標楷體" pitchFamily="65" charset="-120"/>
                </a:rPr>
                <a:t>Client-side</a:t>
              </a:r>
            </a:p>
          </p:txBody>
        </p:sp>
        <p:sp>
          <p:nvSpPr>
            <p:cNvPr id="40983" name="Rectangle 23"/>
            <p:cNvSpPr>
              <a:spLocks noChangeArrowheads="1"/>
            </p:cNvSpPr>
            <p:nvPr/>
          </p:nvSpPr>
          <p:spPr bwMode="auto">
            <a:xfrm>
              <a:off x="2974" y="1672"/>
              <a:ext cx="987" cy="250"/>
            </a:xfrm>
            <a:prstGeom prst="rect">
              <a:avLst/>
            </a:prstGeom>
            <a:noFill/>
            <a:ln w="9525">
              <a:noFill/>
              <a:miter lim="800000"/>
              <a:headEnd/>
              <a:tailEnd/>
            </a:ln>
            <a:effectLst/>
          </p:spPr>
          <p:txBody>
            <a:bodyPr wrap="none">
              <a:spAutoFit/>
            </a:bodyPr>
            <a:lstStyle/>
            <a:p>
              <a:r>
                <a:rPr lang="en-US" altLang="zh-TW" sz="2000" b="1">
                  <a:latin typeface="Arial" charset="0"/>
                  <a:ea typeface="標楷體" pitchFamily="65" charset="-120"/>
                </a:rPr>
                <a:t>Server-side</a:t>
              </a:r>
            </a:p>
          </p:txBody>
        </p:sp>
      </p:grpSp>
      <p:sp>
        <p:nvSpPr>
          <p:cNvPr id="40962" name="Rectangle 2"/>
          <p:cNvSpPr>
            <a:spLocks noGrp="1" noChangeArrowheads="1"/>
          </p:cNvSpPr>
          <p:nvPr>
            <p:ph type="title"/>
          </p:nvPr>
        </p:nvSpPr>
        <p:spPr>
          <a:xfrm>
            <a:off x="216806" y="378052"/>
            <a:ext cx="8686800" cy="762000"/>
          </a:xfrm>
        </p:spPr>
        <p:txBody>
          <a:bodyPr>
            <a:normAutofit fontScale="90000"/>
          </a:bodyPr>
          <a:lstStyle/>
          <a:p>
            <a:pPr>
              <a:tabLst>
                <a:tab pos="1428750" algn="l"/>
              </a:tabLst>
            </a:pPr>
            <a:r>
              <a:rPr lang="en-US" altLang="en-US" sz="3000" dirty="0">
                <a:solidFill>
                  <a:srgbClr val="333399"/>
                </a:solidFill>
              </a:rPr>
              <a:t>Client-Side </a:t>
            </a:r>
            <a:r>
              <a:rPr lang="en-US" altLang="zh-TW" sz="3000" dirty="0">
                <a:solidFill>
                  <a:srgbClr val="333399"/>
                </a:solidFill>
              </a:rPr>
              <a:t>Dynamic Web Pages </a:t>
            </a:r>
            <a:r>
              <a:rPr lang="en-US" altLang="zh-TW" sz="3000" dirty="0" smtClean="0">
                <a:solidFill>
                  <a:srgbClr val="333399"/>
                </a:solidFill>
              </a:rPr>
              <a:t>  Vs </a:t>
            </a:r>
            <a:br>
              <a:rPr lang="en-US" altLang="zh-TW" sz="3000" dirty="0" smtClean="0">
                <a:solidFill>
                  <a:srgbClr val="333399"/>
                </a:solidFill>
              </a:rPr>
            </a:br>
            <a:r>
              <a:rPr lang="en-US" altLang="zh-TW" sz="3000" dirty="0" smtClean="0">
                <a:solidFill>
                  <a:srgbClr val="333399"/>
                </a:solidFill>
              </a:rPr>
              <a:t>                             Server</a:t>
            </a:r>
            <a:r>
              <a:rPr lang="en-US" altLang="en-US" sz="3000" dirty="0" smtClean="0">
                <a:solidFill>
                  <a:srgbClr val="333399"/>
                </a:solidFill>
              </a:rPr>
              <a:t>-Side </a:t>
            </a:r>
            <a:r>
              <a:rPr lang="en-US" altLang="zh-TW" sz="3000" dirty="0">
                <a:solidFill>
                  <a:srgbClr val="333399"/>
                </a:solidFill>
              </a:rPr>
              <a:t>Dynamic Web Pages</a:t>
            </a:r>
          </a:p>
        </p:txBody>
      </p:sp>
      <p:sp>
        <p:nvSpPr>
          <p:cNvPr id="40972" name="Text Box 12"/>
          <p:cNvSpPr txBox="1">
            <a:spLocks noChangeArrowheads="1"/>
          </p:cNvSpPr>
          <p:nvPr/>
        </p:nvSpPr>
        <p:spPr bwMode="auto">
          <a:xfrm>
            <a:off x="4941888" y="5457825"/>
            <a:ext cx="4202112" cy="701675"/>
          </a:xfrm>
          <a:prstGeom prst="rect">
            <a:avLst/>
          </a:prstGeom>
          <a:noFill/>
          <a:ln w="9525">
            <a:noFill/>
            <a:miter lim="800000"/>
            <a:headEnd/>
            <a:tailEnd/>
          </a:ln>
          <a:effectLst/>
        </p:spPr>
        <p:txBody>
          <a:bodyPr>
            <a:spAutoFit/>
          </a:bodyPr>
          <a:lstStyle/>
          <a:p>
            <a:pPr marL="288925" indent="-288925"/>
            <a:r>
              <a:rPr lang="en-US" altLang="zh-TW" sz="2000">
                <a:latin typeface="Arial" charset="0"/>
                <a:ea typeface="標楷體" pitchFamily="65" charset="-120"/>
              </a:rPr>
              <a:t>2. Web server looks for HTML files together with instruction files</a:t>
            </a:r>
          </a:p>
        </p:txBody>
      </p:sp>
      <p:grpSp>
        <p:nvGrpSpPr>
          <p:cNvPr id="4" name="Group 30"/>
          <p:cNvGrpSpPr>
            <a:grpSpLocks/>
          </p:cNvGrpSpPr>
          <p:nvPr/>
        </p:nvGrpSpPr>
        <p:grpSpPr bwMode="auto">
          <a:xfrm>
            <a:off x="2574925" y="3671888"/>
            <a:ext cx="3879850" cy="808037"/>
            <a:chOff x="1622" y="2313"/>
            <a:chExt cx="2444" cy="509"/>
          </a:xfrm>
        </p:grpSpPr>
        <p:sp>
          <p:nvSpPr>
            <p:cNvPr id="40971" name="Text Box 11"/>
            <p:cNvSpPr txBox="1">
              <a:spLocks noChangeArrowheads="1"/>
            </p:cNvSpPr>
            <p:nvPr/>
          </p:nvSpPr>
          <p:spPr bwMode="auto">
            <a:xfrm>
              <a:off x="1622" y="2313"/>
              <a:ext cx="2444" cy="250"/>
            </a:xfrm>
            <a:prstGeom prst="rect">
              <a:avLst/>
            </a:prstGeom>
            <a:noFill/>
            <a:ln w="9525">
              <a:noFill/>
              <a:miter lim="800000"/>
              <a:headEnd/>
              <a:tailEnd/>
            </a:ln>
            <a:effectLst/>
          </p:spPr>
          <p:txBody>
            <a:bodyPr wrap="none">
              <a:spAutoFit/>
            </a:bodyPr>
            <a:lstStyle/>
            <a:p>
              <a:r>
                <a:rPr lang="en-US" altLang="zh-TW" sz="2000" dirty="0">
                  <a:latin typeface="Arial" charset="0"/>
                  <a:ea typeface="標楷體" pitchFamily="65" charset="-120"/>
                </a:rPr>
                <a:t>1. Client requests the web pages</a:t>
              </a:r>
            </a:p>
          </p:txBody>
        </p:sp>
        <p:sp>
          <p:nvSpPr>
            <p:cNvPr id="40974" name="AutoShape 14"/>
            <p:cNvSpPr>
              <a:spLocks noChangeArrowheads="1"/>
            </p:cNvSpPr>
            <p:nvPr/>
          </p:nvSpPr>
          <p:spPr bwMode="auto">
            <a:xfrm rot="10800000">
              <a:off x="1833" y="2594"/>
              <a:ext cx="1955" cy="228"/>
            </a:xfrm>
            <a:prstGeom prst="leftArrow">
              <a:avLst>
                <a:gd name="adj1" fmla="val 50000"/>
                <a:gd name="adj2" fmla="val 214364"/>
              </a:avLst>
            </a:prstGeom>
            <a:solidFill>
              <a:srgbClr val="339966"/>
            </a:solidFill>
            <a:ln w="9525">
              <a:noFill/>
              <a:miter lim="800000"/>
              <a:headEnd/>
              <a:tailEnd/>
            </a:ln>
            <a:effectLst/>
          </p:spPr>
          <p:txBody>
            <a:bodyPr wrap="none" anchor="ctr"/>
            <a:lstStyle/>
            <a:p>
              <a:endParaRPr lang="en-US"/>
            </a:p>
          </p:txBody>
        </p:sp>
      </p:grpSp>
      <p:grpSp>
        <p:nvGrpSpPr>
          <p:cNvPr id="5" name="Group 29"/>
          <p:cNvGrpSpPr>
            <a:grpSpLocks/>
          </p:cNvGrpSpPr>
          <p:nvPr/>
        </p:nvGrpSpPr>
        <p:grpSpPr bwMode="auto">
          <a:xfrm>
            <a:off x="2887663" y="4487863"/>
            <a:ext cx="3103562" cy="1320800"/>
            <a:chOff x="1819" y="2827"/>
            <a:chExt cx="1955" cy="832"/>
          </a:xfrm>
        </p:grpSpPr>
        <p:sp>
          <p:nvSpPr>
            <p:cNvPr id="40970" name="AutoShape 10"/>
            <p:cNvSpPr>
              <a:spLocks noChangeArrowheads="1"/>
            </p:cNvSpPr>
            <p:nvPr/>
          </p:nvSpPr>
          <p:spPr bwMode="auto">
            <a:xfrm>
              <a:off x="1819" y="2827"/>
              <a:ext cx="1955" cy="228"/>
            </a:xfrm>
            <a:prstGeom prst="leftArrow">
              <a:avLst>
                <a:gd name="adj1" fmla="val 50000"/>
                <a:gd name="adj2" fmla="val 214364"/>
              </a:avLst>
            </a:prstGeom>
            <a:solidFill>
              <a:srgbClr val="FF9900"/>
            </a:solidFill>
            <a:ln w="9525">
              <a:noFill/>
              <a:miter lim="800000"/>
              <a:headEnd/>
              <a:tailEnd/>
            </a:ln>
            <a:effectLst/>
          </p:spPr>
          <p:txBody>
            <a:bodyPr wrap="none" anchor="ctr"/>
            <a:lstStyle/>
            <a:p>
              <a:endParaRPr lang="en-US"/>
            </a:p>
          </p:txBody>
        </p:sp>
        <p:sp>
          <p:nvSpPr>
            <p:cNvPr id="40975" name="Text Box 15"/>
            <p:cNvSpPr txBox="1">
              <a:spLocks noChangeArrowheads="1"/>
            </p:cNvSpPr>
            <p:nvPr/>
          </p:nvSpPr>
          <p:spPr bwMode="auto">
            <a:xfrm>
              <a:off x="1860" y="3025"/>
              <a:ext cx="1666" cy="634"/>
            </a:xfrm>
            <a:prstGeom prst="rect">
              <a:avLst/>
            </a:prstGeom>
            <a:noFill/>
            <a:ln w="9525">
              <a:noFill/>
              <a:miter lim="800000"/>
              <a:headEnd/>
              <a:tailEnd/>
            </a:ln>
            <a:effectLst/>
          </p:spPr>
          <p:txBody>
            <a:bodyPr>
              <a:spAutoFit/>
            </a:bodyPr>
            <a:lstStyle/>
            <a:p>
              <a:pPr marL="288925" indent="-288925"/>
              <a:r>
                <a:rPr lang="en-US" altLang="zh-TW" sz="2000">
                  <a:latin typeface="Arial" charset="0"/>
                  <a:ea typeface="標楷體" pitchFamily="65" charset="-120"/>
                </a:rPr>
                <a:t>3. HTML codes and instructions return to client</a:t>
              </a:r>
            </a:p>
          </p:txBody>
        </p:sp>
      </p:grpSp>
      <p:sp>
        <p:nvSpPr>
          <p:cNvPr id="40976" name="Text Box 16"/>
          <p:cNvSpPr txBox="1">
            <a:spLocks noChangeArrowheads="1"/>
          </p:cNvSpPr>
          <p:nvPr/>
        </p:nvSpPr>
        <p:spPr bwMode="auto">
          <a:xfrm>
            <a:off x="0" y="2500539"/>
            <a:ext cx="3208338" cy="1006475"/>
          </a:xfrm>
          <a:prstGeom prst="rect">
            <a:avLst/>
          </a:prstGeom>
          <a:noFill/>
          <a:ln w="9525">
            <a:noFill/>
            <a:miter lim="800000"/>
            <a:headEnd/>
            <a:tailEnd/>
          </a:ln>
          <a:effectLst/>
        </p:spPr>
        <p:txBody>
          <a:bodyPr>
            <a:spAutoFit/>
          </a:bodyPr>
          <a:lstStyle/>
          <a:p>
            <a:pPr marL="288925" indent="-288925"/>
            <a:r>
              <a:rPr lang="en-US" altLang="zh-TW" sz="2000" dirty="0">
                <a:latin typeface="Arial" charset="0"/>
                <a:ea typeface="標楷體" pitchFamily="65" charset="-120"/>
              </a:rPr>
              <a:t>4. Client browser processes instructions and HTML codes</a:t>
            </a:r>
          </a:p>
        </p:txBody>
      </p:sp>
      <p:sp>
        <p:nvSpPr>
          <p:cNvPr id="40980" name="Text Box 20"/>
          <p:cNvSpPr txBox="1">
            <a:spLocks noChangeArrowheads="1"/>
          </p:cNvSpPr>
          <p:nvPr/>
        </p:nvSpPr>
        <p:spPr bwMode="auto">
          <a:xfrm>
            <a:off x="461963" y="5511574"/>
            <a:ext cx="2787650" cy="701675"/>
          </a:xfrm>
          <a:prstGeom prst="rect">
            <a:avLst/>
          </a:prstGeom>
          <a:noFill/>
          <a:ln w="9525">
            <a:noFill/>
            <a:miter lim="800000"/>
            <a:headEnd/>
            <a:tailEnd/>
          </a:ln>
          <a:effectLst/>
        </p:spPr>
        <p:txBody>
          <a:bodyPr>
            <a:spAutoFit/>
          </a:bodyPr>
          <a:lstStyle/>
          <a:p>
            <a:pPr marL="288925" indent="-288925"/>
            <a:r>
              <a:rPr lang="en-US" altLang="zh-TW" sz="2000" dirty="0">
                <a:latin typeface="Arial" charset="0"/>
                <a:ea typeface="標楷體" pitchFamily="65" charset="-120"/>
              </a:rPr>
              <a:t>5. Browser displays web pages</a:t>
            </a:r>
          </a:p>
        </p:txBody>
      </p:sp>
      <p:sp>
        <p:nvSpPr>
          <p:cNvPr id="6" name="Slide Number Placeholder 5"/>
          <p:cNvSpPr>
            <a:spLocks noGrp="1"/>
          </p:cNvSpPr>
          <p:nvPr>
            <p:ph type="sldNum" sz="quarter" idx="12"/>
          </p:nvPr>
        </p:nvSpPr>
        <p:spPr/>
        <p:txBody>
          <a:bodyPr/>
          <a:lstStyle/>
          <a:p>
            <a:fld id="{00D34B05-3558-49CA-9E94-A70F1820A0B2}" type="slidenum">
              <a:rPr lang="en-US" smtClean="0"/>
              <a:pPr/>
              <a:t>27</a:t>
            </a:fld>
            <a:endParaRPr lang="en-US"/>
          </a:p>
        </p:txBody>
      </p:sp>
    </p:spTree>
    <p:extLst>
      <p:ext uri="{BB962C8B-B14F-4D97-AF65-F5344CB8AC3E}">
        <p14:creationId xmlns:p14="http://schemas.microsoft.com/office/powerpoint/2010/main" val="3072377370"/>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0972"/>
                                        </p:tgtEl>
                                        <p:attrNameLst>
                                          <p:attrName>style.visibility</p:attrName>
                                        </p:attrNameLst>
                                      </p:cBhvr>
                                      <p:to>
                                        <p:strVal val="visible"/>
                                      </p:to>
                                    </p:set>
                                    <p:animEffect transition="in" filter="dissolve">
                                      <p:cBhvr>
                                        <p:cTn id="17" dur="500"/>
                                        <p:tgtEl>
                                          <p:spTgt spid="4097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0976"/>
                                        </p:tgtEl>
                                        <p:attrNameLst>
                                          <p:attrName>style.visibility</p:attrName>
                                        </p:attrNameLst>
                                      </p:cBhvr>
                                      <p:to>
                                        <p:strVal val="visible"/>
                                      </p:to>
                                    </p:set>
                                    <p:animEffect transition="in" filter="dissolve">
                                      <p:cBhvr>
                                        <p:cTn id="27" dur="500"/>
                                        <p:tgtEl>
                                          <p:spTgt spid="4097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0980"/>
                                        </p:tgtEl>
                                        <p:attrNameLst>
                                          <p:attrName>style.visibility</p:attrName>
                                        </p:attrNameLst>
                                      </p:cBhvr>
                                      <p:to>
                                        <p:strVal val="visible"/>
                                      </p:to>
                                    </p:set>
                                    <p:animEffect transition="in" filter="dissolve">
                                      <p:cBhvr>
                                        <p:cTn id="32" dur="500"/>
                                        <p:tgtEl>
                                          <p:spTgt spid="409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72" grpId="0" autoUpdateAnimBg="0"/>
      <p:bldP spid="40976" grpId="0" autoUpdateAnimBg="0"/>
      <p:bldP spid="40980"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7"/>
          <p:cNvGrpSpPr>
            <a:grpSpLocks/>
          </p:cNvGrpSpPr>
          <p:nvPr/>
        </p:nvGrpSpPr>
        <p:grpSpPr bwMode="auto">
          <a:xfrm>
            <a:off x="91816" y="1562100"/>
            <a:ext cx="8872537" cy="4451350"/>
            <a:chOff x="171" y="964"/>
            <a:chExt cx="5589" cy="2804"/>
          </a:xfrm>
        </p:grpSpPr>
        <p:sp>
          <p:nvSpPr>
            <p:cNvPr id="41987" name="Rectangle 3"/>
            <p:cNvSpPr>
              <a:spLocks noChangeArrowheads="1"/>
            </p:cNvSpPr>
            <p:nvPr/>
          </p:nvSpPr>
          <p:spPr bwMode="auto">
            <a:xfrm>
              <a:off x="2960" y="1503"/>
              <a:ext cx="2800" cy="2265"/>
            </a:xfrm>
            <a:prstGeom prst="rect">
              <a:avLst/>
            </a:prstGeom>
            <a:solidFill>
              <a:srgbClr val="99CCFF"/>
            </a:solidFill>
            <a:ln w="9525">
              <a:noFill/>
              <a:miter lim="800000"/>
              <a:headEnd/>
              <a:tailEnd/>
            </a:ln>
            <a:effectLst/>
          </p:spPr>
          <p:txBody>
            <a:bodyPr wrap="none" anchor="ctr"/>
            <a:lstStyle/>
            <a:p>
              <a:endParaRPr lang="en-US"/>
            </a:p>
          </p:txBody>
        </p:sp>
        <p:sp>
          <p:nvSpPr>
            <p:cNvPr id="41988" name="Rectangle 4"/>
            <p:cNvSpPr>
              <a:spLocks noChangeArrowheads="1"/>
            </p:cNvSpPr>
            <p:nvPr/>
          </p:nvSpPr>
          <p:spPr bwMode="auto">
            <a:xfrm>
              <a:off x="174" y="1498"/>
              <a:ext cx="2800" cy="2265"/>
            </a:xfrm>
            <a:prstGeom prst="rect">
              <a:avLst/>
            </a:prstGeom>
            <a:solidFill>
              <a:srgbClr val="FFCC99"/>
            </a:solidFill>
            <a:ln w="9525">
              <a:noFill/>
              <a:miter lim="800000"/>
              <a:headEnd/>
              <a:tailEnd/>
            </a:ln>
            <a:effectLst/>
          </p:spPr>
          <p:txBody>
            <a:bodyPr wrap="none" anchor="ctr"/>
            <a:lstStyle/>
            <a:p>
              <a:endParaRPr lang="en-US"/>
            </a:p>
          </p:txBody>
        </p:sp>
        <p:pic>
          <p:nvPicPr>
            <p:cNvPr id="41990" name="Picture 6"/>
            <p:cNvPicPr>
              <a:picLocks noChangeAspect="1" noChangeArrowheads="1"/>
            </p:cNvPicPr>
            <p:nvPr/>
          </p:nvPicPr>
          <p:blipFill>
            <a:blip r:embed="rId2"/>
            <a:srcRect l="13753" t="28880" r="80630" b="55133"/>
            <a:stretch>
              <a:fillRect/>
            </a:stretch>
          </p:blipFill>
          <p:spPr bwMode="auto">
            <a:xfrm>
              <a:off x="3890" y="1894"/>
              <a:ext cx="660" cy="1407"/>
            </a:xfrm>
            <a:prstGeom prst="rect">
              <a:avLst/>
            </a:prstGeom>
            <a:noFill/>
            <a:ln w="9525">
              <a:noFill/>
              <a:miter lim="800000"/>
              <a:headEnd/>
              <a:tailEnd/>
            </a:ln>
            <a:effectLst/>
          </p:spPr>
        </p:pic>
        <p:sp>
          <p:nvSpPr>
            <p:cNvPr id="41991" name="Text Box 7"/>
            <p:cNvSpPr txBox="1">
              <a:spLocks noChangeArrowheads="1"/>
            </p:cNvSpPr>
            <p:nvPr/>
          </p:nvSpPr>
          <p:spPr bwMode="auto">
            <a:xfrm>
              <a:off x="3514" y="3281"/>
              <a:ext cx="1152" cy="288"/>
            </a:xfrm>
            <a:prstGeom prst="rect">
              <a:avLst/>
            </a:prstGeom>
            <a:noFill/>
            <a:ln w="9525">
              <a:noFill/>
              <a:miter lim="800000"/>
              <a:headEnd/>
              <a:tailEnd/>
            </a:ln>
            <a:effectLst/>
          </p:spPr>
          <p:txBody>
            <a:bodyPr wrap="none">
              <a:spAutoFit/>
            </a:bodyPr>
            <a:lstStyle/>
            <a:p>
              <a:r>
                <a:rPr lang="en-US" altLang="zh-TW" b="1">
                  <a:latin typeface="Arial" charset="0"/>
                  <a:ea typeface="標楷體" pitchFamily="65" charset="-120"/>
                </a:rPr>
                <a:t>Web server</a:t>
              </a:r>
              <a:endParaRPr lang="en-US" altLang="zh-TW">
                <a:latin typeface="Arial" charset="0"/>
                <a:ea typeface="標楷體" pitchFamily="65" charset="-120"/>
              </a:endParaRPr>
            </a:p>
          </p:txBody>
        </p:sp>
        <p:pic>
          <p:nvPicPr>
            <p:cNvPr id="41993" name="Picture 9"/>
            <p:cNvPicPr>
              <a:picLocks noChangeAspect="1" noChangeArrowheads="1"/>
            </p:cNvPicPr>
            <p:nvPr/>
          </p:nvPicPr>
          <p:blipFill>
            <a:blip r:embed="rId2"/>
            <a:srcRect l="39238" t="44945" r="50571" b="42949"/>
            <a:stretch>
              <a:fillRect/>
            </a:stretch>
          </p:blipFill>
          <p:spPr bwMode="auto">
            <a:xfrm>
              <a:off x="422" y="2062"/>
              <a:ext cx="1104" cy="983"/>
            </a:xfrm>
            <a:prstGeom prst="rect">
              <a:avLst/>
            </a:prstGeom>
            <a:noFill/>
            <a:ln w="9525">
              <a:noFill/>
              <a:miter lim="800000"/>
              <a:headEnd/>
              <a:tailEnd/>
            </a:ln>
            <a:effectLst/>
          </p:spPr>
        </p:pic>
        <p:sp>
          <p:nvSpPr>
            <p:cNvPr id="41994" name="Text Box 10"/>
            <p:cNvSpPr txBox="1">
              <a:spLocks noChangeArrowheads="1"/>
            </p:cNvSpPr>
            <p:nvPr/>
          </p:nvSpPr>
          <p:spPr bwMode="auto">
            <a:xfrm>
              <a:off x="171" y="3068"/>
              <a:ext cx="1577" cy="288"/>
            </a:xfrm>
            <a:prstGeom prst="rect">
              <a:avLst/>
            </a:prstGeom>
            <a:noFill/>
            <a:ln w="9525">
              <a:noFill/>
              <a:miter lim="800000"/>
              <a:headEnd/>
              <a:tailEnd/>
            </a:ln>
            <a:effectLst/>
          </p:spPr>
          <p:txBody>
            <a:bodyPr wrap="none">
              <a:spAutoFit/>
            </a:bodyPr>
            <a:lstStyle/>
            <a:p>
              <a:r>
                <a:rPr lang="en-US" altLang="zh-TW" b="1">
                  <a:latin typeface="Arial" charset="0"/>
                  <a:ea typeface="標楷體" pitchFamily="65" charset="-120"/>
                </a:rPr>
                <a:t>Client computer</a:t>
              </a:r>
              <a:endParaRPr lang="en-US" altLang="zh-TW">
                <a:latin typeface="Arial" charset="0"/>
                <a:ea typeface="標楷體" pitchFamily="65" charset="-120"/>
              </a:endParaRPr>
            </a:p>
          </p:txBody>
        </p:sp>
        <p:sp>
          <p:nvSpPr>
            <p:cNvPr id="41995" name="Rectangle 11"/>
            <p:cNvSpPr>
              <a:spLocks noChangeArrowheads="1"/>
            </p:cNvSpPr>
            <p:nvPr/>
          </p:nvSpPr>
          <p:spPr bwMode="auto">
            <a:xfrm>
              <a:off x="1931" y="1582"/>
              <a:ext cx="933" cy="250"/>
            </a:xfrm>
            <a:prstGeom prst="rect">
              <a:avLst/>
            </a:prstGeom>
            <a:noFill/>
            <a:ln w="9525">
              <a:noFill/>
              <a:miter lim="800000"/>
              <a:headEnd/>
              <a:tailEnd/>
            </a:ln>
            <a:effectLst/>
          </p:spPr>
          <p:txBody>
            <a:bodyPr wrap="none">
              <a:spAutoFit/>
            </a:bodyPr>
            <a:lstStyle/>
            <a:p>
              <a:r>
                <a:rPr lang="en-US" altLang="zh-TW" sz="2000" b="1">
                  <a:latin typeface="Arial" charset="0"/>
                  <a:ea typeface="標楷體" pitchFamily="65" charset="-120"/>
                </a:rPr>
                <a:t>Client-side</a:t>
              </a:r>
            </a:p>
          </p:txBody>
        </p:sp>
        <p:sp>
          <p:nvSpPr>
            <p:cNvPr id="41996" name="Rectangle 12"/>
            <p:cNvSpPr>
              <a:spLocks noChangeArrowheads="1"/>
            </p:cNvSpPr>
            <p:nvPr/>
          </p:nvSpPr>
          <p:spPr bwMode="auto">
            <a:xfrm>
              <a:off x="3029" y="1588"/>
              <a:ext cx="987" cy="250"/>
            </a:xfrm>
            <a:prstGeom prst="rect">
              <a:avLst/>
            </a:prstGeom>
            <a:noFill/>
            <a:ln w="9525">
              <a:noFill/>
              <a:miter lim="800000"/>
              <a:headEnd/>
              <a:tailEnd/>
            </a:ln>
            <a:effectLst/>
          </p:spPr>
          <p:txBody>
            <a:bodyPr wrap="none">
              <a:spAutoFit/>
            </a:bodyPr>
            <a:lstStyle/>
            <a:p>
              <a:r>
                <a:rPr lang="en-US" altLang="zh-TW" sz="2000" b="1" dirty="0">
                  <a:latin typeface="Arial" charset="0"/>
                  <a:ea typeface="標楷體" pitchFamily="65" charset="-120"/>
                </a:rPr>
                <a:t>Server-side</a:t>
              </a:r>
            </a:p>
          </p:txBody>
        </p:sp>
        <p:sp>
          <p:nvSpPr>
            <p:cNvPr id="42010" name="Text Box 26"/>
            <p:cNvSpPr txBox="1">
              <a:spLocks noChangeArrowheads="1"/>
            </p:cNvSpPr>
            <p:nvPr/>
          </p:nvSpPr>
          <p:spPr bwMode="auto">
            <a:xfrm>
              <a:off x="208" y="964"/>
              <a:ext cx="2819" cy="288"/>
            </a:xfrm>
            <a:prstGeom prst="rect">
              <a:avLst/>
            </a:prstGeom>
            <a:noFill/>
            <a:ln w="9525">
              <a:noFill/>
              <a:miter lim="800000"/>
              <a:headEnd/>
              <a:tailEnd/>
            </a:ln>
            <a:effectLst/>
          </p:spPr>
          <p:txBody>
            <a:bodyPr wrap="none">
              <a:spAutoFit/>
            </a:bodyPr>
            <a:lstStyle/>
            <a:p>
              <a:r>
                <a:rPr lang="en-US" altLang="zh-TW" dirty="0">
                  <a:latin typeface="Arial" charset="0"/>
                  <a:ea typeface="標楷體" pitchFamily="65" charset="-120"/>
                </a:rPr>
                <a:t>server</a:t>
              </a:r>
              <a:r>
                <a:rPr lang="en-US" altLang="en-US" dirty="0">
                  <a:latin typeface="Arial" charset="0"/>
                  <a:ea typeface="標楷體" pitchFamily="65" charset="-120"/>
                </a:rPr>
                <a:t>-side dynamic web pages</a:t>
              </a:r>
              <a:endParaRPr lang="en-US" altLang="zh-TW" dirty="0">
                <a:latin typeface="Arial" charset="0"/>
                <a:ea typeface="標楷體" pitchFamily="65" charset="-120"/>
              </a:endParaRPr>
            </a:p>
          </p:txBody>
        </p:sp>
      </p:grpSp>
      <p:sp>
        <p:nvSpPr>
          <p:cNvPr id="41997" name="Rectangle 13"/>
          <p:cNvSpPr>
            <a:spLocks noGrp="1" noChangeArrowheads="1"/>
          </p:cNvSpPr>
          <p:nvPr>
            <p:ph type="title"/>
          </p:nvPr>
        </p:nvSpPr>
        <p:spPr>
          <a:xfrm>
            <a:off x="457200" y="457200"/>
            <a:ext cx="8686800" cy="762000"/>
          </a:xfrm>
        </p:spPr>
        <p:txBody>
          <a:bodyPr>
            <a:normAutofit fontScale="90000"/>
          </a:bodyPr>
          <a:lstStyle/>
          <a:p>
            <a:pPr>
              <a:tabLst>
                <a:tab pos="1428750" algn="l"/>
              </a:tabLst>
            </a:pPr>
            <a:r>
              <a:rPr lang="en-US" altLang="en-US" sz="3000" dirty="0">
                <a:solidFill>
                  <a:srgbClr val="333399"/>
                </a:solidFill>
              </a:rPr>
              <a:t>Client-Side </a:t>
            </a:r>
            <a:r>
              <a:rPr lang="en-US" altLang="zh-TW" sz="3000" dirty="0">
                <a:solidFill>
                  <a:srgbClr val="333399"/>
                </a:solidFill>
              </a:rPr>
              <a:t>Dynamic Web Pages </a:t>
            </a:r>
            <a:r>
              <a:rPr lang="en-US" altLang="zh-TW" sz="3000" dirty="0" smtClean="0">
                <a:solidFill>
                  <a:srgbClr val="333399"/>
                </a:solidFill>
              </a:rPr>
              <a:t>     Vs </a:t>
            </a:r>
            <a:br>
              <a:rPr lang="en-US" altLang="zh-TW" sz="3000" dirty="0" smtClean="0">
                <a:solidFill>
                  <a:srgbClr val="333399"/>
                </a:solidFill>
              </a:rPr>
            </a:br>
            <a:r>
              <a:rPr lang="en-US" altLang="zh-TW" sz="3000" dirty="0" smtClean="0">
                <a:solidFill>
                  <a:srgbClr val="333399"/>
                </a:solidFill>
              </a:rPr>
              <a:t>                             Server</a:t>
            </a:r>
            <a:r>
              <a:rPr lang="en-US" altLang="en-US" sz="3000" dirty="0" smtClean="0">
                <a:solidFill>
                  <a:srgbClr val="333399"/>
                </a:solidFill>
              </a:rPr>
              <a:t>-Side </a:t>
            </a:r>
            <a:r>
              <a:rPr lang="en-US" altLang="zh-TW" sz="3000" dirty="0">
                <a:solidFill>
                  <a:srgbClr val="333399"/>
                </a:solidFill>
              </a:rPr>
              <a:t>Dynamic Web Pages</a:t>
            </a:r>
          </a:p>
        </p:txBody>
      </p:sp>
      <p:sp>
        <p:nvSpPr>
          <p:cNvPr id="41999" name="Text Box 15"/>
          <p:cNvSpPr txBox="1">
            <a:spLocks noChangeArrowheads="1"/>
          </p:cNvSpPr>
          <p:nvPr/>
        </p:nvSpPr>
        <p:spPr bwMode="auto">
          <a:xfrm>
            <a:off x="7116763" y="2522538"/>
            <a:ext cx="2027237" cy="1371600"/>
          </a:xfrm>
          <a:prstGeom prst="rect">
            <a:avLst/>
          </a:prstGeom>
          <a:noFill/>
          <a:ln w="9525">
            <a:noFill/>
            <a:miter lim="800000"/>
            <a:headEnd/>
            <a:tailEnd/>
          </a:ln>
          <a:effectLst/>
        </p:spPr>
        <p:txBody>
          <a:bodyPr>
            <a:spAutoFit/>
          </a:bodyPr>
          <a:lstStyle/>
          <a:p>
            <a:pPr marL="288925" indent="-288925"/>
            <a:r>
              <a:rPr lang="en-US" altLang="zh-TW" sz="2000">
                <a:latin typeface="Arial" charset="0"/>
                <a:ea typeface="標楷體" pitchFamily="65" charset="-120"/>
              </a:rPr>
              <a:t>2. Web server looks for instruction files</a:t>
            </a:r>
            <a:r>
              <a:rPr lang="en-US" altLang="zh-TW">
                <a:ea typeface="標楷體" pitchFamily="65" charset="-120"/>
              </a:rPr>
              <a:t> </a:t>
            </a:r>
          </a:p>
        </p:txBody>
      </p:sp>
      <p:grpSp>
        <p:nvGrpSpPr>
          <p:cNvPr id="3" name="Group 28"/>
          <p:cNvGrpSpPr>
            <a:grpSpLocks/>
          </p:cNvGrpSpPr>
          <p:nvPr/>
        </p:nvGrpSpPr>
        <p:grpSpPr bwMode="auto">
          <a:xfrm>
            <a:off x="2343150" y="3425825"/>
            <a:ext cx="3879850" cy="809625"/>
            <a:chOff x="1476" y="2158"/>
            <a:chExt cx="2444" cy="510"/>
          </a:xfrm>
        </p:grpSpPr>
        <p:sp>
          <p:nvSpPr>
            <p:cNvPr id="42001" name="Text Box 17"/>
            <p:cNvSpPr txBox="1">
              <a:spLocks noChangeArrowheads="1"/>
            </p:cNvSpPr>
            <p:nvPr/>
          </p:nvSpPr>
          <p:spPr bwMode="auto">
            <a:xfrm>
              <a:off x="1476" y="2158"/>
              <a:ext cx="2444" cy="250"/>
            </a:xfrm>
            <a:prstGeom prst="rect">
              <a:avLst/>
            </a:prstGeom>
            <a:noFill/>
            <a:ln w="9525">
              <a:noFill/>
              <a:miter lim="800000"/>
              <a:headEnd/>
              <a:tailEnd/>
            </a:ln>
            <a:effectLst/>
          </p:spPr>
          <p:txBody>
            <a:bodyPr wrap="none">
              <a:spAutoFit/>
            </a:bodyPr>
            <a:lstStyle/>
            <a:p>
              <a:r>
                <a:rPr lang="en-US" altLang="zh-TW" sz="2000">
                  <a:latin typeface="Arial" charset="0"/>
                  <a:ea typeface="標楷體" pitchFamily="65" charset="-120"/>
                </a:rPr>
                <a:t>1. Client requests the web pages</a:t>
              </a:r>
            </a:p>
          </p:txBody>
        </p:sp>
        <p:sp>
          <p:nvSpPr>
            <p:cNvPr id="42002" name="AutoShape 18"/>
            <p:cNvSpPr>
              <a:spLocks noChangeArrowheads="1"/>
            </p:cNvSpPr>
            <p:nvPr/>
          </p:nvSpPr>
          <p:spPr bwMode="auto">
            <a:xfrm rot="10800000">
              <a:off x="1797" y="2440"/>
              <a:ext cx="1955" cy="228"/>
            </a:xfrm>
            <a:prstGeom prst="leftArrow">
              <a:avLst>
                <a:gd name="adj1" fmla="val 50000"/>
                <a:gd name="adj2" fmla="val 214364"/>
              </a:avLst>
            </a:prstGeom>
            <a:solidFill>
              <a:srgbClr val="339966"/>
            </a:solidFill>
            <a:ln w="9525">
              <a:noFill/>
              <a:miter lim="800000"/>
              <a:headEnd/>
              <a:tailEnd/>
            </a:ln>
            <a:effectLst/>
          </p:spPr>
          <p:txBody>
            <a:bodyPr wrap="none" anchor="ctr"/>
            <a:lstStyle/>
            <a:p>
              <a:endParaRPr lang="en-US"/>
            </a:p>
          </p:txBody>
        </p:sp>
      </p:grpSp>
      <p:grpSp>
        <p:nvGrpSpPr>
          <p:cNvPr id="4" name="Group 29"/>
          <p:cNvGrpSpPr>
            <a:grpSpLocks/>
          </p:cNvGrpSpPr>
          <p:nvPr/>
        </p:nvGrpSpPr>
        <p:grpSpPr bwMode="auto">
          <a:xfrm>
            <a:off x="2589213" y="4283075"/>
            <a:ext cx="3703637" cy="814388"/>
            <a:chOff x="1631" y="2698"/>
            <a:chExt cx="2333" cy="513"/>
          </a:xfrm>
        </p:grpSpPr>
        <p:sp>
          <p:nvSpPr>
            <p:cNvPr id="42004" name="AutoShape 20"/>
            <p:cNvSpPr>
              <a:spLocks noChangeArrowheads="1"/>
            </p:cNvSpPr>
            <p:nvPr/>
          </p:nvSpPr>
          <p:spPr bwMode="auto">
            <a:xfrm>
              <a:off x="1782" y="2698"/>
              <a:ext cx="1955" cy="228"/>
            </a:xfrm>
            <a:prstGeom prst="leftArrow">
              <a:avLst>
                <a:gd name="adj1" fmla="val 50000"/>
                <a:gd name="adj2" fmla="val 214364"/>
              </a:avLst>
            </a:prstGeom>
            <a:solidFill>
              <a:srgbClr val="FF9900"/>
            </a:solidFill>
            <a:ln w="9525">
              <a:noFill/>
              <a:miter lim="800000"/>
              <a:headEnd/>
              <a:tailEnd/>
            </a:ln>
            <a:effectLst/>
          </p:spPr>
          <p:txBody>
            <a:bodyPr wrap="none" anchor="ctr"/>
            <a:lstStyle/>
            <a:p>
              <a:endParaRPr lang="en-US"/>
            </a:p>
          </p:txBody>
        </p:sp>
        <p:sp>
          <p:nvSpPr>
            <p:cNvPr id="42005" name="Text Box 21"/>
            <p:cNvSpPr txBox="1">
              <a:spLocks noChangeArrowheads="1"/>
            </p:cNvSpPr>
            <p:nvPr/>
          </p:nvSpPr>
          <p:spPr bwMode="auto">
            <a:xfrm>
              <a:off x="1631" y="2961"/>
              <a:ext cx="2333" cy="250"/>
            </a:xfrm>
            <a:prstGeom prst="rect">
              <a:avLst/>
            </a:prstGeom>
            <a:noFill/>
            <a:ln w="9525">
              <a:noFill/>
              <a:miter lim="800000"/>
              <a:headEnd/>
              <a:tailEnd/>
            </a:ln>
            <a:effectLst/>
          </p:spPr>
          <p:txBody>
            <a:bodyPr>
              <a:spAutoFit/>
            </a:bodyPr>
            <a:lstStyle/>
            <a:p>
              <a:pPr marL="288925" indent="-288925"/>
              <a:r>
                <a:rPr lang="en-US" altLang="zh-TW" sz="2000">
                  <a:latin typeface="Arial" charset="0"/>
                  <a:ea typeface="標楷體" pitchFamily="65" charset="-120"/>
                </a:rPr>
                <a:t>4. HTML codes return to client</a:t>
              </a:r>
            </a:p>
          </p:txBody>
        </p:sp>
      </p:grpSp>
      <p:sp>
        <p:nvSpPr>
          <p:cNvPr id="42006" name="Text Box 22"/>
          <p:cNvSpPr txBox="1">
            <a:spLocks noChangeArrowheads="1"/>
          </p:cNvSpPr>
          <p:nvPr/>
        </p:nvSpPr>
        <p:spPr bwMode="auto">
          <a:xfrm>
            <a:off x="7162800" y="4013200"/>
            <a:ext cx="2197100" cy="1920875"/>
          </a:xfrm>
          <a:prstGeom prst="rect">
            <a:avLst/>
          </a:prstGeom>
          <a:noFill/>
          <a:ln w="9525">
            <a:noFill/>
            <a:miter lim="800000"/>
            <a:headEnd/>
            <a:tailEnd/>
          </a:ln>
          <a:effectLst/>
        </p:spPr>
        <p:txBody>
          <a:bodyPr>
            <a:spAutoFit/>
          </a:bodyPr>
          <a:lstStyle/>
          <a:p>
            <a:pPr marL="288925" indent="-288925"/>
            <a:r>
              <a:rPr lang="en-US" altLang="zh-TW" sz="2000">
                <a:latin typeface="Arial" charset="0"/>
                <a:ea typeface="標楷體" pitchFamily="65" charset="-120"/>
              </a:rPr>
              <a:t>3.Web server processes instructions and creates the necessary HTML codes</a:t>
            </a:r>
          </a:p>
        </p:txBody>
      </p:sp>
      <p:sp>
        <p:nvSpPr>
          <p:cNvPr id="42007" name="Text Box 23"/>
          <p:cNvSpPr txBox="1">
            <a:spLocks noChangeArrowheads="1"/>
          </p:cNvSpPr>
          <p:nvPr/>
        </p:nvSpPr>
        <p:spPr bwMode="auto">
          <a:xfrm>
            <a:off x="374650" y="5251450"/>
            <a:ext cx="3687763" cy="701675"/>
          </a:xfrm>
          <a:prstGeom prst="rect">
            <a:avLst/>
          </a:prstGeom>
          <a:noFill/>
          <a:ln w="9525">
            <a:noFill/>
            <a:miter lim="800000"/>
            <a:headEnd/>
            <a:tailEnd/>
          </a:ln>
          <a:effectLst/>
        </p:spPr>
        <p:txBody>
          <a:bodyPr>
            <a:spAutoFit/>
          </a:bodyPr>
          <a:lstStyle/>
          <a:p>
            <a:pPr marL="288925" indent="-288925"/>
            <a:r>
              <a:rPr lang="en-US" altLang="zh-TW" sz="2000">
                <a:latin typeface="Arial" charset="0"/>
                <a:ea typeface="標楷體" pitchFamily="65" charset="-120"/>
              </a:rPr>
              <a:t>5. Client browsers display the web pages</a:t>
            </a:r>
          </a:p>
        </p:txBody>
      </p:sp>
      <p:sp>
        <p:nvSpPr>
          <p:cNvPr id="5" name="Slide Number Placeholder 4"/>
          <p:cNvSpPr>
            <a:spLocks noGrp="1"/>
          </p:cNvSpPr>
          <p:nvPr>
            <p:ph type="sldNum" sz="quarter" idx="12"/>
          </p:nvPr>
        </p:nvSpPr>
        <p:spPr/>
        <p:txBody>
          <a:bodyPr/>
          <a:lstStyle/>
          <a:p>
            <a:fld id="{00D34B05-3558-49CA-9E94-A70F1820A0B2}" type="slidenum">
              <a:rPr lang="en-US" smtClean="0"/>
              <a:pPr/>
              <a:t>28</a:t>
            </a:fld>
            <a:endParaRPr lang="en-US"/>
          </a:p>
        </p:txBody>
      </p:sp>
    </p:spTree>
    <p:extLst>
      <p:ext uri="{BB962C8B-B14F-4D97-AF65-F5344CB8AC3E}">
        <p14:creationId xmlns:p14="http://schemas.microsoft.com/office/powerpoint/2010/main" val="3676076674"/>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1999"/>
                                        </p:tgtEl>
                                        <p:attrNameLst>
                                          <p:attrName>style.visibility</p:attrName>
                                        </p:attrNameLst>
                                      </p:cBhvr>
                                      <p:to>
                                        <p:strVal val="visible"/>
                                      </p:to>
                                    </p:set>
                                    <p:animEffect transition="in" filter="dissolve">
                                      <p:cBhvr>
                                        <p:cTn id="17" dur="500"/>
                                        <p:tgtEl>
                                          <p:spTgt spid="4199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2006"/>
                                        </p:tgtEl>
                                        <p:attrNameLst>
                                          <p:attrName>style.visibility</p:attrName>
                                        </p:attrNameLst>
                                      </p:cBhvr>
                                      <p:to>
                                        <p:strVal val="visible"/>
                                      </p:to>
                                    </p:set>
                                    <p:animEffect transition="in" filter="dissolve">
                                      <p:cBhvr>
                                        <p:cTn id="22" dur="500"/>
                                        <p:tgtEl>
                                          <p:spTgt spid="4200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dissolv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2007"/>
                                        </p:tgtEl>
                                        <p:attrNameLst>
                                          <p:attrName>style.visibility</p:attrName>
                                        </p:attrNameLst>
                                      </p:cBhvr>
                                      <p:to>
                                        <p:strVal val="visible"/>
                                      </p:to>
                                    </p:set>
                                    <p:animEffect transition="in" filter="dissolve">
                                      <p:cBhvr>
                                        <p:cTn id="32" dur="500"/>
                                        <p:tgtEl>
                                          <p:spTgt spid="420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9" grpId="0" autoUpdateAnimBg="0"/>
      <p:bldP spid="42006" grpId="0" autoUpdateAnimBg="0"/>
      <p:bldP spid="42007"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609600" y="534535"/>
            <a:ext cx="8534400" cy="1477328"/>
          </a:xfrm>
          <a:prstGeom prst="rect">
            <a:avLst/>
          </a:prstGeom>
          <a:noFill/>
          <a:ln w="9525">
            <a:noFill/>
            <a:miter lim="800000"/>
            <a:headEnd/>
            <a:tailEnd/>
          </a:ln>
          <a:effectLst/>
        </p:spPr>
        <p:txBody>
          <a:bodyPr>
            <a:spAutoFit/>
          </a:bodyPr>
          <a:lstStyle/>
          <a:p>
            <a:pPr>
              <a:spcBef>
                <a:spcPct val="50000"/>
              </a:spcBef>
            </a:pPr>
            <a:r>
              <a:rPr lang="en-US" sz="3600" dirty="0"/>
              <a:t>Dynamic pages architecture:</a:t>
            </a:r>
          </a:p>
          <a:p>
            <a:pPr>
              <a:spcBef>
                <a:spcPct val="50000"/>
              </a:spcBef>
            </a:pPr>
            <a:endParaRPr lang="en-US" sz="3600" dirty="0"/>
          </a:p>
        </p:txBody>
      </p:sp>
      <p:sp>
        <p:nvSpPr>
          <p:cNvPr id="22533" name="Line 5"/>
          <p:cNvSpPr>
            <a:spLocks noChangeShapeType="1"/>
          </p:cNvSpPr>
          <p:nvPr/>
        </p:nvSpPr>
        <p:spPr bwMode="auto">
          <a:xfrm flipV="1">
            <a:off x="6257925" y="2579688"/>
            <a:ext cx="0" cy="990600"/>
          </a:xfrm>
          <a:prstGeom prst="line">
            <a:avLst/>
          </a:prstGeom>
          <a:noFill/>
          <a:ln w="15875">
            <a:solidFill>
              <a:schemeClr val="tx1"/>
            </a:solidFill>
            <a:round/>
            <a:headEnd/>
            <a:tailEnd type="triangle" w="lg" len="lg"/>
          </a:ln>
          <a:effectLst/>
        </p:spPr>
        <p:txBody>
          <a:bodyPr/>
          <a:lstStyle/>
          <a:p>
            <a:endParaRPr lang="en-US"/>
          </a:p>
        </p:txBody>
      </p:sp>
      <p:sp>
        <p:nvSpPr>
          <p:cNvPr id="22534" name="Line 6"/>
          <p:cNvSpPr>
            <a:spLocks noChangeShapeType="1"/>
          </p:cNvSpPr>
          <p:nvPr/>
        </p:nvSpPr>
        <p:spPr bwMode="auto">
          <a:xfrm flipH="1">
            <a:off x="5105400" y="2590800"/>
            <a:ext cx="0" cy="990600"/>
          </a:xfrm>
          <a:prstGeom prst="line">
            <a:avLst/>
          </a:prstGeom>
          <a:noFill/>
          <a:ln w="15875">
            <a:solidFill>
              <a:schemeClr val="tx1"/>
            </a:solidFill>
            <a:round/>
            <a:headEnd/>
            <a:tailEnd type="triangle" w="lg" len="lg"/>
          </a:ln>
          <a:effectLst/>
        </p:spPr>
        <p:txBody>
          <a:bodyPr/>
          <a:lstStyle/>
          <a:p>
            <a:endParaRPr lang="en-US"/>
          </a:p>
        </p:txBody>
      </p:sp>
      <p:grpSp>
        <p:nvGrpSpPr>
          <p:cNvPr id="2" name="Group 14"/>
          <p:cNvGrpSpPr>
            <a:grpSpLocks/>
          </p:cNvGrpSpPr>
          <p:nvPr/>
        </p:nvGrpSpPr>
        <p:grpSpPr bwMode="auto">
          <a:xfrm>
            <a:off x="4953000" y="1371600"/>
            <a:ext cx="1447800" cy="1295400"/>
            <a:chOff x="1056" y="2544"/>
            <a:chExt cx="1248" cy="1152"/>
          </a:xfrm>
        </p:grpSpPr>
        <p:sp>
          <p:nvSpPr>
            <p:cNvPr id="22531" name="Oval 3"/>
            <p:cNvSpPr>
              <a:spLocks noChangeArrowheads="1"/>
            </p:cNvSpPr>
            <p:nvPr/>
          </p:nvSpPr>
          <p:spPr bwMode="auto">
            <a:xfrm>
              <a:off x="1056" y="2544"/>
              <a:ext cx="1248" cy="1152"/>
            </a:xfrm>
            <a:prstGeom prst="ellipse">
              <a:avLst/>
            </a:prstGeom>
            <a:noFill/>
            <a:ln w="19050">
              <a:solidFill>
                <a:schemeClr val="tx1"/>
              </a:solidFill>
              <a:round/>
              <a:headEnd/>
              <a:tailEnd/>
            </a:ln>
            <a:effectLst/>
          </p:spPr>
          <p:txBody>
            <a:bodyPr wrap="none" anchor="ctr"/>
            <a:lstStyle/>
            <a:p>
              <a:endParaRPr lang="en-US"/>
            </a:p>
          </p:txBody>
        </p:sp>
        <p:sp>
          <p:nvSpPr>
            <p:cNvPr id="22535" name="Text Box 7"/>
            <p:cNvSpPr txBox="1">
              <a:spLocks noChangeArrowheads="1"/>
            </p:cNvSpPr>
            <p:nvPr/>
          </p:nvSpPr>
          <p:spPr bwMode="auto">
            <a:xfrm>
              <a:off x="1261" y="2976"/>
              <a:ext cx="864" cy="299"/>
            </a:xfrm>
            <a:prstGeom prst="rect">
              <a:avLst/>
            </a:prstGeom>
            <a:noFill/>
            <a:ln w="9525">
              <a:noFill/>
              <a:miter lim="800000"/>
              <a:headEnd/>
              <a:tailEnd/>
            </a:ln>
            <a:effectLst/>
          </p:spPr>
          <p:txBody>
            <a:bodyPr>
              <a:spAutoFit/>
            </a:bodyPr>
            <a:lstStyle/>
            <a:p>
              <a:pPr algn="ctr">
                <a:spcBef>
                  <a:spcPct val="50000"/>
                </a:spcBef>
              </a:pPr>
              <a:r>
                <a:rPr lang="en-US" sz="1600">
                  <a:solidFill>
                    <a:schemeClr val="tx1"/>
                  </a:solidFill>
                </a:rPr>
                <a:t>Browser</a:t>
              </a:r>
            </a:p>
          </p:txBody>
        </p:sp>
      </p:grpSp>
      <p:sp>
        <p:nvSpPr>
          <p:cNvPr id="22532" name="Oval 4"/>
          <p:cNvSpPr>
            <a:spLocks noChangeArrowheads="1"/>
          </p:cNvSpPr>
          <p:nvPr/>
        </p:nvSpPr>
        <p:spPr bwMode="auto">
          <a:xfrm>
            <a:off x="4953000" y="3505200"/>
            <a:ext cx="1524000" cy="1447800"/>
          </a:xfrm>
          <a:prstGeom prst="ellipse">
            <a:avLst/>
          </a:prstGeom>
          <a:noFill/>
          <a:ln w="19050">
            <a:solidFill>
              <a:schemeClr val="tx1"/>
            </a:solidFill>
            <a:round/>
            <a:headEnd/>
            <a:tailEnd/>
          </a:ln>
          <a:effectLst/>
        </p:spPr>
        <p:txBody>
          <a:bodyPr wrap="none" anchor="ctr"/>
          <a:lstStyle/>
          <a:p>
            <a:endParaRPr lang="en-US"/>
          </a:p>
        </p:txBody>
      </p:sp>
      <p:sp>
        <p:nvSpPr>
          <p:cNvPr id="22536" name="Text Box 8"/>
          <p:cNvSpPr txBox="1">
            <a:spLocks noChangeArrowheads="1"/>
          </p:cNvSpPr>
          <p:nvPr/>
        </p:nvSpPr>
        <p:spPr bwMode="auto">
          <a:xfrm>
            <a:off x="5305425" y="4048125"/>
            <a:ext cx="819150" cy="336550"/>
          </a:xfrm>
          <a:prstGeom prst="rect">
            <a:avLst/>
          </a:prstGeom>
          <a:noFill/>
          <a:ln w="9525">
            <a:noFill/>
            <a:miter lim="800000"/>
            <a:headEnd/>
            <a:tailEnd/>
          </a:ln>
          <a:effectLst/>
        </p:spPr>
        <p:txBody>
          <a:bodyPr>
            <a:spAutoFit/>
          </a:bodyPr>
          <a:lstStyle/>
          <a:p>
            <a:pPr algn="ctr">
              <a:spcBef>
                <a:spcPct val="50000"/>
              </a:spcBef>
            </a:pPr>
            <a:r>
              <a:rPr lang="en-US" sz="1600">
                <a:solidFill>
                  <a:schemeClr val="tx1"/>
                </a:solidFill>
              </a:rPr>
              <a:t>Server</a:t>
            </a:r>
          </a:p>
        </p:txBody>
      </p:sp>
      <p:pic>
        <p:nvPicPr>
          <p:cNvPr id="22539" name="Picture 11" descr="D:\Peter\Desktop\Pictures\orange.GIF"/>
          <p:cNvPicPr>
            <a:picLocks noChangeAspect="1" noChangeArrowheads="1"/>
          </p:cNvPicPr>
          <p:nvPr/>
        </p:nvPicPr>
        <p:blipFill>
          <a:blip r:embed="rId3"/>
          <a:srcRect/>
          <a:stretch>
            <a:fillRect/>
          </a:stretch>
        </p:blipFill>
        <p:spPr bwMode="auto">
          <a:xfrm>
            <a:off x="0" y="0"/>
            <a:ext cx="650875" cy="685800"/>
          </a:xfrm>
          <a:prstGeom prst="rect">
            <a:avLst/>
          </a:prstGeom>
          <a:noFill/>
        </p:spPr>
      </p:pic>
      <p:sp>
        <p:nvSpPr>
          <p:cNvPr id="22545" name="Text Box 17"/>
          <p:cNvSpPr txBox="1">
            <a:spLocks noChangeArrowheads="1"/>
          </p:cNvSpPr>
          <p:nvPr/>
        </p:nvSpPr>
        <p:spPr bwMode="auto">
          <a:xfrm>
            <a:off x="1828800" y="2667000"/>
            <a:ext cx="3181350" cy="703263"/>
          </a:xfrm>
          <a:prstGeom prst="rect">
            <a:avLst/>
          </a:prstGeom>
          <a:noFill/>
          <a:ln w="9525">
            <a:noFill/>
            <a:miter lim="800000"/>
            <a:headEnd/>
            <a:tailEnd/>
          </a:ln>
          <a:effectLst/>
        </p:spPr>
        <p:txBody>
          <a:bodyPr>
            <a:spAutoFit/>
          </a:bodyPr>
          <a:lstStyle/>
          <a:p>
            <a:pPr algn="r">
              <a:spcBef>
                <a:spcPct val="50000"/>
              </a:spcBef>
            </a:pPr>
            <a:r>
              <a:rPr lang="en-US" sz="1600">
                <a:solidFill>
                  <a:schemeClr val="tx1"/>
                </a:solidFill>
              </a:rPr>
              <a:t>Browser requests document</a:t>
            </a:r>
          </a:p>
          <a:p>
            <a:pPr algn="r">
              <a:spcBef>
                <a:spcPct val="50000"/>
              </a:spcBef>
            </a:pPr>
            <a:r>
              <a:rPr lang="en-US" sz="1600">
                <a:solidFill>
                  <a:schemeClr val="tx1"/>
                </a:solidFill>
              </a:rPr>
              <a:t>e.g </a:t>
            </a:r>
            <a:r>
              <a:rPr lang="en-US" sz="1600">
                <a:solidFill>
                  <a:srgbClr val="FF0000"/>
                </a:solidFill>
              </a:rPr>
              <a:t>form</a:t>
            </a:r>
            <a:r>
              <a:rPr lang="en-US" sz="1600">
                <a:solidFill>
                  <a:schemeClr val="tx1"/>
                </a:solidFill>
              </a:rPr>
              <a:t> on web page</a:t>
            </a:r>
          </a:p>
        </p:txBody>
      </p:sp>
      <p:sp>
        <p:nvSpPr>
          <p:cNvPr id="22546" name="Text Box 18"/>
          <p:cNvSpPr txBox="1">
            <a:spLocks noChangeArrowheads="1"/>
          </p:cNvSpPr>
          <p:nvPr/>
        </p:nvSpPr>
        <p:spPr bwMode="auto">
          <a:xfrm>
            <a:off x="6419850" y="2895600"/>
            <a:ext cx="2724150" cy="581025"/>
          </a:xfrm>
          <a:prstGeom prst="rect">
            <a:avLst/>
          </a:prstGeom>
          <a:noFill/>
          <a:ln w="9525">
            <a:noFill/>
            <a:miter lim="800000"/>
            <a:headEnd/>
            <a:tailEnd/>
          </a:ln>
          <a:effectLst/>
        </p:spPr>
        <p:txBody>
          <a:bodyPr>
            <a:spAutoFit/>
          </a:bodyPr>
          <a:lstStyle/>
          <a:p>
            <a:pPr>
              <a:spcBef>
                <a:spcPct val="50000"/>
              </a:spcBef>
            </a:pPr>
            <a:r>
              <a:rPr lang="en-US" sz="1600">
                <a:solidFill>
                  <a:schemeClr val="tx1"/>
                </a:solidFill>
              </a:rPr>
              <a:t>Server sends complete document</a:t>
            </a:r>
          </a:p>
        </p:txBody>
      </p:sp>
      <p:sp>
        <p:nvSpPr>
          <p:cNvPr id="22547" name="Rectangle 19"/>
          <p:cNvSpPr>
            <a:spLocks noChangeArrowheads="1"/>
          </p:cNvSpPr>
          <p:nvPr/>
        </p:nvSpPr>
        <p:spPr bwMode="auto">
          <a:xfrm>
            <a:off x="2263775" y="4648200"/>
            <a:ext cx="1828800" cy="838200"/>
          </a:xfrm>
          <a:prstGeom prst="rect">
            <a:avLst/>
          </a:prstGeom>
          <a:noFill/>
          <a:ln w="9525">
            <a:solidFill>
              <a:schemeClr val="tx1"/>
            </a:solidFill>
            <a:miter lim="800000"/>
            <a:headEnd/>
            <a:tailEnd/>
          </a:ln>
          <a:effectLst/>
        </p:spPr>
        <p:txBody>
          <a:bodyPr wrap="none" anchor="ctr"/>
          <a:lstStyle/>
          <a:p>
            <a:endParaRPr lang="en-US"/>
          </a:p>
        </p:txBody>
      </p:sp>
      <p:sp>
        <p:nvSpPr>
          <p:cNvPr id="22548" name="Text Box 20"/>
          <p:cNvSpPr txBox="1">
            <a:spLocks noChangeArrowheads="1"/>
          </p:cNvSpPr>
          <p:nvPr/>
        </p:nvSpPr>
        <p:spPr bwMode="auto">
          <a:xfrm>
            <a:off x="2492375" y="4876800"/>
            <a:ext cx="1447800" cy="336550"/>
          </a:xfrm>
          <a:prstGeom prst="rect">
            <a:avLst/>
          </a:prstGeom>
          <a:noFill/>
          <a:ln w="9525">
            <a:noFill/>
            <a:miter lim="800000"/>
            <a:headEnd/>
            <a:tailEnd/>
          </a:ln>
          <a:effectLst/>
        </p:spPr>
        <p:txBody>
          <a:bodyPr>
            <a:spAutoFit/>
          </a:bodyPr>
          <a:lstStyle/>
          <a:p>
            <a:pPr algn="ctr">
              <a:spcBef>
                <a:spcPct val="50000"/>
              </a:spcBef>
            </a:pPr>
            <a:r>
              <a:rPr lang="en-US" sz="1600">
                <a:solidFill>
                  <a:schemeClr val="tx1"/>
                </a:solidFill>
              </a:rPr>
              <a:t>Perl Program</a:t>
            </a:r>
          </a:p>
        </p:txBody>
      </p:sp>
      <p:sp>
        <p:nvSpPr>
          <p:cNvPr id="22549" name="Line 21"/>
          <p:cNvSpPr>
            <a:spLocks noChangeShapeType="1"/>
          </p:cNvSpPr>
          <p:nvPr/>
        </p:nvSpPr>
        <p:spPr bwMode="auto">
          <a:xfrm flipH="1">
            <a:off x="4114800" y="4495800"/>
            <a:ext cx="838200" cy="381000"/>
          </a:xfrm>
          <a:prstGeom prst="line">
            <a:avLst/>
          </a:prstGeom>
          <a:noFill/>
          <a:ln w="15875">
            <a:solidFill>
              <a:schemeClr val="tx1"/>
            </a:solidFill>
            <a:round/>
            <a:headEnd/>
            <a:tailEnd type="triangle" w="lg" len="lg"/>
          </a:ln>
          <a:effectLst/>
        </p:spPr>
        <p:txBody>
          <a:bodyPr/>
          <a:lstStyle/>
          <a:p>
            <a:endParaRPr lang="en-US"/>
          </a:p>
        </p:txBody>
      </p:sp>
      <p:sp>
        <p:nvSpPr>
          <p:cNvPr id="22550" name="Line 22"/>
          <p:cNvSpPr>
            <a:spLocks noChangeShapeType="1"/>
          </p:cNvSpPr>
          <p:nvPr/>
        </p:nvSpPr>
        <p:spPr bwMode="auto">
          <a:xfrm flipV="1">
            <a:off x="4191000" y="4876800"/>
            <a:ext cx="990600" cy="457200"/>
          </a:xfrm>
          <a:prstGeom prst="line">
            <a:avLst/>
          </a:prstGeom>
          <a:noFill/>
          <a:ln w="15875">
            <a:solidFill>
              <a:schemeClr val="tx1"/>
            </a:solidFill>
            <a:round/>
            <a:headEnd/>
            <a:tailEnd type="triangle" w="lg" len="lg"/>
          </a:ln>
          <a:effectLst/>
        </p:spPr>
        <p:txBody>
          <a:bodyPr/>
          <a:lstStyle/>
          <a:p>
            <a:endParaRPr lang="en-US"/>
          </a:p>
        </p:txBody>
      </p:sp>
      <p:sp>
        <p:nvSpPr>
          <p:cNvPr id="22551" name="Text Box 23"/>
          <p:cNvSpPr txBox="1">
            <a:spLocks noChangeArrowheads="1"/>
          </p:cNvSpPr>
          <p:nvPr/>
        </p:nvSpPr>
        <p:spPr bwMode="auto">
          <a:xfrm>
            <a:off x="1543050" y="4311650"/>
            <a:ext cx="3181350" cy="336550"/>
          </a:xfrm>
          <a:prstGeom prst="rect">
            <a:avLst/>
          </a:prstGeom>
          <a:noFill/>
          <a:ln w="9525">
            <a:noFill/>
            <a:miter lim="800000"/>
            <a:headEnd/>
            <a:tailEnd/>
          </a:ln>
          <a:effectLst/>
        </p:spPr>
        <p:txBody>
          <a:bodyPr>
            <a:spAutoFit/>
          </a:bodyPr>
          <a:lstStyle/>
          <a:p>
            <a:pPr algn="r">
              <a:spcBef>
                <a:spcPct val="50000"/>
              </a:spcBef>
            </a:pPr>
            <a:r>
              <a:rPr lang="en-US" sz="1600" dirty="0">
                <a:solidFill>
                  <a:schemeClr val="tx1"/>
                </a:solidFill>
              </a:rPr>
              <a:t>Server rec. </a:t>
            </a:r>
            <a:r>
              <a:rPr lang="en-US" sz="1600" dirty="0">
                <a:solidFill>
                  <a:srgbClr val="FF0000"/>
                </a:solidFill>
              </a:rPr>
              <a:t>CGI request</a:t>
            </a:r>
          </a:p>
        </p:txBody>
      </p:sp>
      <p:sp>
        <p:nvSpPr>
          <p:cNvPr id="22552" name="Text Box 24"/>
          <p:cNvSpPr txBox="1">
            <a:spLocks noChangeArrowheads="1"/>
          </p:cNvSpPr>
          <p:nvPr/>
        </p:nvSpPr>
        <p:spPr bwMode="auto">
          <a:xfrm>
            <a:off x="4724400" y="5029200"/>
            <a:ext cx="3657600" cy="581025"/>
          </a:xfrm>
          <a:prstGeom prst="rect">
            <a:avLst/>
          </a:prstGeom>
          <a:noFill/>
          <a:ln w="9525">
            <a:noFill/>
            <a:miter lim="800000"/>
            <a:headEnd/>
            <a:tailEnd/>
          </a:ln>
          <a:effectLst/>
        </p:spPr>
        <p:txBody>
          <a:bodyPr>
            <a:spAutoFit/>
          </a:bodyPr>
          <a:lstStyle/>
          <a:p>
            <a:pPr>
              <a:spcBef>
                <a:spcPct val="50000"/>
              </a:spcBef>
            </a:pPr>
            <a:r>
              <a:rPr lang="en-US" sz="1600">
                <a:solidFill>
                  <a:schemeClr val="tx1"/>
                </a:solidFill>
              </a:rPr>
              <a:t>Program constructs new document or sends specific one that already exists</a:t>
            </a:r>
          </a:p>
        </p:txBody>
      </p:sp>
      <p:sp>
        <p:nvSpPr>
          <p:cNvPr id="22553" name="Rectangle 25"/>
          <p:cNvSpPr>
            <a:spLocks noChangeArrowheads="1"/>
          </p:cNvSpPr>
          <p:nvPr/>
        </p:nvSpPr>
        <p:spPr bwMode="auto">
          <a:xfrm>
            <a:off x="2100263" y="3429000"/>
            <a:ext cx="6553200" cy="2438400"/>
          </a:xfrm>
          <a:prstGeom prst="rect">
            <a:avLst/>
          </a:prstGeom>
          <a:noFill/>
          <a:ln w="9525">
            <a:solidFill>
              <a:schemeClr val="tx1"/>
            </a:solidFill>
            <a:miter lim="800000"/>
            <a:headEnd/>
            <a:tailEnd/>
          </a:ln>
          <a:effectLst/>
        </p:spPr>
        <p:txBody>
          <a:bodyPr wrap="none" anchor="ctr"/>
          <a:lstStyle/>
          <a:p>
            <a:endParaRPr lang="en-US"/>
          </a:p>
        </p:txBody>
      </p:sp>
      <p:sp>
        <p:nvSpPr>
          <p:cNvPr id="22554" name="Oval 26"/>
          <p:cNvSpPr>
            <a:spLocks noChangeArrowheads="1"/>
          </p:cNvSpPr>
          <p:nvPr/>
        </p:nvSpPr>
        <p:spPr bwMode="auto">
          <a:xfrm>
            <a:off x="4800600" y="3352800"/>
            <a:ext cx="228600" cy="152400"/>
          </a:xfrm>
          <a:prstGeom prst="ellipse">
            <a:avLst/>
          </a:prstGeom>
          <a:solidFill>
            <a:schemeClr val="bg1"/>
          </a:solidFill>
          <a:ln w="9525">
            <a:solidFill>
              <a:schemeClr val="bg1"/>
            </a:solidFill>
            <a:round/>
            <a:headEnd/>
            <a:tailEnd/>
          </a:ln>
          <a:effectLst/>
        </p:spPr>
        <p:txBody>
          <a:bodyPr wrap="none" anchor="ctr"/>
          <a:lstStyle/>
          <a:p>
            <a:endParaRPr lang="en-US"/>
          </a:p>
        </p:txBody>
      </p:sp>
      <p:sp>
        <p:nvSpPr>
          <p:cNvPr id="22555" name="Oval 27"/>
          <p:cNvSpPr>
            <a:spLocks noChangeArrowheads="1"/>
          </p:cNvSpPr>
          <p:nvPr/>
        </p:nvSpPr>
        <p:spPr bwMode="auto">
          <a:xfrm>
            <a:off x="5181600" y="3352800"/>
            <a:ext cx="228600" cy="152400"/>
          </a:xfrm>
          <a:prstGeom prst="ellipse">
            <a:avLst/>
          </a:prstGeom>
          <a:solidFill>
            <a:schemeClr val="bg1"/>
          </a:solidFill>
          <a:ln w="9525">
            <a:solidFill>
              <a:schemeClr val="bg1"/>
            </a:solidFill>
            <a:round/>
            <a:headEnd/>
            <a:tailEnd/>
          </a:ln>
          <a:effectLst/>
        </p:spPr>
        <p:txBody>
          <a:bodyPr wrap="none" anchor="ctr"/>
          <a:lstStyle/>
          <a:p>
            <a:endParaRPr lang="en-US"/>
          </a:p>
        </p:txBody>
      </p:sp>
      <p:sp>
        <p:nvSpPr>
          <p:cNvPr id="22556" name="Oval 28"/>
          <p:cNvSpPr>
            <a:spLocks noChangeArrowheads="1"/>
          </p:cNvSpPr>
          <p:nvPr/>
        </p:nvSpPr>
        <p:spPr bwMode="auto">
          <a:xfrm>
            <a:off x="6019800" y="3352800"/>
            <a:ext cx="228600" cy="152400"/>
          </a:xfrm>
          <a:prstGeom prst="ellipse">
            <a:avLst/>
          </a:prstGeom>
          <a:solidFill>
            <a:schemeClr val="bg1"/>
          </a:solidFill>
          <a:ln w="9525">
            <a:solidFill>
              <a:schemeClr val="bg1"/>
            </a:solidFill>
            <a:round/>
            <a:headEnd/>
            <a:tailEnd/>
          </a:ln>
          <a:effectLst/>
        </p:spPr>
        <p:txBody>
          <a:bodyPr wrap="none" anchor="ctr"/>
          <a:lstStyle/>
          <a:p>
            <a:endParaRPr lang="en-US"/>
          </a:p>
        </p:txBody>
      </p:sp>
      <p:sp>
        <p:nvSpPr>
          <p:cNvPr id="22557" name="Oval 29"/>
          <p:cNvSpPr>
            <a:spLocks noChangeArrowheads="1"/>
          </p:cNvSpPr>
          <p:nvPr/>
        </p:nvSpPr>
        <p:spPr bwMode="auto">
          <a:xfrm>
            <a:off x="6270625" y="3352800"/>
            <a:ext cx="228600" cy="152400"/>
          </a:xfrm>
          <a:prstGeom prst="ellipse">
            <a:avLst/>
          </a:prstGeom>
          <a:solidFill>
            <a:schemeClr val="bg1"/>
          </a:solidFill>
          <a:ln w="9525">
            <a:solidFill>
              <a:schemeClr val="bg1"/>
            </a:solidFill>
            <a:round/>
            <a:headEnd/>
            <a:tailEnd/>
          </a:ln>
          <a:effectLst/>
        </p:spPr>
        <p:txBody>
          <a:bodyPr wrap="none" anchor="ctr"/>
          <a:lstStyle/>
          <a:p>
            <a:endParaRPr lang="en-US"/>
          </a:p>
        </p:txBody>
      </p:sp>
      <p:sp>
        <p:nvSpPr>
          <p:cNvPr id="3" name="Slide Number Placeholder 2"/>
          <p:cNvSpPr>
            <a:spLocks noGrp="1"/>
          </p:cNvSpPr>
          <p:nvPr>
            <p:ph type="sldNum" sz="quarter" idx="12"/>
          </p:nvPr>
        </p:nvSpPr>
        <p:spPr/>
        <p:txBody>
          <a:bodyPr/>
          <a:lstStyle/>
          <a:p>
            <a:fld id="{00D34B05-3558-49CA-9E94-A70F1820A0B2}" type="slidenum">
              <a:rPr lang="en-US" smtClean="0"/>
              <a:pPr/>
              <a:t>29</a:t>
            </a:fld>
            <a:endParaRPr lang="en-US"/>
          </a:p>
        </p:txBody>
      </p:sp>
    </p:spTree>
    <p:extLst>
      <p:ext uri="{BB962C8B-B14F-4D97-AF65-F5344CB8AC3E}">
        <p14:creationId xmlns:p14="http://schemas.microsoft.com/office/powerpoint/2010/main" val="1536737575"/>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Content Placeholder 2"/>
          <p:cNvSpPr>
            <a:spLocks noGrp="1"/>
          </p:cNvSpPr>
          <p:nvPr>
            <p:ph idx="1"/>
          </p:nvPr>
        </p:nvSpPr>
        <p:spPr>
          <a:xfrm>
            <a:off x="457200" y="1524000"/>
            <a:ext cx="8229600" cy="4221163"/>
          </a:xfrm>
        </p:spPr>
        <p:txBody>
          <a:bodyPr>
            <a:noAutofit/>
          </a:bodyPr>
          <a:lstStyle/>
          <a:p>
            <a:pPr eaLnBrk="1" hangingPunct="1">
              <a:buFont typeface="Arial" charset="0"/>
              <a:buNone/>
            </a:pPr>
            <a:r>
              <a:rPr lang="en-US" sz="2800" dirty="0" smtClean="0"/>
              <a:t>A </a:t>
            </a:r>
            <a:r>
              <a:rPr lang="en-US" sz="2800" b="1" dirty="0" smtClean="0"/>
              <a:t>website</a:t>
            </a:r>
            <a:r>
              <a:rPr lang="en-US" sz="2800" dirty="0" smtClean="0"/>
              <a:t> is a collection of related web pages containing images, videos or other digital assets.</a:t>
            </a:r>
          </a:p>
          <a:p>
            <a:pPr eaLnBrk="1" hangingPunct="1">
              <a:buFont typeface="Arial" charset="0"/>
              <a:buNone/>
            </a:pPr>
            <a:endParaRPr lang="en-US" sz="2800" dirty="0" smtClean="0"/>
          </a:p>
          <a:p>
            <a:pPr eaLnBrk="1" hangingPunct="1">
              <a:buFont typeface="Arial" charset="0"/>
              <a:buNone/>
            </a:pPr>
            <a:r>
              <a:rPr lang="en-US" sz="2800" dirty="0" smtClean="0"/>
              <a:t>A web page is a document, typically written in plain text  with formatting instructions of Hypertext Markup Language (HTML, XHTML).</a:t>
            </a:r>
          </a:p>
          <a:p>
            <a:pPr eaLnBrk="1" hangingPunct="1">
              <a:buFont typeface="Arial" charset="0"/>
              <a:buNone/>
            </a:pPr>
            <a:r>
              <a:rPr lang="en-US" sz="2800" dirty="0" smtClean="0"/>
              <a:t>   </a:t>
            </a:r>
          </a:p>
          <a:p>
            <a:r>
              <a:rPr lang="en-US" sz="2800" dirty="0" smtClean="0"/>
              <a:t>Other languages are;</a:t>
            </a:r>
          </a:p>
          <a:p>
            <a:pPr lvl="4"/>
            <a:r>
              <a:rPr lang="en-US" sz="2400" dirty="0" smtClean="0"/>
              <a:t>Java script</a:t>
            </a:r>
          </a:p>
          <a:p>
            <a:pPr lvl="4"/>
            <a:r>
              <a:rPr lang="en-US" sz="2400" dirty="0" smtClean="0"/>
              <a:t>XML</a:t>
            </a:r>
          </a:p>
          <a:p>
            <a:pPr lvl="4"/>
            <a:r>
              <a:rPr lang="en-US" sz="2400" dirty="0" smtClean="0"/>
              <a:t>VB script</a:t>
            </a:r>
          </a:p>
          <a:p>
            <a:pPr eaLnBrk="1" hangingPunct="1">
              <a:buFont typeface="Arial" charset="0"/>
              <a:buNone/>
            </a:pPr>
            <a:r>
              <a:rPr lang="en-US" sz="2800" dirty="0" smtClean="0"/>
              <a:t> </a:t>
            </a:r>
          </a:p>
        </p:txBody>
      </p:sp>
      <p:sp>
        <p:nvSpPr>
          <p:cNvPr id="3074" name="Title 1"/>
          <p:cNvSpPr>
            <a:spLocks noGrp="1"/>
          </p:cNvSpPr>
          <p:nvPr>
            <p:ph type="title"/>
          </p:nvPr>
        </p:nvSpPr>
        <p:spPr>
          <a:xfrm>
            <a:off x="0" y="304800"/>
            <a:ext cx="8686800" cy="1179286"/>
          </a:xfrm>
        </p:spPr>
        <p:txBody>
          <a:bodyPr>
            <a:normAutofit/>
          </a:bodyPr>
          <a:lstStyle/>
          <a:p>
            <a:pPr eaLnBrk="1" hangingPunct="1"/>
            <a:r>
              <a:rPr lang="en-US" sz="4000" dirty="0" smtClean="0">
                <a:solidFill>
                  <a:schemeClr val="tx2">
                    <a:lumMod val="60000"/>
                    <a:lumOff val="40000"/>
                  </a:schemeClr>
                </a:solidFill>
              </a:rPr>
              <a:t>Website</a:t>
            </a:r>
          </a:p>
        </p:txBody>
      </p:sp>
      <p:sp>
        <p:nvSpPr>
          <p:cNvPr id="2" name="Slide Number Placeholder 1"/>
          <p:cNvSpPr>
            <a:spLocks noGrp="1"/>
          </p:cNvSpPr>
          <p:nvPr>
            <p:ph type="sldNum" sz="quarter" idx="12"/>
          </p:nvPr>
        </p:nvSpPr>
        <p:spPr/>
        <p:txBody>
          <a:bodyPr/>
          <a:lstStyle/>
          <a:p>
            <a:fld id="{00D34B05-3558-49CA-9E94-A70F1820A0B2}" type="slidenum">
              <a:rPr lang="en-US" smtClean="0"/>
              <a:pPr/>
              <a:t>3</a:t>
            </a:fld>
            <a:endParaRPr lang="en-US"/>
          </a:p>
        </p:txBody>
      </p:sp>
    </p:spTree>
    <p:extLst>
      <p:ext uri="{BB962C8B-B14F-4D97-AF65-F5344CB8AC3E}">
        <p14:creationId xmlns:p14="http://schemas.microsoft.com/office/powerpoint/2010/main" val="26213821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21" name="Rectangle 13"/>
          <p:cNvSpPr>
            <a:spLocks noGrp="1" noChangeArrowheads="1"/>
          </p:cNvSpPr>
          <p:nvPr>
            <p:ph type="title"/>
          </p:nvPr>
        </p:nvSpPr>
        <p:spPr>
          <a:xfrm>
            <a:off x="283029" y="307069"/>
            <a:ext cx="8686800" cy="762000"/>
          </a:xfrm>
        </p:spPr>
        <p:txBody>
          <a:bodyPr>
            <a:normAutofit fontScale="90000"/>
          </a:bodyPr>
          <a:lstStyle/>
          <a:p>
            <a:pPr>
              <a:tabLst>
                <a:tab pos="1428750" algn="l"/>
              </a:tabLst>
            </a:pPr>
            <a:r>
              <a:rPr lang="en-US" altLang="en-US" sz="3000" dirty="0">
                <a:solidFill>
                  <a:srgbClr val="333399"/>
                </a:solidFill>
              </a:rPr>
              <a:t>Client-Side </a:t>
            </a:r>
            <a:r>
              <a:rPr lang="en-US" altLang="zh-TW" sz="3000" dirty="0">
                <a:solidFill>
                  <a:srgbClr val="333399"/>
                </a:solidFill>
              </a:rPr>
              <a:t>Dynamic Web Pages </a:t>
            </a:r>
            <a:r>
              <a:rPr lang="en-US" altLang="zh-TW" sz="3000" dirty="0" smtClean="0">
                <a:solidFill>
                  <a:srgbClr val="333399"/>
                </a:solidFill>
              </a:rPr>
              <a:t>   Vs</a:t>
            </a:r>
            <a:br>
              <a:rPr lang="en-US" altLang="zh-TW" sz="3000" dirty="0" smtClean="0">
                <a:solidFill>
                  <a:srgbClr val="333399"/>
                </a:solidFill>
              </a:rPr>
            </a:br>
            <a:r>
              <a:rPr lang="en-US" altLang="zh-TW" sz="3000" dirty="0" smtClean="0">
                <a:solidFill>
                  <a:srgbClr val="333399"/>
                </a:solidFill>
              </a:rPr>
              <a:t>                             Server</a:t>
            </a:r>
            <a:r>
              <a:rPr lang="en-US" altLang="en-US" sz="3000" dirty="0" smtClean="0">
                <a:solidFill>
                  <a:srgbClr val="333399"/>
                </a:solidFill>
              </a:rPr>
              <a:t>-Side </a:t>
            </a:r>
            <a:r>
              <a:rPr lang="en-US" altLang="zh-TW" sz="3000" dirty="0">
                <a:solidFill>
                  <a:srgbClr val="333399"/>
                </a:solidFill>
              </a:rPr>
              <a:t>Dynamic Web Pages</a:t>
            </a:r>
          </a:p>
        </p:txBody>
      </p:sp>
      <p:grpSp>
        <p:nvGrpSpPr>
          <p:cNvPr id="2" name="Group 102"/>
          <p:cNvGrpSpPr>
            <a:grpSpLocks/>
          </p:cNvGrpSpPr>
          <p:nvPr/>
        </p:nvGrpSpPr>
        <p:grpSpPr bwMode="auto">
          <a:xfrm>
            <a:off x="420914" y="1233715"/>
            <a:ext cx="8447316" cy="5414362"/>
            <a:chOff x="612" y="1419"/>
            <a:chExt cx="4362" cy="2605"/>
          </a:xfrm>
        </p:grpSpPr>
        <p:pic>
          <p:nvPicPr>
            <p:cNvPr id="43108" name="Picture 100"/>
            <p:cNvPicPr>
              <a:picLocks noChangeAspect="1" noChangeArrowheads="1"/>
            </p:cNvPicPr>
            <p:nvPr/>
          </p:nvPicPr>
          <p:blipFill>
            <a:blip r:embed="rId2"/>
            <a:srcRect l="34961" t="20638" r="9082" b="40082"/>
            <a:stretch>
              <a:fillRect/>
            </a:stretch>
          </p:blipFill>
          <p:spPr bwMode="auto">
            <a:xfrm>
              <a:off x="612" y="1419"/>
              <a:ext cx="4362" cy="2297"/>
            </a:xfrm>
            <a:prstGeom prst="rect">
              <a:avLst/>
            </a:prstGeom>
            <a:noFill/>
            <a:ln w="9525">
              <a:noFill/>
              <a:miter lim="800000"/>
              <a:headEnd/>
              <a:tailEnd/>
            </a:ln>
            <a:effectLst/>
          </p:spPr>
        </p:pic>
        <p:sp>
          <p:nvSpPr>
            <p:cNvPr id="43109" name="Text Box 101"/>
            <p:cNvSpPr txBox="1">
              <a:spLocks noChangeArrowheads="1"/>
            </p:cNvSpPr>
            <p:nvPr/>
          </p:nvSpPr>
          <p:spPr bwMode="auto">
            <a:xfrm>
              <a:off x="1931" y="3683"/>
              <a:ext cx="2946" cy="341"/>
            </a:xfrm>
            <a:prstGeom prst="rect">
              <a:avLst/>
            </a:prstGeom>
            <a:noFill/>
            <a:ln w="9525">
              <a:noFill/>
              <a:miter lim="800000"/>
              <a:headEnd/>
              <a:tailEnd/>
            </a:ln>
            <a:effectLst/>
          </p:spPr>
          <p:txBody>
            <a:bodyPr wrap="square">
              <a:spAutoFit/>
            </a:bodyPr>
            <a:lstStyle/>
            <a:p>
              <a:r>
                <a:rPr lang="en-US" altLang="zh-TW" sz="2000" dirty="0">
                  <a:latin typeface="Arial" charset="0"/>
                  <a:ea typeface="標楷體" pitchFamily="65" charset="-120"/>
                </a:rPr>
                <a:t>Comparison between client-side and server-side </a:t>
              </a:r>
            </a:p>
            <a:p>
              <a:r>
                <a:rPr lang="en-US" altLang="zh-TW" sz="2000" dirty="0">
                  <a:latin typeface="Arial" charset="0"/>
                  <a:ea typeface="標楷體" pitchFamily="65" charset="-120"/>
                </a:rPr>
                <a:t>dynamic web pages</a:t>
              </a:r>
            </a:p>
          </p:txBody>
        </p:sp>
      </p:grpSp>
      <p:sp>
        <p:nvSpPr>
          <p:cNvPr id="3" name="Slide Number Placeholder 2"/>
          <p:cNvSpPr>
            <a:spLocks noGrp="1"/>
          </p:cNvSpPr>
          <p:nvPr>
            <p:ph type="sldNum" sz="quarter" idx="12"/>
          </p:nvPr>
        </p:nvSpPr>
        <p:spPr/>
        <p:txBody>
          <a:bodyPr/>
          <a:lstStyle/>
          <a:p>
            <a:fld id="{402BBD72-C026-4384-B184-150C41D69FF4}" type="slidenum">
              <a:rPr lang="en-US" altLang="zh-TW" smtClean="0"/>
              <a:pPr/>
              <a:t>30</a:t>
            </a:fld>
            <a:endParaRPr lang="en-US" altLang="zh-TW"/>
          </a:p>
        </p:txBody>
      </p:sp>
    </p:spTree>
    <p:extLst>
      <p:ext uri="{BB962C8B-B14F-4D97-AF65-F5344CB8AC3E}">
        <p14:creationId xmlns:p14="http://schemas.microsoft.com/office/powerpoint/2010/main" val="2542649525"/>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a:xfrm>
            <a:off x="457881" y="1523546"/>
            <a:ext cx="8094662" cy="4557940"/>
          </a:xfrm>
        </p:spPr>
        <p:txBody>
          <a:bodyPr>
            <a:normAutofit/>
          </a:bodyPr>
          <a:lstStyle/>
          <a:p>
            <a:r>
              <a:rPr lang="en-US" altLang="zh-TW" dirty="0" smtClean="0">
                <a:latin typeface="Arial" charset="0"/>
              </a:rPr>
              <a:t>JavaScript</a:t>
            </a:r>
          </a:p>
          <a:p>
            <a:r>
              <a:rPr lang="en-US" altLang="zh-TW" dirty="0" smtClean="0">
                <a:latin typeface="Arial" charset="0"/>
              </a:rPr>
              <a:t>VBScript</a:t>
            </a:r>
          </a:p>
          <a:p>
            <a:r>
              <a:rPr lang="en-US" altLang="zh-TW" dirty="0" smtClean="0">
                <a:latin typeface="Arial" charset="0"/>
              </a:rPr>
              <a:t>Java</a:t>
            </a:r>
          </a:p>
          <a:p>
            <a:r>
              <a:rPr lang="en-US" altLang="zh-TW" dirty="0" smtClean="0">
                <a:latin typeface="Arial" charset="0"/>
              </a:rPr>
              <a:t>Java Applets</a:t>
            </a:r>
          </a:p>
          <a:p>
            <a:r>
              <a:rPr lang="en-US" altLang="zh-TW" dirty="0" smtClean="0">
                <a:latin typeface="Arial" charset="0"/>
              </a:rPr>
              <a:t>Common Gateway Interface (CGI)</a:t>
            </a:r>
          </a:p>
          <a:p>
            <a:r>
              <a:rPr lang="en-US" altLang="zh-TW" dirty="0" smtClean="0">
                <a:latin typeface="Arial" charset="0"/>
              </a:rPr>
              <a:t>Active Server Pages (ASP)</a:t>
            </a:r>
          </a:p>
          <a:p>
            <a:r>
              <a:rPr lang="en-US" altLang="zh-TW" dirty="0" err="1" smtClean="0">
                <a:latin typeface="Arial" charset="0"/>
              </a:rPr>
              <a:t>HyperText</a:t>
            </a:r>
            <a:r>
              <a:rPr lang="en-US" altLang="zh-TW" dirty="0" smtClean="0">
                <a:latin typeface="Arial" charset="0"/>
              </a:rPr>
              <a:t> Preprocessor (PHP)</a:t>
            </a:r>
          </a:p>
          <a:p>
            <a:endParaRPr lang="en-US" altLang="zh-TW" dirty="0" smtClean="0">
              <a:latin typeface="Arial" charset="0"/>
            </a:endParaRPr>
          </a:p>
          <a:p>
            <a:endParaRPr lang="en-US" altLang="zh-TW" dirty="0" smtClean="0">
              <a:latin typeface="Arial" charset="0"/>
            </a:endParaRPr>
          </a:p>
          <a:p>
            <a:endParaRPr lang="en-US" altLang="zh-TW" dirty="0" smtClean="0">
              <a:latin typeface="Arial" charset="0"/>
            </a:endParaRPr>
          </a:p>
          <a:p>
            <a:endParaRPr lang="en-US" altLang="zh-TW" dirty="0" smtClean="0">
              <a:latin typeface="Arial" charset="0"/>
            </a:endParaRPr>
          </a:p>
          <a:p>
            <a:endParaRPr lang="en-US" altLang="zh-TW" dirty="0" smtClean="0">
              <a:latin typeface="Arial" charset="0"/>
            </a:endParaRPr>
          </a:p>
          <a:p>
            <a:endParaRPr lang="en-US" altLang="zh-TW" dirty="0">
              <a:latin typeface="Arial" charset="0"/>
            </a:endParaRPr>
          </a:p>
        </p:txBody>
      </p:sp>
      <p:sp>
        <p:nvSpPr>
          <p:cNvPr id="33794" name="Rectangle 2"/>
          <p:cNvSpPr>
            <a:spLocks noGrp="1" noChangeArrowheads="1"/>
          </p:cNvSpPr>
          <p:nvPr>
            <p:ph type="title"/>
          </p:nvPr>
        </p:nvSpPr>
        <p:spPr>
          <a:xfrm>
            <a:off x="269875" y="501650"/>
            <a:ext cx="8686800" cy="762000"/>
          </a:xfrm>
        </p:spPr>
        <p:txBody>
          <a:bodyPr>
            <a:normAutofit/>
          </a:bodyPr>
          <a:lstStyle/>
          <a:p>
            <a:pPr>
              <a:tabLst>
                <a:tab pos="1241425" algn="l"/>
              </a:tabLst>
            </a:pPr>
            <a:r>
              <a:rPr lang="en-US" altLang="en-US" sz="3000" dirty="0" smtClean="0">
                <a:solidFill>
                  <a:srgbClr val="333399"/>
                </a:solidFill>
              </a:rPr>
              <a:t>Client-Side </a:t>
            </a:r>
            <a:r>
              <a:rPr lang="en-US" altLang="en-US" sz="3000" dirty="0">
                <a:solidFill>
                  <a:srgbClr val="333399"/>
                </a:solidFill>
              </a:rPr>
              <a:t>Processing Technologies</a:t>
            </a:r>
            <a:endParaRPr lang="en-US" altLang="zh-TW" sz="3000" dirty="0">
              <a:solidFill>
                <a:srgbClr val="333399"/>
              </a:solidFill>
            </a:endParaRPr>
          </a:p>
        </p:txBody>
      </p:sp>
      <p:sp>
        <p:nvSpPr>
          <p:cNvPr id="2" name="Slide Number Placeholder 1"/>
          <p:cNvSpPr>
            <a:spLocks noGrp="1"/>
          </p:cNvSpPr>
          <p:nvPr>
            <p:ph type="sldNum" sz="quarter" idx="12"/>
          </p:nvPr>
        </p:nvSpPr>
        <p:spPr/>
        <p:txBody>
          <a:bodyPr/>
          <a:lstStyle/>
          <a:p>
            <a:fld id="{00D34B05-3558-49CA-9E94-A70F1820A0B2}" type="slidenum">
              <a:rPr lang="en-US" smtClean="0"/>
              <a:pPr/>
              <a:t>31</a:t>
            </a:fld>
            <a:endParaRPr lang="en-US"/>
          </a:p>
        </p:txBody>
      </p:sp>
    </p:spTree>
    <p:extLst>
      <p:ext uri="{BB962C8B-B14F-4D97-AF65-F5344CB8AC3E}">
        <p14:creationId xmlns:p14="http://schemas.microsoft.com/office/powerpoint/2010/main" val="2094063098"/>
      </p:ext>
    </p:extLst>
  </p:cSld>
  <p:clrMapOvr>
    <a:masterClrMapping/>
  </p:clrMapOvr>
  <p:transition>
    <p:strips dir="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05000"/>
            <a:ext cx="8686800" cy="2474687"/>
          </a:xfrm>
        </p:spPr>
        <p:txBody>
          <a:bodyPr>
            <a:normAutofit/>
          </a:bodyPr>
          <a:lstStyle/>
          <a:p>
            <a:pPr algn="ctr"/>
            <a:r>
              <a:rPr lang="en-US" dirty="0" smtClean="0"/>
              <a:t>Collaborative and Syndication</a:t>
            </a:r>
            <a:br>
              <a:rPr lang="en-US" dirty="0" smtClean="0"/>
            </a:br>
            <a:r>
              <a:rPr lang="en-US" dirty="0" smtClean="0"/>
              <a:t>Web sites </a:t>
            </a:r>
            <a:endParaRPr lang="en-US" dirty="0"/>
          </a:p>
        </p:txBody>
      </p:sp>
      <p:sp>
        <p:nvSpPr>
          <p:cNvPr id="3" name="Slide Number Placeholder 2"/>
          <p:cNvSpPr>
            <a:spLocks noGrp="1"/>
          </p:cNvSpPr>
          <p:nvPr>
            <p:ph type="sldNum" sz="quarter" idx="12"/>
          </p:nvPr>
        </p:nvSpPr>
        <p:spPr/>
        <p:txBody>
          <a:bodyPr/>
          <a:lstStyle/>
          <a:p>
            <a:fld id="{00D34B05-3558-49CA-9E94-A70F1820A0B2}" type="slidenum">
              <a:rPr lang="en-US" smtClean="0"/>
              <a:pPr/>
              <a:t>32</a:t>
            </a:fld>
            <a:endParaRPr lang="en-US"/>
          </a:p>
        </p:txBody>
      </p:sp>
    </p:spTree>
    <p:extLst>
      <p:ext uri="{BB962C8B-B14F-4D97-AF65-F5344CB8AC3E}">
        <p14:creationId xmlns:p14="http://schemas.microsoft.com/office/powerpoint/2010/main" val="29681386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20333"/>
            <a:ext cx="9144000" cy="5637667"/>
          </a:xfrm>
        </p:spPr>
        <p:txBody>
          <a:bodyPr>
            <a:normAutofit fontScale="92500" lnSpcReduction="20000"/>
          </a:bodyPr>
          <a:lstStyle/>
          <a:p>
            <a:r>
              <a:rPr lang="en-US" dirty="0" smtClean="0"/>
              <a:t>A marketing strategy for websites.</a:t>
            </a:r>
          </a:p>
          <a:p>
            <a:r>
              <a:rPr lang="en-US" dirty="0" smtClean="0"/>
              <a:t>A form of syndication in which website material is made available to multiple other sites.</a:t>
            </a:r>
          </a:p>
          <a:p>
            <a:r>
              <a:rPr lang="en-US" dirty="0" smtClean="0"/>
              <a:t>Refers to making web feeds available from a site in order to provide other people with a summary or update of the website's recently added content</a:t>
            </a:r>
          </a:p>
          <a:p>
            <a:pPr>
              <a:buNone/>
            </a:pPr>
            <a:r>
              <a:rPr lang="en-US" dirty="0" smtClean="0"/>
              <a:t>			 </a:t>
            </a:r>
            <a:r>
              <a:rPr lang="en-US" i="1" dirty="0" smtClean="0"/>
              <a:t>E.g. The latest news or forum posts</a:t>
            </a:r>
          </a:p>
          <a:p>
            <a:r>
              <a:rPr lang="en-US" dirty="0" smtClean="0"/>
              <a:t>Web syndication describes an arrangement between two or more Internet companies for one company to provide material to be made available on the other party's site.</a:t>
            </a:r>
          </a:p>
          <a:p>
            <a:r>
              <a:rPr lang="en-US" i="1" dirty="0" smtClean="0"/>
              <a:t>Syndication</a:t>
            </a:r>
            <a:r>
              <a:rPr lang="en-US" dirty="0" smtClean="0"/>
              <a:t> benefits both the websites providing information and the websites displaying it.</a:t>
            </a:r>
          </a:p>
          <a:p>
            <a:endParaRPr lang="en-US" dirty="0"/>
          </a:p>
        </p:txBody>
      </p:sp>
      <p:sp>
        <p:nvSpPr>
          <p:cNvPr id="2" name="Title 1"/>
          <p:cNvSpPr>
            <a:spLocks noGrp="1"/>
          </p:cNvSpPr>
          <p:nvPr>
            <p:ph type="title"/>
          </p:nvPr>
        </p:nvSpPr>
        <p:spPr>
          <a:xfrm>
            <a:off x="457200" y="341085"/>
            <a:ext cx="8686800" cy="838200"/>
          </a:xfrm>
        </p:spPr>
        <p:txBody>
          <a:bodyPr>
            <a:normAutofit/>
          </a:bodyPr>
          <a:lstStyle/>
          <a:p>
            <a:r>
              <a:rPr lang="en-US" dirty="0" smtClean="0">
                <a:solidFill>
                  <a:schemeClr val="tx2">
                    <a:lumMod val="60000"/>
                    <a:lumOff val="40000"/>
                  </a:schemeClr>
                </a:solidFill>
              </a:rPr>
              <a:t>Web syndication</a:t>
            </a:r>
            <a:endParaRPr lang="en-US" dirty="0">
              <a:solidFill>
                <a:schemeClr val="tx2">
                  <a:lumMod val="60000"/>
                  <a:lumOff val="40000"/>
                </a:schemeClr>
              </a:solidFill>
            </a:endParaRPr>
          </a:p>
        </p:txBody>
      </p:sp>
      <p:sp>
        <p:nvSpPr>
          <p:cNvPr id="4" name="Slide Number Placeholder 3"/>
          <p:cNvSpPr>
            <a:spLocks noGrp="1"/>
          </p:cNvSpPr>
          <p:nvPr>
            <p:ph type="sldNum" sz="quarter" idx="12"/>
          </p:nvPr>
        </p:nvSpPr>
        <p:spPr/>
        <p:txBody>
          <a:bodyPr/>
          <a:lstStyle/>
          <a:p>
            <a:fld id="{00D34B05-3558-49CA-9E94-A70F1820A0B2}" type="slidenum">
              <a:rPr lang="en-US" smtClean="0"/>
              <a:pPr/>
              <a:t>33</a:t>
            </a:fld>
            <a:endParaRPr lang="en-US"/>
          </a:p>
        </p:txBody>
      </p:sp>
    </p:spTree>
    <p:extLst>
      <p:ext uri="{BB962C8B-B14F-4D97-AF65-F5344CB8AC3E}">
        <p14:creationId xmlns:p14="http://schemas.microsoft.com/office/powerpoint/2010/main" val="30255110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457200" y="1226456"/>
            <a:ext cx="8229600" cy="5631543"/>
          </a:xfrm>
        </p:spPr>
        <p:txBody>
          <a:bodyPr>
            <a:normAutofit fontScale="92500" lnSpcReduction="20000"/>
          </a:bodyPr>
          <a:lstStyle/>
          <a:p>
            <a:pPr marL="0" indent="0">
              <a:buFont typeface="Arial" charset="0"/>
              <a:buNone/>
              <a:defRPr/>
            </a:pPr>
            <a:r>
              <a:rPr lang="en-US" sz="3800" dirty="0" smtClean="0"/>
              <a:t>A collaborative Web site comprises the perpetual collective work of many authors. </a:t>
            </a:r>
          </a:p>
          <a:p>
            <a:pPr marL="0" indent="0">
              <a:buFont typeface="Arial" charset="0"/>
              <a:buNone/>
              <a:defRPr/>
            </a:pPr>
            <a:endParaRPr lang="en-US" sz="3800" dirty="0" smtClean="0"/>
          </a:p>
          <a:p>
            <a:pPr marL="0" indent="0">
              <a:buFont typeface="Arial" charset="0"/>
              <a:buNone/>
              <a:defRPr/>
            </a:pPr>
            <a:r>
              <a:rPr lang="en-US" dirty="0" smtClean="0"/>
              <a:t>  </a:t>
            </a:r>
            <a:r>
              <a:rPr lang="en-US" i="1" dirty="0" smtClean="0"/>
              <a:t>E.g.</a:t>
            </a:r>
          </a:p>
          <a:p>
            <a:pPr>
              <a:buFont typeface="Arial" pitchFamily="34" charset="0"/>
              <a:buChar char="•"/>
              <a:defRPr/>
            </a:pPr>
            <a:r>
              <a:rPr lang="en-US" sz="3300" dirty="0" smtClean="0"/>
              <a:t>Similar to a blog in structure and logic</a:t>
            </a:r>
          </a:p>
          <a:p>
            <a:pPr>
              <a:buFont typeface="Arial" pitchFamily="34" charset="0"/>
              <a:buChar char="•"/>
              <a:defRPr/>
            </a:pPr>
            <a:r>
              <a:rPr lang="en-US" sz="3300" dirty="0" smtClean="0"/>
              <a:t>A wiki allows anyone to edit, delete or modify content that has been placed on the Web site using a browser interface, including the work of previous authors.  </a:t>
            </a:r>
          </a:p>
          <a:p>
            <a:pPr lvl="0">
              <a:buFont typeface="Arial" pitchFamily="34" charset="0"/>
              <a:buChar char="•"/>
              <a:defRPr/>
            </a:pPr>
            <a:r>
              <a:rPr lang="en-US" sz="3300" dirty="0" smtClean="0"/>
              <a:t>A blog, typically authored by an individual, does not allow visitors to change the original posted material, only add comments to the original content.</a:t>
            </a:r>
          </a:p>
          <a:p>
            <a:pPr>
              <a:buFont typeface="Arial" pitchFamily="34" charset="0"/>
              <a:buChar char="•"/>
              <a:defRPr/>
            </a:pPr>
            <a:endParaRPr lang="en-US" sz="3300" dirty="0" smtClean="0"/>
          </a:p>
        </p:txBody>
      </p:sp>
      <p:sp>
        <p:nvSpPr>
          <p:cNvPr id="13314" name="Title 1"/>
          <p:cNvSpPr>
            <a:spLocks noGrp="1"/>
          </p:cNvSpPr>
          <p:nvPr>
            <p:ph type="title"/>
          </p:nvPr>
        </p:nvSpPr>
        <p:spPr>
          <a:xfrm>
            <a:off x="261257" y="312057"/>
            <a:ext cx="8686800" cy="838200"/>
          </a:xfrm>
        </p:spPr>
        <p:txBody>
          <a:bodyPr/>
          <a:lstStyle/>
          <a:p>
            <a:r>
              <a:rPr lang="en-US" dirty="0" smtClean="0">
                <a:solidFill>
                  <a:schemeClr val="tx2">
                    <a:lumMod val="60000"/>
                    <a:lumOff val="40000"/>
                  </a:schemeClr>
                </a:solidFill>
              </a:rPr>
              <a:t>Collaborative Web sites </a:t>
            </a:r>
          </a:p>
        </p:txBody>
      </p:sp>
      <p:sp>
        <p:nvSpPr>
          <p:cNvPr id="2" name="Slide Number Placeholder 1"/>
          <p:cNvSpPr>
            <a:spLocks noGrp="1"/>
          </p:cNvSpPr>
          <p:nvPr>
            <p:ph type="sldNum" sz="quarter" idx="12"/>
          </p:nvPr>
        </p:nvSpPr>
        <p:spPr/>
        <p:txBody>
          <a:bodyPr/>
          <a:lstStyle/>
          <a:p>
            <a:fld id="{00D34B05-3558-49CA-9E94-A70F1820A0B2}" type="slidenum">
              <a:rPr lang="en-US" smtClean="0"/>
              <a:pPr/>
              <a:t>34</a:t>
            </a:fld>
            <a:endParaRPr lang="en-US"/>
          </a:p>
        </p:txBody>
      </p:sp>
    </p:spTree>
    <p:extLst>
      <p:ext uri="{BB962C8B-B14F-4D97-AF65-F5344CB8AC3E}">
        <p14:creationId xmlns:p14="http://schemas.microsoft.com/office/powerpoint/2010/main" val="23594960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1257" y="1151812"/>
            <a:ext cx="8686800" cy="5401388"/>
          </a:xfrm>
        </p:spPr>
        <p:txBody>
          <a:bodyPr>
            <a:normAutofit fontScale="92500" lnSpcReduction="10000"/>
          </a:bodyPr>
          <a:lstStyle/>
          <a:p>
            <a:r>
              <a:rPr lang="en-US" dirty="0" smtClean="0"/>
              <a:t>Allows individuals to create or upload documents to the web where they can be.</a:t>
            </a:r>
          </a:p>
          <a:p>
            <a:endParaRPr lang="en-US" dirty="0" smtClean="0"/>
          </a:p>
          <a:p>
            <a:r>
              <a:rPr lang="en-US" dirty="0" smtClean="0"/>
              <a:t>Users can share their thoughts, projects, links, etc. with others.</a:t>
            </a:r>
          </a:p>
          <a:p>
            <a:endParaRPr lang="en-US" dirty="0" smtClean="0"/>
          </a:p>
          <a:p>
            <a:r>
              <a:rPr lang="en-US" dirty="0" smtClean="0"/>
              <a:t>Users can respond to others ideas.</a:t>
            </a:r>
          </a:p>
          <a:p>
            <a:endParaRPr lang="en-US" dirty="0" smtClean="0"/>
          </a:p>
          <a:p>
            <a:r>
              <a:rPr lang="en-US" dirty="0" smtClean="0"/>
              <a:t>Access can be restricted to selected users.</a:t>
            </a:r>
          </a:p>
          <a:p>
            <a:endParaRPr lang="en-US" dirty="0" smtClean="0"/>
          </a:p>
          <a:p>
            <a:r>
              <a:rPr lang="en-US" dirty="0" smtClean="0"/>
              <a:t>Password protection is available.</a:t>
            </a:r>
          </a:p>
          <a:p>
            <a:endParaRPr lang="en-US" dirty="0"/>
          </a:p>
        </p:txBody>
      </p:sp>
      <p:sp>
        <p:nvSpPr>
          <p:cNvPr id="4" name="Title 1"/>
          <p:cNvSpPr>
            <a:spLocks noGrp="1"/>
          </p:cNvSpPr>
          <p:nvPr>
            <p:ph type="title"/>
          </p:nvPr>
        </p:nvSpPr>
        <p:spPr>
          <a:xfrm>
            <a:off x="261257" y="312057"/>
            <a:ext cx="8686800" cy="838200"/>
          </a:xfrm>
        </p:spPr>
        <p:txBody>
          <a:bodyPr/>
          <a:lstStyle/>
          <a:p>
            <a:r>
              <a:rPr lang="en-US" dirty="0" smtClean="0">
                <a:solidFill>
                  <a:schemeClr val="tx2">
                    <a:lumMod val="60000"/>
                    <a:lumOff val="40000"/>
                  </a:schemeClr>
                </a:solidFill>
              </a:rPr>
              <a:t>Collaborative Web sites…</a:t>
            </a:r>
          </a:p>
        </p:txBody>
      </p:sp>
      <p:sp>
        <p:nvSpPr>
          <p:cNvPr id="3" name="Slide Number Placeholder 2"/>
          <p:cNvSpPr>
            <a:spLocks noGrp="1"/>
          </p:cNvSpPr>
          <p:nvPr>
            <p:ph type="sldNum" sz="quarter" idx="12"/>
          </p:nvPr>
        </p:nvSpPr>
        <p:spPr/>
        <p:txBody>
          <a:bodyPr/>
          <a:lstStyle/>
          <a:p>
            <a:fld id="{00D34B05-3558-49CA-9E94-A70F1820A0B2}" type="slidenum">
              <a:rPr lang="en-US" smtClean="0"/>
              <a:pPr/>
              <a:t>35</a:t>
            </a:fld>
            <a:endParaRPr lang="en-US"/>
          </a:p>
        </p:txBody>
      </p:sp>
    </p:spTree>
    <p:extLst>
      <p:ext uri="{BB962C8B-B14F-4D97-AF65-F5344CB8AC3E}">
        <p14:creationId xmlns:p14="http://schemas.microsoft.com/office/powerpoint/2010/main" val="183040454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68313" y="18661"/>
            <a:ext cx="8229600" cy="1143000"/>
          </a:xfrm>
        </p:spPr>
        <p:txBody>
          <a:bodyPr/>
          <a:lstStyle/>
          <a:p>
            <a:r>
              <a:rPr lang="en-AU" dirty="0" smtClean="0"/>
              <a:t>Blogs</a:t>
            </a:r>
          </a:p>
        </p:txBody>
      </p:sp>
      <p:pic>
        <p:nvPicPr>
          <p:cNvPr id="717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4514850"/>
            <a:ext cx="3124200" cy="234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Content Placeholder 2"/>
          <p:cNvSpPr>
            <a:spLocks noGrp="1"/>
          </p:cNvSpPr>
          <p:nvPr>
            <p:ph idx="1"/>
          </p:nvPr>
        </p:nvSpPr>
        <p:spPr>
          <a:xfrm>
            <a:off x="228600" y="1161661"/>
            <a:ext cx="8915400" cy="4525963"/>
          </a:xfrm>
        </p:spPr>
        <p:txBody>
          <a:bodyPr>
            <a:normAutofit fontScale="92500" lnSpcReduction="10000"/>
          </a:bodyPr>
          <a:lstStyle/>
          <a:p>
            <a:r>
              <a:rPr lang="en-AU" dirty="0" smtClean="0"/>
              <a:t>“Web Logs”</a:t>
            </a:r>
          </a:p>
          <a:p>
            <a:pPr lvl="0">
              <a:buClr>
                <a:schemeClr val="accent1"/>
              </a:buClr>
              <a:buSzPct val="70000"/>
              <a:buFont typeface="Wingdings 2"/>
              <a:buChar char=""/>
              <a:defRPr/>
            </a:pPr>
            <a:r>
              <a:rPr lang="en-US" dirty="0" smtClean="0">
                <a:solidFill>
                  <a:schemeClr val="tx2"/>
                </a:solidFill>
              </a:rPr>
              <a:t>A </a:t>
            </a:r>
            <a:r>
              <a:rPr lang="en-US" dirty="0">
                <a:solidFill>
                  <a:schemeClr val="tx2"/>
                </a:solidFill>
              </a:rPr>
              <a:t>websites where entries are written in chronological order and commonly displayed in reversed chronological order.</a:t>
            </a:r>
          </a:p>
          <a:p>
            <a:pPr lvl="0">
              <a:buClr>
                <a:schemeClr val="accent1"/>
              </a:buClr>
              <a:buSzPct val="70000"/>
              <a:buFont typeface="Wingdings 2"/>
              <a:buChar char=""/>
              <a:defRPr/>
            </a:pPr>
            <a:r>
              <a:rPr lang="en-US" dirty="0">
                <a:solidFill>
                  <a:schemeClr val="tx2"/>
                </a:solidFill>
              </a:rPr>
              <a:t>Provide commentary or news on a particular subject.</a:t>
            </a:r>
          </a:p>
          <a:p>
            <a:pPr lvl="0">
              <a:buClr>
                <a:schemeClr val="accent1"/>
              </a:buClr>
              <a:buSzPct val="70000"/>
              <a:buFont typeface="Wingdings 2"/>
              <a:buChar char=""/>
              <a:defRPr/>
            </a:pPr>
            <a:r>
              <a:rPr lang="en-US" dirty="0">
                <a:solidFill>
                  <a:schemeClr val="tx2"/>
                </a:solidFill>
              </a:rPr>
              <a:t>A typical blog combines text, images, links to other blogs, web pages, and other media related to its topic.</a:t>
            </a:r>
          </a:p>
          <a:p>
            <a:pPr lvl="0">
              <a:buClr>
                <a:schemeClr val="accent1"/>
              </a:buClr>
              <a:buSzPct val="70000"/>
              <a:buFont typeface="Wingdings 2"/>
              <a:buChar char=""/>
              <a:defRPr/>
            </a:pPr>
            <a:r>
              <a:rPr lang="en-US" dirty="0">
                <a:solidFill>
                  <a:schemeClr val="tx2"/>
                </a:solidFill>
              </a:rPr>
              <a:t>The ability for readers to leave comments in an interactive format.</a:t>
            </a:r>
          </a:p>
        </p:txBody>
      </p:sp>
    </p:spTree>
    <p:extLst>
      <p:ext uri="{BB962C8B-B14F-4D97-AF65-F5344CB8AC3E}">
        <p14:creationId xmlns:p14="http://schemas.microsoft.com/office/powerpoint/2010/main" val="18344554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AU" smtClean="0"/>
              <a:t>Blogs</a:t>
            </a:r>
          </a:p>
        </p:txBody>
      </p:sp>
      <p:sp>
        <p:nvSpPr>
          <p:cNvPr id="8195" name="Content Placeholder 2"/>
          <p:cNvSpPr>
            <a:spLocks noGrp="1"/>
          </p:cNvSpPr>
          <p:nvPr>
            <p:ph idx="1"/>
          </p:nvPr>
        </p:nvSpPr>
        <p:spPr/>
        <p:txBody>
          <a:bodyPr/>
          <a:lstStyle/>
          <a:p>
            <a:r>
              <a:rPr lang="en-AU" smtClean="0"/>
              <a:t>Mainly one-way communication</a:t>
            </a:r>
          </a:p>
          <a:p>
            <a:r>
              <a:rPr lang="en-AU" smtClean="0"/>
              <a:t>Most blogs have feedback facilities so readers can leave comments on blog posts.</a:t>
            </a:r>
          </a:p>
          <a:p>
            <a:r>
              <a:rPr lang="en-AU" smtClean="0"/>
              <a:t>This interactivity distinguishes blogs from static websites.</a:t>
            </a:r>
          </a:p>
          <a:p>
            <a:endParaRPr lang="en-AU" smtClean="0"/>
          </a:p>
        </p:txBody>
      </p:sp>
    </p:spTree>
    <p:extLst>
      <p:ext uri="{BB962C8B-B14F-4D97-AF65-F5344CB8AC3E}">
        <p14:creationId xmlns:p14="http://schemas.microsoft.com/office/powerpoint/2010/main" val="1096038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96199" y="381000"/>
            <a:ext cx="1421363" cy="1359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0" name="Title 1"/>
          <p:cNvSpPr>
            <a:spLocks noGrp="1"/>
          </p:cNvSpPr>
          <p:nvPr>
            <p:ph type="title"/>
          </p:nvPr>
        </p:nvSpPr>
        <p:spPr>
          <a:xfrm>
            <a:off x="0" y="228600"/>
            <a:ext cx="8229600" cy="1143000"/>
          </a:xfrm>
        </p:spPr>
        <p:txBody>
          <a:bodyPr/>
          <a:lstStyle/>
          <a:p>
            <a:r>
              <a:rPr lang="en-AU" dirty="0" smtClean="0"/>
              <a:t>Wikis</a:t>
            </a:r>
          </a:p>
        </p:txBody>
      </p:sp>
      <p:sp>
        <p:nvSpPr>
          <p:cNvPr id="27651" name="Content Placeholder 2"/>
          <p:cNvSpPr>
            <a:spLocks noGrp="1"/>
          </p:cNvSpPr>
          <p:nvPr>
            <p:ph idx="1"/>
          </p:nvPr>
        </p:nvSpPr>
        <p:spPr>
          <a:xfrm>
            <a:off x="91131" y="1651518"/>
            <a:ext cx="9026432" cy="5181600"/>
          </a:xfrm>
        </p:spPr>
        <p:txBody>
          <a:bodyPr>
            <a:normAutofit fontScale="92500" lnSpcReduction="10000"/>
          </a:bodyPr>
          <a:lstStyle/>
          <a:p>
            <a:r>
              <a:rPr lang="en-US" dirty="0"/>
              <a:t>A website that allows the easy creation and editing of any number of interlinked Web pages, using  a simplified markup language or a WYSIWYG text editor, within the browser.</a:t>
            </a:r>
          </a:p>
          <a:p>
            <a:r>
              <a:rPr lang="en-US" dirty="0"/>
              <a:t>Typically powered by wiki software.</a:t>
            </a:r>
          </a:p>
          <a:p>
            <a:r>
              <a:rPr lang="en-US" dirty="0"/>
              <a:t>Often used to create collaborative web sites, in knowledge management systems etc</a:t>
            </a:r>
            <a:r>
              <a:rPr lang="en-US" dirty="0" smtClean="0"/>
              <a:t>.</a:t>
            </a:r>
          </a:p>
          <a:p>
            <a:r>
              <a:rPr lang="en-AU" dirty="0"/>
              <a:t>Online software tools that let a group of people contribute to the development of a document or knowledge base. </a:t>
            </a:r>
          </a:p>
          <a:p>
            <a:pPr marL="0" indent="0">
              <a:buNone/>
            </a:pPr>
            <a:r>
              <a:rPr lang="en-AU" dirty="0" smtClean="0"/>
              <a:t>     E.g. Wikipedia</a:t>
            </a:r>
          </a:p>
        </p:txBody>
      </p:sp>
    </p:spTree>
    <p:extLst>
      <p:ext uri="{BB962C8B-B14F-4D97-AF65-F5344CB8AC3E}">
        <p14:creationId xmlns:p14="http://schemas.microsoft.com/office/powerpoint/2010/main" val="14793900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57200" y="457200"/>
            <a:ext cx="8229600" cy="1143000"/>
          </a:xfrm>
        </p:spPr>
        <p:txBody>
          <a:bodyPr/>
          <a:lstStyle/>
          <a:p>
            <a:r>
              <a:rPr lang="en-AU" dirty="0" smtClean="0"/>
              <a:t>Wikis</a:t>
            </a:r>
          </a:p>
        </p:txBody>
      </p:sp>
      <p:sp>
        <p:nvSpPr>
          <p:cNvPr id="29699" name="Content Placeholder 2"/>
          <p:cNvSpPr>
            <a:spLocks noGrp="1"/>
          </p:cNvSpPr>
          <p:nvPr>
            <p:ph idx="1"/>
          </p:nvPr>
        </p:nvSpPr>
        <p:spPr>
          <a:xfrm>
            <a:off x="457200" y="1447800"/>
            <a:ext cx="8458200" cy="5181600"/>
          </a:xfrm>
        </p:spPr>
        <p:txBody>
          <a:bodyPr>
            <a:normAutofit/>
          </a:bodyPr>
          <a:lstStyle/>
          <a:p>
            <a:r>
              <a:rPr lang="en-AU" dirty="0" smtClean="0"/>
              <a:t>Needs some control over editing.</a:t>
            </a:r>
          </a:p>
          <a:p>
            <a:r>
              <a:rPr lang="en-AU" dirty="0" smtClean="0"/>
              <a:t>Prevent accidental or deliberate damage to the aggregated information. </a:t>
            </a:r>
          </a:p>
          <a:p>
            <a:r>
              <a:rPr lang="en-AU" dirty="0" smtClean="0"/>
              <a:t>Wikipedia - anonymous edits need to be approved by a moderator.</a:t>
            </a:r>
          </a:p>
          <a:p>
            <a:r>
              <a:rPr lang="en-AU" dirty="0" smtClean="0"/>
              <a:t>Controversial topics may be locked so only registered user, or specific users can edit them.</a:t>
            </a:r>
            <a:endParaRPr lang="en-US" dirty="0"/>
          </a:p>
          <a:p>
            <a:r>
              <a:rPr lang="en-US" dirty="0"/>
              <a:t>Often used to create collaborative web sites, in knowledge management systems </a:t>
            </a:r>
            <a:r>
              <a:rPr lang="en-US" dirty="0" smtClean="0"/>
              <a:t>etc.</a:t>
            </a:r>
            <a:endParaRPr lang="en-AU" dirty="0" smtClean="0"/>
          </a:p>
          <a:p>
            <a:endParaRPr lang="en-AU" dirty="0" smtClean="0"/>
          </a:p>
        </p:txBody>
      </p:sp>
    </p:spTree>
    <p:extLst>
      <p:ext uri="{BB962C8B-B14F-4D97-AF65-F5344CB8AC3E}">
        <p14:creationId xmlns:p14="http://schemas.microsoft.com/office/powerpoint/2010/main" val="1346384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77788"/>
            <a:ext cx="8229600" cy="1143000"/>
          </a:xfrm>
        </p:spPr>
        <p:txBody>
          <a:bodyPr>
            <a:normAutofit fontScale="90000"/>
          </a:bodyPr>
          <a:lstStyle/>
          <a:p>
            <a:r>
              <a:rPr lang="en-US" dirty="0">
                <a:solidFill>
                  <a:schemeClr val="accent1"/>
                </a:solidFill>
                <a:latin typeface="Cooper Black" pitchFamily="18" charset="0"/>
              </a:rPr>
              <a:t>Basic Website Types</a:t>
            </a:r>
            <a:r>
              <a:rPr lang="en-US" dirty="0">
                <a:latin typeface="Cooper Black" pitchFamily="18" charset="0"/>
              </a:rPr>
              <a:t/>
            </a:r>
            <a:br>
              <a:rPr lang="en-US" dirty="0">
                <a:latin typeface="Cooper Black" pitchFamily="18" charset="0"/>
              </a:rPr>
            </a:br>
            <a:endParaRPr lang="en-US" dirty="0">
              <a:latin typeface="Cooper Black" pitchFamily="18" charset="0"/>
            </a:endParaRPr>
          </a:p>
        </p:txBody>
      </p:sp>
      <p:sp>
        <p:nvSpPr>
          <p:cNvPr id="3" name="Content Placeholder 2"/>
          <p:cNvSpPr>
            <a:spLocks noGrp="1"/>
          </p:cNvSpPr>
          <p:nvPr>
            <p:ph idx="1"/>
          </p:nvPr>
        </p:nvSpPr>
        <p:spPr>
          <a:xfrm>
            <a:off x="457200" y="1124744"/>
            <a:ext cx="8229600" cy="5616624"/>
          </a:xfrm>
        </p:spPr>
        <p:txBody>
          <a:bodyPr>
            <a:normAutofit fontScale="85000" lnSpcReduction="20000"/>
          </a:bodyPr>
          <a:lstStyle/>
          <a:p>
            <a:pPr marL="0" indent="0">
              <a:buNone/>
            </a:pPr>
            <a:r>
              <a:rPr lang="en-US" dirty="0"/>
              <a:t>  </a:t>
            </a:r>
            <a:r>
              <a:rPr lang="en-US" dirty="0">
                <a:solidFill>
                  <a:schemeClr val="tx1">
                    <a:lumMod val="75000"/>
                    <a:lumOff val="25000"/>
                  </a:schemeClr>
                </a:solidFill>
              </a:rPr>
              <a:t>1. </a:t>
            </a:r>
            <a:r>
              <a:rPr lang="en-US" u="sng" dirty="0">
                <a:solidFill>
                  <a:schemeClr val="tx1">
                    <a:lumMod val="75000"/>
                    <a:lumOff val="25000"/>
                  </a:schemeClr>
                </a:solidFill>
                <a:hlinkClick r:id="rId2"/>
              </a:rPr>
              <a:t>Personal Websites</a:t>
            </a:r>
            <a:r>
              <a:rPr lang="en-US" dirty="0">
                <a:solidFill>
                  <a:schemeClr val="tx1">
                    <a:lumMod val="75000"/>
                    <a:lumOff val="25000"/>
                  </a:schemeClr>
                </a:solidFill>
              </a:rPr>
              <a:t/>
            </a:r>
            <a:br>
              <a:rPr lang="en-US" dirty="0">
                <a:solidFill>
                  <a:schemeClr val="tx1">
                    <a:lumMod val="75000"/>
                    <a:lumOff val="25000"/>
                  </a:schemeClr>
                </a:solidFill>
              </a:rPr>
            </a:br>
            <a:r>
              <a:rPr lang="en-US" dirty="0">
                <a:solidFill>
                  <a:schemeClr val="tx1">
                    <a:lumMod val="75000"/>
                    <a:lumOff val="25000"/>
                  </a:schemeClr>
                </a:solidFill>
              </a:rPr>
              <a:t>  2. </a:t>
            </a:r>
            <a:r>
              <a:rPr lang="en-US" u="sng" dirty="0">
                <a:solidFill>
                  <a:schemeClr val="tx1">
                    <a:lumMod val="75000"/>
                    <a:lumOff val="25000"/>
                  </a:schemeClr>
                </a:solidFill>
                <a:hlinkClick r:id="rId3"/>
              </a:rPr>
              <a:t>Photo Sharing Websites</a:t>
            </a:r>
            <a:r>
              <a:rPr lang="en-US" dirty="0">
                <a:solidFill>
                  <a:schemeClr val="tx1">
                    <a:lumMod val="75000"/>
                    <a:lumOff val="25000"/>
                  </a:schemeClr>
                </a:solidFill>
              </a:rPr>
              <a:t/>
            </a:r>
            <a:br>
              <a:rPr lang="en-US" dirty="0">
                <a:solidFill>
                  <a:schemeClr val="tx1">
                    <a:lumMod val="75000"/>
                    <a:lumOff val="25000"/>
                  </a:schemeClr>
                </a:solidFill>
              </a:rPr>
            </a:br>
            <a:r>
              <a:rPr lang="en-US" dirty="0">
                <a:solidFill>
                  <a:schemeClr val="tx1">
                    <a:lumMod val="75000"/>
                    <a:lumOff val="25000"/>
                  </a:schemeClr>
                </a:solidFill>
              </a:rPr>
              <a:t>  </a:t>
            </a:r>
            <a:endParaRPr lang="en-US" dirty="0" smtClean="0">
              <a:solidFill>
                <a:schemeClr val="tx1">
                  <a:lumMod val="75000"/>
                  <a:lumOff val="25000"/>
                </a:schemeClr>
              </a:solidFill>
            </a:endParaRPr>
          </a:p>
          <a:p>
            <a:pPr marL="0" indent="0">
              <a:buNone/>
            </a:pPr>
            <a:endParaRPr lang="en-US" dirty="0">
              <a:solidFill>
                <a:schemeClr val="tx1">
                  <a:lumMod val="75000"/>
                  <a:lumOff val="25000"/>
                </a:schemeClr>
              </a:solidFill>
            </a:endParaRPr>
          </a:p>
          <a:p>
            <a:pPr marL="0" indent="0">
              <a:buNone/>
            </a:pPr>
            <a:r>
              <a:rPr lang="en-US" dirty="0" smtClean="0">
                <a:solidFill>
                  <a:schemeClr val="tx1">
                    <a:lumMod val="75000"/>
                    <a:lumOff val="25000"/>
                  </a:schemeClr>
                </a:solidFill>
              </a:rPr>
              <a:t>  </a:t>
            </a:r>
          </a:p>
          <a:p>
            <a:pPr marL="0" indent="0">
              <a:buNone/>
            </a:pPr>
            <a:r>
              <a:rPr lang="en-US" dirty="0">
                <a:solidFill>
                  <a:schemeClr val="tx1">
                    <a:lumMod val="75000"/>
                    <a:lumOff val="25000"/>
                  </a:schemeClr>
                </a:solidFill>
              </a:rPr>
              <a:t> </a:t>
            </a:r>
            <a:r>
              <a:rPr lang="en-US" dirty="0" smtClean="0">
                <a:solidFill>
                  <a:schemeClr val="tx1">
                    <a:lumMod val="75000"/>
                    <a:lumOff val="25000"/>
                  </a:schemeClr>
                </a:solidFill>
              </a:rPr>
              <a:t> 3</a:t>
            </a:r>
            <a:r>
              <a:rPr lang="en-US" dirty="0">
                <a:solidFill>
                  <a:schemeClr val="tx1">
                    <a:lumMod val="75000"/>
                    <a:lumOff val="25000"/>
                  </a:schemeClr>
                </a:solidFill>
              </a:rPr>
              <a:t>. </a:t>
            </a:r>
            <a:r>
              <a:rPr lang="en-US" u="sng" dirty="0">
                <a:solidFill>
                  <a:schemeClr val="tx1">
                    <a:lumMod val="75000"/>
                    <a:lumOff val="25000"/>
                  </a:schemeClr>
                </a:solidFill>
                <a:hlinkClick r:id="rId4"/>
              </a:rPr>
              <a:t>Community Building Websites</a:t>
            </a:r>
            <a:r>
              <a:rPr lang="en-US" dirty="0">
                <a:solidFill>
                  <a:schemeClr val="tx1">
                    <a:lumMod val="75000"/>
                    <a:lumOff val="25000"/>
                  </a:schemeClr>
                </a:solidFill>
              </a:rPr>
              <a:t/>
            </a:r>
            <a:br>
              <a:rPr lang="en-US" dirty="0">
                <a:solidFill>
                  <a:schemeClr val="tx1">
                    <a:lumMod val="75000"/>
                    <a:lumOff val="25000"/>
                  </a:schemeClr>
                </a:solidFill>
              </a:rPr>
            </a:br>
            <a:r>
              <a:rPr lang="en-US" dirty="0">
                <a:solidFill>
                  <a:schemeClr val="tx1">
                    <a:lumMod val="75000"/>
                    <a:lumOff val="25000"/>
                  </a:schemeClr>
                </a:solidFill>
              </a:rPr>
              <a:t>  4. </a:t>
            </a:r>
            <a:r>
              <a:rPr lang="en-US" u="sng" dirty="0">
                <a:solidFill>
                  <a:schemeClr val="tx1">
                    <a:lumMod val="75000"/>
                    <a:lumOff val="25000"/>
                  </a:schemeClr>
                </a:solidFill>
                <a:hlinkClick r:id="rId5"/>
              </a:rPr>
              <a:t>Mobile Device Websites</a:t>
            </a:r>
            <a:r>
              <a:rPr lang="en-US" dirty="0">
                <a:solidFill>
                  <a:schemeClr val="tx1">
                    <a:lumMod val="75000"/>
                    <a:lumOff val="25000"/>
                  </a:schemeClr>
                </a:solidFill>
              </a:rPr>
              <a:t/>
            </a:r>
            <a:br>
              <a:rPr lang="en-US" dirty="0">
                <a:solidFill>
                  <a:schemeClr val="tx1">
                    <a:lumMod val="75000"/>
                    <a:lumOff val="25000"/>
                  </a:schemeClr>
                </a:solidFill>
              </a:rPr>
            </a:br>
            <a:r>
              <a:rPr lang="en-US" dirty="0">
                <a:solidFill>
                  <a:schemeClr val="tx1">
                    <a:lumMod val="75000"/>
                    <a:lumOff val="25000"/>
                  </a:schemeClr>
                </a:solidFill>
              </a:rPr>
              <a:t>  5. </a:t>
            </a:r>
            <a:r>
              <a:rPr lang="en-US" u="sng" dirty="0">
                <a:solidFill>
                  <a:schemeClr val="tx1">
                    <a:lumMod val="75000"/>
                    <a:lumOff val="25000"/>
                  </a:schemeClr>
                </a:solidFill>
                <a:hlinkClick r:id="rId6"/>
              </a:rPr>
              <a:t>Blogs</a:t>
            </a:r>
            <a:r>
              <a:rPr lang="en-US" dirty="0">
                <a:solidFill>
                  <a:schemeClr val="tx1">
                    <a:lumMod val="75000"/>
                    <a:lumOff val="25000"/>
                  </a:schemeClr>
                </a:solidFill>
              </a:rPr>
              <a:t/>
            </a:r>
            <a:br>
              <a:rPr lang="en-US" dirty="0">
                <a:solidFill>
                  <a:schemeClr val="tx1">
                    <a:lumMod val="75000"/>
                    <a:lumOff val="25000"/>
                  </a:schemeClr>
                </a:solidFill>
              </a:rPr>
            </a:br>
            <a:r>
              <a:rPr lang="en-US" dirty="0">
                <a:solidFill>
                  <a:schemeClr val="tx1">
                    <a:lumMod val="75000"/>
                    <a:lumOff val="25000"/>
                  </a:schemeClr>
                </a:solidFill>
              </a:rPr>
              <a:t>  </a:t>
            </a:r>
            <a:endParaRPr lang="en-US" dirty="0" smtClean="0">
              <a:solidFill>
                <a:schemeClr val="tx1">
                  <a:lumMod val="75000"/>
                  <a:lumOff val="25000"/>
                </a:schemeClr>
              </a:solidFill>
            </a:endParaRPr>
          </a:p>
          <a:p>
            <a:pPr marL="0" indent="0">
              <a:buNone/>
            </a:pPr>
            <a:endParaRPr lang="en-US" dirty="0">
              <a:solidFill>
                <a:schemeClr val="tx1">
                  <a:lumMod val="75000"/>
                  <a:lumOff val="25000"/>
                </a:schemeClr>
              </a:solidFill>
            </a:endParaRPr>
          </a:p>
          <a:p>
            <a:pPr marL="0" indent="0">
              <a:buNone/>
            </a:pPr>
            <a:r>
              <a:rPr lang="en-US" dirty="0" smtClean="0">
                <a:solidFill>
                  <a:schemeClr val="tx1">
                    <a:lumMod val="75000"/>
                    <a:lumOff val="25000"/>
                  </a:schemeClr>
                </a:solidFill>
              </a:rPr>
              <a:t>  </a:t>
            </a:r>
          </a:p>
          <a:p>
            <a:pPr marL="0" indent="0">
              <a:buNone/>
            </a:pPr>
            <a:r>
              <a:rPr lang="en-US" dirty="0">
                <a:solidFill>
                  <a:schemeClr val="tx1">
                    <a:lumMod val="75000"/>
                    <a:lumOff val="25000"/>
                  </a:schemeClr>
                </a:solidFill>
              </a:rPr>
              <a:t> </a:t>
            </a:r>
            <a:r>
              <a:rPr lang="en-US" dirty="0" smtClean="0">
                <a:solidFill>
                  <a:schemeClr val="tx1">
                    <a:lumMod val="75000"/>
                    <a:lumOff val="25000"/>
                  </a:schemeClr>
                </a:solidFill>
              </a:rPr>
              <a:t> 6</a:t>
            </a:r>
            <a:r>
              <a:rPr lang="en-US" dirty="0">
                <a:solidFill>
                  <a:schemeClr val="tx1">
                    <a:lumMod val="75000"/>
                    <a:lumOff val="25000"/>
                  </a:schemeClr>
                </a:solidFill>
              </a:rPr>
              <a:t>. </a:t>
            </a:r>
            <a:r>
              <a:rPr lang="en-US" u="sng" dirty="0">
                <a:solidFill>
                  <a:schemeClr val="tx1">
                    <a:lumMod val="75000"/>
                    <a:lumOff val="25000"/>
                  </a:schemeClr>
                </a:solidFill>
                <a:hlinkClick r:id="rId7"/>
              </a:rPr>
              <a:t>Informational Websites</a:t>
            </a:r>
            <a:r>
              <a:rPr lang="en-US" dirty="0">
                <a:solidFill>
                  <a:schemeClr val="tx1">
                    <a:lumMod val="75000"/>
                    <a:lumOff val="25000"/>
                  </a:schemeClr>
                </a:solidFill>
              </a:rPr>
              <a:t/>
            </a:r>
            <a:br>
              <a:rPr lang="en-US" dirty="0">
                <a:solidFill>
                  <a:schemeClr val="tx1">
                    <a:lumMod val="75000"/>
                    <a:lumOff val="25000"/>
                  </a:schemeClr>
                </a:solidFill>
              </a:rPr>
            </a:br>
            <a:r>
              <a:rPr lang="en-US" dirty="0">
                <a:solidFill>
                  <a:schemeClr val="tx1">
                    <a:lumMod val="75000"/>
                    <a:lumOff val="25000"/>
                  </a:schemeClr>
                </a:solidFill>
              </a:rPr>
              <a:t>  7. </a:t>
            </a:r>
            <a:r>
              <a:rPr lang="en-US" u="sng" dirty="0">
                <a:solidFill>
                  <a:schemeClr val="tx1">
                    <a:lumMod val="75000"/>
                    <a:lumOff val="25000"/>
                  </a:schemeClr>
                </a:solidFill>
                <a:hlinkClick r:id="rId8"/>
              </a:rPr>
              <a:t>Online Business Brochure/Catalog</a:t>
            </a:r>
            <a:r>
              <a:rPr lang="en-US" dirty="0">
                <a:solidFill>
                  <a:schemeClr val="tx1">
                    <a:lumMod val="75000"/>
                    <a:lumOff val="25000"/>
                  </a:schemeClr>
                </a:solidFill>
              </a:rPr>
              <a:t/>
            </a:r>
            <a:br>
              <a:rPr lang="en-US" dirty="0">
                <a:solidFill>
                  <a:schemeClr val="tx1">
                    <a:lumMod val="75000"/>
                    <a:lumOff val="25000"/>
                  </a:schemeClr>
                </a:solidFill>
              </a:rPr>
            </a:br>
            <a:r>
              <a:rPr lang="en-US" dirty="0">
                <a:solidFill>
                  <a:schemeClr val="tx1">
                    <a:lumMod val="75000"/>
                    <a:lumOff val="25000"/>
                  </a:schemeClr>
                </a:solidFill>
              </a:rPr>
              <a:t>  8. </a:t>
            </a:r>
            <a:r>
              <a:rPr lang="en-US" u="sng" dirty="0">
                <a:solidFill>
                  <a:schemeClr val="tx1">
                    <a:lumMod val="75000"/>
                    <a:lumOff val="25000"/>
                  </a:schemeClr>
                </a:solidFill>
                <a:hlinkClick r:id="rId9"/>
              </a:rPr>
              <a:t>E-commerce Websites</a:t>
            </a:r>
            <a:endParaRPr lang="en-US" dirty="0">
              <a:solidFill>
                <a:schemeClr val="tx1">
                  <a:lumMod val="75000"/>
                  <a:lumOff val="25000"/>
                </a:schemeClr>
              </a:solidFill>
            </a:endParaRPr>
          </a:p>
        </p:txBody>
      </p:sp>
      <p:sp>
        <p:nvSpPr>
          <p:cNvPr id="4" name="Cloud Callout 3"/>
          <p:cNvSpPr/>
          <p:nvPr/>
        </p:nvSpPr>
        <p:spPr>
          <a:xfrm>
            <a:off x="5562600" y="738731"/>
            <a:ext cx="2952328" cy="1944216"/>
          </a:xfrm>
          <a:prstGeom prst="cloudCallout">
            <a:avLst>
              <a:gd name="adj1" fmla="val -82778"/>
              <a:gd name="adj2" fmla="val -487"/>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a:latin typeface="Franklin Gothic Demi Cond" pitchFamily="34" charset="0"/>
              </a:rPr>
              <a:t>The first two have very little to do with Small Business, so we will speed through them</a:t>
            </a:r>
            <a:r>
              <a:rPr lang="en-US" dirty="0"/>
              <a:t>. </a:t>
            </a:r>
          </a:p>
        </p:txBody>
      </p:sp>
      <p:sp>
        <p:nvSpPr>
          <p:cNvPr id="5" name="Oval Callout 4"/>
          <p:cNvSpPr/>
          <p:nvPr/>
        </p:nvSpPr>
        <p:spPr>
          <a:xfrm>
            <a:off x="5292080" y="2852936"/>
            <a:ext cx="3024336" cy="1872208"/>
          </a:xfrm>
          <a:prstGeom prst="wedgeEllipseCallout">
            <a:avLst>
              <a:gd name="adj1" fmla="val -78321"/>
              <a:gd name="adj2" fmla="val -3481"/>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latin typeface="Franklin Gothic Demi Cond" pitchFamily="34" charset="0"/>
              </a:rPr>
              <a:t>Numbers three, four, and five can be very helpful to small businesses.</a:t>
            </a:r>
            <a:endParaRPr lang="en-US" b="1" dirty="0">
              <a:latin typeface="Franklin Gothic Demi Cond" pitchFamily="34" charset="0"/>
            </a:endParaRPr>
          </a:p>
        </p:txBody>
      </p:sp>
      <p:sp>
        <p:nvSpPr>
          <p:cNvPr id="6" name="Rounded Rectangular Callout 5"/>
          <p:cNvSpPr/>
          <p:nvPr/>
        </p:nvSpPr>
        <p:spPr>
          <a:xfrm>
            <a:off x="6065515" y="5085184"/>
            <a:ext cx="2736304" cy="1296144"/>
          </a:xfrm>
          <a:prstGeom prst="wedgeRoundRectCallout">
            <a:avLst>
              <a:gd name="adj1" fmla="val -68370"/>
              <a:gd name="adj2" fmla="val -8190"/>
              <a:gd name="adj3" fmla="val 16667"/>
            </a:avLst>
          </a:prstGeom>
        </p:spPr>
        <p:style>
          <a:lnRef idx="0">
            <a:schemeClr val="accent5"/>
          </a:lnRef>
          <a:fillRef idx="3">
            <a:schemeClr val="accent5"/>
          </a:fillRef>
          <a:effectRef idx="3">
            <a:schemeClr val="accent5"/>
          </a:effectRef>
          <a:fontRef idx="minor">
            <a:schemeClr val="lt1"/>
          </a:fontRef>
        </p:style>
        <p:txBody>
          <a:bodyPr rtlCol="0" anchor="ctr"/>
          <a:lstStyle/>
          <a:p>
            <a:endParaRPr lang="en-US" sz="2000" dirty="0" smtClean="0">
              <a:latin typeface="Franklin Gothic Demi Cond" pitchFamily="34" charset="0"/>
            </a:endParaRPr>
          </a:p>
          <a:p>
            <a:endParaRPr lang="en-US" sz="2000" dirty="0" smtClean="0">
              <a:latin typeface="Franklin Gothic Demi Cond" pitchFamily="34" charset="0"/>
            </a:endParaRPr>
          </a:p>
          <a:p>
            <a:r>
              <a:rPr lang="en-US" sz="2000" dirty="0" smtClean="0">
                <a:latin typeface="Franklin Gothic Demi Cond" pitchFamily="34" charset="0"/>
              </a:rPr>
              <a:t>The </a:t>
            </a:r>
            <a:r>
              <a:rPr lang="en-US" sz="2000" dirty="0">
                <a:latin typeface="Franklin Gothic Demi Cond" pitchFamily="34" charset="0"/>
              </a:rPr>
              <a:t>last three are essential to small business.</a:t>
            </a:r>
          </a:p>
          <a:p>
            <a:r>
              <a:rPr lang="en-US" sz="2000" dirty="0">
                <a:latin typeface="Franklin Gothic Demi Cond" pitchFamily="34" charset="0"/>
              </a:rPr>
              <a:t/>
            </a:r>
            <a:br>
              <a:rPr lang="en-US" sz="2000" dirty="0">
                <a:latin typeface="Franklin Gothic Demi Cond" pitchFamily="34" charset="0"/>
              </a:rPr>
            </a:br>
            <a:endParaRPr lang="en-US" sz="2000" dirty="0">
              <a:latin typeface="Franklin Gothic Demi Cond" pitchFamily="34" charset="0"/>
            </a:endParaRPr>
          </a:p>
        </p:txBody>
      </p:sp>
    </p:spTree>
    <p:extLst>
      <p:ext uri="{BB962C8B-B14F-4D97-AF65-F5344CB8AC3E}">
        <p14:creationId xmlns:p14="http://schemas.microsoft.com/office/powerpoint/2010/main" val="3917828886"/>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p:cTn id="22"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3"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4"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5" dur="10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1" presetClass="entr" presetSubtype="0"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p:cTn id="30"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1"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2"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3" dur="1000"/>
                                        <p:tgtEl>
                                          <p:spTgt spid="3">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1" presetClass="entr" presetSubtype="0"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 calcmode="lin" valueType="num">
                                      <p:cBhvr>
                                        <p:cTn id="38"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9"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40"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41" dur="1000"/>
                                        <p:tgtEl>
                                          <p:spTgt spid="3">
                                            <p:txEl>
                                              <p:pRg st="5" end="5"/>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1" presetClass="entr" presetSubtype="0" fill="hold" grpId="0" nodeType="clickEffect">
                                  <p:stCondLst>
                                    <p:cond delay="0"/>
                                  </p:stCondLst>
                                  <p:childTnLst>
                                    <p:set>
                                      <p:cBhvr>
                                        <p:cTn id="45" dur="1" fill="hold">
                                          <p:stCondLst>
                                            <p:cond delay="0"/>
                                          </p:stCondLst>
                                        </p:cTn>
                                        <p:tgtEl>
                                          <p:spTgt spid="3">
                                            <p:txEl>
                                              <p:pRg st="6" end="6"/>
                                            </p:txEl>
                                          </p:spTgt>
                                        </p:tgtEl>
                                        <p:attrNameLst>
                                          <p:attrName>style.visibility</p:attrName>
                                        </p:attrNameLst>
                                      </p:cBhvr>
                                      <p:to>
                                        <p:strVal val="visible"/>
                                      </p:to>
                                    </p:set>
                                    <p:anim calcmode="lin" valueType="num">
                                      <p:cBhvr>
                                        <p:cTn id="46"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47"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48"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49" dur="1000"/>
                                        <p:tgtEl>
                                          <p:spTgt spid="3">
                                            <p:txEl>
                                              <p:pRg st="6" end="6"/>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fade">
                                      <p:cBhvr>
                                        <p:cTn id="54" dur="1000"/>
                                        <p:tgtEl>
                                          <p:spTgt spid="4"/>
                                        </p:tgtEl>
                                      </p:cBhvr>
                                    </p:animEffect>
                                    <p:anim calcmode="lin" valueType="num">
                                      <p:cBhvr>
                                        <p:cTn id="55" dur="1000" fill="hold"/>
                                        <p:tgtEl>
                                          <p:spTgt spid="4"/>
                                        </p:tgtEl>
                                        <p:attrNameLst>
                                          <p:attrName>ppt_x</p:attrName>
                                        </p:attrNameLst>
                                      </p:cBhvr>
                                      <p:tavLst>
                                        <p:tav tm="0">
                                          <p:val>
                                            <p:strVal val="#ppt_x"/>
                                          </p:val>
                                        </p:tav>
                                        <p:tav tm="100000">
                                          <p:val>
                                            <p:strVal val="#ppt_x"/>
                                          </p:val>
                                        </p:tav>
                                      </p:tavLst>
                                    </p:anim>
                                    <p:anim calcmode="lin" valueType="num">
                                      <p:cBhvr>
                                        <p:cTn id="5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5"/>
                                        </p:tgtEl>
                                        <p:attrNameLst>
                                          <p:attrName>style.visibility</p:attrName>
                                        </p:attrNameLst>
                                      </p:cBhvr>
                                      <p:to>
                                        <p:strVal val="visible"/>
                                      </p:to>
                                    </p:set>
                                    <p:animEffect transition="in" filter="fade">
                                      <p:cBhvr>
                                        <p:cTn id="61" dur="1000"/>
                                        <p:tgtEl>
                                          <p:spTgt spid="5"/>
                                        </p:tgtEl>
                                      </p:cBhvr>
                                    </p:animEffect>
                                    <p:anim calcmode="lin" valueType="num">
                                      <p:cBhvr>
                                        <p:cTn id="62" dur="1000" fill="hold"/>
                                        <p:tgtEl>
                                          <p:spTgt spid="5"/>
                                        </p:tgtEl>
                                        <p:attrNameLst>
                                          <p:attrName>ppt_x</p:attrName>
                                        </p:attrNameLst>
                                      </p:cBhvr>
                                      <p:tavLst>
                                        <p:tav tm="0">
                                          <p:val>
                                            <p:strVal val="#ppt_x"/>
                                          </p:val>
                                        </p:tav>
                                        <p:tav tm="100000">
                                          <p:val>
                                            <p:strVal val="#ppt_x"/>
                                          </p:val>
                                        </p:tav>
                                      </p:tavLst>
                                    </p:anim>
                                    <p:anim calcmode="lin" valueType="num">
                                      <p:cBhvr>
                                        <p:cTn id="6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fade">
                                      <p:cBhvr>
                                        <p:cTn id="68" dur="1000"/>
                                        <p:tgtEl>
                                          <p:spTgt spid="6"/>
                                        </p:tgtEl>
                                      </p:cBhvr>
                                    </p:animEffect>
                                    <p:anim calcmode="lin" valueType="num">
                                      <p:cBhvr>
                                        <p:cTn id="69" dur="1000" fill="hold"/>
                                        <p:tgtEl>
                                          <p:spTgt spid="6"/>
                                        </p:tgtEl>
                                        <p:attrNameLst>
                                          <p:attrName>ppt_x</p:attrName>
                                        </p:attrNameLst>
                                      </p:cBhvr>
                                      <p:tavLst>
                                        <p:tav tm="0">
                                          <p:val>
                                            <p:strVal val="#ppt_x"/>
                                          </p:val>
                                        </p:tav>
                                        <p:tav tm="100000">
                                          <p:val>
                                            <p:strVal val="#ppt_x"/>
                                          </p:val>
                                        </p:tav>
                                      </p:tavLst>
                                    </p:anim>
                                    <p:anim calcmode="lin" valueType="num">
                                      <p:cBhvr>
                                        <p:cTn id="7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P spid="5" grpId="0" animBg="1"/>
      <p:bldP spid="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381000"/>
            <a:ext cx="8229600" cy="1143000"/>
          </a:xfrm>
        </p:spPr>
        <p:txBody>
          <a:bodyPr/>
          <a:lstStyle/>
          <a:p>
            <a:r>
              <a:rPr lang="en-AU" dirty="0" smtClean="0"/>
              <a:t>Chat rooms</a:t>
            </a:r>
          </a:p>
        </p:txBody>
      </p:sp>
      <p:pic>
        <p:nvPicPr>
          <p:cNvPr id="1024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1268413"/>
            <a:ext cx="5684838" cy="538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21898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AU" smtClean="0"/>
              <a:t>Chat rooms</a:t>
            </a:r>
          </a:p>
        </p:txBody>
      </p:sp>
      <p:sp>
        <p:nvSpPr>
          <p:cNvPr id="11267" name="Content Placeholder 2"/>
          <p:cNvSpPr>
            <a:spLocks noGrp="1"/>
          </p:cNvSpPr>
          <p:nvPr>
            <p:ph idx="1"/>
          </p:nvPr>
        </p:nvSpPr>
        <p:spPr/>
        <p:txBody>
          <a:bodyPr/>
          <a:lstStyle/>
          <a:p>
            <a:r>
              <a:rPr lang="en-AU" dirty="0" smtClean="0"/>
              <a:t>Online messaging services</a:t>
            </a:r>
          </a:p>
          <a:p>
            <a:r>
              <a:rPr lang="en-AU" dirty="0" smtClean="0"/>
              <a:t>Communication in real time (synchronous)</a:t>
            </a:r>
          </a:p>
          <a:p>
            <a:r>
              <a:rPr lang="en-AU" dirty="0" smtClean="0"/>
              <a:t>For sharing information on topics with like-minded people. </a:t>
            </a:r>
          </a:p>
          <a:p>
            <a:r>
              <a:rPr lang="en-AU" dirty="0" smtClean="0"/>
              <a:t>For socialising.</a:t>
            </a:r>
          </a:p>
          <a:p>
            <a:r>
              <a:rPr lang="en-AU" dirty="0" smtClean="0"/>
              <a:t>Lets communities interact quickly</a:t>
            </a:r>
          </a:p>
          <a:p>
            <a:r>
              <a:rPr lang="en-AU" dirty="0" smtClean="0"/>
              <a:t>Good for immediate plans or decisions.</a:t>
            </a:r>
          </a:p>
          <a:p>
            <a:endParaRPr lang="en-AU" dirty="0" smtClean="0"/>
          </a:p>
        </p:txBody>
      </p:sp>
    </p:spTree>
    <p:extLst>
      <p:ext uri="{BB962C8B-B14F-4D97-AF65-F5344CB8AC3E}">
        <p14:creationId xmlns:p14="http://schemas.microsoft.com/office/powerpoint/2010/main" val="40266251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AU" smtClean="0"/>
              <a:t>Chat rooms</a:t>
            </a:r>
          </a:p>
        </p:txBody>
      </p:sp>
      <p:sp>
        <p:nvSpPr>
          <p:cNvPr id="12291" name="Content Placeholder 2"/>
          <p:cNvSpPr>
            <a:spLocks noGrp="1"/>
          </p:cNvSpPr>
          <p:nvPr>
            <p:ph idx="1"/>
          </p:nvPr>
        </p:nvSpPr>
        <p:spPr>
          <a:xfrm>
            <a:off x="457200" y="1600200"/>
            <a:ext cx="8229600" cy="4924425"/>
          </a:xfrm>
        </p:spPr>
        <p:txBody>
          <a:bodyPr/>
          <a:lstStyle/>
          <a:p>
            <a:r>
              <a:rPr lang="en-AU" smtClean="0"/>
              <a:t>Often hosted by service providers like paltalk or via downloaded apps like Yahoo Messenger or IRC. </a:t>
            </a:r>
          </a:p>
          <a:p>
            <a:r>
              <a:rPr lang="en-AU" smtClean="0"/>
              <a:t>Many are commercial (e.g. partner-finding chatrooms).</a:t>
            </a:r>
          </a:p>
          <a:p>
            <a:r>
              <a:rPr lang="en-AU" smtClean="0"/>
              <a:t>Many are special-interest (e.g. teens, music lovers, technogeeks, gays, religious, national).</a:t>
            </a:r>
          </a:p>
          <a:p>
            <a:r>
              <a:rPr lang="en-AU" smtClean="0"/>
              <a:t>Can be international or local, large or very small.</a:t>
            </a:r>
          </a:p>
        </p:txBody>
      </p:sp>
    </p:spTree>
    <p:extLst>
      <p:ext uri="{BB962C8B-B14F-4D97-AF65-F5344CB8AC3E}">
        <p14:creationId xmlns:p14="http://schemas.microsoft.com/office/powerpoint/2010/main" val="41151726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AU" smtClean="0"/>
              <a:t>Chat rooms</a:t>
            </a:r>
          </a:p>
        </p:txBody>
      </p:sp>
      <p:sp>
        <p:nvSpPr>
          <p:cNvPr id="13315" name="Content Placeholder 2"/>
          <p:cNvSpPr>
            <a:spLocks noGrp="1"/>
          </p:cNvSpPr>
          <p:nvPr>
            <p:ph idx="1"/>
          </p:nvPr>
        </p:nvSpPr>
        <p:spPr/>
        <p:txBody>
          <a:bodyPr/>
          <a:lstStyle/>
          <a:p>
            <a:r>
              <a:rPr lang="en-AU" smtClean="0"/>
              <a:t>To join a chat room, users usually need to register.</a:t>
            </a:r>
          </a:p>
          <a:p>
            <a:r>
              <a:rPr lang="en-AU" smtClean="0"/>
              <a:t>Given a username and password for security.</a:t>
            </a:r>
          </a:p>
          <a:p>
            <a:r>
              <a:rPr lang="en-AU" smtClean="0"/>
              <a:t>Can then choose chat rooms they are interested in.</a:t>
            </a:r>
          </a:p>
          <a:p>
            <a:r>
              <a:rPr lang="en-AU" smtClean="0"/>
              <a:t>Often there are many rooms to choose from.</a:t>
            </a:r>
          </a:p>
        </p:txBody>
      </p:sp>
    </p:spTree>
    <p:extLst>
      <p:ext uri="{BB962C8B-B14F-4D97-AF65-F5344CB8AC3E}">
        <p14:creationId xmlns:p14="http://schemas.microsoft.com/office/powerpoint/2010/main" val="37125327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AU" smtClean="0"/>
              <a:t>Chat rooms</a:t>
            </a:r>
          </a:p>
        </p:txBody>
      </p:sp>
      <p:sp>
        <p:nvSpPr>
          <p:cNvPr id="14339" name="Content Placeholder 2"/>
          <p:cNvSpPr>
            <a:spLocks noGrp="1"/>
          </p:cNvSpPr>
          <p:nvPr>
            <p:ph idx="1"/>
          </p:nvPr>
        </p:nvSpPr>
        <p:spPr/>
        <p:txBody>
          <a:bodyPr>
            <a:normAutofit lnSpcReduction="10000"/>
          </a:bodyPr>
          <a:lstStyle/>
          <a:p>
            <a:r>
              <a:rPr lang="en-AU" smtClean="0"/>
              <a:t>Upon entry, there are usually many people already present.</a:t>
            </a:r>
          </a:p>
          <a:p>
            <a:r>
              <a:rPr lang="en-AU" smtClean="0"/>
              <a:t>Posts are shown in a scrolling window.</a:t>
            </a:r>
          </a:p>
          <a:p>
            <a:r>
              <a:rPr lang="en-AU" smtClean="0"/>
              <a:t>Users message other participants by entering their message in a textbox. </a:t>
            </a:r>
          </a:p>
          <a:p>
            <a:r>
              <a:rPr lang="en-AU" smtClean="0"/>
              <a:t>Care needs to be taken in any chat room. The real identity or nature of fellow chatters is often not what they seem to be.</a:t>
            </a:r>
          </a:p>
        </p:txBody>
      </p:sp>
    </p:spTree>
    <p:extLst>
      <p:ext uri="{BB962C8B-B14F-4D97-AF65-F5344CB8AC3E}">
        <p14:creationId xmlns:p14="http://schemas.microsoft.com/office/powerpoint/2010/main" val="12877969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AU" smtClean="0"/>
              <a:t>Terms</a:t>
            </a:r>
          </a:p>
        </p:txBody>
      </p:sp>
      <p:sp>
        <p:nvSpPr>
          <p:cNvPr id="16387" name="Content Placeholder 2"/>
          <p:cNvSpPr>
            <a:spLocks noGrp="1"/>
          </p:cNvSpPr>
          <p:nvPr>
            <p:ph idx="1"/>
          </p:nvPr>
        </p:nvSpPr>
        <p:spPr/>
        <p:txBody>
          <a:bodyPr/>
          <a:lstStyle/>
          <a:p>
            <a:r>
              <a:rPr lang="en-AU" smtClean="0"/>
              <a:t>Avatar – a nickname/identity a users assumes to protect their real name</a:t>
            </a:r>
          </a:p>
          <a:p>
            <a:r>
              <a:rPr lang="en-AU" smtClean="0"/>
              <a:t>Moderator – a person who monitors communications to ensure they follow rules and etiquette</a:t>
            </a:r>
          </a:p>
          <a:p>
            <a:r>
              <a:rPr lang="en-AU" smtClean="0"/>
              <a:t>Moderators have the power to ban, discipline, warn, educate users</a:t>
            </a:r>
          </a:p>
        </p:txBody>
      </p:sp>
    </p:spTree>
    <p:extLst>
      <p:ext uri="{BB962C8B-B14F-4D97-AF65-F5344CB8AC3E}">
        <p14:creationId xmlns:p14="http://schemas.microsoft.com/office/powerpoint/2010/main" val="3323228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68313" y="284162"/>
            <a:ext cx="8229600" cy="706438"/>
          </a:xfrm>
        </p:spPr>
        <p:txBody>
          <a:bodyPr>
            <a:normAutofit fontScale="90000"/>
          </a:bodyPr>
          <a:lstStyle/>
          <a:p>
            <a:r>
              <a:rPr lang="en-AU" dirty="0" smtClean="0"/>
              <a:t>Forums</a:t>
            </a:r>
          </a:p>
        </p:txBody>
      </p:sp>
      <p:pic>
        <p:nvPicPr>
          <p:cNvPr id="174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913" y="996950"/>
            <a:ext cx="8221662" cy="586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706440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AU" smtClean="0"/>
              <a:t>Forums</a:t>
            </a:r>
          </a:p>
        </p:txBody>
      </p:sp>
      <p:sp>
        <p:nvSpPr>
          <p:cNvPr id="18435" name="Content Placeholder 2"/>
          <p:cNvSpPr>
            <a:spLocks noGrp="1"/>
          </p:cNvSpPr>
          <p:nvPr>
            <p:ph idx="1"/>
          </p:nvPr>
        </p:nvSpPr>
        <p:spPr/>
        <p:txBody>
          <a:bodyPr/>
          <a:lstStyle/>
          <a:p>
            <a:r>
              <a:rPr lang="en-AU" smtClean="0"/>
              <a:t>Also known as message boards</a:t>
            </a:r>
          </a:p>
          <a:p>
            <a:r>
              <a:rPr lang="en-AU" smtClean="0"/>
              <a:t>Asynchronous multi-user threaded message applications</a:t>
            </a:r>
          </a:p>
          <a:p>
            <a:r>
              <a:rPr lang="en-AU" smtClean="0"/>
              <a:t>Users hold conversations in the form of posted messages.</a:t>
            </a:r>
          </a:p>
          <a:p>
            <a:r>
              <a:rPr lang="en-AU" smtClean="0"/>
              <a:t>A thread is a continuous conversation of posts and replies on a specific topic.</a:t>
            </a:r>
          </a:p>
        </p:txBody>
      </p:sp>
    </p:spTree>
    <p:extLst>
      <p:ext uri="{BB962C8B-B14F-4D97-AF65-F5344CB8AC3E}">
        <p14:creationId xmlns:p14="http://schemas.microsoft.com/office/powerpoint/2010/main" val="42210014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AU" smtClean="0"/>
              <a:t>Forums</a:t>
            </a:r>
          </a:p>
        </p:txBody>
      </p:sp>
      <p:sp>
        <p:nvSpPr>
          <p:cNvPr id="19459" name="Content Placeholder 2"/>
          <p:cNvSpPr>
            <a:spLocks noGrp="1"/>
          </p:cNvSpPr>
          <p:nvPr>
            <p:ph idx="1"/>
          </p:nvPr>
        </p:nvSpPr>
        <p:spPr/>
        <p:txBody>
          <a:bodyPr>
            <a:normAutofit lnSpcReduction="10000"/>
          </a:bodyPr>
          <a:lstStyle/>
          <a:p>
            <a:r>
              <a:rPr lang="en-AU" smtClean="0"/>
              <a:t>Hierarchical – forum sites are usually divided into </a:t>
            </a:r>
          </a:p>
          <a:p>
            <a:pPr lvl="1"/>
            <a:r>
              <a:rPr lang="en-AU" smtClean="0"/>
              <a:t>boards (with a main topic category)</a:t>
            </a:r>
          </a:p>
          <a:p>
            <a:pPr lvl="2"/>
            <a:r>
              <a:rPr lang="en-AU" smtClean="0"/>
              <a:t>Sub-boards with subtopics of the main topic</a:t>
            </a:r>
          </a:p>
          <a:p>
            <a:pPr lvl="3"/>
            <a:r>
              <a:rPr lang="en-AU" smtClean="0"/>
              <a:t>which contain threads consisting of posts and replies.</a:t>
            </a:r>
          </a:p>
          <a:p>
            <a:r>
              <a:rPr lang="en-AU" smtClean="0"/>
              <a:t>Some threads start and end quickly if the issue is resolved or interest in it fades. </a:t>
            </a:r>
          </a:p>
          <a:p>
            <a:r>
              <a:rPr lang="en-AU" smtClean="0"/>
              <a:t>Other threads can go for years and include thousands of posts.</a:t>
            </a:r>
          </a:p>
          <a:p>
            <a:endParaRPr lang="en-AU" smtClean="0"/>
          </a:p>
          <a:p>
            <a:endParaRPr lang="en-AU" smtClean="0"/>
          </a:p>
        </p:txBody>
      </p:sp>
    </p:spTree>
    <p:extLst>
      <p:ext uri="{BB962C8B-B14F-4D97-AF65-F5344CB8AC3E}">
        <p14:creationId xmlns:p14="http://schemas.microsoft.com/office/powerpoint/2010/main" val="29053259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152400"/>
            <a:ext cx="8229600" cy="1143000"/>
          </a:xfrm>
        </p:spPr>
        <p:txBody>
          <a:bodyPr/>
          <a:lstStyle/>
          <a:p>
            <a:r>
              <a:rPr lang="en-AU" dirty="0" smtClean="0"/>
              <a:t>Forums</a:t>
            </a:r>
          </a:p>
        </p:txBody>
      </p:sp>
      <p:sp>
        <p:nvSpPr>
          <p:cNvPr id="20483" name="Content Placeholder 2"/>
          <p:cNvSpPr>
            <a:spLocks noGrp="1"/>
          </p:cNvSpPr>
          <p:nvPr>
            <p:ph idx="1"/>
          </p:nvPr>
        </p:nvSpPr>
        <p:spPr>
          <a:xfrm>
            <a:off x="457200" y="1295400"/>
            <a:ext cx="8229600" cy="5181600"/>
          </a:xfrm>
        </p:spPr>
        <p:txBody>
          <a:bodyPr>
            <a:noAutofit/>
          </a:bodyPr>
          <a:lstStyle/>
          <a:p>
            <a:r>
              <a:rPr lang="en-AU" sz="2800" dirty="0" smtClean="0"/>
              <a:t>Have their own netiquette and rules</a:t>
            </a:r>
          </a:p>
          <a:p>
            <a:r>
              <a:rPr lang="en-AU" sz="2800" dirty="0" smtClean="0"/>
              <a:t>no spamming</a:t>
            </a:r>
          </a:p>
          <a:p>
            <a:r>
              <a:rPr lang="en-AU" sz="2800" dirty="0" smtClean="0"/>
              <a:t>no trolling </a:t>
            </a:r>
          </a:p>
          <a:p>
            <a:r>
              <a:rPr lang="en-AU" sz="2800" dirty="0" smtClean="0"/>
              <a:t>posts must be on-topic (or marked OT - </a:t>
            </a:r>
            <a:r>
              <a:rPr lang="en-AU" sz="2800" dirty="0" err="1" smtClean="0"/>
              <a:t>offtopic</a:t>
            </a:r>
            <a:r>
              <a:rPr lang="en-AU" sz="2800" dirty="0" smtClean="0"/>
              <a:t>)</a:t>
            </a:r>
          </a:p>
          <a:p>
            <a:r>
              <a:rPr lang="en-AU" sz="2800" dirty="0" smtClean="0"/>
              <a:t>no abusive language</a:t>
            </a:r>
          </a:p>
          <a:p>
            <a:r>
              <a:rPr lang="en-AU" sz="2800" dirty="0" smtClean="0"/>
              <a:t>personal arguments with individuals should be taken off-list</a:t>
            </a:r>
          </a:p>
          <a:p>
            <a:r>
              <a:rPr lang="en-AU" sz="2800" dirty="0" smtClean="0"/>
              <a:t>read the forum rules before posting</a:t>
            </a:r>
          </a:p>
          <a:p>
            <a:r>
              <a:rPr lang="en-AU" sz="2800" dirty="0" smtClean="0"/>
              <a:t>give your posts meaningful titles</a:t>
            </a:r>
          </a:p>
          <a:p>
            <a:r>
              <a:rPr lang="en-AU" sz="2800" dirty="0" smtClean="0"/>
              <a:t>banned topics must not be discussed</a:t>
            </a:r>
          </a:p>
        </p:txBody>
      </p:sp>
    </p:spTree>
    <p:extLst>
      <p:ext uri="{BB962C8B-B14F-4D97-AF65-F5344CB8AC3E}">
        <p14:creationId xmlns:p14="http://schemas.microsoft.com/office/powerpoint/2010/main" val="2922075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486" y="1640115"/>
            <a:ext cx="8686800" cy="2743199"/>
          </a:xfrm>
        </p:spPr>
        <p:txBody>
          <a:bodyPr>
            <a:normAutofit/>
          </a:bodyPr>
          <a:lstStyle/>
          <a:p>
            <a:pPr algn="ctr"/>
            <a:r>
              <a:rPr lang="en-US" sz="4800" dirty="0" smtClean="0"/>
              <a:t>Static and Dynamic</a:t>
            </a:r>
            <a:br>
              <a:rPr lang="en-US" sz="4800" dirty="0" smtClean="0"/>
            </a:br>
            <a:r>
              <a:rPr lang="en-US" sz="4800" dirty="0" smtClean="0"/>
              <a:t> web sites</a:t>
            </a:r>
            <a:endParaRPr lang="en-US" sz="4800" dirty="0"/>
          </a:p>
        </p:txBody>
      </p:sp>
      <p:sp>
        <p:nvSpPr>
          <p:cNvPr id="3" name="Slide Number Placeholder 2"/>
          <p:cNvSpPr>
            <a:spLocks noGrp="1"/>
          </p:cNvSpPr>
          <p:nvPr>
            <p:ph type="sldNum" sz="quarter" idx="12"/>
          </p:nvPr>
        </p:nvSpPr>
        <p:spPr/>
        <p:txBody>
          <a:bodyPr/>
          <a:lstStyle/>
          <a:p>
            <a:fld id="{00D34B05-3558-49CA-9E94-A70F1820A0B2}" type="slidenum">
              <a:rPr lang="en-US" smtClean="0"/>
              <a:pPr/>
              <a:t>5</a:t>
            </a:fld>
            <a:endParaRPr lang="en-US"/>
          </a:p>
        </p:txBody>
      </p:sp>
    </p:spTree>
    <p:extLst>
      <p:ext uri="{BB962C8B-B14F-4D97-AF65-F5344CB8AC3E}">
        <p14:creationId xmlns:p14="http://schemas.microsoft.com/office/powerpoint/2010/main" val="28567278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Users create and control collaborative workspaces using standard meeting and team site templates.</a:t>
            </a:r>
          </a:p>
          <a:p>
            <a:r>
              <a:rPr lang="en-US" dirty="0" smtClean="0"/>
              <a:t>Coordinate teamwork with shared calendars, alerts, and notifications.</a:t>
            </a:r>
          </a:p>
          <a:p>
            <a:r>
              <a:rPr lang="en-US" dirty="0" smtClean="0"/>
              <a:t>Capture best practices and expertise using blogs, wikis, Really Simple Syndication (RSS) and surveys.</a:t>
            </a:r>
            <a:endParaRPr lang="en-US" dirty="0"/>
          </a:p>
        </p:txBody>
      </p:sp>
      <p:sp>
        <p:nvSpPr>
          <p:cNvPr id="2" name="Title 1"/>
          <p:cNvSpPr>
            <a:spLocks noGrp="1"/>
          </p:cNvSpPr>
          <p:nvPr>
            <p:ph type="title"/>
          </p:nvPr>
        </p:nvSpPr>
        <p:spPr>
          <a:xfrm>
            <a:off x="457200" y="457200"/>
            <a:ext cx="8686800" cy="838200"/>
          </a:xfrm>
        </p:spPr>
        <p:txBody>
          <a:bodyPr>
            <a:normAutofit/>
          </a:bodyPr>
          <a:lstStyle/>
          <a:p>
            <a:r>
              <a:rPr lang="en-US" dirty="0" smtClean="0">
                <a:solidFill>
                  <a:schemeClr val="tx2">
                    <a:lumMod val="60000"/>
                    <a:lumOff val="40000"/>
                  </a:schemeClr>
                </a:solidFill>
              </a:rPr>
              <a:t>Collaboration and Social Computing</a:t>
            </a:r>
            <a:endParaRPr lang="en-US" dirty="0">
              <a:solidFill>
                <a:schemeClr val="tx2">
                  <a:lumMod val="60000"/>
                  <a:lumOff val="40000"/>
                </a:schemeClr>
              </a:solidFill>
            </a:endParaRPr>
          </a:p>
        </p:txBody>
      </p:sp>
      <p:sp>
        <p:nvSpPr>
          <p:cNvPr id="4" name="Slide Number Placeholder 3"/>
          <p:cNvSpPr>
            <a:spLocks noGrp="1"/>
          </p:cNvSpPr>
          <p:nvPr>
            <p:ph type="sldNum" sz="quarter" idx="12"/>
          </p:nvPr>
        </p:nvSpPr>
        <p:spPr/>
        <p:txBody>
          <a:bodyPr/>
          <a:lstStyle/>
          <a:p>
            <a:fld id="{00D34B05-3558-49CA-9E94-A70F1820A0B2}" type="slidenum">
              <a:rPr lang="en-US" smtClean="0"/>
              <a:pPr/>
              <a:t>50</a:t>
            </a:fld>
            <a:endParaRPr lang="en-US"/>
          </a:p>
        </p:txBody>
      </p:sp>
    </p:spTree>
    <p:extLst>
      <p:ext uri="{BB962C8B-B14F-4D97-AF65-F5344CB8AC3E}">
        <p14:creationId xmlns:p14="http://schemas.microsoft.com/office/powerpoint/2010/main" val="42500946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Content Placeholder 2"/>
          <p:cNvSpPr>
            <a:spLocks noGrp="1"/>
          </p:cNvSpPr>
          <p:nvPr>
            <p:ph idx="1"/>
          </p:nvPr>
        </p:nvSpPr>
        <p:spPr/>
        <p:txBody>
          <a:bodyPr/>
          <a:lstStyle/>
          <a:p>
            <a:pPr>
              <a:buNone/>
            </a:pPr>
            <a:r>
              <a:rPr lang="en-US" dirty="0" smtClean="0"/>
              <a:t>   Social networking is the grouping of individuals into specific groups, like small rural communities or a neighborhood subdivision, if you will. </a:t>
            </a:r>
          </a:p>
          <a:p>
            <a:pPr>
              <a:buNone/>
            </a:pPr>
            <a:r>
              <a:rPr lang="en-US" dirty="0" smtClean="0"/>
              <a:t>	Although social networking is possible in person, especially in the workplace, universities, and high schools, it is most popular online.</a:t>
            </a:r>
            <a:endParaRPr lang="en-US" dirty="0"/>
          </a:p>
        </p:txBody>
      </p:sp>
      <p:sp>
        <p:nvSpPr>
          <p:cNvPr id="4" name="Title 1"/>
          <p:cNvSpPr>
            <a:spLocks noGrp="1"/>
          </p:cNvSpPr>
          <p:nvPr>
            <p:ph type="title"/>
          </p:nvPr>
        </p:nvSpPr>
        <p:spPr>
          <a:xfrm>
            <a:off x="457200" y="816485"/>
            <a:ext cx="8686800" cy="838200"/>
          </a:xfrm>
        </p:spPr>
        <p:txBody>
          <a:bodyPr/>
          <a:lstStyle/>
          <a:p>
            <a:r>
              <a:rPr lang="en-US" dirty="0" smtClean="0">
                <a:solidFill>
                  <a:schemeClr val="tx2">
                    <a:lumMod val="60000"/>
                    <a:lumOff val="40000"/>
                  </a:schemeClr>
                </a:solidFill>
              </a:rPr>
              <a:t>What is Social Networking?</a:t>
            </a:r>
            <a:endParaRPr lang="en-US" dirty="0">
              <a:solidFill>
                <a:schemeClr val="tx2">
                  <a:lumMod val="60000"/>
                  <a:lumOff val="40000"/>
                </a:schemeClr>
              </a:solidFill>
            </a:endParaRPr>
          </a:p>
        </p:txBody>
      </p:sp>
      <p:sp>
        <p:nvSpPr>
          <p:cNvPr id="2" name="Slide Number Placeholder 1"/>
          <p:cNvSpPr>
            <a:spLocks noGrp="1"/>
          </p:cNvSpPr>
          <p:nvPr>
            <p:ph type="sldNum" sz="quarter" idx="12"/>
          </p:nvPr>
        </p:nvSpPr>
        <p:spPr/>
        <p:txBody>
          <a:bodyPr/>
          <a:lstStyle/>
          <a:p>
            <a:fld id="{00D34B05-3558-49CA-9E94-A70F1820A0B2}" type="slidenum">
              <a:rPr lang="en-US" smtClean="0"/>
              <a:pPr/>
              <a:t>51</a:t>
            </a:fld>
            <a:endParaRPr lang="en-US"/>
          </a:p>
        </p:txBody>
      </p:sp>
    </p:spTree>
    <p:extLst>
      <p:ext uri="{BB962C8B-B14F-4D97-AF65-F5344CB8AC3E}">
        <p14:creationId xmlns:p14="http://schemas.microsoft.com/office/powerpoint/2010/main" val="102378340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266700" y="152400"/>
            <a:ext cx="8229600" cy="1143000"/>
          </a:xfrm>
        </p:spPr>
        <p:txBody>
          <a:bodyPr/>
          <a:lstStyle/>
          <a:p>
            <a:r>
              <a:rPr lang="en-AU" dirty="0" smtClean="0"/>
              <a:t>Social Networking</a:t>
            </a:r>
          </a:p>
        </p:txBody>
      </p:sp>
      <p:pic>
        <p:nvPicPr>
          <p:cNvPr id="2150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165225"/>
            <a:ext cx="7596187" cy="569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29794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57600" y="0"/>
            <a:ext cx="8229600" cy="1143000"/>
          </a:xfrm>
        </p:spPr>
        <p:txBody>
          <a:bodyPr/>
          <a:lstStyle/>
          <a:p>
            <a:r>
              <a:rPr lang="en-US" dirty="0" smtClean="0"/>
              <a:t>E.g.</a:t>
            </a:r>
            <a:endParaRPr lang="en-US" dirty="0"/>
          </a:p>
        </p:txBody>
      </p:sp>
      <p:graphicFrame>
        <p:nvGraphicFramePr>
          <p:cNvPr id="4" name="Table 3"/>
          <p:cNvGraphicFramePr>
            <a:graphicFrameLocks noGrp="1"/>
          </p:cNvGraphicFramePr>
          <p:nvPr>
            <p:extLst/>
          </p:nvPr>
        </p:nvGraphicFramePr>
        <p:xfrm>
          <a:off x="1295400" y="457200"/>
          <a:ext cx="7696200" cy="3368460"/>
        </p:xfrm>
        <a:graphic>
          <a:graphicData uri="http://schemas.openxmlformats.org/drawingml/2006/table">
            <a:tbl>
              <a:tblPr firstRow="1" bandRow="1">
                <a:tableStyleId>{5940675A-B579-460E-94D1-54222C63F5DA}</a:tableStyleId>
              </a:tblPr>
              <a:tblGrid>
                <a:gridCol w="2514600"/>
                <a:gridCol w="5181600"/>
              </a:tblGrid>
              <a:tr h="302824">
                <a:tc>
                  <a:txBody>
                    <a:bodyPr/>
                    <a:lstStyle/>
                    <a:p>
                      <a:r>
                        <a:rPr lang="en-US" dirty="0" smtClean="0"/>
                        <a:t>Name </a:t>
                      </a:r>
                      <a:endParaRPr lang="en-US" dirty="0"/>
                    </a:p>
                  </a:txBody>
                  <a:tcPr/>
                </a:tc>
                <a:tc>
                  <a:txBody>
                    <a:bodyPr/>
                    <a:lstStyle/>
                    <a:p>
                      <a:r>
                        <a:rPr lang="en-US" dirty="0" smtClean="0"/>
                        <a:t>Description</a:t>
                      </a:r>
                      <a:endParaRPr lang="en-US" dirty="0"/>
                    </a:p>
                  </a:txBody>
                  <a:tcPr/>
                </a:tc>
              </a:tr>
              <a:tr h="529942">
                <a:tc>
                  <a:txBody>
                    <a:bodyPr/>
                    <a:lstStyle/>
                    <a:p>
                      <a:r>
                        <a:rPr lang="en-US" dirty="0" smtClean="0"/>
                        <a:t>Academia.edu</a:t>
                      </a:r>
                      <a:endParaRPr lang="en-US" dirty="0"/>
                    </a:p>
                  </a:txBody>
                  <a:tcPr/>
                </a:tc>
                <a:tc>
                  <a:txBody>
                    <a:bodyPr/>
                    <a:lstStyle/>
                    <a:p>
                      <a:r>
                        <a:rPr lang="en-US" dirty="0" smtClean="0"/>
                        <a:t>Social networking site for academics/researchers</a:t>
                      </a:r>
                      <a:endParaRPr lang="en-US" dirty="0"/>
                    </a:p>
                  </a:txBody>
                  <a:tcPr/>
                </a:tc>
              </a:tr>
              <a:tr h="1211296">
                <a:tc>
                  <a:txBody>
                    <a:bodyPr/>
                    <a:lstStyle/>
                    <a:p>
                      <a:r>
                        <a:rPr lang="en-US" dirty="0" smtClean="0"/>
                        <a:t>My space</a:t>
                      </a:r>
                      <a:endParaRPr lang="en-US" dirty="0"/>
                    </a:p>
                  </a:txBody>
                  <a:tcPr/>
                </a:tc>
                <a:tc>
                  <a:txBody>
                    <a:bodyPr/>
                    <a:lstStyle/>
                    <a:p>
                      <a:r>
                        <a:rPr kumimoji="0" lang="en-US" kern="1200" dirty="0" smtClean="0"/>
                        <a:t>leading social entertainment destination powered by the passion of fans. Music, movies, celebs, TV, and games made social.</a:t>
                      </a:r>
                      <a:endParaRPr lang="en-US" dirty="0"/>
                    </a:p>
                  </a:txBody>
                  <a:tcPr/>
                </a:tc>
              </a:tr>
              <a:tr h="351298">
                <a:tc>
                  <a:txBody>
                    <a:bodyPr/>
                    <a:lstStyle/>
                    <a:p>
                      <a:r>
                        <a:rPr lang="en-US" dirty="0" err="1" smtClean="0"/>
                        <a:t>Facebook</a:t>
                      </a:r>
                      <a:endParaRPr lang="en-US" dirty="0"/>
                    </a:p>
                  </a:txBody>
                  <a:tcPr/>
                </a:tc>
                <a:tc>
                  <a:txBody>
                    <a:bodyPr/>
                    <a:lstStyle/>
                    <a:p>
                      <a:r>
                        <a:rPr lang="en-US" dirty="0" smtClean="0"/>
                        <a:t>Social networking for every one</a:t>
                      </a:r>
                      <a:endParaRPr lang="en-US" dirty="0"/>
                    </a:p>
                  </a:txBody>
                  <a:tcPr/>
                </a:tc>
              </a:tr>
              <a:tr h="529942">
                <a:tc>
                  <a:txBody>
                    <a:bodyPr/>
                    <a:lstStyle/>
                    <a:p>
                      <a:r>
                        <a:rPr lang="en-US" dirty="0" smtClean="0"/>
                        <a:t>Advogato</a:t>
                      </a:r>
                      <a:endParaRPr lang="en-US" dirty="0"/>
                    </a:p>
                  </a:txBody>
                  <a:tcPr/>
                </a:tc>
                <a:tc>
                  <a:txBody>
                    <a:bodyPr/>
                    <a:lstStyle/>
                    <a:p>
                      <a:r>
                        <a:rPr lang="en-US" dirty="0" smtClean="0"/>
                        <a:t>Free and open source software developers</a:t>
                      </a:r>
                      <a:endParaRPr lang="en-US" dirty="0"/>
                    </a:p>
                  </a:txBody>
                  <a:tcPr/>
                </a:tc>
              </a:tr>
              <a:tr h="351298">
                <a:tc gridSpan="2">
                  <a:txBody>
                    <a:bodyPr/>
                    <a:lstStyle/>
                    <a:p>
                      <a:r>
                        <a:rPr lang="en-US" dirty="0" err="1" smtClean="0"/>
                        <a:t>Youtube</a:t>
                      </a:r>
                      <a:r>
                        <a:rPr lang="en-US" dirty="0" smtClean="0"/>
                        <a:t>, Twitter, etc.</a:t>
                      </a:r>
                      <a:endParaRPr lang="en-US" dirty="0"/>
                    </a:p>
                  </a:txBody>
                  <a:tcPr/>
                </a:tc>
                <a:tc hMerge="1">
                  <a:txBody>
                    <a:bodyPr/>
                    <a:lstStyle/>
                    <a:p>
                      <a:endParaRPr lang="en-US" dirty="0"/>
                    </a:p>
                  </a:txBody>
                  <a:tcPr/>
                </a:tc>
              </a:tr>
            </a:tbl>
          </a:graphicData>
        </a:graphic>
      </p:graphicFrame>
      <p:sp>
        <p:nvSpPr>
          <p:cNvPr id="2" name="Slide Number Placeholder 1"/>
          <p:cNvSpPr>
            <a:spLocks noGrp="1"/>
          </p:cNvSpPr>
          <p:nvPr>
            <p:ph type="sldNum" sz="quarter" idx="12"/>
          </p:nvPr>
        </p:nvSpPr>
        <p:spPr/>
        <p:txBody>
          <a:bodyPr/>
          <a:lstStyle/>
          <a:p>
            <a:fld id="{00D34B05-3558-49CA-9E94-A70F1820A0B2}" type="slidenum">
              <a:rPr lang="en-US" smtClean="0"/>
              <a:pPr/>
              <a:t>53</a:t>
            </a:fld>
            <a:endParaRPr lang="en-US"/>
          </a:p>
        </p:txBody>
      </p:sp>
      <p:sp>
        <p:nvSpPr>
          <p:cNvPr id="5" name="Rectangle 4"/>
          <p:cNvSpPr/>
          <p:nvPr/>
        </p:nvSpPr>
        <p:spPr>
          <a:xfrm>
            <a:off x="304800" y="4114800"/>
            <a:ext cx="4572000" cy="2308324"/>
          </a:xfrm>
          <a:prstGeom prst="rect">
            <a:avLst/>
          </a:prstGeom>
        </p:spPr>
        <p:txBody>
          <a:bodyPr>
            <a:spAutoFit/>
          </a:bodyPr>
          <a:lstStyle/>
          <a:p>
            <a:r>
              <a:rPr lang="en-US" sz="2400" b="1" dirty="0" smtClean="0">
                <a:solidFill>
                  <a:srgbClr val="000000"/>
                </a:solidFill>
                <a:latin typeface="Times New Roman" panose="02020603050405020304" pitchFamily="18" charset="0"/>
              </a:rPr>
              <a:t>Features : 	</a:t>
            </a:r>
          </a:p>
          <a:p>
            <a:pPr marL="742950" lvl="1" indent="-285750">
              <a:buFont typeface="Wingdings" panose="05000000000000000000" pitchFamily="2" charset="2"/>
              <a:buChar char="Ø"/>
            </a:pPr>
            <a:r>
              <a:rPr lang="en-US" sz="2400" b="1" dirty="0" smtClean="0">
                <a:solidFill>
                  <a:srgbClr val="000000"/>
                </a:solidFill>
                <a:latin typeface="Times New Roman" panose="02020603050405020304" pitchFamily="18" charset="0"/>
              </a:rPr>
              <a:t>Timeline</a:t>
            </a:r>
          </a:p>
          <a:p>
            <a:pPr marL="742950" lvl="1" indent="-285750">
              <a:buFont typeface="Wingdings" panose="05000000000000000000" pitchFamily="2" charset="2"/>
              <a:buChar char="Ø"/>
            </a:pPr>
            <a:r>
              <a:rPr lang="en-US" sz="2400" b="1" dirty="0" smtClean="0">
                <a:solidFill>
                  <a:srgbClr val="000000"/>
                </a:solidFill>
                <a:latin typeface="Times New Roman" panose="02020603050405020304" pitchFamily="18" charset="0"/>
              </a:rPr>
              <a:t>Events</a:t>
            </a:r>
          </a:p>
          <a:p>
            <a:pPr marL="742950" lvl="1" indent="-285750">
              <a:buFont typeface="Wingdings" panose="05000000000000000000" pitchFamily="2" charset="2"/>
              <a:buChar char="Ø"/>
            </a:pPr>
            <a:r>
              <a:rPr lang="en-US" sz="2400" b="1" dirty="0" smtClean="0">
                <a:solidFill>
                  <a:srgbClr val="000000"/>
                </a:solidFill>
                <a:latin typeface="Times New Roman" panose="02020603050405020304" pitchFamily="18" charset="0"/>
              </a:rPr>
              <a:t>Social plug-ins</a:t>
            </a:r>
          </a:p>
          <a:p>
            <a:pPr marL="742950" lvl="1" indent="-285750">
              <a:buFont typeface="Wingdings" panose="05000000000000000000" pitchFamily="2" charset="2"/>
              <a:buChar char="Ø"/>
            </a:pPr>
            <a:r>
              <a:rPr lang="en-US" sz="2400" b="1" dirty="0" smtClean="0">
                <a:solidFill>
                  <a:srgbClr val="000000"/>
                </a:solidFill>
                <a:latin typeface="Times New Roman" panose="02020603050405020304" pitchFamily="18" charset="0"/>
              </a:rPr>
              <a:t>Relationship Status</a:t>
            </a:r>
          </a:p>
          <a:p>
            <a:pPr marL="742950" lvl="1" indent="-285750">
              <a:buFont typeface="Wingdings" panose="05000000000000000000" pitchFamily="2" charset="2"/>
              <a:buChar char="Ø"/>
            </a:pPr>
            <a:r>
              <a:rPr lang="en-US" sz="2400" b="1" dirty="0" smtClean="0">
                <a:solidFill>
                  <a:srgbClr val="000000"/>
                </a:solidFill>
                <a:latin typeface="Times New Roman" panose="02020603050405020304" pitchFamily="18" charset="0"/>
              </a:rPr>
              <a:t>News feed </a:t>
            </a:r>
            <a:endParaRPr lang="en-US" sz="2400" dirty="0"/>
          </a:p>
        </p:txBody>
      </p:sp>
    </p:spTree>
    <p:extLst>
      <p:ext uri="{BB962C8B-B14F-4D97-AF65-F5344CB8AC3E}">
        <p14:creationId xmlns:p14="http://schemas.microsoft.com/office/powerpoint/2010/main" val="750204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AU" smtClean="0"/>
              <a:t>Social Networking</a:t>
            </a:r>
          </a:p>
        </p:txBody>
      </p:sp>
      <p:sp>
        <p:nvSpPr>
          <p:cNvPr id="22531" name="Content Placeholder 2"/>
          <p:cNvSpPr>
            <a:spLocks noGrp="1"/>
          </p:cNvSpPr>
          <p:nvPr>
            <p:ph idx="1"/>
          </p:nvPr>
        </p:nvSpPr>
        <p:spPr/>
        <p:txBody>
          <a:bodyPr/>
          <a:lstStyle/>
          <a:p>
            <a:r>
              <a:rPr lang="en-AU" smtClean="0"/>
              <a:t>Sites allow people to communicate with others</a:t>
            </a:r>
          </a:p>
          <a:p>
            <a:r>
              <a:rPr lang="en-AU" smtClean="0"/>
              <a:t>Present information about themselves</a:t>
            </a:r>
          </a:p>
          <a:p>
            <a:r>
              <a:rPr lang="en-AU" smtClean="0"/>
              <a:t>Some are special-interest (e.g. green living, Indian people, genealogy, teenagers)</a:t>
            </a:r>
          </a:p>
          <a:p>
            <a:r>
              <a:rPr lang="en-AU" smtClean="0"/>
              <a:t>Others (e.g. Facebook, Twitter) have no specific theme.</a:t>
            </a:r>
          </a:p>
          <a:p>
            <a:endParaRPr lang="en-AU" smtClean="0"/>
          </a:p>
        </p:txBody>
      </p:sp>
    </p:spTree>
    <p:extLst>
      <p:ext uri="{BB962C8B-B14F-4D97-AF65-F5344CB8AC3E}">
        <p14:creationId xmlns:p14="http://schemas.microsoft.com/office/powerpoint/2010/main" val="1663822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AU" smtClean="0"/>
              <a:t>Social Networking</a:t>
            </a:r>
          </a:p>
        </p:txBody>
      </p:sp>
      <p:sp>
        <p:nvSpPr>
          <p:cNvPr id="23555" name="Content Placeholder 2"/>
          <p:cNvSpPr>
            <a:spLocks noGrp="1"/>
          </p:cNvSpPr>
          <p:nvPr>
            <p:ph idx="1"/>
          </p:nvPr>
        </p:nvSpPr>
        <p:spPr/>
        <p:txBody>
          <a:bodyPr/>
          <a:lstStyle/>
          <a:p>
            <a:r>
              <a:rPr lang="en-AU" smtClean="0"/>
              <a:t>Social networking groups individuals into groups based on their features</a:t>
            </a:r>
          </a:p>
          <a:p>
            <a:pPr lvl="1"/>
            <a:r>
              <a:rPr lang="en-AU" smtClean="0"/>
              <a:t>Sex</a:t>
            </a:r>
          </a:p>
          <a:p>
            <a:pPr lvl="1"/>
            <a:r>
              <a:rPr lang="en-AU" smtClean="0"/>
              <a:t>Nationality</a:t>
            </a:r>
          </a:p>
          <a:p>
            <a:pPr lvl="1"/>
            <a:r>
              <a:rPr lang="en-AU" smtClean="0"/>
              <a:t>place of residence</a:t>
            </a:r>
          </a:p>
          <a:p>
            <a:pPr lvl="1"/>
            <a:r>
              <a:rPr lang="en-AU" smtClean="0"/>
              <a:t>Age</a:t>
            </a:r>
          </a:p>
          <a:p>
            <a:pPr lvl="1"/>
            <a:r>
              <a:rPr lang="en-AU" smtClean="0"/>
              <a:t>Interests</a:t>
            </a:r>
          </a:p>
          <a:p>
            <a:r>
              <a:rPr lang="en-AU" smtClean="0"/>
              <a:t>Let people meet and share information.</a:t>
            </a:r>
          </a:p>
        </p:txBody>
      </p:sp>
    </p:spTree>
    <p:extLst>
      <p:ext uri="{BB962C8B-B14F-4D97-AF65-F5344CB8AC3E}">
        <p14:creationId xmlns:p14="http://schemas.microsoft.com/office/powerpoint/2010/main" val="25194491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AU" smtClean="0"/>
              <a:t>Social Networking</a:t>
            </a:r>
          </a:p>
        </p:txBody>
      </p:sp>
      <p:sp>
        <p:nvSpPr>
          <p:cNvPr id="24579" name="Content Placeholder 2"/>
          <p:cNvSpPr>
            <a:spLocks noGrp="1"/>
          </p:cNvSpPr>
          <p:nvPr>
            <p:ph idx="1"/>
          </p:nvPr>
        </p:nvSpPr>
        <p:spPr/>
        <p:txBody>
          <a:bodyPr/>
          <a:lstStyle/>
          <a:p>
            <a:r>
              <a:rPr lang="en-AU" smtClean="0"/>
              <a:t>Users often have a profile page where they can provide information about themselves.</a:t>
            </a:r>
          </a:p>
          <a:p>
            <a:endParaRPr lang="en-AU" smtClean="0"/>
          </a:p>
          <a:p>
            <a:r>
              <a:rPr lang="en-AU" smtClean="0"/>
              <a:t>Biggest social networking sites (over 10 million users) include: Classmates.com, Facebook, Flickr, Fotolog, Friends Reunited, Friendster, LinkedIn, MyHeritage, MyLife, MySpace, MyYearBook, StumbleUpon, Twitter</a:t>
            </a:r>
          </a:p>
          <a:p>
            <a:endParaRPr lang="en-AU" smtClean="0"/>
          </a:p>
        </p:txBody>
      </p:sp>
    </p:spTree>
    <p:extLst>
      <p:ext uri="{BB962C8B-B14F-4D97-AF65-F5344CB8AC3E}">
        <p14:creationId xmlns:p14="http://schemas.microsoft.com/office/powerpoint/2010/main" val="678144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AU" smtClean="0"/>
              <a:t>Social networking</a:t>
            </a:r>
          </a:p>
        </p:txBody>
      </p:sp>
      <p:sp>
        <p:nvSpPr>
          <p:cNvPr id="25603" name="Content Placeholder 2"/>
          <p:cNvSpPr>
            <a:spLocks noGrp="1"/>
          </p:cNvSpPr>
          <p:nvPr>
            <p:ph idx="1"/>
          </p:nvPr>
        </p:nvSpPr>
        <p:spPr/>
        <p:txBody>
          <a:bodyPr>
            <a:normAutofit lnSpcReduction="10000"/>
          </a:bodyPr>
          <a:lstStyle/>
          <a:p>
            <a:pPr>
              <a:buFont typeface="Arial" charset="0"/>
              <a:buNone/>
            </a:pPr>
            <a:r>
              <a:rPr lang="en-AU" smtClean="0"/>
              <a:t>Issues:</a:t>
            </a:r>
          </a:p>
          <a:p>
            <a:r>
              <a:rPr lang="en-AU" smtClean="0"/>
              <a:t>Stalking</a:t>
            </a:r>
          </a:p>
          <a:p>
            <a:r>
              <a:rPr lang="en-AU" smtClean="0"/>
              <a:t>Grooming</a:t>
            </a:r>
          </a:p>
          <a:p>
            <a:r>
              <a:rPr lang="en-AU" smtClean="0"/>
              <a:t>Posting identifiably personal information</a:t>
            </a:r>
          </a:p>
          <a:p>
            <a:r>
              <a:rPr lang="en-AU" smtClean="0"/>
              <a:t>Posted information will last forever - may be embarrassing in the future</a:t>
            </a:r>
          </a:p>
          <a:p>
            <a:r>
              <a:rPr lang="en-AU" smtClean="0"/>
              <a:t>Employers have sacked workers for unwise posts</a:t>
            </a:r>
          </a:p>
        </p:txBody>
      </p:sp>
    </p:spTree>
    <p:extLst>
      <p:ext uri="{BB962C8B-B14F-4D97-AF65-F5344CB8AC3E}">
        <p14:creationId xmlns:p14="http://schemas.microsoft.com/office/powerpoint/2010/main" val="356569943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AU" smtClean="0"/>
              <a:t>Social networking</a:t>
            </a:r>
          </a:p>
        </p:txBody>
      </p:sp>
      <p:sp>
        <p:nvSpPr>
          <p:cNvPr id="26627" name="Content Placeholder 2"/>
          <p:cNvSpPr>
            <a:spLocks noGrp="1"/>
          </p:cNvSpPr>
          <p:nvPr>
            <p:ph idx="1"/>
          </p:nvPr>
        </p:nvSpPr>
        <p:spPr/>
        <p:txBody>
          <a:bodyPr/>
          <a:lstStyle/>
          <a:p>
            <a:r>
              <a:rPr lang="en-AU" smtClean="0"/>
              <a:t>Employers routinely look up job applicants' social networking profiles on sites like Facebook</a:t>
            </a:r>
          </a:p>
          <a:p>
            <a:r>
              <a:rPr lang="en-AU" smtClean="0"/>
              <a:t>Addiction to (or time-wasting on) sites is an increasing cause of concern to families and employers</a:t>
            </a:r>
          </a:p>
          <a:p>
            <a:endParaRPr lang="en-AU" smtClean="0"/>
          </a:p>
        </p:txBody>
      </p:sp>
    </p:spTree>
    <p:extLst>
      <p:ext uri="{BB962C8B-B14F-4D97-AF65-F5344CB8AC3E}">
        <p14:creationId xmlns:p14="http://schemas.microsoft.com/office/powerpoint/2010/main" val="199573548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75696"/>
            <a:ext cx="8686800" cy="2196420"/>
          </a:xfrm>
        </p:spPr>
        <p:txBody>
          <a:bodyPr>
            <a:normAutofit fontScale="70000" lnSpcReduction="20000"/>
          </a:bodyPr>
          <a:lstStyle/>
          <a:p>
            <a:r>
              <a:rPr lang="en-US" dirty="0" smtClean="0"/>
              <a:t>The most cost effective way to keep in touch with your people (friends, classmates, and relatives etc.).</a:t>
            </a:r>
          </a:p>
          <a:p>
            <a:r>
              <a:rPr lang="en-US" dirty="0" smtClean="0"/>
              <a:t>Not bound by any geographical and cultural differences. These sites are a window to different cultures and places.</a:t>
            </a:r>
          </a:p>
          <a:p>
            <a:r>
              <a:rPr lang="en-US" dirty="0" smtClean="0"/>
              <a:t>Allows to send and receive messages, upload photos, and videos. </a:t>
            </a:r>
          </a:p>
          <a:p>
            <a:r>
              <a:rPr lang="en-US" dirty="0" smtClean="0"/>
              <a:t>A tool to promote business, services, products, or websites.	     </a:t>
            </a:r>
            <a:r>
              <a:rPr lang="en-US" b="1" dirty="0" smtClean="0"/>
              <a:t>Etc.</a:t>
            </a:r>
          </a:p>
        </p:txBody>
      </p:sp>
      <p:sp>
        <p:nvSpPr>
          <p:cNvPr id="4" name="Title 1"/>
          <p:cNvSpPr>
            <a:spLocks noGrp="1"/>
          </p:cNvSpPr>
          <p:nvPr>
            <p:ph type="title"/>
          </p:nvPr>
        </p:nvSpPr>
        <p:spPr>
          <a:xfrm>
            <a:off x="457200" y="228600"/>
            <a:ext cx="8686800" cy="838200"/>
          </a:xfrm>
        </p:spPr>
        <p:txBody>
          <a:bodyPr>
            <a:normAutofit/>
          </a:bodyPr>
          <a:lstStyle/>
          <a:p>
            <a:r>
              <a:rPr lang="en-US" sz="3200" dirty="0" smtClean="0">
                <a:solidFill>
                  <a:schemeClr val="tx2">
                    <a:lumMod val="60000"/>
                    <a:lumOff val="40000"/>
                  </a:schemeClr>
                </a:solidFill>
              </a:rPr>
              <a:t>Social Networking… (cont.)</a:t>
            </a:r>
            <a:endParaRPr lang="en-US" sz="3200" dirty="0">
              <a:solidFill>
                <a:schemeClr val="tx2">
                  <a:lumMod val="60000"/>
                  <a:lumOff val="40000"/>
                </a:schemeClr>
              </a:solidFill>
            </a:endParaRPr>
          </a:p>
        </p:txBody>
      </p:sp>
      <p:sp>
        <p:nvSpPr>
          <p:cNvPr id="5" name="Title 1"/>
          <p:cNvSpPr txBox="1">
            <a:spLocks/>
          </p:cNvSpPr>
          <p:nvPr/>
        </p:nvSpPr>
        <p:spPr>
          <a:xfrm>
            <a:off x="239486" y="769257"/>
            <a:ext cx="8686800" cy="8382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1" i="1" u="none" strike="noStrike" kern="1200" normalizeH="0" baseline="0" noProof="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uLnTx/>
                <a:uFillTx/>
                <a:latin typeface="+mj-lt"/>
                <a:ea typeface="+mj-ea"/>
                <a:cs typeface="+mj-cs"/>
              </a:rPr>
              <a:t>Advantages</a:t>
            </a:r>
            <a:endParaRPr kumimoji="0" lang="en-US" sz="2800" b="1" i="1" u="none" strike="noStrike" kern="1200" normalizeH="0" baseline="0" noProof="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uLnTx/>
              <a:uFillTx/>
              <a:latin typeface="+mj-lt"/>
              <a:ea typeface="+mj-ea"/>
              <a:cs typeface="+mj-cs"/>
            </a:endParaRPr>
          </a:p>
        </p:txBody>
      </p:sp>
      <p:sp>
        <p:nvSpPr>
          <p:cNvPr id="6" name="Title 1"/>
          <p:cNvSpPr txBox="1">
            <a:spLocks/>
          </p:cNvSpPr>
          <p:nvPr/>
        </p:nvSpPr>
        <p:spPr>
          <a:xfrm>
            <a:off x="261258" y="3287486"/>
            <a:ext cx="8686800" cy="8382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1" i="1" u="none" strike="noStrike" kern="1200" normalizeH="0" baseline="0" noProof="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uLnTx/>
                <a:uFillTx/>
                <a:latin typeface="+mj-lt"/>
                <a:ea typeface="+mj-ea"/>
                <a:cs typeface="+mj-cs"/>
              </a:rPr>
              <a:t>Disadvantages</a:t>
            </a:r>
            <a:endParaRPr kumimoji="0" lang="en-US" sz="2800" b="1" i="1" u="none" strike="noStrike" kern="1200" normalizeH="0" baseline="0" noProof="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uLnTx/>
              <a:uFillTx/>
              <a:latin typeface="+mj-lt"/>
              <a:ea typeface="+mj-ea"/>
              <a:cs typeface="+mj-cs"/>
            </a:endParaRPr>
          </a:p>
        </p:txBody>
      </p:sp>
      <p:sp>
        <p:nvSpPr>
          <p:cNvPr id="7" name="Content Placeholder 2"/>
          <p:cNvSpPr txBox="1">
            <a:spLocks/>
          </p:cNvSpPr>
          <p:nvPr/>
        </p:nvSpPr>
        <p:spPr>
          <a:xfrm>
            <a:off x="457200" y="3972150"/>
            <a:ext cx="8686800" cy="2392363"/>
          </a:xfrm>
          <a:prstGeom prst="rect">
            <a:avLst/>
          </a:prstGeom>
        </p:spPr>
        <p:txBody>
          <a:bodyPr vert="horz">
            <a:noAutofit/>
          </a:bodyPr>
          <a:lstStyle/>
          <a:p>
            <a:pPr marL="342900" indent="-342900" fontAlgn="auto">
              <a:spcBef>
                <a:spcPct val="20000"/>
              </a:spcBef>
              <a:spcAft>
                <a:spcPts val="0"/>
              </a:spcAft>
              <a:buClr>
                <a:schemeClr val="accent1"/>
              </a:buClr>
              <a:buSzPct val="70000"/>
              <a:buFont typeface="Wingdings 2"/>
              <a:buChar char=""/>
            </a:pPr>
            <a:r>
              <a:rPr kumimoji="0" lang="en-US" sz="2200" b="0" i="0" u="none" strike="noStrike" kern="1200" cap="none" spc="0" normalizeH="0" baseline="0" noProof="0" dirty="0" smtClean="0">
                <a:ln>
                  <a:noFill/>
                </a:ln>
                <a:solidFill>
                  <a:schemeClr val="tx2"/>
                </a:solidFill>
                <a:effectLst/>
                <a:uLnTx/>
                <a:uFillTx/>
                <a:latin typeface="+mn-lt"/>
                <a:ea typeface="+mn-ea"/>
                <a:cs typeface="+mn-cs"/>
              </a:rPr>
              <a:t>T</a:t>
            </a:r>
            <a:r>
              <a:rPr lang="en-US" sz="2200" dirty="0" smtClean="0">
                <a:latin typeface="+mn-lt"/>
              </a:rPr>
              <a:t>he risk of identity theft and fraud. </a:t>
            </a:r>
          </a:p>
          <a:p>
            <a:pPr marL="342900" indent="-342900" fontAlgn="auto">
              <a:spcBef>
                <a:spcPct val="20000"/>
              </a:spcBef>
              <a:spcAft>
                <a:spcPts val="0"/>
              </a:spcAft>
              <a:buClr>
                <a:schemeClr val="accent1"/>
              </a:buClr>
              <a:buSzPct val="70000"/>
            </a:pPr>
            <a:r>
              <a:rPr lang="en-US" sz="2200" dirty="0" smtClean="0">
                <a:latin typeface="+mn-lt"/>
              </a:rPr>
              <a:t>		The personal information of users can be used by dubious 	people for illegal activities. Information like the e-mail address,  	name, location, and age can be used to commit online crimes.</a:t>
            </a:r>
          </a:p>
          <a:p>
            <a:pPr marL="342900" indent="-342900" fontAlgn="auto">
              <a:spcBef>
                <a:spcPct val="20000"/>
              </a:spcBef>
              <a:spcAft>
                <a:spcPts val="0"/>
              </a:spcAft>
              <a:buClr>
                <a:schemeClr val="accent1"/>
              </a:buClr>
              <a:buSzPct val="70000"/>
              <a:buFont typeface="Wingdings 2"/>
              <a:buChar char=""/>
            </a:pPr>
            <a:r>
              <a:rPr lang="en-US" sz="2200" dirty="0" smtClean="0">
                <a:latin typeface="+mn-lt"/>
              </a:rPr>
              <a:t>If you do not know the person face to face then it will be 			very hard for you to find the real identity.</a:t>
            </a:r>
          </a:p>
          <a:p>
            <a:pPr marL="342900" indent="-342900" fontAlgn="auto">
              <a:spcBef>
                <a:spcPct val="20000"/>
              </a:spcBef>
              <a:spcAft>
                <a:spcPts val="0"/>
              </a:spcAft>
              <a:buClr>
                <a:schemeClr val="accent1"/>
              </a:buClr>
              <a:buSzPct val="70000"/>
              <a:buFont typeface="Wingdings 2"/>
              <a:buChar char=""/>
            </a:pPr>
            <a:r>
              <a:rPr lang="en-US" sz="2200" dirty="0" smtClean="0">
                <a:latin typeface="+mn-lt"/>
              </a:rPr>
              <a:t>Online harassment and stalking</a:t>
            </a:r>
            <a:endParaRPr kumimoji="0" lang="en-US" sz="2200" b="0" i="0" u="none" strike="noStrike" kern="1200" cap="none" spc="0" normalizeH="0" baseline="0" noProof="0" dirty="0">
              <a:ln>
                <a:noFill/>
              </a:ln>
              <a:solidFill>
                <a:schemeClr val="tx2"/>
              </a:solidFill>
              <a:effectLst/>
              <a:uLnTx/>
              <a:uFillTx/>
              <a:latin typeface="+mn-lt"/>
              <a:ea typeface="+mn-ea"/>
              <a:cs typeface="+mn-cs"/>
            </a:endParaRPr>
          </a:p>
        </p:txBody>
      </p:sp>
      <p:sp>
        <p:nvSpPr>
          <p:cNvPr id="2" name="Slide Number Placeholder 1"/>
          <p:cNvSpPr>
            <a:spLocks noGrp="1"/>
          </p:cNvSpPr>
          <p:nvPr>
            <p:ph type="sldNum" sz="quarter" idx="12"/>
          </p:nvPr>
        </p:nvSpPr>
        <p:spPr/>
        <p:txBody>
          <a:bodyPr/>
          <a:lstStyle/>
          <a:p>
            <a:fld id="{00D34B05-3558-49CA-9E94-A70F1820A0B2}" type="slidenum">
              <a:rPr lang="en-US" smtClean="0"/>
              <a:pPr/>
              <a:t>59</a:t>
            </a:fld>
            <a:endParaRPr lang="en-US"/>
          </a:p>
        </p:txBody>
      </p:sp>
    </p:spTree>
    <p:extLst>
      <p:ext uri="{BB962C8B-B14F-4D97-AF65-F5344CB8AC3E}">
        <p14:creationId xmlns:p14="http://schemas.microsoft.com/office/powerpoint/2010/main" val="1027725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6743" y="1307418"/>
            <a:ext cx="8686800" cy="5340125"/>
          </a:xfrm>
        </p:spPr>
        <p:txBody>
          <a:bodyPr>
            <a:normAutofit fontScale="85000" lnSpcReduction="20000"/>
          </a:bodyPr>
          <a:lstStyle/>
          <a:p>
            <a:r>
              <a:rPr lang="en-US" dirty="0" smtClean="0"/>
              <a:t>For a static-content Web site, all content appearing on Web pages is placed manually by professional Web developers. </a:t>
            </a:r>
          </a:p>
          <a:p>
            <a:r>
              <a:rPr lang="en-US" dirty="0" smtClean="0"/>
              <a:t>This is also called "design-time page construction," because the pages are fully built while the site is being developed. </a:t>
            </a:r>
          </a:p>
          <a:p>
            <a:r>
              <a:rPr lang="en-US" dirty="0" smtClean="0"/>
              <a:t>Static-content Web site is developed and then maintained by experienced professionals. </a:t>
            </a:r>
          </a:p>
          <a:p>
            <a:r>
              <a:rPr lang="en-US" dirty="0" smtClean="0"/>
              <a:t>Such Web site usually costs less when initially developed, but then all future changes still have to be done by Web professionals. </a:t>
            </a:r>
          </a:p>
          <a:p>
            <a:r>
              <a:rPr lang="en-US" dirty="0" smtClean="0"/>
              <a:t>Therefore, a static Web site can be more expensive to maintain, especially when you want to make frequent changes to your site.</a:t>
            </a:r>
            <a:endParaRPr lang="en-US" dirty="0"/>
          </a:p>
        </p:txBody>
      </p:sp>
      <p:sp>
        <p:nvSpPr>
          <p:cNvPr id="2" name="Title 1"/>
          <p:cNvSpPr>
            <a:spLocks noGrp="1"/>
          </p:cNvSpPr>
          <p:nvPr>
            <p:ph type="title"/>
          </p:nvPr>
        </p:nvSpPr>
        <p:spPr>
          <a:xfrm>
            <a:off x="457200" y="326572"/>
            <a:ext cx="8686800" cy="838200"/>
          </a:xfrm>
        </p:spPr>
        <p:txBody>
          <a:bodyPr/>
          <a:lstStyle/>
          <a:p>
            <a:r>
              <a:rPr lang="en-US" altLang="en-US" dirty="0" smtClean="0">
                <a:solidFill>
                  <a:schemeClr val="tx2">
                    <a:lumMod val="60000"/>
                    <a:lumOff val="40000"/>
                  </a:schemeClr>
                </a:solidFill>
                <a:latin typeface="Arial" charset="0"/>
              </a:rPr>
              <a:t>Static web Sites</a:t>
            </a:r>
            <a:endParaRPr lang="en-US" dirty="0">
              <a:solidFill>
                <a:schemeClr val="tx2">
                  <a:lumMod val="60000"/>
                  <a:lumOff val="40000"/>
                </a:schemeClr>
              </a:solidFill>
            </a:endParaRPr>
          </a:p>
        </p:txBody>
      </p:sp>
      <p:sp>
        <p:nvSpPr>
          <p:cNvPr id="4" name="Slide Number Placeholder 3"/>
          <p:cNvSpPr>
            <a:spLocks noGrp="1"/>
          </p:cNvSpPr>
          <p:nvPr>
            <p:ph type="sldNum" sz="quarter" idx="12"/>
          </p:nvPr>
        </p:nvSpPr>
        <p:spPr/>
        <p:txBody>
          <a:bodyPr/>
          <a:lstStyle/>
          <a:p>
            <a:fld id="{00D34B05-3558-49CA-9E94-A70F1820A0B2}" type="slidenum">
              <a:rPr lang="en-US" smtClean="0"/>
              <a:pPr/>
              <a:t>6</a:t>
            </a:fld>
            <a:endParaRPr lang="en-US"/>
          </a:p>
        </p:txBody>
      </p:sp>
    </p:spTree>
    <p:extLst>
      <p:ext uri="{BB962C8B-B14F-4D97-AF65-F5344CB8AC3E}">
        <p14:creationId xmlns:p14="http://schemas.microsoft.com/office/powerpoint/2010/main" val="4282212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771" y="2474685"/>
            <a:ext cx="8686800" cy="838200"/>
          </a:xfrm>
        </p:spPr>
        <p:txBody>
          <a:bodyPr>
            <a:normAutofit/>
          </a:bodyPr>
          <a:lstStyle/>
          <a:p>
            <a:pPr algn="ctr"/>
            <a:r>
              <a:rPr lang="en-US" sz="4800" dirty="0" smtClean="0"/>
              <a:t>Web 1.0   </a:t>
            </a:r>
            <a:r>
              <a:rPr lang="en-US" sz="4800" i="1" dirty="0" smtClean="0"/>
              <a:t>Vs.</a:t>
            </a:r>
            <a:r>
              <a:rPr lang="en-US" sz="4800" dirty="0" smtClean="0"/>
              <a:t>   Web 2.0</a:t>
            </a:r>
            <a:endParaRPr lang="en-US" sz="4800" dirty="0"/>
          </a:p>
        </p:txBody>
      </p:sp>
      <p:sp>
        <p:nvSpPr>
          <p:cNvPr id="3" name="Slide Number Placeholder 2"/>
          <p:cNvSpPr>
            <a:spLocks noGrp="1"/>
          </p:cNvSpPr>
          <p:nvPr>
            <p:ph type="sldNum" sz="quarter" idx="12"/>
          </p:nvPr>
        </p:nvSpPr>
        <p:spPr/>
        <p:txBody>
          <a:bodyPr/>
          <a:lstStyle/>
          <a:p>
            <a:fld id="{00D34B05-3558-49CA-9E94-A70F1820A0B2}" type="slidenum">
              <a:rPr lang="en-US" smtClean="0"/>
              <a:pPr/>
              <a:t>60</a:t>
            </a:fld>
            <a:endParaRPr lang="en-US"/>
          </a:p>
        </p:txBody>
      </p:sp>
    </p:spTree>
    <p:extLst>
      <p:ext uri="{BB962C8B-B14F-4D97-AF65-F5344CB8AC3E}">
        <p14:creationId xmlns:p14="http://schemas.microsoft.com/office/powerpoint/2010/main" val="256509645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Content Placeholder 2"/>
          <p:cNvSpPr>
            <a:spLocks noGrp="1"/>
          </p:cNvSpPr>
          <p:nvPr>
            <p:ph idx="1"/>
          </p:nvPr>
        </p:nvSpPr>
        <p:spPr>
          <a:xfrm>
            <a:off x="101600" y="1365476"/>
            <a:ext cx="9042400" cy="4525963"/>
          </a:xfrm>
        </p:spPr>
        <p:txBody>
          <a:bodyPr>
            <a:normAutofit fontScale="92500" lnSpcReduction="20000"/>
          </a:bodyPr>
          <a:lstStyle/>
          <a:p>
            <a:r>
              <a:rPr lang="en-US" dirty="0" smtClean="0"/>
              <a:t>Sir Tim Berners‐Lee</a:t>
            </a:r>
          </a:p>
          <a:p>
            <a:endParaRPr lang="en-US" dirty="0" smtClean="0"/>
          </a:p>
          <a:p>
            <a:r>
              <a:rPr lang="en-US" dirty="0" smtClean="0"/>
              <a:t>Uniform access to disparate sources of information,</a:t>
            </a:r>
            <a:r>
              <a:rPr lang="en-US" smtClean="0"/>
              <a:t>    without</a:t>
            </a:r>
            <a:r>
              <a:rPr lang="en-US" dirty="0" smtClean="0"/>
              <a:t> differences between data sources</a:t>
            </a:r>
          </a:p>
          <a:p>
            <a:endParaRPr lang="en-US" dirty="0" smtClean="0"/>
          </a:p>
          <a:p>
            <a:r>
              <a:rPr lang="en-US" dirty="0" smtClean="0"/>
              <a:t>Web 1.0, or web, refers to the first stage of the World Wide Web linking WebPages with hyperlinks.</a:t>
            </a:r>
          </a:p>
          <a:p>
            <a:endParaRPr lang="en-US" dirty="0" smtClean="0"/>
          </a:p>
          <a:p>
            <a:r>
              <a:rPr lang="en-US" dirty="0" smtClean="0"/>
              <a:t>Hyperlinks between WebPages began with the release of the WWW to the public in 1993</a:t>
            </a:r>
          </a:p>
          <a:p>
            <a:endParaRPr lang="en-US" dirty="0" smtClean="0"/>
          </a:p>
        </p:txBody>
      </p:sp>
      <p:sp>
        <p:nvSpPr>
          <p:cNvPr id="15362" name="Title 1"/>
          <p:cNvSpPr>
            <a:spLocks noGrp="1"/>
          </p:cNvSpPr>
          <p:nvPr>
            <p:ph type="title"/>
          </p:nvPr>
        </p:nvSpPr>
        <p:spPr>
          <a:xfrm>
            <a:off x="457200" y="341085"/>
            <a:ext cx="8686800" cy="838200"/>
          </a:xfrm>
        </p:spPr>
        <p:txBody>
          <a:bodyPr/>
          <a:lstStyle/>
          <a:p>
            <a:r>
              <a:rPr lang="en-US" dirty="0" smtClean="0">
                <a:solidFill>
                  <a:schemeClr val="tx2">
                    <a:lumMod val="60000"/>
                    <a:lumOff val="40000"/>
                  </a:schemeClr>
                </a:solidFill>
              </a:rPr>
              <a:t>Web 1.0</a:t>
            </a:r>
          </a:p>
        </p:txBody>
      </p:sp>
      <p:sp>
        <p:nvSpPr>
          <p:cNvPr id="2" name="Slide Number Placeholder 1"/>
          <p:cNvSpPr>
            <a:spLocks noGrp="1"/>
          </p:cNvSpPr>
          <p:nvPr>
            <p:ph type="sldNum" sz="quarter" idx="12"/>
          </p:nvPr>
        </p:nvSpPr>
        <p:spPr/>
        <p:txBody>
          <a:bodyPr/>
          <a:lstStyle/>
          <a:p>
            <a:fld id="{00D34B05-3558-49CA-9E94-A70F1820A0B2}" type="slidenum">
              <a:rPr lang="en-US" smtClean="0"/>
              <a:pPr/>
              <a:t>61</a:t>
            </a:fld>
            <a:endParaRPr lang="en-US"/>
          </a:p>
        </p:txBody>
      </p:sp>
    </p:spTree>
    <p:extLst>
      <p:ext uri="{BB962C8B-B14F-4D97-AF65-F5344CB8AC3E}">
        <p14:creationId xmlns:p14="http://schemas.microsoft.com/office/powerpoint/2010/main" val="224259490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2"/>
          <p:cNvSpPr>
            <a:spLocks noGrp="1"/>
          </p:cNvSpPr>
          <p:nvPr>
            <p:ph idx="1"/>
          </p:nvPr>
        </p:nvSpPr>
        <p:spPr>
          <a:xfrm>
            <a:off x="457200" y="1626734"/>
            <a:ext cx="8686800" cy="4861152"/>
          </a:xfrm>
        </p:spPr>
        <p:txBody>
          <a:bodyPr>
            <a:normAutofit fontScale="92500" lnSpcReduction="10000"/>
          </a:bodyPr>
          <a:lstStyle/>
          <a:p>
            <a:pPr>
              <a:buNone/>
            </a:pPr>
            <a:r>
              <a:rPr lang="en-US" dirty="0" smtClean="0"/>
              <a:t>Some design elements of a Web 1.0 site include:</a:t>
            </a:r>
          </a:p>
          <a:p>
            <a:pPr>
              <a:buNone/>
            </a:pPr>
            <a:endParaRPr lang="en-US" dirty="0" smtClean="0"/>
          </a:p>
          <a:p>
            <a:r>
              <a:rPr lang="en-US" dirty="0" smtClean="0"/>
              <a:t>Static pages instead of dynamic user-generated content.</a:t>
            </a:r>
          </a:p>
          <a:p>
            <a:r>
              <a:rPr lang="en-US" dirty="0" smtClean="0"/>
              <a:t>The use of framesets</a:t>
            </a:r>
          </a:p>
          <a:p>
            <a:r>
              <a:rPr lang="en-US" dirty="0" smtClean="0"/>
              <a:t>The use of tables to position and align elements on a page. </a:t>
            </a:r>
          </a:p>
          <a:p>
            <a:pPr>
              <a:buNone/>
            </a:pPr>
            <a:r>
              <a:rPr lang="en-US" dirty="0" smtClean="0"/>
              <a:t>		</a:t>
            </a:r>
            <a:r>
              <a:rPr lang="en-US" sz="2600" dirty="0" smtClean="0"/>
              <a:t>These were often used in combination with "spacer" GIFs 	(1x1 pixel transparent images in the GIF format.</a:t>
            </a:r>
          </a:p>
          <a:p>
            <a:r>
              <a:rPr lang="en-US" dirty="0" smtClean="0"/>
              <a:t> HTML forms sent via email. </a:t>
            </a:r>
          </a:p>
        </p:txBody>
      </p:sp>
      <p:sp>
        <p:nvSpPr>
          <p:cNvPr id="7" name="Title 1"/>
          <p:cNvSpPr>
            <a:spLocks noGrp="1"/>
          </p:cNvSpPr>
          <p:nvPr>
            <p:ph type="title"/>
          </p:nvPr>
        </p:nvSpPr>
        <p:spPr>
          <a:xfrm>
            <a:off x="457200" y="268514"/>
            <a:ext cx="8686800" cy="838200"/>
          </a:xfrm>
        </p:spPr>
        <p:txBody>
          <a:bodyPr/>
          <a:lstStyle/>
          <a:p>
            <a:r>
              <a:rPr lang="en-US" dirty="0" smtClean="0">
                <a:solidFill>
                  <a:schemeClr val="tx2">
                    <a:lumMod val="60000"/>
                    <a:lumOff val="40000"/>
                  </a:schemeClr>
                </a:solidFill>
              </a:rPr>
              <a:t>Web 1.0 … (cont.)</a:t>
            </a:r>
          </a:p>
        </p:txBody>
      </p:sp>
      <p:sp>
        <p:nvSpPr>
          <p:cNvPr id="2" name="Slide Number Placeholder 1"/>
          <p:cNvSpPr>
            <a:spLocks noGrp="1"/>
          </p:cNvSpPr>
          <p:nvPr>
            <p:ph type="sldNum" sz="quarter" idx="12"/>
          </p:nvPr>
        </p:nvSpPr>
        <p:spPr/>
        <p:txBody>
          <a:bodyPr/>
          <a:lstStyle/>
          <a:p>
            <a:fld id="{00D34B05-3558-49CA-9E94-A70F1820A0B2}" type="slidenum">
              <a:rPr lang="en-US" smtClean="0"/>
              <a:pPr/>
              <a:t>62</a:t>
            </a:fld>
            <a:endParaRPr lang="en-US"/>
          </a:p>
        </p:txBody>
      </p:sp>
    </p:spTree>
    <p:extLst>
      <p:ext uri="{BB962C8B-B14F-4D97-AF65-F5344CB8AC3E}">
        <p14:creationId xmlns:p14="http://schemas.microsoft.com/office/powerpoint/2010/main" val="131219012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2"/>
          <p:cNvSpPr>
            <a:spLocks noGrp="1"/>
          </p:cNvSpPr>
          <p:nvPr>
            <p:ph idx="1"/>
          </p:nvPr>
        </p:nvSpPr>
        <p:spPr/>
        <p:txBody>
          <a:bodyPr>
            <a:normAutofit fontScale="92500" lnSpcReduction="20000"/>
          </a:bodyPr>
          <a:lstStyle/>
          <a:p>
            <a:pPr>
              <a:defRPr/>
            </a:pPr>
            <a:r>
              <a:rPr lang="en-US" dirty="0" smtClean="0"/>
              <a:t>The term Web 2.0 is associated with web applications that facilitate participatory information sharing, interoperability,            user-centered design and collaboration on the World Wide Web. </a:t>
            </a:r>
          </a:p>
          <a:p>
            <a:pPr>
              <a:defRPr/>
            </a:pPr>
            <a:endParaRPr lang="en-US" dirty="0" smtClean="0"/>
          </a:p>
          <a:p>
            <a:pPr>
              <a:defRPr/>
            </a:pPr>
            <a:r>
              <a:rPr lang="en-US" dirty="0" smtClean="0"/>
              <a:t>A Web 2.0 site allows users to interact and collaborate with each other in a social media dialogue as creators of user-generated content in a virtual community.</a:t>
            </a:r>
          </a:p>
          <a:p>
            <a:pPr>
              <a:defRPr/>
            </a:pPr>
            <a:endParaRPr lang="en-US" dirty="0" smtClean="0"/>
          </a:p>
          <a:p>
            <a:pPr>
              <a:defRPr/>
            </a:pPr>
            <a:endParaRPr lang="en-US" dirty="0" smtClean="0"/>
          </a:p>
        </p:txBody>
      </p:sp>
      <p:sp>
        <p:nvSpPr>
          <p:cNvPr id="17410" name="Title 1"/>
          <p:cNvSpPr>
            <a:spLocks noGrp="1"/>
          </p:cNvSpPr>
          <p:nvPr>
            <p:ph type="title"/>
          </p:nvPr>
        </p:nvSpPr>
        <p:spPr>
          <a:xfrm>
            <a:off x="457200" y="533400"/>
            <a:ext cx="8686800" cy="838200"/>
          </a:xfrm>
        </p:spPr>
        <p:txBody>
          <a:bodyPr/>
          <a:lstStyle/>
          <a:p>
            <a:r>
              <a:rPr lang="en-US" dirty="0" smtClean="0">
                <a:solidFill>
                  <a:schemeClr val="tx2">
                    <a:lumMod val="60000"/>
                    <a:lumOff val="40000"/>
                  </a:schemeClr>
                </a:solidFill>
              </a:rPr>
              <a:t>Web 2.0</a:t>
            </a:r>
          </a:p>
        </p:txBody>
      </p:sp>
      <p:sp>
        <p:nvSpPr>
          <p:cNvPr id="2" name="Slide Number Placeholder 1"/>
          <p:cNvSpPr>
            <a:spLocks noGrp="1"/>
          </p:cNvSpPr>
          <p:nvPr>
            <p:ph type="sldNum" sz="quarter" idx="12"/>
          </p:nvPr>
        </p:nvSpPr>
        <p:spPr/>
        <p:txBody>
          <a:bodyPr/>
          <a:lstStyle/>
          <a:p>
            <a:fld id="{00D34B05-3558-49CA-9E94-A70F1820A0B2}" type="slidenum">
              <a:rPr lang="en-US" smtClean="0"/>
              <a:pPr/>
              <a:t>63</a:t>
            </a:fld>
            <a:endParaRPr lang="en-US"/>
          </a:p>
        </p:txBody>
      </p:sp>
    </p:spTree>
    <p:extLst>
      <p:ext uri="{BB962C8B-B14F-4D97-AF65-F5344CB8AC3E}">
        <p14:creationId xmlns:p14="http://schemas.microsoft.com/office/powerpoint/2010/main" val="17635338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buNone/>
              <a:defRPr/>
            </a:pPr>
            <a:r>
              <a:rPr lang="en-US" dirty="0" smtClean="0"/>
              <a:t>E.g.</a:t>
            </a:r>
          </a:p>
          <a:p>
            <a:pPr>
              <a:buFont typeface="Wingdings" pitchFamily="2" charset="2"/>
              <a:buChar char="§"/>
              <a:defRPr/>
            </a:pPr>
            <a:r>
              <a:rPr lang="en-US" dirty="0" smtClean="0"/>
              <a:t>social networking sites</a:t>
            </a:r>
          </a:p>
          <a:p>
            <a:pPr>
              <a:buNone/>
              <a:defRPr/>
            </a:pPr>
            <a:r>
              <a:rPr lang="en-US" dirty="0" smtClean="0"/>
              <a:t>			</a:t>
            </a:r>
            <a:r>
              <a:rPr lang="en-US" dirty="0" err="1" smtClean="0"/>
              <a:t>facebook</a:t>
            </a:r>
            <a:r>
              <a:rPr lang="en-US" dirty="0" smtClean="0"/>
              <a:t>, Twitter, Flicker, MySpace  etc.</a:t>
            </a:r>
          </a:p>
          <a:p>
            <a:pPr>
              <a:buFont typeface="Wingdings" pitchFamily="2" charset="2"/>
              <a:buChar char="§"/>
              <a:defRPr/>
            </a:pPr>
            <a:r>
              <a:rPr lang="en-US" dirty="0" smtClean="0"/>
              <a:t>Blogs</a:t>
            </a:r>
          </a:p>
          <a:p>
            <a:pPr>
              <a:buFont typeface="Wingdings" pitchFamily="2" charset="2"/>
              <a:buChar char="§"/>
              <a:defRPr/>
            </a:pPr>
            <a:r>
              <a:rPr lang="en-US" dirty="0" smtClean="0"/>
              <a:t>Wikis</a:t>
            </a:r>
          </a:p>
          <a:p>
            <a:pPr>
              <a:buFont typeface="Wingdings" pitchFamily="2" charset="2"/>
              <a:buChar char="§"/>
              <a:defRPr/>
            </a:pPr>
            <a:r>
              <a:rPr lang="en-US" dirty="0" smtClean="0"/>
              <a:t>MSN</a:t>
            </a:r>
          </a:p>
          <a:p>
            <a:pPr>
              <a:buFont typeface="Wingdings" pitchFamily="2" charset="2"/>
              <a:buChar char="§"/>
              <a:defRPr/>
            </a:pPr>
            <a:r>
              <a:rPr lang="en-US" dirty="0" smtClean="0"/>
              <a:t>video sharing sites</a:t>
            </a:r>
          </a:p>
          <a:p>
            <a:pPr>
              <a:buNone/>
              <a:defRPr/>
            </a:pPr>
            <a:r>
              <a:rPr lang="en-US" dirty="0" smtClean="0"/>
              <a:t>			YouTube  etc.</a:t>
            </a:r>
          </a:p>
          <a:p>
            <a:pPr>
              <a:buFont typeface="Wingdings" pitchFamily="2" charset="2"/>
              <a:buChar char="§"/>
              <a:defRPr/>
            </a:pPr>
            <a:r>
              <a:rPr lang="en-US" dirty="0" smtClean="0"/>
              <a:t>hosted services</a:t>
            </a:r>
          </a:p>
        </p:txBody>
      </p:sp>
      <p:sp>
        <p:nvSpPr>
          <p:cNvPr id="4" name="Title 1"/>
          <p:cNvSpPr>
            <a:spLocks noGrp="1"/>
          </p:cNvSpPr>
          <p:nvPr>
            <p:ph type="title"/>
          </p:nvPr>
        </p:nvSpPr>
        <p:spPr>
          <a:xfrm>
            <a:off x="457200" y="297543"/>
            <a:ext cx="8686800" cy="838200"/>
          </a:xfrm>
        </p:spPr>
        <p:txBody>
          <a:bodyPr/>
          <a:lstStyle/>
          <a:p>
            <a:r>
              <a:rPr lang="en-US" dirty="0" smtClean="0">
                <a:solidFill>
                  <a:schemeClr val="tx2">
                    <a:lumMod val="60000"/>
                    <a:lumOff val="40000"/>
                  </a:schemeClr>
                </a:solidFill>
              </a:rPr>
              <a:t>Web 2.0 … (cont.)</a:t>
            </a:r>
          </a:p>
        </p:txBody>
      </p:sp>
      <p:sp>
        <p:nvSpPr>
          <p:cNvPr id="2" name="Slide Number Placeholder 1"/>
          <p:cNvSpPr>
            <a:spLocks noGrp="1"/>
          </p:cNvSpPr>
          <p:nvPr>
            <p:ph type="sldNum" sz="quarter" idx="12"/>
          </p:nvPr>
        </p:nvSpPr>
        <p:spPr/>
        <p:txBody>
          <a:bodyPr/>
          <a:lstStyle/>
          <a:p>
            <a:fld id="{00D34B05-3558-49CA-9E94-A70F1820A0B2}" type="slidenum">
              <a:rPr lang="en-US" smtClean="0"/>
              <a:pPr/>
              <a:t>64</a:t>
            </a:fld>
            <a:endParaRPr lang="en-US"/>
          </a:p>
        </p:txBody>
      </p:sp>
    </p:spTree>
    <p:extLst>
      <p:ext uri="{BB962C8B-B14F-4D97-AF65-F5344CB8AC3E}">
        <p14:creationId xmlns:p14="http://schemas.microsoft.com/office/powerpoint/2010/main" val="27653275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a:xfrm>
            <a:off x="2496456" y="1404257"/>
            <a:ext cx="4648200" cy="1614714"/>
          </a:xfrm>
        </p:spPr>
        <p:txBody>
          <a:bodyPr>
            <a:normAutofit/>
          </a:bodyPr>
          <a:lstStyle/>
          <a:p>
            <a:pPr>
              <a:lnSpc>
                <a:spcPct val="90000"/>
              </a:lnSpc>
            </a:pPr>
            <a:r>
              <a:rPr lang="en-US" sz="2000" dirty="0"/>
              <a:t>Web Services / API’s</a:t>
            </a:r>
          </a:p>
          <a:p>
            <a:pPr>
              <a:lnSpc>
                <a:spcPct val="90000"/>
              </a:lnSpc>
            </a:pPr>
            <a:r>
              <a:rPr lang="en-US" sz="2000" dirty="0"/>
              <a:t>“</a:t>
            </a:r>
            <a:r>
              <a:rPr lang="en-US" sz="2000" dirty="0" err="1"/>
              <a:t>Folksonomies</a:t>
            </a:r>
            <a:r>
              <a:rPr lang="en-US" sz="2000" dirty="0"/>
              <a:t>” / Content tagging</a:t>
            </a:r>
          </a:p>
          <a:p>
            <a:pPr>
              <a:lnSpc>
                <a:spcPct val="90000"/>
              </a:lnSpc>
            </a:pPr>
            <a:r>
              <a:rPr lang="en-US" sz="2000" dirty="0"/>
              <a:t>“AJAX”</a:t>
            </a:r>
          </a:p>
          <a:p>
            <a:pPr>
              <a:lnSpc>
                <a:spcPct val="90000"/>
              </a:lnSpc>
            </a:pPr>
            <a:r>
              <a:rPr lang="en-US" sz="2000" dirty="0"/>
              <a:t>RSS</a:t>
            </a:r>
          </a:p>
          <a:p>
            <a:pPr>
              <a:lnSpc>
                <a:spcPct val="90000"/>
              </a:lnSpc>
            </a:pPr>
            <a:endParaRPr lang="en-US" sz="2000" dirty="0"/>
          </a:p>
        </p:txBody>
      </p:sp>
      <p:sp>
        <p:nvSpPr>
          <p:cNvPr id="19" name="Title 1"/>
          <p:cNvSpPr>
            <a:spLocks noGrp="1"/>
          </p:cNvSpPr>
          <p:nvPr>
            <p:ph type="title"/>
          </p:nvPr>
        </p:nvSpPr>
        <p:spPr>
          <a:xfrm>
            <a:off x="457200" y="297543"/>
            <a:ext cx="8686800" cy="838200"/>
          </a:xfrm>
        </p:spPr>
        <p:txBody>
          <a:bodyPr/>
          <a:lstStyle/>
          <a:p>
            <a:r>
              <a:rPr lang="en-US" dirty="0" smtClean="0"/>
              <a:t>Web 2.0 … (cont.)</a:t>
            </a:r>
          </a:p>
        </p:txBody>
      </p:sp>
      <p:sp>
        <p:nvSpPr>
          <p:cNvPr id="13316" name="Rectangle 4"/>
          <p:cNvSpPr>
            <a:spLocks noChangeArrowheads="1"/>
          </p:cNvSpPr>
          <p:nvPr/>
        </p:nvSpPr>
        <p:spPr bwMode="auto">
          <a:xfrm>
            <a:off x="217714" y="1371600"/>
            <a:ext cx="2177143" cy="9906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en-US" sz="1400">
              <a:solidFill>
                <a:schemeClr val="bg1"/>
              </a:solidFill>
              <a:latin typeface="Arial Black" pitchFamily="34" charset="0"/>
            </a:endParaRPr>
          </a:p>
        </p:txBody>
      </p:sp>
      <p:sp>
        <p:nvSpPr>
          <p:cNvPr id="13317" name="Text Box 5"/>
          <p:cNvSpPr txBox="1">
            <a:spLocks noChangeArrowheads="1"/>
          </p:cNvSpPr>
          <p:nvPr/>
        </p:nvSpPr>
        <p:spPr bwMode="auto">
          <a:xfrm>
            <a:off x="360817" y="1531256"/>
            <a:ext cx="1888898" cy="707886"/>
          </a:xfrm>
          <a:prstGeom prst="rect">
            <a:avLst/>
          </a:prstGeom>
          <a:noFill/>
          <a:ln w="9525">
            <a:noFill/>
            <a:miter lim="800000"/>
            <a:headEnd/>
            <a:tailEnd/>
          </a:ln>
          <a:effectLst/>
        </p:spPr>
        <p:txBody>
          <a:bodyPr wrap="square">
            <a:spAutoFit/>
          </a:bodyPr>
          <a:lstStyle/>
          <a:p>
            <a:pPr algn="l"/>
            <a:r>
              <a:rPr lang="en-US" sz="2000" dirty="0">
                <a:latin typeface="Arial Black" pitchFamily="34" charset="0"/>
              </a:rPr>
              <a:t>Emerging </a:t>
            </a:r>
            <a:r>
              <a:rPr lang="en-US" sz="2000" dirty="0" smtClean="0">
                <a:latin typeface="Arial Black" pitchFamily="34" charset="0"/>
              </a:rPr>
              <a:t>Technology</a:t>
            </a:r>
            <a:endParaRPr lang="en-US" sz="2000" dirty="0">
              <a:latin typeface="Arial Black" pitchFamily="34" charset="0"/>
            </a:endParaRPr>
          </a:p>
        </p:txBody>
      </p:sp>
      <p:sp>
        <p:nvSpPr>
          <p:cNvPr id="13318" name="Rectangle 6"/>
          <p:cNvSpPr>
            <a:spLocks noChangeArrowheads="1"/>
          </p:cNvSpPr>
          <p:nvPr/>
        </p:nvSpPr>
        <p:spPr bwMode="auto">
          <a:xfrm>
            <a:off x="282574" y="3240314"/>
            <a:ext cx="2213883" cy="9906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en-US" sz="1400">
              <a:solidFill>
                <a:schemeClr val="bg1"/>
              </a:solidFill>
              <a:latin typeface="Arial Black" pitchFamily="34" charset="0"/>
            </a:endParaRPr>
          </a:p>
        </p:txBody>
      </p:sp>
      <p:sp>
        <p:nvSpPr>
          <p:cNvPr id="13319" name="Text Box 7"/>
          <p:cNvSpPr txBox="1">
            <a:spLocks noChangeArrowheads="1"/>
          </p:cNvSpPr>
          <p:nvPr/>
        </p:nvSpPr>
        <p:spPr bwMode="auto">
          <a:xfrm>
            <a:off x="263298" y="3269343"/>
            <a:ext cx="2204131" cy="1015663"/>
          </a:xfrm>
          <a:prstGeom prst="rect">
            <a:avLst/>
          </a:prstGeom>
          <a:noFill/>
          <a:ln w="9525">
            <a:noFill/>
            <a:miter lim="800000"/>
            <a:headEnd/>
            <a:tailEnd/>
          </a:ln>
          <a:effectLst/>
        </p:spPr>
        <p:txBody>
          <a:bodyPr wrap="square">
            <a:spAutoFit/>
          </a:bodyPr>
          <a:lstStyle/>
          <a:p>
            <a:pPr algn="l"/>
            <a:r>
              <a:rPr lang="en-US" sz="2000" dirty="0" smtClean="0">
                <a:latin typeface="Arial Black" pitchFamily="34" charset="0"/>
              </a:rPr>
              <a:t>Applications </a:t>
            </a:r>
            <a:r>
              <a:rPr lang="en-US" sz="2000" dirty="0">
                <a:latin typeface="Arial Black" pitchFamily="34" charset="0"/>
              </a:rPr>
              <a:t>You</a:t>
            </a:r>
          </a:p>
          <a:p>
            <a:pPr algn="l"/>
            <a:r>
              <a:rPr lang="en-US" sz="2000" dirty="0">
                <a:latin typeface="Arial Black" pitchFamily="34" charset="0"/>
              </a:rPr>
              <a:t>Know…</a:t>
            </a:r>
          </a:p>
        </p:txBody>
      </p:sp>
      <p:sp>
        <p:nvSpPr>
          <p:cNvPr id="13320" name="Rectangle 8"/>
          <p:cNvSpPr>
            <a:spLocks noChangeArrowheads="1"/>
          </p:cNvSpPr>
          <p:nvPr/>
        </p:nvSpPr>
        <p:spPr bwMode="auto">
          <a:xfrm>
            <a:off x="2598057" y="3211285"/>
            <a:ext cx="4648200" cy="1346201"/>
          </a:xfrm>
          <a:prstGeom prst="rect">
            <a:avLst/>
          </a:prstGeom>
          <a:noFill/>
          <a:ln w="9525">
            <a:noFill/>
            <a:miter lim="800000"/>
            <a:headEnd/>
            <a:tailEnd/>
          </a:ln>
          <a:effectLst/>
        </p:spPr>
        <p:txBody>
          <a:bodyPr/>
          <a:lstStyle/>
          <a:p>
            <a:pPr marL="222250" indent="-222250" algn="l">
              <a:lnSpc>
                <a:spcPct val="90000"/>
              </a:lnSpc>
              <a:spcBef>
                <a:spcPct val="20000"/>
              </a:spcBef>
              <a:buFontTx/>
              <a:buChar char="•"/>
            </a:pPr>
            <a:r>
              <a:rPr lang="en-US" sz="2000" dirty="0" smtClean="0"/>
              <a:t>Flicker</a:t>
            </a:r>
            <a:endParaRPr lang="en-US" sz="2000" dirty="0"/>
          </a:p>
          <a:p>
            <a:pPr marL="222250" indent="-222250" algn="l">
              <a:lnSpc>
                <a:spcPct val="90000"/>
              </a:lnSpc>
              <a:spcBef>
                <a:spcPct val="20000"/>
              </a:spcBef>
              <a:buFontTx/>
              <a:buChar char="•"/>
            </a:pPr>
            <a:r>
              <a:rPr lang="en-US" sz="2000" dirty="0"/>
              <a:t>Google Maps</a:t>
            </a:r>
          </a:p>
          <a:p>
            <a:pPr marL="222250" indent="-222250" algn="l">
              <a:lnSpc>
                <a:spcPct val="90000"/>
              </a:lnSpc>
              <a:spcBef>
                <a:spcPct val="20000"/>
              </a:spcBef>
              <a:buFontTx/>
              <a:buChar char="•"/>
            </a:pPr>
            <a:r>
              <a:rPr lang="en-US" sz="2000" dirty="0"/>
              <a:t>Blogging &amp; Content Syndication</a:t>
            </a:r>
          </a:p>
          <a:p>
            <a:pPr marL="222250" indent="-222250" algn="l">
              <a:lnSpc>
                <a:spcPct val="90000"/>
              </a:lnSpc>
              <a:spcBef>
                <a:spcPct val="20000"/>
              </a:spcBef>
            </a:pPr>
            <a:endParaRPr lang="en-US" sz="2000" dirty="0"/>
          </a:p>
          <a:p>
            <a:pPr marL="222250" indent="-222250" algn="l">
              <a:lnSpc>
                <a:spcPct val="90000"/>
              </a:lnSpc>
              <a:spcBef>
                <a:spcPct val="20000"/>
              </a:spcBef>
              <a:buFontTx/>
              <a:buChar char="•"/>
            </a:pPr>
            <a:endParaRPr lang="en-US" sz="2000" dirty="0"/>
          </a:p>
        </p:txBody>
      </p:sp>
      <p:sp>
        <p:nvSpPr>
          <p:cNvPr id="13324" name="Rectangle 12"/>
          <p:cNvSpPr>
            <a:spLocks noChangeArrowheads="1"/>
          </p:cNvSpPr>
          <p:nvPr/>
        </p:nvSpPr>
        <p:spPr bwMode="auto">
          <a:xfrm>
            <a:off x="311601" y="5003800"/>
            <a:ext cx="2184855" cy="1092199"/>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en-US" sz="1400">
              <a:solidFill>
                <a:schemeClr val="bg1"/>
              </a:solidFill>
              <a:latin typeface="Arial Black" pitchFamily="34" charset="0"/>
            </a:endParaRPr>
          </a:p>
        </p:txBody>
      </p:sp>
      <p:sp>
        <p:nvSpPr>
          <p:cNvPr id="13325" name="Text Box 13"/>
          <p:cNvSpPr txBox="1">
            <a:spLocks noChangeArrowheads="1"/>
          </p:cNvSpPr>
          <p:nvPr/>
        </p:nvSpPr>
        <p:spPr bwMode="auto">
          <a:xfrm>
            <a:off x="399143" y="5134429"/>
            <a:ext cx="2053771" cy="707886"/>
          </a:xfrm>
          <a:prstGeom prst="rect">
            <a:avLst/>
          </a:prstGeom>
          <a:noFill/>
          <a:ln w="9525">
            <a:noFill/>
            <a:miter lim="800000"/>
            <a:headEnd/>
            <a:tailEnd/>
          </a:ln>
          <a:effectLst/>
        </p:spPr>
        <p:txBody>
          <a:bodyPr wrap="square">
            <a:spAutoFit/>
          </a:bodyPr>
          <a:lstStyle/>
          <a:p>
            <a:pPr algn="l"/>
            <a:r>
              <a:rPr lang="en-US" sz="2000" dirty="0">
                <a:latin typeface="Arial Black" pitchFamily="34" charset="0"/>
              </a:rPr>
              <a:t>Major Retailers</a:t>
            </a:r>
          </a:p>
        </p:txBody>
      </p:sp>
      <p:sp>
        <p:nvSpPr>
          <p:cNvPr id="13326" name="Rectangle 14"/>
          <p:cNvSpPr>
            <a:spLocks noChangeArrowheads="1"/>
          </p:cNvSpPr>
          <p:nvPr/>
        </p:nvSpPr>
        <p:spPr bwMode="auto">
          <a:xfrm>
            <a:off x="2685142" y="4858657"/>
            <a:ext cx="4648200" cy="1687286"/>
          </a:xfrm>
          <a:prstGeom prst="rect">
            <a:avLst/>
          </a:prstGeom>
          <a:noFill/>
          <a:ln w="9525">
            <a:noFill/>
            <a:miter lim="800000"/>
            <a:headEnd/>
            <a:tailEnd/>
          </a:ln>
          <a:effectLst/>
        </p:spPr>
        <p:txBody>
          <a:bodyPr/>
          <a:lstStyle/>
          <a:p>
            <a:pPr marL="222250" indent="-222250" algn="l">
              <a:lnSpc>
                <a:spcPct val="90000"/>
              </a:lnSpc>
              <a:spcBef>
                <a:spcPct val="20000"/>
              </a:spcBef>
              <a:buFontTx/>
              <a:buChar char="•"/>
            </a:pPr>
            <a:r>
              <a:rPr lang="en-US" sz="2000" dirty="0"/>
              <a:t>Amazon API’s</a:t>
            </a:r>
          </a:p>
          <a:p>
            <a:pPr marL="222250" indent="-222250" algn="l">
              <a:lnSpc>
                <a:spcPct val="90000"/>
              </a:lnSpc>
              <a:spcBef>
                <a:spcPct val="20000"/>
              </a:spcBef>
              <a:buFontTx/>
              <a:buChar char="•"/>
            </a:pPr>
            <a:r>
              <a:rPr lang="en-US" sz="2000" dirty="0"/>
              <a:t>Google </a:t>
            </a:r>
            <a:r>
              <a:rPr lang="en-US" sz="2000" dirty="0" err="1"/>
              <a:t>Adsense</a:t>
            </a:r>
            <a:r>
              <a:rPr lang="en-US" sz="2000" dirty="0"/>
              <a:t> API</a:t>
            </a:r>
          </a:p>
          <a:p>
            <a:pPr marL="222250" indent="-222250" algn="l">
              <a:lnSpc>
                <a:spcPct val="90000"/>
              </a:lnSpc>
              <a:spcBef>
                <a:spcPct val="20000"/>
              </a:spcBef>
              <a:buFontTx/>
              <a:buChar char="•"/>
            </a:pPr>
            <a:r>
              <a:rPr lang="en-US" sz="2000" dirty="0"/>
              <a:t>Yahoo API</a:t>
            </a:r>
          </a:p>
          <a:p>
            <a:pPr marL="222250" indent="-222250" algn="l">
              <a:lnSpc>
                <a:spcPct val="90000"/>
              </a:lnSpc>
              <a:spcBef>
                <a:spcPct val="20000"/>
              </a:spcBef>
              <a:buFontTx/>
              <a:buChar char="•"/>
            </a:pPr>
            <a:r>
              <a:rPr lang="en-US" sz="2000" dirty="0" err="1"/>
              <a:t>Ebay</a:t>
            </a:r>
            <a:r>
              <a:rPr lang="en-US" sz="2000" dirty="0"/>
              <a:t> API</a:t>
            </a:r>
          </a:p>
          <a:p>
            <a:pPr marL="222250" indent="-222250" algn="l">
              <a:lnSpc>
                <a:spcPct val="90000"/>
              </a:lnSpc>
              <a:spcBef>
                <a:spcPct val="20000"/>
              </a:spcBef>
              <a:buFontTx/>
              <a:buChar char="•"/>
            </a:pPr>
            <a:endParaRPr lang="en-US" sz="2000" dirty="0"/>
          </a:p>
          <a:p>
            <a:pPr marL="222250" indent="-222250" algn="l">
              <a:lnSpc>
                <a:spcPct val="90000"/>
              </a:lnSpc>
              <a:spcBef>
                <a:spcPct val="20000"/>
              </a:spcBef>
              <a:buFontTx/>
              <a:buChar char="•"/>
            </a:pPr>
            <a:endParaRPr lang="en-US" sz="2000" dirty="0"/>
          </a:p>
          <a:p>
            <a:pPr marL="222250" indent="-222250" algn="l">
              <a:lnSpc>
                <a:spcPct val="90000"/>
              </a:lnSpc>
              <a:spcBef>
                <a:spcPct val="20000"/>
              </a:spcBef>
              <a:buFontTx/>
              <a:buChar char="•"/>
            </a:pPr>
            <a:endParaRPr lang="en-US" sz="2000" dirty="0"/>
          </a:p>
        </p:txBody>
      </p:sp>
      <p:sp>
        <p:nvSpPr>
          <p:cNvPr id="2" name="Slide Number Placeholder 1"/>
          <p:cNvSpPr>
            <a:spLocks noGrp="1"/>
          </p:cNvSpPr>
          <p:nvPr>
            <p:ph type="sldNum" sz="quarter" idx="12"/>
          </p:nvPr>
        </p:nvSpPr>
        <p:spPr/>
        <p:txBody>
          <a:bodyPr/>
          <a:lstStyle/>
          <a:p>
            <a:fld id="{00D34B05-3558-49CA-9E94-A70F1820A0B2}" type="slidenum">
              <a:rPr lang="en-US" smtClean="0"/>
              <a:pPr/>
              <a:t>65</a:t>
            </a:fld>
            <a:endParaRPr lang="en-US"/>
          </a:p>
        </p:txBody>
      </p:sp>
    </p:spTree>
    <p:extLst>
      <p:ext uri="{BB962C8B-B14F-4D97-AF65-F5344CB8AC3E}">
        <p14:creationId xmlns:p14="http://schemas.microsoft.com/office/powerpoint/2010/main" val="15099287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8" name="Picture 4" descr="web1_0-vs-web2_0"/>
          <p:cNvPicPr>
            <a:picLocks noChangeAspect="1" noChangeArrowheads="1"/>
          </p:cNvPicPr>
          <p:nvPr/>
        </p:nvPicPr>
        <p:blipFill>
          <a:blip r:embed="rId3"/>
          <a:srcRect/>
          <a:stretch>
            <a:fillRect/>
          </a:stretch>
        </p:blipFill>
        <p:spPr bwMode="auto">
          <a:xfrm>
            <a:off x="508000" y="76200"/>
            <a:ext cx="8316686" cy="6781800"/>
          </a:xfrm>
          <a:prstGeom prst="rect">
            <a:avLst/>
          </a:prstGeom>
          <a:noFill/>
        </p:spPr>
      </p:pic>
      <p:sp>
        <p:nvSpPr>
          <p:cNvPr id="2" name="Slide Number Placeholder 1"/>
          <p:cNvSpPr>
            <a:spLocks noGrp="1"/>
          </p:cNvSpPr>
          <p:nvPr>
            <p:ph type="sldNum" sz="quarter" idx="12"/>
          </p:nvPr>
        </p:nvSpPr>
        <p:spPr/>
        <p:txBody>
          <a:bodyPr/>
          <a:lstStyle/>
          <a:p>
            <a:fld id="{00D34B05-3558-49CA-9E94-A70F1820A0B2}" type="slidenum">
              <a:rPr lang="en-US" smtClean="0"/>
              <a:pPr/>
              <a:t>66</a:t>
            </a:fld>
            <a:endParaRPr lang="en-US"/>
          </a:p>
        </p:txBody>
      </p:sp>
    </p:spTree>
    <p:extLst>
      <p:ext uri="{BB962C8B-B14F-4D97-AF65-F5344CB8AC3E}">
        <p14:creationId xmlns:p14="http://schemas.microsoft.com/office/powerpoint/2010/main" val="3594507421"/>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a:xfrm>
            <a:off x="333829" y="275771"/>
            <a:ext cx="8606971" cy="638629"/>
          </a:xfrm>
        </p:spPr>
        <p:txBody>
          <a:bodyPr>
            <a:noAutofit/>
          </a:bodyPr>
          <a:lstStyle/>
          <a:p>
            <a:r>
              <a:rPr lang="en-US" sz="2500" dirty="0"/>
              <a:t>Web 2.0: Evolution Towards a Read/Write Platform</a:t>
            </a:r>
          </a:p>
        </p:txBody>
      </p:sp>
      <p:graphicFrame>
        <p:nvGraphicFramePr>
          <p:cNvPr id="1167" name="Group 143"/>
          <p:cNvGraphicFramePr>
            <a:graphicFrameLocks noGrp="1"/>
          </p:cNvGraphicFramePr>
          <p:nvPr>
            <p:ph type="tbl" idx="1"/>
          </p:nvPr>
        </p:nvGraphicFramePr>
        <p:xfrm>
          <a:off x="217714" y="1204686"/>
          <a:ext cx="8926286" cy="5604119"/>
        </p:xfrm>
        <a:graphic>
          <a:graphicData uri="http://schemas.openxmlformats.org/drawingml/2006/table">
            <a:tbl>
              <a:tblPr>
                <a:tableStyleId>{5940675A-B579-460E-94D1-54222C63F5DA}</a:tableStyleId>
              </a:tblPr>
              <a:tblGrid>
                <a:gridCol w="3060325"/>
                <a:gridCol w="2550945"/>
                <a:gridCol w="3315016"/>
              </a:tblGrid>
              <a:tr h="150948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smtClean="0">
                          <a:ln>
                            <a:noFill/>
                          </a:ln>
                          <a:effectLst/>
                        </a:rPr>
                        <a:t>Web 1.0</a:t>
                      </a:r>
                      <a:br>
                        <a:rPr kumimoji="0" lang="en-US" sz="2000" u="none" strike="noStrike" cap="none" normalizeH="0" baseline="0" dirty="0" smtClean="0">
                          <a:ln>
                            <a:noFill/>
                          </a:ln>
                          <a:effectLst/>
                        </a:rPr>
                      </a:br>
                      <a:r>
                        <a:rPr kumimoji="0" lang="en-US" sz="1600" u="none" strike="noStrike" cap="none" normalizeH="0" baseline="0" dirty="0" smtClean="0">
                          <a:ln>
                            <a:noFill/>
                          </a:ln>
                          <a:effectLst/>
                        </a:rPr>
                        <a:t>(1993-2003)</a:t>
                      </a:r>
                      <a:r>
                        <a:rPr kumimoji="0" lang="en-US" sz="900" u="none" strike="noStrike" cap="none" normalizeH="0" baseline="0" dirty="0" smtClean="0">
                          <a:ln>
                            <a:noFill/>
                          </a:ln>
                          <a:effectLst/>
                        </a:rPr>
                        <a:t/>
                      </a:r>
                      <a:br>
                        <a:rPr kumimoji="0" lang="en-US" sz="900" u="none" strike="noStrike" cap="none" normalizeH="0" baseline="0" dirty="0" smtClean="0">
                          <a:ln>
                            <a:noFill/>
                          </a:ln>
                          <a:effectLst/>
                        </a:rPr>
                      </a:br>
                      <a:endParaRPr kumimoji="0" lang="en-US" sz="900" u="none" strike="noStrike" cap="none" normalizeH="0" baseline="0" dirty="0" smtClean="0">
                        <a:ln>
                          <a:noFill/>
                        </a:ln>
                        <a:effectLst/>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dirty="0" smtClean="0">
                          <a:ln>
                            <a:noFill/>
                          </a:ln>
                          <a:effectLst/>
                        </a:rPr>
                        <a:t>Pretty much HTML pages viewed through a browser</a:t>
                      </a:r>
                      <a:endParaRPr kumimoji="0" lang="en-US" sz="1600" b="0" i="0" u="none" strike="noStrike" cap="none" normalizeH="0" baseline="0" dirty="0" smtClean="0">
                        <a:ln>
                          <a:noFill/>
                        </a:ln>
                        <a:solidFill>
                          <a:schemeClr val="tx1"/>
                        </a:solidFill>
                        <a:effectLst/>
                        <a:latin typeface="Arial Narrow"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smtClean="0">
                          <a:ln>
                            <a:noFill/>
                          </a:ln>
                          <a:effectLst/>
                        </a:rPr>
                        <a:t>Web 2.0</a:t>
                      </a:r>
                      <a:br>
                        <a:rPr kumimoji="0" lang="en-US" sz="2000" u="none" strike="noStrike" cap="none" normalizeH="0" baseline="0" dirty="0" smtClean="0">
                          <a:ln>
                            <a:noFill/>
                          </a:ln>
                          <a:effectLst/>
                        </a:rPr>
                      </a:br>
                      <a:r>
                        <a:rPr kumimoji="0" lang="en-US" sz="1600" u="none" strike="noStrike" cap="none" normalizeH="0" baseline="0" dirty="0" smtClean="0">
                          <a:ln>
                            <a:noFill/>
                          </a:ln>
                          <a:effectLst/>
                        </a:rPr>
                        <a:t>(2003- beyond)</a:t>
                      </a:r>
                      <a:r>
                        <a:rPr kumimoji="0" lang="en-US" sz="900" u="none" strike="noStrike" cap="none" normalizeH="0" baseline="0" dirty="0" smtClean="0">
                          <a:ln>
                            <a:noFill/>
                          </a:ln>
                          <a:effectLst/>
                        </a:rPr>
                        <a:t/>
                      </a:r>
                      <a:br>
                        <a:rPr kumimoji="0" lang="en-US" sz="900" u="none" strike="noStrike" cap="none" normalizeH="0" baseline="0" dirty="0" smtClean="0">
                          <a:ln>
                            <a:noFill/>
                          </a:ln>
                          <a:effectLst/>
                        </a:rPr>
                      </a:br>
                      <a:r>
                        <a:rPr kumimoji="0" lang="en-US" sz="900" u="none" strike="noStrike" cap="none" normalizeH="0" baseline="0" dirty="0" smtClean="0">
                          <a:ln>
                            <a:noFill/>
                          </a:ln>
                          <a:effectLst/>
                        </a:rPr>
                        <a:t/>
                      </a:r>
                      <a:br>
                        <a:rPr kumimoji="0" lang="en-US" sz="900" u="none" strike="noStrike" cap="none" normalizeH="0" baseline="0" dirty="0" smtClean="0">
                          <a:ln>
                            <a:noFill/>
                          </a:ln>
                          <a:effectLst/>
                        </a:rPr>
                      </a:br>
                      <a:r>
                        <a:rPr kumimoji="0" lang="en-US" sz="1400" u="none" strike="noStrike" cap="none" normalizeH="0" baseline="0" dirty="0" smtClean="0">
                          <a:ln>
                            <a:noFill/>
                          </a:ln>
                          <a:effectLst/>
                        </a:rPr>
                        <a:t>Web pages, plus a lot of other “content” shared over the web, with more interactivity; more like an application than a “page”</a:t>
                      </a:r>
                      <a:endParaRPr kumimoji="0" lang="en-US" sz="1400" b="0" i="0" u="none" strike="noStrike" cap="none" normalizeH="0" baseline="0" dirty="0" smtClean="0">
                        <a:ln>
                          <a:noFill/>
                        </a:ln>
                        <a:solidFill>
                          <a:schemeClr val="tx1"/>
                        </a:solidFill>
                        <a:effectLst/>
                        <a:latin typeface="Arial Narrow" pitchFamily="34" charset="0"/>
                      </a:endParaRPr>
                    </a:p>
                  </a:txBody>
                  <a:tcPr horzOverflow="overflow"/>
                </a:tc>
              </a:tr>
              <a:tr h="6136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dirty="0" smtClean="0">
                          <a:ln>
                            <a:noFill/>
                          </a:ln>
                          <a:effectLst/>
                        </a:rPr>
                        <a:t>“Read”</a:t>
                      </a:r>
                      <a:endParaRPr kumimoji="0" lang="en-US" sz="1800" b="0" i="0" u="none" strike="noStrike" cap="none" normalizeH="0" baseline="0" dirty="0" smtClean="0">
                        <a:ln>
                          <a:noFill/>
                        </a:ln>
                        <a:solidFill>
                          <a:schemeClr val="tx1"/>
                        </a:solidFill>
                        <a:effectLst/>
                        <a:latin typeface="Arial Black"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1" u="none" strike="noStrike" cap="none" normalizeH="0" baseline="0" dirty="0" smtClean="0">
                          <a:ln>
                            <a:noFill/>
                          </a:ln>
                          <a:effectLst/>
                        </a:rPr>
                        <a:t>Mode</a:t>
                      </a:r>
                      <a:endParaRPr kumimoji="0" lang="en-US" sz="1800" b="1" i="1" u="none" strike="noStrike" cap="none" normalizeH="0" baseline="0" dirty="0" smtClean="0">
                        <a:ln>
                          <a:noFill/>
                        </a:ln>
                        <a:solidFill>
                          <a:schemeClr val="tx1"/>
                        </a:solidFill>
                        <a:effectLst/>
                        <a:latin typeface="Arial Black"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dirty="0" smtClean="0">
                          <a:ln>
                            <a:noFill/>
                          </a:ln>
                          <a:effectLst/>
                        </a:rPr>
                        <a:t>“Write” &amp; Contribute</a:t>
                      </a:r>
                      <a:endParaRPr kumimoji="0" lang="en-US" sz="1800" b="0" i="0" u="none" strike="noStrike" cap="none" normalizeH="0" baseline="0" dirty="0" smtClean="0">
                        <a:ln>
                          <a:noFill/>
                        </a:ln>
                        <a:solidFill>
                          <a:schemeClr val="tx1"/>
                        </a:solidFill>
                        <a:effectLst/>
                        <a:latin typeface="Arial Black" pitchFamily="34" charset="0"/>
                      </a:endParaRPr>
                    </a:p>
                  </a:txBody>
                  <a:tcPr horzOverflow="overflow"/>
                </a:tc>
              </a:tr>
              <a:tr h="80444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dirty="0" smtClean="0">
                          <a:ln>
                            <a:noFill/>
                          </a:ln>
                          <a:effectLst/>
                        </a:rPr>
                        <a:t>“Page”</a:t>
                      </a:r>
                      <a:endParaRPr kumimoji="0" lang="en-US" sz="1800" b="0" i="0" u="none" strike="noStrike" cap="none" normalizeH="0" baseline="0" dirty="0" smtClean="0">
                        <a:ln>
                          <a:noFill/>
                        </a:ln>
                        <a:solidFill>
                          <a:schemeClr val="tx1"/>
                        </a:solidFill>
                        <a:effectLst/>
                        <a:latin typeface="Arial Black"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1" u="none" strike="noStrike" cap="none" normalizeH="0" baseline="0" dirty="0" smtClean="0">
                          <a:ln>
                            <a:noFill/>
                          </a:ln>
                          <a:effectLst/>
                        </a:rPr>
                        <a:t>Primary Unit of content</a:t>
                      </a:r>
                      <a:endParaRPr kumimoji="0" lang="en-US" sz="1800" b="1" i="1" u="none" strike="noStrike" cap="none" normalizeH="0" baseline="0" dirty="0" smtClean="0">
                        <a:ln>
                          <a:noFill/>
                        </a:ln>
                        <a:solidFill>
                          <a:schemeClr val="tx1"/>
                        </a:solidFill>
                        <a:effectLst/>
                        <a:latin typeface="Arial Black"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dirty="0" smtClean="0">
                          <a:ln>
                            <a:noFill/>
                          </a:ln>
                          <a:effectLst/>
                        </a:rPr>
                        <a:t>“Post / record”</a:t>
                      </a:r>
                      <a:endParaRPr kumimoji="0" lang="en-US" sz="1800" b="0" i="0" u="none" strike="noStrike" cap="none" normalizeH="0" baseline="0" dirty="0" smtClean="0">
                        <a:ln>
                          <a:noFill/>
                        </a:ln>
                        <a:solidFill>
                          <a:schemeClr val="tx1"/>
                        </a:solidFill>
                        <a:effectLst/>
                        <a:latin typeface="Arial Black" pitchFamily="34" charset="0"/>
                      </a:endParaRPr>
                    </a:p>
                  </a:txBody>
                  <a:tcPr horzOverflow="overflow"/>
                </a:tc>
              </a:tr>
              <a:tr h="47320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smtClean="0">
                          <a:ln>
                            <a:noFill/>
                          </a:ln>
                          <a:effectLst/>
                        </a:rPr>
                        <a:t>“static”</a:t>
                      </a:r>
                      <a:endParaRPr kumimoji="0" lang="en-US" sz="1800" b="0" i="0" u="none" strike="noStrike" cap="none" normalizeH="0" baseline="0" smtClean="0">
                        <a:ln>
                          <a:noFill/>
                        </a:ln>
                        <a:solidFill>
                          <a:schemeClr val="tx1"/>
                        </a:solidFill>
                        <a:effectLst/>
                        <a:latin typeface="Arial Black"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1" u="none" strike="noStrike" cap="none" normalizeH="0" baseline="0" dirty="0" smtClean="0">
                          <a:ln>
                            <a:noFill/>
                          </a:ln>
                          <a:effectLst/>
                        </a:rPr>
                        <a:t>State</a:t>
                      </a:r>
                      <a:endParaRPr kumimoji="0" lang="en-US" sz="1800" b="1" i="1" u="none" strike="noStrike" cap="none" normalizeH="0" baseline="0" dirty="0" smtClean="0">
                        <a:ln>
                          <a:noFill/>
                        </a:ln>
                        <a:solidFill>
                          <a:schemeClr val="tx1"/>
                        </a:solidFill>
                        <a:effectLst/>
                        <a:latin typeface="Arial Black"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dirty="0" smtClean="0">
                          <a:ln>
                            <a:noFill/>
                          </a:ln>
                          <a:effectLst/>
                        </a:rPr>
                        <a:t>“dynamic”</a:t>
                      </a:r>
                      <a:endParaRPr kumimoji="0" lang="en-US" sz="1800" b="0" i="0" u="none" strike="noStrike" cap="none" normalizeH="0" baseline="0" dirty="0" smtClean="0">
                        <a:ln>
                          <a:noFill/>
                        </a:ln>
                        <a:solidFill>
                          <a:schemeClr val="tx1"/>
                        </a:solidFill>
                        <a:effectLst/>
                        <a:latin typeface="Arial Black" pitchFamily="34" charset="0"/>
                      </a:endParaRPr>
                    </a:p>
                  </a:txBody>
                  <a:tcPr horzOverflow="overflow"/>
                </a:tc>
              </a:tr>
              <a:tr h="80444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smtClean="0">
                          <a:ln>
                            <a:noFill/>
                          </a:ln>
                          <a:effectLst/>
                        </a:rPr>
                        <a:t>Web browser</a:t>
                      </a:r>
                      <a:endParaRPr kumimoji="0" lang="en-US" sz="1800" b="0" i="0" u="none" strike="noStrike" cap="none" normalizeH="0" baseline="0" smtClean="0">
                        <a:ln>
                          <a:noFill/>
                        </a:ln>
                        <a:solidFill>
                          <a:schemeClr val="tx1"/>
                        </a:solidFill>
                        <a:effectLst/>
                        <a:latin typeface="Arial Black"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1" u="none" strike="noStrike" cap="none" normalizeH="0" baseline="0" dirty="0" smtClean="0">
                          <a:ln>
                            <a:noFill/>
                          </a:ln>
                          <a:effectLst/>
                        </a:rPr>
                        <a:t>Viewed through…</a:t>
                      </a:r>
                      <a:endParaRPr kumimoji="0" lang="en-US" sz="1800" b="1" i="1" u="none" strike="noStrike" cap="none" normalizeH="0" baseline="0" dirty="0" smtClean="0">
                        <a:ln>
                          <a:noFill/>
                        </a:ln>
                        <a:solidFill>
                          <a:schemeClr val="tx1"/>
                        </a:solidFill>
                        <a:effectLst/>
                        <a:latin typeface="Arial Black"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dirty="0" smtClean="0">
                          <a:ln>
                            <a:noFill/>
                          </a:ln>
                          <a:effectLst/>
                        </a:rPr>
                        <a:t>Browsers, RSS Readers, anything</a:t>
                      </a:r>
                      <a:endParaRPr kumimoji="0" lang="en-US" sz="1800" b="0" i="0" u="none" strike="noStrike" cap="none" normalizeH="0" baseline="0" dirty="0" smtClean="0">
                        <a:ln>
                          <a:noFill/>
                        </a:ln>
                        <a:solidFill>
                          <a:schemeClr val="tx1"/>
                        </a:solidFill>
                        <a:effectLst/>
                        <a:latin typeface="Arial Black" pitchFamily="34" charset="0"/>
                      </a:endParaRPr>
                    </a:p>
                  </a:txBody>
                  <a:tcPr horzOverflow="overflow"/>
                </a:tc>
              </a:tr>
              <a:tr h="47320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smtClean="0">
                          <a:ln>
                            <a:noFill/>
                          </a:ln>
                          <a:effectLst/>
                        </a:rPr>
                        <a:t>“Client Server”</a:t>
                      </a:r>
                      <a:endParaRPr kumimoji="0" lang="en-US" sz="1800" b="0" i="0" u="none" strike="noStrike" cap="none" normalizeH="0" baseline="0" smtClean="0">
                        <a:ln>
                          <a:noFill/>
                        </a:ln>
                        <a:solidFill>
                          <a:schemeClr val="tx1"/>
                        </a:solidFill>
                        <a:effectLst/>
                        <a:latin typeface="Arial Black"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1" u="none" strike="noStrike" cap="none" normalizeH="0" baseline="0" dirty="0" smtClean="0">
                          <a:ln>
                            <a:noFill/>
                          </a:ln>
                          <a:effectLst/>
                        </a:rPr>
                        <a:t>Architecture</a:t>
                      </a:r>
                      <a:endParaRPr kumimoji="0" lang="en-US" sz="1800" b="1" i="1" u="none" strike="noStrike" cap="none" normalizeH="0" baseline="0" dirty="0" smtClean="0">
                        <a:ln>
                          <a:noFill/>
                        </a:ln>
                        <a:solidFill>
                          <a:schemeClr val="tx1"/>
                        </a:solidFill>
                        <a:effectLst/>
                        <a:latin typeface="Arial Black"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dirty="0" smtClean="0">
                          <a:ln>
                            <a:noFill/>
                          </a:ln>
                          <a:effectLst/>
                        </a:rPr>
                        <a:t>“Web Services”</a:t>
                      </a:r>
                      <a:endParaRPr kumimoji="0" lang="en-US" sz="1800" b="0" i="0" u="none" strike="noStrike" cap="none" normalizeH="0" baseline="0" dirty="0" smtClean="0">
                        <a:ln>
                          <a:noFill/>
                        </a:ln>
                        <a:solidFill>
                          <a:schemeClr val="tx1"/>
                        </a:solidFill>
                        <a:effectLst/>
                        <a:latin typeface="Arial Black" pitchFamily="34" charset="0"/>
                      </a:endParaRPr>
                    </a:p>
                  </a:txBody>
                  <a:tcPr horzOverflow="overflow"/>
                </a:tc>
              </a:tr>
              <a:tr h="80444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smtClean="0">
                          <a:ln>
                            <a:noFill/>
                          </a:ln>
                          <a:effectLst/>
                        </a:rPr>
                        <a:t>Web Coders</a:t>
                      </a:r>
                      <a:endParaRPr kumimoji="0" lang="en-US" sz="1800" b="0" i="0" u="none" strike="noStrike" cap="none" normalizeH="0" baseline="0" smtClean="0">
                        <a:ln>
                          <a:noFill/>
                        </a:ln>
                        <a:solidFill>
                          <a:schemeClr val="tx1"/>
                        </a:solidFill>
                        <a:effectLst/>
                        <a:latin typeface="Arial Black"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1" u="none" strike="noStrike" cap="none" normalizeH="0" baseline="0" dirty="0" smtClean="0">
                          <a:ln>
                            <a:noFill/>
                          </a:ln>
                          <a:effectLst/>
                        </a:rPr>
                        <a:t>Content Created by…</a:t>
                      </a:r>
                      <a:endParaRPr kumimoji="0" lang="en-US" sz="1800" b="1" i="1" u="none" strike="noStrike" cap="none" normalizeH="0" baseline="0" dirty="0" smtClean="0">
                        <a:ln>
                          <a:noFill/>
                        </a:ln>
                        <a:solidFill>
                          <a:schemeClr val="tx1"/>
                        </a:solidFill>
                        <a:effectLst/>
                        <a:latin typeface="Arial Black"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dirty="0" smtClean="0">
                          <a:ln>
                            <a:noFill/>
                          </a:ln>
                          <a:effectLst/>
                        </a:rPr>
                        <a:t>Everyone</a:t>
                      </a:r>
                      <a:endParaRPr kumimoji="0" lang="en-US" sz="1800" b="0" i="0" u="none" strike="noStrike" cap="none" normalizeH="0" baseline="0" dirty="0" smtClean="0">
                        <a:ln>
                          <a:noFill/>
                        </a:ln>
                        <a:solidFill>
                          <a:schemeClr val="tx1"/>
                        </a:solidFill>
                        <a:effectLst/>
                        <a:latin typeface="Arial Black" pitchFamily="34" charset="0"/>
                      </a:endParaRPr>
                    </a:p>
                  </a:txBody>
                  <a:tcPr horzOverflow="overflow"/>
                </a:tc>
              </a:tr>
            </a:tbl>
          </a:graphicData>
        </a:graphic>
      </p:graphicFrame>
    </p:spTree>
    <p:extLst>
      <p:ext uri="{BB962C8B-B14F-4D97-AF65-F5344CB8AC3E}">
        <p14:creationId xmlns:p14="http://schemas.microsoft.com/office/powerpoint/2010/main" val="170466177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7772400" cy="381000"/>
          </a:xfrm>
        </p:spPr>
        <p:txBody>
          <a:bodyPr>
            <a:normAutofit fontScale="90000"/>
          </a:bodyPr>
          <a:lstStyle/>
          <a:p>
            <a:r>
              <a:rPr lang="en-US" dirty="0" smtClean="0"/>
              <a:t>WEB 1.0    </a:t>
            </a:r>
            <a:r>
              <a:rPr lang="en-US" i="1" dirty="0" smtClean="0"/>
              <a:t>Vs.</a:t>
            </a:r>
            <a:r>
              <a:rPr lang="en-US" dirty="0" smtClean="0"/>
              <a:t>    Web 2.0</a:t>
            </a:r>
            <a:endParaRPr lang="en-US" dirty="0"/>
          </a:p>
        </p:txBody>
      </p:sp>
      <p:graphicFrame>
        <p:nvGraphicFramePr>
          <p:cNvPr id="5" name="Table Placeholder 4"/>
          <p:cNvGraphicFramePr>
            <a:graphicFrameLocks noGrp="1"/>
          </p:cNvGraphicFramePr>
          <p:nvPr>
            <p:ph type="tbl" idx="1"/>
          </p:nvPr>
        </p:nvGraphicFramePr>
        <p:xfrm>
          <a:off x="304800" y="1066800"/>
          <a:ext cx="8621486" cy="5575295"/>
        </p:xfrm>
        <a:graphic>
          <a:graphicData uri="http://schemas.openxmlformats.org/drawingml/2006/table">
            <a:tbl>
              <a:tblPr firstRow="1" bandRow="1">
                <a:tableStyleId>{5C22544A-7EE6-4342-B048-85BDC9FD1C3A}</a:tableStyleId>
              </a:tblPr>
              <a:tblGrid>
                <a:gridCol w="4310743"/>
                <a:gridCol w="4310743"/>
              </a:tblGrid>
              <a:tr h="505276">
                <a:tc>
                  <a:txBody>
                    <a:bodyPr/>
                    <a:lstStyle/>
                    <a:p>
                      <a:pPr algn="ctr"/>
                      <a:r>
                        <a:rPr lang="en-US" sz="2400" dirty="0" smtClean="0">
                          <a:solidFill>
                            <a:schemeClr val="tx1"/>
                          </a:solidFill>
                        </a:rPr>
                        <a:t>WEB 1.0</a:t>
                      </a:r>
                      <a:endParaRPr lang="en-US" sz="2400" dirty="0">
                        <a:solidFill>
                          <a:schemeClr val="tx1"/>
                        </a:solidFill>
                      </a:endParaRPr>
                    </a:p>
                  </a:txBody>
                  <a:tcPr/>
                </a:tc>
                <a:tc>
                  <a:txBody>
                    <a:bodyPr/>
                    <a:lstStyle/>
                    <a:p>
                      <a:pPr algn="ctr"/>
                      <a:r>
                        <a:rPr lang="en-US" sz="2400" dirty="0" smtClean="0">
                          <a:solidFill>
                            <a:schemeClr val="tx1"/>
                          </a:solidFill>
                        </a:rPr>
                        <a:t>WEB 2.0</a:t>
                      </a:r>
                      <a:endParaRPr lang="en-US" sz="2400" dirty="0">
                        <a:solidFill>
                          <a:schemeClr val="tx1"/>
                        </a:solidFill>
                      </a:endParaRPr>
                    </a:p>
                  </a:txBody>
                  <a:tcPr/>
                </a:tc>
              </a:tr>
              <a:tr h="419439">
                <a:tc>
                  <a:txBody>
                    <a:bodyPr/>
                    <a:lstStyle/>
                    <a:p>
                      <a:r>
                        <a:rPr lang="en-US" sz="1800" b="0" dirty="0" smtClean="0">
                          <a:solidFill>
                            <a:schemeClr val="tx1"/>
                          </a:solidFill>
                          <a:latin typeface="+mn-lt"/>
                        </a:rPr>
                        <a:t>“the mostly read only web”</a:t>
                      </a:r>
                      <a:endParaRPr lang="en-US" sz="1800" b="0" dirty="0">
                        <a:solidFill>
                          <a:schemeClr val="tx1"/>
                        </a:solidFill>
                        <a:latin typeface="+mn-lt"/>
                      </a:endParaRPr>
                    </a:p>
                  </a:txBody>
                  <a:tcPr/>
                </a:tc>
                <a:tc>
                  <a:txBody>
                    <a:bodyPr/>
                    <a:lstStyle/>
                    <a:p>
                      <a:r>
                        <a:rPr lang="en-US" sz="1800" b="0" dirty="0" smtClean="0">
                          <a:solidFill>
                            <a:schemeClr val="tx1"/>
                          </a:solidFill>
                          <a:latin typeface="+mn-lt"/>
                        </a:rPr>
                        <a:t>“the wildly read-write web”</a:t>
                      </a:r>
                      <a:endParaRPr lang="en-US" sz="1800" b="0" dirty="0">
                        <a:solidFill>
                          <a:schemeClr val="tx1"/>
                        </a:solidFill>
                        <a:latin typeface="+mn-lt"/>
                      </a:endParaRPr>
                    </a:p>
                  </a:txBody>
                  <a:tcPr/>
                </a:tc>
              </a:tr>
              <a:tr h="391885">
                <a:tc>
                  <a:txBody>
                    <a:bodyPr/>
                    <a:lstStyle/>
                    <a:p>
                      <a:r>
                        <a:rPr lang="en-US" sz="1800" b="0" dirty="0" smtClean="0">
                          <a:solidFill>
                            <a:schemeClr val="tx1"/>
                          </a:solidFill>
                          <a:latin typeface="+mn-lt"/>
                        </a:rPr>
                        <a:t>focused on companies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cap="none" normalizeH="0" baseline="0" dirty="0" smtClean="0">
                          <a:ln>
                            <a:noFill/>
                          </a:ln>
                          <a:solidFill>
                            <a:schemeClr val="tx1"/>
                          </a:solidFill>
                          <a:effectLst/>
                          <a:latin typeface="+mn-lt"/>
                        </a:rPr>
                        <a:t>    e.g.   Dot com, Bubble</a:t>
                      </a:r>
                      <a:endParaRPr lang="en-US" sz="1800" b="0" dirty="0">
                        <a:solidFill>
                          <a:schemeClr val="tx1"/>
                        </a:solidFill>
                        <a:latin typeface="+mn-lt"/>
                      </a:endParaRPr>
                    </a:p>
                  </a:txBody>
                  <a:tcPr/>
                </a:tc>
                <a:tc>
                  <a:txBody>
                    <a:bodyPr/>
                    <a:lstStyle/>
                    <a:p>
                      <a:r>
                        <a:rPr lang="en-US" sz="1800" b="0" dirty="0" smtClean="0">
                          <a:solidFill>
                            <a:schemeClr val="tx1"/>
                          </a:solidFill>
                          <a:latin typeface="+mn-lt"/>
                        </a:rPr>
                        <a:t>focused on communities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cap="none" normalizeH="0" baseline="0" dirty="0" smtClean="0">
                          <a:ln>
                            <a:noFill/>
                          </a:ln>
                          <a:solidFill>
                            <a:schemeClr val="tx1"/>
                          </a:solidFill>
                          <a:effectLst/>
                          <a:latin typeface="+mn-lt"/>
                        </a:rPr>
                        <a:t>     e.g.  MySpace,  </a:t>
                      </a:r>
                      <a:r>
                        <a:rPr kumimoji="0" lang="en-US" sz="1800" b="0" i="1" u="none" strike="noStrike" cap="none" normalizeH="0" baseline="0" dirty="0" err="1" smtClean="0">
                          <a:ln>
                            <a:noFill/>
                          </a:ln>
                          <a:solidFill>
                            <a:schemeClr val="tx1"/>
                          </a:solidFill>
                          <a:effectLst/>
                          <a:latin typeface="+mn-lt"/>
                        </a:rPr>
                        <a:t>Facebook</a:t>
                      </a:r>
                      <a:endParaRPr kumimoji="0" lang="en-US" sz="1800" b="0" i="1" u="none" strike="noStrike" cap="none" normalizeH="0" baseline="0" dirty="0" smtClean="0">
                        <a:ln>
                          <a:noFill/>
                        </a:ln>
                        <a:solidFill>
                          <a:schemeClr val="tx1"/>
                        </a:solidFill>
                        <a:effectLst/>
                        <a:latin typeface="+mn-lt"/>
                      </a:endParaRPr>
                    </a:p>
                  </a:txBody>
                  <a:tcPr/>
                </a:tc>
              </a:tr>
              <a:tr h="420915">
                <a:tc>
                  <a:txBody>
                    <a:bodyPr/>
                    <a:lstStyle/>
                    <a:p>
                      <a:r>
                        <a:rPr lang="en-US" sz="1800" b="0" dirty="0" smtClean="0">
                          <a:solidFill>
                            <a:schemeClr val="tx1"/>
                          </a:solidFill>
                          <a:latin typeface="+mn-lt"/>
                        </a:rPr>
                        <a:t>home pages</a:t>
                      </a:r>
                      <a:endParaRPr lang="en-US" sz="1800" b="0" dirty="0">
                        <a:solidFill>
                          <a:schemeClr val="tx1"/>
                        </a:solidFill>
                        <a:latin typeface="+mn-lt"/>
                      </a:endParaRPr>
                    </a:p>
                  </a:txBody>
                  <a:tcPr/>
                </a:tc>
                <a:tc>
                  <a:txBody>
                    <a:bodyPr/>
                    <a:lstStyle/>
                    <a:p>
                      <a:r>
                        <a:rPr lang="en-US" sz="1800" b="0" dirty="0" smtClean="0">
                          <a:solidFill>
                            <a:schemeClr val="tx1"/>
                          </a:solidFill>
                          <a:latin typeface="+mn-lt"/>
                        </a:rPr>
                        <a:t>blogs </a:t>
                      </a:r>
                      <a:endParaRPr lang="en-US" sz="1800" b="0" dirty="0">
                        <a:solidFill>
                          <a:schemeClr val="tx1"/>
                        </a:solidFill>
                        <a:latin typeface="+mn-lt"/>
                      </a:endParaRPr>
                    </a:p>
                  </a:txBody>
                  <a:tcPr/>
                </a:tc>
              </a:tr>
              <a:tr h="406400">
                <a:tc>
                  <a:txBody>
                    <a:bodyPr/>
                    <a:lstStyle/>
                    <a:p>
                      <a:r>
                        <a:rPr lang="en-US" sz="1800" b="0" dirty="0" smtClean="0">
                          <a:solidFill>
                            <a:schemeClr val="tx1"/>
                          </a:solidFill>
                          <a:latin typeface="+mn-lt"/>
                        </a:rPr>
                        <a:t>owning content</a:t>
                      </a:r>
                      <a:endParaRPr lang="en-US" sz="1800" b="0" dirty="0">
                        <a:solidFill>
                          <a:schemeClr val="tx1"/>
                        </a:solidFill>
                        <a:latin typeface="+mn-lt"/>
                      </a:endParaRPr>
                    </a:p>
                  </a:txBody>
                  <a:tcPr/>
                </a:tc>
                <a:tc>
                  <a:txBody>
                    <a:bodyPr/>
                    <a:lstStyle/>
                    <a:p>
                      <a:r>
                        <a:rPr lang="en-US" sz="1800" b="0" dirty="0" smtClean="0">
                          <a:solidFill>
                            <a:schemeClr val="tx1"/>
                          </a:solidFill>
                          <a:latin typeface="+mn-lt"/>
                        </a:rPr>
                        <a:t>sharing content</a:t>
                      </a:r>
                      <a:endParaRPr lang="en-US" sz="1800" b="0" dirty="0">
                        <a:solidFill>
                          <a:schemeClr val="tx1"/>
                        </a:solidFill>
                        <a:latin typeface="+mn-lt"/>
                      </a:endParaRPr>
                    </a:p>
                  </a:txBody>
                  <a:tcPr/>
                </a:tc>
              </a:tr>
              <a:tr h="420914">
                <a:tc>
                  <a:txBody>
                    <a:bodyPr/>
                    <a:lstStyle/>
                    <a:p>
                      <a:r>
                        <a:rPr lang="en-US" sz="1800" b="0" dirty="0" smtClean="0">
                          <a:solidFill>
                            <a:schemeClr val="tx1"/>
                          </a:solidFill>
                          <a:latin typeface="+mn-lt"/>
                        </a:rPr>
                        <a:t>HTML, portals</a:t>
                      </a:r>
                      <a:endParaRPr lang="en-US" sz="1800" b="0" dirty="0">
                        <a:solidFill>
                          <a:schemeClr val="tx1"/>
                        </a:solidFill>
                        <a:latin typeface="+mn-lt"/>
                      </a:endParaRPr>
                    </a:p>
                  </a:txBody>
                  <a:tcPr/>
                </a:tc>
                <a:tc>
                  <a:txBody>
                    <a:bodyPr/>
                    <a:lstStyle/>
                    <a:p>
                      <a:r>
                        <a:rPr lang="en-US" sz="1800" b="0" dirty="0" smtClean="0">
                          <a:solidFill>
                            <a:schemeClr val="tx1"/>
                          </a:solidFill>
                          <a:latin typeface="+mn-lt"/>
                        </a:rPr>
                        <a:t>XML, RSS</a:t>
                      </a:r>
                      <a:endParaRPr lang="en-US" sz="1800" b="0" dirty="0">
                        <a:solidFill>
                          <a:schemeClr val="tx1"/>
                        </a:solidFill>
                        <a:latin typeface="+mn-lt"/>
                      </a:endParaRPr>
                    </a:p>
                  </a:txBody>
                  <a:tcPr/>
                </a:tc>
              </a:tr>
              <a:tr h="406400">
                <a:tc>
                  <a:txBody>
                    <a:bodyPr/>
                    <a:lstStyle/>
                    <a:p>
                      <a:r>
                        <a:rPr lang="en-US" sz="1800" b="0" dirty="0" smtClean="0">
                          <a:solidFill>
                            <a:schemeClr val="tx1"/>
                          </a:solidFill>
                          <a:latin typeface="+mn-lt"/>
                        </a:rPr>
                        <a:t>web forms</a:t>
                      </a:r>
                      <a:endParaRPr lang="en-US" sz="1800" b="0" dirty="0">
                        <a:solidFill>
                          <a:schemeClr val="tx1"/>
                        </a:solidFill>
                        <a:latin typeface="+mn-lt"/>
                      </a:endParaRPr>
                    </a:p>
                  </a:txBody>
                  <a:tcPr/>
                </a:tc>
                <a:tc>
                  <a:txBody>
                    <a:bodyPr/>
                    <a:lstStyle/>
                    <a:p>
                      <a:r>
                        <a:rPr lang="en-US" sz="1800" b="0" dirty="0" smtClean="0">
                          <a:solidFill>
                            <a:schemeClr val="tx1"/>
                          </a:solidFill>
                          <a:latin typeface="+mn-lt"/>
                        </a:rPr>
                        <a:t>web applications </a:t>
                      </a:r>
                      <a:endParaRPr lang="en-US" sz="1800" b="0" dirty="0">
                        <a:solidFill>
                          <a:schemeClr val="tx1"/>
                        </a:solidFill>
                        <a:latin typeface="+mn-lt"/>
                      </a:endParaRPr>
                    </a:p>
                  </a:txBody>
                  <a:tcPr/>
                </a:tc>
              </a:tr>
              <a:tr h="406400">
                <a:tc>
                  <a:txBody>
                    <a:bodyPr/>
                    <a:lstStyle/>
                    <a:p>
                      <a:r>
                        <a:rPr lang="en-US" sz="1800" b="0" dirty="0" smtClean="0">
                          <a:solidFill>
                            <a:schemeClr val="tx1"/>
                          </a:solidFill>
                          <a:latin typeface="+mn-lt"/>
                        </a:rPr>
                        <a:t>directories (taxonomy)</a:t>
                      </a:r>
                      <a:endParaRPr lang="en-US" sz="1800" b="0" dirty="0">
                        <a:solidFill>
                          <a:schemeClr val="tx1"/>
                        </a:solidFill>
                        <a:latin typeface="+mn-lt"/>
                      </a:endParaRPr>
                    </a:p>
                  </a:txBody>
                  <a:tcPr/>
                </a:tc>
                <a:tc>
                  <a:txBody>
                    <a:bodyPr/>
                    <a:lstStyle/>
                    <a:p>
                      <a:r>
                        <a:rPr lang="en-US" sz="1800" b="0" dirty="0" smtClean="0">
                          <a:solidFill>
                            <a:schemeClr val="tx1"/>
                          </a:solidFill>
                          <a:latin typeface="+mn-lt"/>
                        </a:rPr>
                        <a:t>tagging ("</a:t>
                      </a:r>
                      <a:r>
                        <a:rPr lang="en-US" sz="1800" b="0" dirty="0" err="1" smtClean="0">
                          <a:solidFill>
                            <a:schemeClr val="tx1"/>
                          </a:solidFill>
                          <a:latin typeface="+mn-lt"/>
                        </a:rPr>
                        <a:t>folksonomy</a:t>
                      </a:r>
                      <a:r>
                        <a:rPr lang="en-US" sz="1800" b="0" dirty="0" smtClean="0">
                          <a:solidFill>
                            <a:schemeClr val="tx1"/>
                          </a:solidFill>
                          <a:latin typeface="+mn-lt"/>
                        </a:rPr>
                        <a:t>") </a:t>
                      </a:r>
                      <a:endParaRPr lang="en-US" sz="1800" b="0" dirty="0">
                        <a:solidFill>
                          <a:schemeClr val="tx1"/>
                        </a:solidFill>
                        <a:latin typeface="+mn-lt"/>
                      </a:endParaRPr>
                    </a:p>
                  </a:txBody>
                  <a:tcPr/>
                </a:tc>
              </a:tr>
              <a:tr h="448491">
                <a:tc>
                  <a:txBody>
                    <a:bodyPr/>
                    <a:lstStyle/>
                    <a:p>
                      <a:r>
                        <a:rPr kumimoji="0" lang="en-US" sz="1800" b="0" i="1" u="none" strike="noStrike" cap="none" normalizeH="0" baseline="0" dirty="0" smtClean="0">
                          <a:ln>
                            <a:noFill/>
                          </a:ln>
                          <a:solidFill>
                            <a:schemeClr val="tx1"/>
                          </a:solidFill>
                          <a:effectLst/>
                          <a:latin typeface="+mn-lt"/>
                        </a:rPr>
                        <a:t>about wires</a:t>
                      </a:r>
                      <a:endParaRPr lang="en-US" sz="1800" b="0" dirty="0">
                        <a:solidFill>
                          <a:schemeClr val="tx1"/>
                        </a:solidFill>
                        <a:latin typeface="+mn-lt"/>
                      </a:endParaRPr>
                    </a:p>
                  </a:txBody>
                  <a:tcPr/>
                </a:tc>
                <a:tc>
                  <a:txBody>
                    <a:bodyPr/>
                    <a:lstStyle/>
                    <a:p>
                      <a:r>
                        <a:rPr kumimoji="0" lang="en-US" sz="1800" b="0" i="1" u="none" strike="noStrike" cap="none" normalizeH="0" baseline="0" dirty="0" smtClean="0">
                          <a:ln>
                            <a:noFill/>
                          </a:ln>
                          <a:solidFill>
                            <a:schemeClr val="tx1"/>
                          </a:solidFill>
                          <a:effectLst/>
                          <a:latin typeface="+mn-lt"/>
                        </a:rPr>
                        <a:t>about wireless.</a:t>
                      </a:r>
                      <a:endParaRPr lang="en-US" sz="1800" b="0" dirty="0">
                        <a:solidFill>
                          <a:schemeClr val="tx1"/>
                        </a:solidFill>
                        <a:latin typeface="+mn-lt"/>
                      </a:endParaRPr>
                    </a:p>
                  </a:txBody>
                  <a:tcPr/>
                </a:tc>
              </a:tr>
              <a:tr h="464457">
                <a:tc>
                  <a:txBody>
                    <a:bodyPr/>
                    <a:lstStyle/>
                    <a:p>
                      <a:r>
                        <a:rPr lang="en-US" sz="1800" b="0" dirty="0" smtClean="0">
                          <a:solidFill>
                            <a:schemeClr val="tx1"/>
                          </a:solidFill>
                          <a:latin typeface="+mn-lt"/>
                        </a:rPr>
                        <a:t>Netscape</a:t>
                      </a:r>
                      <a:endParaRPr lang="en-US" sz="1800" b="0" dirty="0">
                        <a:solidFill>
                          <a:schemeClr val="tx1"/>
                        </a:solidFill>
                        <a:latin typeface="+mn-lt"/>
                      </a:endParaRPr>
                    </a:p>
                  </a:txBody>
                  <a:tcPr/>
                </a:tc>
                <a:tc>
                  <a:txBody>
                    <a:bodyPr/>
                    <a:lstStyle/>
                    <a:p>
                      <a:r>
                        <a:rPr lang="en-US" sz="1800" b="0" dirty="0" smtClean="0">
                          <a:solidFill>
                            <a:schemeClr val="tx1"/>
                          </a:solidFill>
                          <a:latin typeface="+mn-lt"/>
                        </a:rPr>
                        <a:t>Google</a:t>
                      </a:r>
                      <a:endParaRPr lang="en-US" sz="1800" b="0" dirty="0">
                        <a:solidFill>
                          <a:schemeClr val="tx1"/>
                        </a:solidFill>
                        <a:latin typeface="+mn-lt"/>
                      </a:endParaRPr>
                    </a:p>
                  </a:txBody>
                  <a:tcPr/>
                </a:tc>
              </a:tr>
              <a:tr h="3918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cap="none" normalizeH="0" baseline="0" dirty="0" smtClean="0">
                          <a:ln>
                            <a:noFill/>
                          </a:ln>
                          <a:solidFill>
                            <a:schemeClr val="tx1"/>
                          </a:solidFill>
                          <a:effectLst/>
                          <a:latin typeface="+mn-lt"/>
                        </a:rPr>
                        <a:t>dial up</a:t>
                      </a:r>
                      <a:endParaRPr lang="en-US" sz="1800" b="0" dirty="0">
                        <a:solidFill>
                          <a:schemeClr val="tx1"/>
                        </a:solidFill>
                        <a:latin typeface="+mn-lt"/>
                      </a:endParaRPr>
                    </a:p>
                  </a:txBody>
                  <a:tcPr/>
                </a:tc>
                <a:tc>
                  <a:txBody>
                    <a:bodyPr/>
                    <a:lstStyle/>
                    <a:p>
                      <a:r>
                        <a:rPr kumimoji="0" lang="en-US" sz="1800" b="0" i="1" u="none" strike="noStrike" cap="none" normalizeH="0" baseline="0" dirty="0" smtClean="0">
                          <a:ln>
                            <a:noFill/>
                          </a:ln>
                          <a:solidFill>
                            <a:schemeClr val="tx1"/>
                          </a:solidFill>
                          <a:effectLst/>
                          <a:latin typeface="+mn-lt"/>
                        </a:rPr>
                        <a:t>broadband</a:t>
                      </a:r>
                      <a:endParaRPr lang="en-US" sz="1800" b="0" dirty="0">
                        <a:solidFill>
                          <a:schemeClr val="tx1"/>
                        </a:solidFill>
                        <a:latin typeface="+mn-lt"/>
                      </a:endParaRPr>
                    </a:p>
                  </a:txBody>
                  <a:tcPr/>
                </a:tc>
              </a:tr>
              <a:tr h="6446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cap="none" normalizeH="0" baseline="0" dirty="0" smtClean="0">
                          <a:ln>
                            <a:noFill/>
                          </a:ln>
                          <a:solidFill>
                            <a:schemeClr val="tx1"/>
                          </a:solidFill>
                          <a:effectLst/>
                          <a:latin typeface="+mn-lt"/>
                        </a:rPr>
                        <a:t>Yahoo mail 1998 with 2 MB of storage.</a:t>
                      </a:r>
                    </a:p>
                    <a:p>
                      <a:endParaRPr lang="en-US" sz="1800" b="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cap="none" normalizeH="0" baseline="0" dirty="0" smtClean="0">
                          <a:ln>
                            <a:noFill/>
                          </a:ln>
                          <a:solidFill>
                            <a:schemeClr val="tx1"/>
                          </a:solidFill>
                          <a:effectLst/>
                          <a:latin typeface="+mn-lt"/>
                        </a:rPr>
                        <a:t>Google Mail (Gmail) with 2GB of storage.</a:t>
                      </a:r>
                    </a:p>
                    <a:p>
                      <a:endParaRPr lang="en-US" sz="1800" b="0" dirty="0">
                        <a:solidFill>
                          <a:schemeClr val="tx1"/>
                        </a:solidFill>
                        <a:latin typeface="+mn-lt"/>
                      </a:endParaRPr>
                    </a:p>
                  </a:txBody>
                  <a:tcPr/>
                </a:tc>
              </a:tr>
            </a:tbl>
          </a:graphicData>
        </a:graphic>
      </p:graphicFrame>
    </p:spTree>
    <p:extLst>
      <p:ext uri="{BB962C8B-B14F-4D97-AF65-F5344CB8AC3E}">
        <p14:creationId xmlns:p14="http://schemas.microsoft.com/office/powerpoint/2010/main" val="351583617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7"/>
          <p:cNvSpPr txBox="1">
            <a:spLocks noChangeArrowheads="1"/>
          </p:cNvSpPr>
          <p:nvPr/>
        </p:nvSpPr>
        <p:spPr bwMode="auto">
          <a:xfrm>
            <a:off x="0" y="381000"/>
            <a:ext cx="9144000" cy="584775"/>
          </a:xfrm>
          <a:prstGeom prst="rect">
            <a:avLst/>
          </a:prstGeom>
          <a:noFill/>
          <a:ln w="9525">
            <a:noFill/>
            <a:miter lim="800000"/>
            <a:headEnd/>
            <a:tailEnd/>
          </a:ln>
          <a:effectLst/>
        </p:spPr>
        <p:txBody>
          <a:bodyPr>
            <a:spAutoFit/>
          </a:bodyPr>
          <a:lstStyle/>
          <a:p>
            <a:pPr marL="855663">
              <a:spcBef>
                <a:spcPct val="50000"/>
              </a:spcBef>
            </a:pPr>
            <a:r>
              <a:rPr lang="en-US" altLang="zh-TW" sz="3200" b="1" dirty="0">
                <a:solidFill>
                  <a:schemeClr val="accent2">
                    <a:lumMod val="50000"/>
                  </a:schemeClr>
                </a:solidFill>
                <a:latin typeface="+mj-lt"/>
                <a:ea typeface="新細明體" pitchFamily="18" charset="-120"/>
              </a:rPr>
              <a:t>L</a:t>
            </a:r>
            <a:r>
              <a:rPr lang="en-US" altLang="zh-TW" sz="3200" b="1" dirty="0" smtClean="0">
                <a:solidFill>
                  <a:schemeClr val="accent2">
                    <a:lumMod val="50000"/>
                  </a:schemeClr>
                </a:solidFill>
                <a:latin typeface="+mj-lt"/>
                <a:ea typeface="新細明體" pitchFamily="18" charset="-120"/>
              </a:rPr>
              <a:t>esson </a:t>
            </a:r>
            <a:r>
              <a:rPr lang="en-US" altLang="zh-TW" sz="3200" b="1" dirty="0">
                <a:solidFill>
                  <a:schemeClr val="accent2">
                    <a:lumMod val="50000"/>
                  </a:schemeClr>
                </a:solidFill>
                <a:latin typeface="+mj-lt"/>
                <a:ea typeface="新細明體" pitchFamily="18" charset="-120"/>
              </a:rPr>
              <a:t>R</a:t>
            </a:r>
            <a:r>
              <a:rPr lang="en-US" altLang="zh-TW" sz="3200" b="1" dirty="0" smtClean="0">
                <a:solidFill>
                  <a:schemeClr val="accent2">
                    <a:lumMod val="50000"/>
                  </a:schemeClr>
                </a:solidFill>
                <a:latin typeface="+mj-lt"/>
                <a:ea typeface="新細明體" pitchFamily="18" charset="-120"/>
              </a:rPr>
              <a:t>eview</a:t>
            </a:r>
            <a:r>
              <a:rPr lang="en-US" altLang="zh-TW" sz="3200" dirty="0" smtClean="0">
                <a:solidFill>
                  <a:schemeClr val="accent2">
                    <a:lumMod val="50000"/>
                  </a:schemeClr>
                </a:solidFill>
                <a:latin typeface="+mj-lt"/>
                <a:ea typeface="新細明體" pitchFamily="18" charset="-120"/>
              </a:rPr>
              <a:t> </a:t>
            </a:r>
            <a:endParaRPr lang="en-US" altLang="zh-TW" sz="3200" dirty="0">
              <a:solidFill>
                <a:schemeClr val="accent2">
                  <a:lumMod val="50000"/>
                </a:schemeClr>
              </a:solidFill>
              <a:latin typeface="+mj-lt"/>
              <a:ea typeface="新細明體" pitchFamily="18" charset="-120"/>
            </a:endParaRPr>
          </a:p>
        </p:txBody>
      </p:sp>
      <p:sp>
        <p:nvSpPr>
          <p:cNvPr id="6" name="Content Placeholder 2"/>
          <p:cNvSpPr txBox="1">
            <a:spLocks/>
          </p:cNvSpPr>
          <p:nvPr/>
        </p:nvSpPr>
        <p:spPr>
          <a:xfrm>
            <a:off x="457200" y="1295400"/>
            <a:ext cx="8686800" cy="5180465"/>
          </a:xfrm>
          <a:prstGeom prst="rect">
            <a:avLst/>
          </a:prstGeom>
        </p:spPr>
        <p:txBody>
          <a:bodyPr vert="horz">
            <a:normAutofit lnSpcReduction="10000"/>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US" sz="27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Differentiate Static and Dynamic web sites.</a:t>
            </a:r>
          </a:p>
          <a:p>
            <a:pPr marL="365760" marR="0" lvl="0" indent="-256032" algn="l" defTabSz="914400" rtl="0" eaLnBrk="1" fontAlgn="auto" latinLnBrk="0" hangingPunct="1">
              <a:lnSpc>
                <a:spcPct val="100000"/>
              </a:lnSpc>
              <a:spcBef>
                <a:spcPts val="400"/>
              </a:spcBef>
              <a:spcAft>
                <a:spcPts val="0"/>
              </a:spcAft>
              <a:buClr>
                <a:schemeClr val="accent1"/>
              </a:buClr>
              <a:buSzPct val="68000"/>
              <a:tabLst/>
              <a:defRPr/>
            </a:pPr>
            <a:endParaRPr kumimoji="0" lang="en-US" sz="27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US" sz="27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Differentiate collaborative and Syndication web sites.</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en-US" sz="27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365760" lvl="0" indent="-256032" fontAlgn="auto">
              <a:spcBef>
                <a:spcPts val="400"/>
              </a:spcBef>
              <a:spcAft>
                <a:spcPts val="0"/>
              </a:spcAft>
              <a:buClr>
                <a:schemeClr val="accent1"/>
              </a:buClr>
              <a:buSzPct val="68000"/>
              <a:buFont typeface="Wingdings 3"/>
              <a:buChar char=""/>
            </a:pPr>
            <a:r>
              <a:rPr kumimoji="0" lang="en-US" sz="2700" dirty="0" smtClean="0">
                <a:latin typeface="Arial" pitchFamily="34" charset="0"/>
                <a:cs typeface="Arial" pitchFamily="34" charset="0"/>
              </a:rPr>
              <a:t>Differentiate Web 1.0 Vs. Web 2.0.</a:t>
            </a:r>
          </a:p>
          <a:p>
            <a:pPr marL="365760" lvl="0" indent="-256032" fontAlgn="auto">
              <a:spcBef>
                <a:spcPts val="400"/>
              </a:spcBef>
              <a:spcAft>
                <a:spcPts val="0"/>
              </a:spcAft>
              <a:buClr>
                <a:schemeClr val="accent1"/>
              </a:buClr>
              <a:buSzPct val="68000"/>
              <a:buFont typeface="Wingdings 3"/>
              <a:buChar char=""/>
            </a:pPr>
            <a:r>
              <a:rPr kumimoji="0" lang="en-US" sz="27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Describe</a:t>
            </a:r>
            <a:r>
              <a:rPr kumimoji="0" lang="en-US" sz="2700" b="0" i="0" u="none" strike="noStrike" kern="1200" cap="none" spc="0" normalizeH="0" noProof="0" dirty="0" smtClean="0">
                <a:ln>
                  <a:noFill/>
                </a:ln>
                <a:solidFill>
                  <a:schemeClr val="tx1"/>
                </a:solidFill>
                <a:effectLst/>
                <a:uLnTx/>
                <a:uFillTx/>
                <a:latin typeface="Arial" pitchFamily="34" charset="0"/>
                <a:ea typeface="+mn-ea"/>
                <a:cs typeface="Arial" pitchFamily="34" charset="0"/>
              </a:rPr>
              <a:t> how to migrate contents from Web 1.0 to Web 2.0.</a:t>
            </a:r>
          </a:p>
          <a:p>
            <a:pPr marL="365760" lvl="0" indent="-256032" fontAlgn="auto">
              <a:spcBef>
                <a:spcPts val="400"/>
              </a:spcBef>
              <a:spcAft>
                <a:spcPts val="0"/>
              </a:spcAft>
              <a:buClr>
                <a:schemeClr val="accent1"/>
              </a:buClr>
              <a:buSzPct val="68000"/>
              <a:buFont typeface="Wingdings 3"/>
              <a:buChar char=""/>
            </a:pPr>
            <a:endParaRPr kumimoji="0" lang="en-US" sz="2700" b="0" i="0" u="none" strike="noStrike" kern="1200" cap="none" spc="0" normalizeH="0" noProof="0" dirty="0" smtClean="0">
              <a:ln>
                <a:noFill/>
              </a:ln>
              <a:solidFill>
                <a:schemeClr val="tx1"/>
              </a:solidFill>
              <a:effectLst/>
              <a:uLnTx/>
              <a:uFillTx/>
              <a:latin typeface="Arial" pitchFamily="34" charset="0"/>
              <a:ea typeface="+mn-ea"/>
              <a:cs typeface="Arial" pitchFamily="34" charset="0"/>
            </a:endParaRPr>
          </a:p>
          <a:p>
            <a:pPr marL="365760" lvl="0" indent="-256032" fontAlgn="auto">
              <a:spcBef>
                <a:spcPts val="400"/>
              </a:spcBef>
              <a:spcAft>
                <a:spcPts val="0"/>
              </a:spcAft>
              <a:buClr>
                <a:schemeClr val="accent1"/>
              </a:buClr>
              <a:buSzPct val="68000"/>
              <a:buFont typeface="Wingdings 3"/>
              <a:buChar char=""/>
            </a:pPr>
            <a:r>
              <a:rPr kumimoji="0" lang="en-US" sz="2700" baseline="0" dirty="0" smtClean="0">
                <a:latin typeface="Arial" pitchFamily="34" charset="0"/>
                <a:ea typeface="+mn-ea"/>
                <a:cs typeface="Arial" pitchFamily="34" charset="0"/>
              </a:rPr>
              <a:t>Identify</a:t>
            </a:r>
            <a:r>
              <a:rPr kumimoji="0" lang="en-US" sz="2700" dirty="0" smtClean="0">
                <a:latin typeface="Arial" pitchFamily="34" charset="0"/>
                <a:ea typeface="+mn-ea"/>
                <a:cs typeface="Arial" pitchFamily="34" charset="0"/>
              </a:rPr>
              <a:t> web sites under following categories</a:t>
            </a:r>
          </a:p>
          <a:p>
            <a:pPr marL="2194560" lvl="4" indent="-256032" fontAlgn="auto">
              <a:spcBef>
                <a:spcPts val="400"/>
              </a:spcBef>
              <a:spcAft>
                <a:spcPts val="0"/>
              </a:spcAft>
              <a:buClr>
                <a:schemeClr val="accent1"/>
              </a:buClr>
              <a:buSzPct val="68000"/>
              <a:buFont typeface="Wingdings" pitchFamily="2" charset="2"/>
              <a:buChar char="§"/>
            </a:pPr>
            <a:r>
              <a:rPr kumimoji="0" lang="en-US" sz="2700" dirty="0" smtClean="0">
                <a:latin typeface="Arial" pitchFamily="34" charset="0"/>
                <a:cs typeface="Arial" pitchFamily="34" charset="0"/>
              </a:rPr>
              <a:t>Static and Dynamic</a:t>
            </a:r>
          </a:p>
          <a:p>
            <a:pPr marL="2194560" lvl="4" indent="-256032" fontAlgn="auto">
              <a:spcBef>
                <a:spcPts val="400"/>
              </a:spcBef>
              <a:spcAft>
                <a:spcPts val="0"/>
              </a:spcAft>
              <a:buClr>
                <a:schemeClr val="accent1"/>
              </a:buClr>
              <a:buSzPct val="68000"/>
              <a:buFont typeface="Wingdings" pitchFamily="2" charset="2"/>
              <a:buChar char="§"/>
            </a:pPr>
            <a:r>
              <a:rPr kumimoji="0" lang="en-US" sz="2700" dirty="0" smtClean="0">
                <a:latin typeface="Arial" pitchFamily="34" charset="0"/>
                <a:cs typeface="Arial" pitchFamily="34" charset="0"/>
              </a:rPr>
              <a:t>Collaborative and Syndication</a:t>
            </a:r>
            <a:endParaRPr kumimoji="0" lang="en-US" sz="2700" dirty="0" smtClean="0">
              <a:latin typeface="Arial" pitchFamily="34" charset="0"/>
              <a:ea typeface="+mn-ea"/>
              <a:cs typeface="Arial" pitchFamily="34" charset="0"/>
            </a:endParaRPr>
          </a:p>
          <a:p>
            <a:pPr marL="2194560" lvl="4" indent="-256032" fontAlgn="auto">
              <a:spcBef>
                <a:spcPts val="400"/>
              </a:spcBef>
              <a:spcAft>
                <a:spcPts val="0"/>
              </a:spcAft>
              <a:buClr>
                <a:schemeClr val="accent1"/>
              </a:buClr>
              <a:buSzPct val="68000"/>
              <a:buFont typeface="Wingdings" pitchFamily="2" charset="2"/>
              <a:buChar char="§"/>
            </a:pPr>
            <a:r>
              <a:rPr kumimoji="0" lang="en-US" sz="2700" dirty="0" smtClean="0">
                <a:latin typeface="Arial" pitchFamily="34" charset="0"/>
                <a:ea typeface="+mn-ea"/>
                <a:cs typeface="Arial" pitchFamily="34" charset="0"/>
              </a:rPr>
              <a:t>Web 1.0 and Web 2.0</a:t>
            </a:r>
            <a:endParaRPr kumimoji="0" lang="en-US" sz="27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3454222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645206" y="1363889"/>
            <a:ext cx="8137525" cy="4152900"/>
          </a:xfrm>
        </p:spPr>
        <p:txBody>
          <a:bodyPr/>
          <a:lstStyle/>
          <a:p>
            <a:r>
              <a:rPr lang="en-US" altLang="en-US" dirty="0">
                <a:latin typeface="Arial" charset="0"/>
              </a:rPr>
              <a:t>Static web page</a:t>
            </a:r>
          </a:p>
          <a:p>
            <a:pPr lvl="1"/>
            <a:r>
              <a:rPr lang="en-US" altLang="zh-TW" dirty="0">
                <a:latin typeface="Arial" charset="0"/>
              </a:rPr>
              <a:t>a web page with contents that remain fixed and unchanged once it has been created by the author</a:t>
            </a:r>
          </a:p>
        </p:txBody>
      </p:sp>
      <p:sp>
        <p:nvSpPr>
          <p:cNvPr id="16" name="Title 1"/>
          <p:cNvSpPr>
            <a:spLocks noGrp="1"/>
          </p:cNvSpPr>
          <p:nvPr>
            <p:ph type="title"/>
          </p:nvPr>
        </p:nvSpPr>
        <p:spPr>
          <a:xfrm>
            <a:off x="457200" y="326572"/>
            <a:ext cx="8686800" cy="838200"/>
          </a:xfrm>
        </p:spPr>
        <p:txBody>
          <a:bodyPr/>
          <a:lstStyle/>
          <a:p>
            <a:r>
              <a:rPr lang="en-US" altLang="en-US" dirty="0" smtClean="0">
                <a:solidFill>
                  <a:schemeClr val="tx2">
                    <a:lumMod val="60000"/>
                    <a:lumOff val="40000"/>
                  </a:schemeClr>
                </a:solidFill>
                <a:latin typeface="Arial" charset="0"/>
              </a:rPr>
              <a:t>Static web Sites…(cont.)</a:t>
            </a:r>
            <a:endParaRPr lang="en-US" dirty="0">
              <a:solidFill>
                <a:schemeClr val="tx2">
                  <a:lumMod val="60000"/>
                  <a:lumOff val="40000"/>
                </a:schemeClr>
              </a:solidFill>
            </a:endParaRPr>
          </a:p>
        </p:txBody>
      </p:sp>
      <p:grpSp>
        <p:nvGrpSpPr>
          <p:cNvPr id="2" name="Group 21"/>
          <p:cNvGrpSpPr>
            <a:grpSpLocks/>
          </p:cNvGrpSpPr>
          <p:nvPr/>
        </p:nvGrpSpPr>
        <p:grpSpPr bwMode="auto">
          <a:xfrm>
            <a:off x="1612900" y="3790950"/>
            <a:ext cx="6203950" cy="2484438"/>
            <a:chOff x="1016" y="2388"/>
            <a:chExt cx="3908" cy="1565"/>
          </a:xfrm>
        </p:grpSpPr>
        <p:pic>
          <p:nvPicPr>
            <p:cNvPr id="21512" name="Picture 8"/>
            <p:cNvPicPr>
              <a:picLocks noChangeAspect="1" noChangeArrowheads="1"/>
            </p:cNvPicPr>
            <p:nvPr/>
          </p:nvPicPr>
          <p:blipFill>
            <a:blip r:embed="rId2"/>
            <a:srcRect l="13753" t="28880" r="80630" b="55133"/>
            <a:stretch>
              <a:fillRect/>
            </a:stretch>
          </p:blipFill>
          <p:spPr bwMode="auto">
            <a:xfrm>
              <a:off x="1294" y="2388"/>
              <a:ext cx="568" cy="1232"/>
            </a:xfrm>
            <a:prstGeom prst="rect">
              <a:avLst/>
            </a:prstGeom>
            <a:noFill/>
            <a:ln w="9525">
              <a:noFill/>
              <a:miter lim="800000"/>
              <a:headEnd/>
              <a:tailEnd/>
            </a:ln>
            <a:effectLst/>
          </p:spPr>
        </p:pic>
        <p:pic>
          <p:nvPicPr>
            <p:cNvPr id="21513" name="Picture 9"/>
            <p:cNvPicPr>
              <a:picLocks noChangeAspect="1" noChangeArrowheads="1"/>
            </p:cNvPicPr>
            <p:nvPr/>
          </p:nvPicPr>
          <p:blipFill>
            <a:blip r:embed="rId2"/>
            <a:srcRect l="39238" t="44945" r="50571" b="42949"/>
            <a:stretch>
              <a:fillRect/>
            </a:stretch>
          </p:blipFill>
          <p:spPr bwMode="auto">
            <a:xfrm>
              <a:off x="3800" y="2522"/>
              <a:ext cx="1046" cy="949"/>
            </a:xfrm>
            <a:prstGeom prst="rect">
              <a:avLst/>
            </a:prstGeom>
            <a:noFill/>
            <a:ln w="9525">
              <a:noFill/>
              <a:miter lim="800000"/>
              <a:headEnd/>
              <a:tailEnd/>
            </a:ln>
            <a:effectLst/>
          </p:spPr>
        </p:pic>
        <p:sp>
          <p:nvSpPr>
            <p:cNvPr id="21514" name="Text Box 10"/>
            <p:cNvSpPr txBox="1">
              <a:spLocks noChangeArrowheads="1"/>
            </p:cNvSpPr>
            <p:nvPr/>
          </p:nvSpPr>
          <p:spPr bwMode="auto">
            <a:xfrm>
              <a:off x="1016" y="3665"/>
              <a:ext cx="1152" cy="288"/>
            </a:xfrm>
            <a:prstGeom prst="rect">
              <a:avLst/>
            </a:prstGeom>
            <a:noFill/>
            <a:ln w="9525">
              <a:noFill/>
              <a:miter lim="800000"/>
              <a:headEnd/>
              <a:tailEnd/>
            </a:ln>
            <a:effectLst/>
          </p:spPr>
          <p:txBody>
            <a:bodyPr wrap="none">
              <a:spAutoFit/>
            </a:bodyPr>
            <a:lstStyle/>
            <a:p>
              <a:r>
                <a:rPr lang="en-US" altLang="zh-TW" b="1">
                  <a:latin typeface="Arial" charset="0"/>
                  <a:ea typeface="標楷體" pitchFamily="65" charset="-120"/>
                </a:rPr>
                <a:t>Web server</a:t>
              </a:r>
              <a:endParaRPr lang="en-US" altLang="zh-TW">
                <a:latin typeface="Arial" charset="0"/>
                <a:ea typeface="標楷體" pitchFamily="65" charset="-120"/>
              </a:endParaRPr>
            </a:p>
          </p:txBody>
        </p:sp>
        <p:sp>
          <p:nvSpPr>
            <p:cNvPr id="21515" name="Text Box 11"/>
            <p:cNvSpPr txBox="1">
              <a:spLocks noChangeArrowheads="1"/>
            </p:cNvSpPr>
            <p:nvPr/>
          </p:nvSpPr>
          <p:spPr bwMode="auto">
            <a:xfrm>
              <a:off x="3347" y="3522"/>
              <a:ext cx="1577" cy="288"/>
            </a:xfrm>
            <a:prstGeom prst="rect">
              <a:avLst/>
            </a:prstGeom>
            <a:noFill/>
            <a:ln w="9525">
              <a:noFill/>
              <a:miter lim="800000"/>
              <a:headEnd/>
              <a:tailEnd/>
            </a:ln>
            <a:effectLst/>
          </p:spPr>
          <p:txBody>
            <a:bodyPr wrap="none">
              <a:spAutoFit/>
            </a:bodyPr>
            <a:lstStyle/>
            <a:p>
              <a:r>
                <a:rPr lang="en-US" altLang="zh-TW" b="1">
                  <a:latin typeface="Arial" charset="0"/>
                  <a:ea typeface="標楷體" pitchFamily="65" charset="-120"/>
                </a:rPr>
                <a:t>Client computer</a:t>
              </a:r>
              <a:endParaRPr lang="en-US" altLang="zh-TW">
                <a:latin typeface="Arial" charset="0"/>
                <a:ea typeface="標楷體" pitchFamily="65" charset="-120"/>
              </a:endParaRPr>
            </a:p>
          </p:txBody>
        </p:sp>
      </p:grpSp>
      <p:grpSp>
        <p:nvGrpSpPr>
          <p:cNvPr id="3" name="Group 24"/>
          <p:cNvGrpSpPr>
            <a:grpSpLocks/>
          </p:cNvGrpSpPr>
          <p:nvPr/>
        </p:nvGrpSpPr>
        <p:grpSpPr bwMode="auto">
          <a:xfrm>
            <a:off x="3170238" y="4789488"/>
            <a:ext cx="2690812" cy="1084262"/>
            <a:chOff x="1997" y="3017"/>
            <a:chExt cx="1695" cy="683"/>
          </a:xfrm>
        </p:grpSpPr>
        <p:sp>
          <p:nvSpPr>
            <p:cNvPr id="21516" name="AutoShape 12"/>
            <p:cNvSpPr>
              <a:spLocks noChangeArrowheads="1"/>
            </p:cNvSpPr>
            <p:nvPr/>
          </p:nvSpPr>
          <p:spPr bwMode="auto">
            <a:xfrm>
              <a:off x="2011" y="3017"/>
              <a:ext cx="1681" cy="200"/>
            </a:xfrm>
            <a:prstGeom prst="leftArrow">
              <a:avLst>
                <a:gd name="adj1" fmla="val 50000"/>
                <a:gd name="adj2" fmla="val 210125"/>
              </a:avLst>
            </a:prstGeom>
            <a:solidFill>
              <a:srgbClr val="FF9900"/>
            </a:solidFill>
            <a:ln w="9525">
              <a:noFill/>
              <a:miter lim="800000"/>
              <a:headEnd/>
              <a:tailEnd/>
            </a:ln>
            <a:effectLst/>
          </p:spPr>
          <p:txBody>
            <a:bodyPr wrap="none" anchor="ctr"/>
            <a:lstStyle/>
            <a:p>
              <a:endParaRPr lang="en-US"/>
            </a:p>
          </p:txBody>
        </p:sp>
        <p:sp>
          <p:nvSpPr>
            <p:cNvPr id="21518" name="Text Box 14"/>
            <p:cNvSpPr txBox="1">
              <a:spLocks noChangeArrowheads="1"/>
            </p:cNvSpPr>
            <p:nvPr/>
          </p:nvSpPr>
          <p:spPr bwMode="auto">
            <a:xfrm>
              <a:off x="1997" y="3258"/>
              <a:ext cx="1404" cy="442"/>
            </a:xfrm>
            <a:prstGeom prst="rect">
              <a:avLst/>
            </a:prstGeom>
            <a:noFill/>
            <a:ln w="9525">
              <a:noFill/>
              <a:miter lim="800000"/>
              <a:headEnd/>
              <a:tailEnd/>
            </a:ln>
            <a:effectLst/>
          </p:spPr>
          <p:txBody>
            <a:bodyPr wrap="none">
              <a:spAutoFit/>
            </a:bodyPr>
            <a:lstStyle/>
            <a:p>
              <a:pPr marL="457200" indent="-457200"/>
              <a:r>
                <a:rPr lang="en-US" altLang="zh-TW" sz="2000">
                  <a:latin typeface="Arial" charset="0"/>
                  <a:ea typeface="標楷體" pitchFamily="65" charset="-120"/>
                </a:rPr>
                <a:t>1.  Client requests</a:t>
              </a:r>
            </a:p>
            <a:p>
              <a:pPr marL="457200" indent="-457200"/>
              <a:r>
                <a:rPr lang="en-US" altLang="zh-TW" sz="2000">
                  <a:latin typeface="Arial" charset="0"/>
                  <a:ea typeface="標楷體" pitchFamily="65" charset="-120"/>
                </a:rPr>
                <a:t>     web pages</a:t>
              </a:r>
            </a:p>
          </p:txBody>
        </p:sp>
      </p:grpSp>
      <p:sp>
        <p:nvSpPr>
          <p:cNvPr id="21519" name="Text Box 15"/>
          <p:cNvSpPr txBox="1">
            <a:spLocks noChangeArrowheads="1"/>
          </p:cNvSpPr>
          <p:nvPr/>
        </p:nvSpPr>
        <p:spPr bwMode="auto">
          <a:xfrm>
            <a:off x="203200" y="3756025"/>
            <a:ext cx="2159000" cy="1311275"/>
          </a:xfrm>
          <a:prstGeom prst="rect">
            <a:avLst/>
          </a:prstGeom>
          <a:noFill/>
          <a:ln w="9525">
            <a:noFill/>
            <a:miter lim="800000"/>
            <a:headEnd/>
            <a:tailEnd/>
          </a:ln>
          <a:effectLst/>
        </p:spPr>
        <p:txBody>
          <a:bodyPr>
            <a:spAutoFit/>
          </a:bodyPr>
          <a:lstStyle/>
          <a:p>
            <a:pPr marL="288925" indent="-288925"/>
            <a:r>
              <a:rPr lang="en-US" altLang="zh-TW" sz="2000">
                <a:latin typeface="Arial" charset="0"/>
                <a:ea typeface="標楷體" pitchFamily="65" charset="-120"/>
              </a:rPr>
              <a:t>2. Web server looks for the corresponding HTML files</a:t>
            </a:r>
          </a:p>
        </p:txBody>
      </p:sp>
      <p:grpSp>
        <p:nvGrpSpPr>
          <p:cNvPr id="4" name="Group 23"/>
          <p:cNvGrpSpPr>
            <a:grpSpLocks/>
          </p:cNvGrpSpPr>
          <p:nvPr/>
        </p:nvGrpSpPr>
        <p:grpSpPr bwMode="auto">
          <a:xfrm>
            <a:off x="3257550" y="3713163"/>
            <a:ext cx="2668588" cy="979487"/>
            <a:chOff x="2052" y="2339"/>
            <a:chExt cx="1681" cy="617"/>
          </a:xfrm>
        </p:grpSpPr>
        <p:sp>
          <p:nvSpPr>
            <p:cNvPr id="21517" name="AutoShape 13"/>
            <p:cNvSpPr>
              <a:spLocks noChangeArrowheads="1"/>
            </p:cNvSpPr>
            <p:nvPr/>
          </p:nvSpPr>
          <p:spPr bwMode="auto">
            <a:xfrm rot="10800000">
              <a:off x="2052" y="2756"/>
              <a:ext cx="1681" cy="200"/>
            </a:xfrm>
            <a:prstGeom prst="leftArrow">
              <a:avLst>
                <a:gd name="adj1" fmla="val 50000"/>
                <a:gd name="adj2" fmla="val 210125"/>
              </a:avLst>
            </a:prstGeom>
            <a:solidFill>
              <a:srgbClr val="339966"/>
            </a:solidFill>
            <a:ln w="9525">
              <a:noFill/>
              <a:miter lim="800000"/>
              <a:headEnd/>
              <a:tailEnd/>
            </a:ln>
            <a:effectLst/>
          </p:spPr>
          <p:txBody>
            <a:bodyPr wrap="none" anchor="ctr"/>
            <a:lstStyle/>
            <a:p>
              <a:endParaRPr lang="en-US"/>
            </a:p>
          </p:txBody>
        </p:sp>
        <p:sp>
          <p:nvSpPr>
            <p:cNvPr id="21520" name="Text Box 16"/>
            <p:cNvSpPr txBox="1">
              <a:spLocks noChangeArrowheads="1"/>
            </p:cNvSpPr>
            <p:nvPr/>
          </p:nvSpPr>
          <p:spPr bwMode="auto">
            <a:xfrm>
              <a:off x="2093" y="2339"/>
              <a:ext cx="1433" cy="442"/>
            </a:xfrm>
            <a:prstGeom prst="rect">
              <a:avLst/>
            </a:prstGeom>
            <a:noFill/>
            <a:ln w="9525">
              <a:noFill/>
              <a:miter lim="800000"/>
              <a:headEnd/>
              <a:tailEnd/>
            </a:ln>
            <a:effectLst/>
          </p:spPr>
          <p:txBody>
            <a:bodyPr>
              <a:spAutoFit/>
            </a:bodyPr>
            <a:lstStyle/>
            <a:p>
              <a:pPr marL="288925" indent="-288925"/>
              <a:r>
                <a:rPr lang="en-US" altLang="zh-TW" sz="2000" dirty="0">
                  <a:latin typeface="Arial" charset="0"/>
                  <a:ea typeface="標楷體" pitchFamily="65" charset="-120"/>
                </a:rPr>
                <a:t>3. HTML files return to client</a:t>
              </a:r>
            </a:p>
          </p:txBody>
        </p:sp>
      </p:grpSp>
      <p:sp>
        <p:nvSpPr>
          <p:cNvPr id="21521" name="Text Box 17"/>
          <p:cNvSpPr txBox="1">
            <a:spLocks noChangeArrowheads="1"/>
          </p:cNvSpPr>
          <p:nvPr/>
        </p:nvSpPr>
        <p:spPr bwMode="auto">
          <a:xfrm>
            <a:off x="7077075" y="3689350"/>
            <a:ext cx="1892300" cy="1311275"/>
          </a:xfrm>
          <a:prstGeom prst="rect">
            <a:avLst/>
          </a:prstGeom>
          <a:noFill/>
          <a:ln w="9525">
            <a:noFill/>
            <a:miter lim="800000"/>
            <a:headEnd/>
            <a:tailEnd/>
          </a:ln>
          <a:effectLst/>
        </p:spPr>
        <p:txBody>
          <a:bodyPr>
            <a:spAutoFit/>
          </a:bodyPr>
          <a:lstStyle/>
          <a:p>
            <a:pPr marL="288925" indent="-288925"/>
            <a:r>
              <a:rPr lang="en-US" altLang="zh-TW" sz="2000">
                <a:latin typeface="Arial" charset="0"/>
                <a:ea typeface="標楷體" pitchFamily="65" charset="-120"/>
              </a:rPr>
              <a:t>4. Client browser formats HTML files</a:t>
            </a:r>
          </a:p>
        </p:txBody>
      </p:sp>
      <p:sp>
        <p:nvSpPr>
          <p:cNvPr id="5" name="Slide Number Placeholder 4"/>
          <p:cNvSpPr>
            <a:spLocks noGrp="1"/>
          </p:cNvSpPr>
          <p:nvPr>
            <p:ph type="sldNum" sz="quarter" idx="12"/>
          </p:nvPr>
        </p:nvSpPr>
        <p:spPr/>
        <p:txBody>
          <a:bodyPr/>
          <a:lstStyle/>
          <a:p>
            <a:fld id="{00D34B05-3558-49CA-9E94-A70F1820A0B2}" type="slidenum">
              <a:rPr lang="en-US" smtClean="0"/>
              <a:pPr/>
              <a:t>7</a:t>
            </a:fld>
            <a:endParaRPr lang="en-US"/>
          </a:p>
        </p:txBody>
      </p:sp>
    </p:spTree>
    <p:extLst>
      <p:ext uri="{BB962C8B-B14F-4D97-AF65-F5344CB8AC3E}">
        <p14:creationId xmlns:p14="http://schemas.microsoft.com/office/powerpoint/2010/main" val="2176880931"/>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 calcmode="lin" valueType="num">
                                      <p:cBhvr additive="base">
                                        <p:cTn id="7" dur="500" fill="hold"/>
                                        <p:tgtEl>
                                          <p:spTgt spid="215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15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507">
                                            <p:txEl>
                                              <p:pRg st="1" end="1"/>
                                            </p:txEl>
                                          </p:spTgt>
                                        </p:tgtEl>
                                        <p:attrNameLst>
                                          <p:attrName>style.visibility</p:attrName>
                                        </p:attrNameLst>
                                      </p:cBhvr>
                                      <p:to>
                                        <p:strVal val="visible"/>
                                      </p:to>
                                    </p:set>
                                    <p:anim calcmode="lin" valueType="num">
                                      <p:cBhvr additive="base">
                                        <p:cTn id="13" dur="500" fill="hold"/>
                                        <p:tgtEl>
                                          <p:spTgt spid="2150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150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dissolve">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dissolve">
                                      <p:cBhvr>
                                        <p:cTn id="24" dur="5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5" fill="hold" grpId="0" nodeType="clickEffect">
                                  <p:stCondLst>
                                    <p:cond delay="0"/>
                                  </p:stCondLst>
                                  <p:childTnLst>
                                    <p:set>
                                      <p:cBhvr>
                                        <p:cTn id="28" dur="1" fill="hold">
                                          <p:stCondLst>
                                            <p:cond delay="0"/>
                                          </p:stCondLst>
                                        </p:cTn>
                                        <p:tgtEl>
                                          <p:spTgt spid="21519"/>
                                        </p:tgtEl>
                                        <p:attrNameLst>
                                          <p:attrName>style.visibility</p:attrName>
                                        </p:attrNameLst>
                                      </p:cBhvr>
                                      <p:to>
                                        <p:strVal val="visible"/>
                                      </p:to>
                                    </p:set>
                                    <p:animEffect transition="in" filter="checkerboard(down)">
                                      <p:cBhvr>
                                        <p:cTn id="29" dur="500"/>
                                        <p:tgtEl>
                                          <p:spTgt spid="21519"/>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dissolve">
                                      <p:cBhvr>
                                        <p:cTn id="34" dur="500"/>
                                        <p:tgtEl>
                                          <p:spTgt spid="4"/>
                                        </p:tgtEl>
                                      </p:cBhvr>
                                    </p:animEffect>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grpId="0" nodeType="clickEffect">
                                  <p:stCondLst>
                                    <p:cond delay="0"/>
                                  </p:stCondLst>
                                  <p:childTnLst>
                                    <p:set>
                                      <p:cBhvr>
                                        <p:cTn id="38" dur="1" fill="hold">
                                          <p:stCondLst>
                                            <p:cond delay="0"/>
                                          </p:stCondLst>
                                        </p:cTn>
                                        <p:tgtEl>
                                          <p:spTgt spid="21521"/>
                                        </p:tgtEl>
                                        <p:attrNameLst>
                                          <p:attrName>style.visibility</p:attrName>
                                        </p:attrNameLst>
                                      </p:cBhvr>
                                      <p:to>
                                        <p:strVal val="visible"/>
                                      </p:to>
                                    </p:set>
                                    <p:animEffect transition="in" filter="checkerboard(across)">
                                      <p:cBhvr>
                                        <p:cTn id="39" dur="500"/>
                                        <p:tgtEl>
                                          <p:spTgt spid="215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bldLvl="3" autoUpdateAnimBg="0"/>
      <p:bldP spid="21519" grpId="0" autoUpdateAnimBg="0"/>
      <p:bldP spid="21521"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 Box 4"/>
          <p:cNvSpPr txBox="1">
            <a:spLocks noChangeArrowheads="1"/>
          </p:cNvSpPr>
          <p:nvPr/>
        </p:nvSpPr>
        <p:spPr bwMode="auto">
          <a:xfrm>
            <a:off x="283029" y="1100591"/>
            <a:ext cx="8534400" cy="1477328"/>
          </a:xfrm>
          <a:prstGeom prst="rect">
            <a:avLst/>
          </a:prstGeom>
          <a:noFill/>
          <a:ln w="9525">
            <a:noFill/>
            <a:miter lim="800000"/>
            <a:headEnd/>
            <a:tailEnd/>
          </a:ln>
          <a:effectLst/>
        </p:spPr>
        <p:txBody>
          <a:bodyPr>
            <a:spAutoFit/>
          </a:bodyPr>
          <a:lstStyle/>
          <a:p>
            <a:pPr>
              <a:spcBef>
                <a:spcPct val="50000"/>
              </a:spcBef>
            </a:pPr>
            <a:r>
              <a:rPr lang="en-US" sz="3600" dirty="0"/>
              <a:t>Static pages architecture:</a:t>
            </a:r>
          </a:p>
          <a:p>
            <a:pPr>
              <a:spcBef>
                <a:spcPct val="50000"/>
              </a:spcBef>
            </a:pPr>
            <a:endParaRPr lang="en-US" sz="3600" dirty="0"/>
          </a:p>
        </p:txBody>
      </p:sp>
      <p:sp>
        <p:nvSpPr>
          <p:cNvPr id="14341" name="Oval 5"/>
          <p:cNvSpPr>
            <a:spLocks noChangeArrowheads="1"/>
          </p:cNvSpPr>
          <p:nvPr/>
        </p:nvSpPr>
        <p:spPr bwMode="auto">
          <a:xfrm>
            <a:off x="1676400" y="4038600"/>
            <a:ext cx="1981200" cy="1828800"/>
          </a:xfrm>
          <a:prstGeom prst="ellipse">
            <a:avLst/>
          </a:prstGeom>
          <a:noFill/>
          <a:ln w="19050">
            <a:solidFill>
              <a:schemeClr val="tx1"/>
            </a:solidFill>
            <a:round/>
            <a:headEnd/>
            <a:tailEnd/>
          </a:ln>
          <a:effectLst/>
        </p:spPr>
        <p:txBody>
          <a:bodyPr wrap="none" anchor="ctr"/>
          <a:lstStyle/>
          <a:p>
            <a:endParaRPr lang="en-US"/>
          </a:p>
        </p:txBody>
      </p:sp>
      <p:sp>
        <p:nvSpPr>
          <p:cNvPr id="14342" name="Oval 6"/>
          <p:cNvSpPr>
            <a:spLocks noChangeArrowheads="1"/>
          </p:cNvSpPr>
          <p:nvPr/>
        </p:nvSpPr>
        <p:spPr bwMode="auto">
          <a:xfrm>
            <a:off x="5486400" y="2057400"/>
            <a:ext cx="1981200" cy="1828800"/>
          </a:xfrm>
          <a:prstGeom prst="ellipse">
            <a:avLst/>
          </a:prstGeom>
          <a:noFill/>
          <a:ln w="19050">
            <a:solidFill>
              <a:schemeClr val="tx1"/>
            </a:solidFill>
            <a:round/>
            <a:headEnd/>
            <a:tailEnd/>
          </a:ln>
          <a:effectLst/>
        </p:spPr>
        <p:txBody>
          <a:bodyPr wrap="none" anchor="ctr"/>
          <a:lstStyle/>
          <a:p>
            <a:endParaRPr lang="en-US"/>
          </a:p>
        </p:txBody>
      </p:sp>
      <p:sp>
        <p:nvSpPr>
          <p:cNvPr id="14343" name="Line 7"/>
          <p:cNvSpPr>
            <a:spLocks noChangeShapeType="1"/>
          </p:cNvSpPr>
          <p:nvPr/>
        </p:nvSpPr>
        <p:spPr bwMode="auto">
          <a:xfrm flipV="1">
            <a:off x="2994025" y="2743200"/>
            <a:ext cx="2438400" cy="1295400"/>
          </a:xfrm>
          <a:prstGeom prst="line">
            <a:avLst/>
          </a:prstGeom>
          <a:noFill/>
          <a:ln w="15875">
            <a:solidFill>
              <a:schemeClr val="tx1"/>
            </a:solidFill>
            <a:round/>
            <a:headEnd/>
            <a:tailEnd type="triangle" w="lg" len="lg"/>
          </a:ln>
          <a:effectLst/>
        </p:spPr>
        <p:txBody>
          <a:bodyPr/>
          <a:lstStyle/>
          <a:p>
            <a:endParaRPr lang="en-US"/>
          </a:p>
        </p:txBody>
      </p:sp>
      <p:sp>
        <p:nvSpPr>
          <p:cNvPr id="14344" name="Line 8"/>
          <p:cNvSpPr>
            <a:spLocks noChangeShapeType="1"/>
          </p:cNvSpPr>
          <p:nvPr/>
        </p:nvSpPr>
        <p:spPr bwMode="auto">
          <a:xfrm flipH="1">
            <a:off x="3656013" y="3962400"/>
            <a:ext cx="2590800" cy="1447800"/>
          </a:xfrm>
          <a:prstGeom prst="line">
            <a:avLst/>
          </a:prstGeom>
          <a:noFill/>
          <a:ln w="15875">
            <a:solidFill>
              <a:schemeClr val="tx1"/>
            </a:solidFill>
            <a:round/>
            <a:headEnd/>
            <a:tailEnd type="triangle" w="lg" len="lg"/>
          </a:ln>
          <a:effectLst/>
        </p:spPr>
        <p:txBody>
          <a:bodyPr/>
          <a:lstStyle/>
          <a:p>
            <a:endParaRPr lang="en-US"/>
          </a:p>
        </p:txBody>
      </p:sp>
      <p:sp>
        <p:nvSpPr>
          <p:cNvPr id="14345" name="Text Box 9"/>
          <p:cNvSpPr txBox="1">
            <a:spLocks noChangeArrowheads="1"/>
          </p:cNvSpPr>
          <p:nvPr/>
        </p:nvSpPr>
        <p:spPr bwMode="auto">
          <a:xfrm>
            <a:off x="2001838" y="4724400"/>
            <a:ext cx="1371600" cy="457200"/>
          </a:xfrm>
          <a:prstGeom prst="rect">
            <a:avLst/>
          </a:prstGeom>
          <a:noFill/>
          <a:ln w="9525">
            <a:noFill/>
            <a:miter lim="800000"/>
            <a:headEnd/>
            <a:tailEnd/>
          </a:ln>
          <a:effectLst/>
        </p:spPr>
        <p:txBody>
          <a:bodyPr>
            <a:spAutoFit/>
          </a:bodyPr>
          <a:lstStyle/>
          <a:p>
            <a:pPr algn="ctr">
              <a:spcBef>
                <a:spcPct val="50000"/>
              </a:spcBef>
            </a:pPr>
            <a:r>
              <a:rPr lang="en-US">
                <a:solidFill>
                  <a:schemeClr val="tx1"/>
                </a:solidFill>
              </a:rPr>
              <a:t>Browser</a:t>
            </a:r>
          </a:p>
        </p:txBody>
      </p:sp>
      <p:sp>
        <p:nvSpPr>
          <p:cNvPr id="14346" name="Text Box 10"/>
          <p:cNvSpPr txBox="1">
            <a:spLocks noChangeArrowheads="1"/>
          </p:cNvSpPr>
          <p:nvPr/>
        </p:nvSpPr>
        <p:spPr bwMode="auto">
          <a:xfrm>
            <a:off x="5791200" y="2743200"/>
            <a:ext cx="1371600" cy="457200"/>
          </a:xfrm>
          <a:prstGeom prst="rect">
            <a:avLst/>
          </a:prstGeom>
          <a:noFill/>
          <a:ln w="9525">
            <a:noFill/>
            <a:miter lim="800000"/>
            <a:headEnd/>
            <a:tailEnd/>
          </a:ln>
          <a:effectLst/>
        </p:spPr>
        <p:txBody>
          <a:bodyPr>
            <a:spAutoFit/>
          </a:bodyPr>
          <a:lstStyle/>
          <a:p>
            <a:pPr algn="ctr">
              <a:spcBef>
                <a:spcPct val="50000"/>
              </a:spcBef>
            </a:pPr>
            <a:r>
              <a:rPr lang="en-US">
                <a:solidFill>
                  <a:schemeClr val="tx1"/>
                </a:solidFill>
              </a:rPr>
              <a:t>Server</a:t>
            </a:r>
          </a:p>
        </p:txBody>
      </p:sp>
      <p:sp>
        <p:nvSpPr>
          <p:cNvPr id="14347" name="Text Box 11"/>
          <p:cNvSpPr txBox="1">
            <a:spLocks noChangeArrowheads="1"/>
          </p:cNvSpPr>
          <p:nvPr/>
        </p:nvSpPr>
        <p:spPr bwMode="auto">
          <a:xfrm rot="-1716533">
            <a:off x="2743200" y="2986088"/>
            <a:ext cx="2743200" cy="366712"/>
          </a:xfrm>
          <a:prstGeom prst="rect">
            <a:avLst/>
          </a:prstGeom>
          <a:noFill/>
          <a:ln w="9525">
            <a:noFill/>
            <a:miter lim="800000"/>
            <a:headEnd/>
            <a:tailEnd/>
          </a:ln>
          <a:effectLst/>
        </p:spPr>
        <p:txBody>
          <a:bodyPr>
            <a:spAutoFit/>
          </a:bodyPr>
          <a:lstStyle/>
          <a:p>
            <a:pPr>
              <a:spcBef>
                <a:spcPct val="50000"/>
              </a:spcBef>
            </a:pPr>
            <a:r>
              <a:rPr lang="en-US" sz="1800">
                <a:solidFill>
                  <a:schemeClr val="tx1"/>
                </a:solidFill>
              </a:rPr>
              <a:t>Browser sends request</a:t>
            </a:r>
          </a:p>
        </p:txBody>
      </p:sp>
      <p:sp>
        <p:nvSpPr>
          <p:cNvPr id="14348" name="Text Box 12"/>
          <p:cNvSpPr txBox="1">
            <a:spLocks noChangeArrowheads="1"/>
          </p:cNvSpPr>
          <p:nvPr/>
        </p:nvSpPr>
        <p:spPr bwMode="auto">
          <a:xfrm rot="-1716533">
            <a:off x="3713163" y="4648200"/>
            <a:ext cx="3144837" cy="366713"/>
          </a:xfrm>
          <a:prstGeom prst="rect">
            <a:avLst/>
          </a:prstGeom>
          <a:noFill/>
          <a:ln w="9525">
            <a:noFill/>
            <a:miter lim="800000"/>
            <a:headEnd/>
            <a:tailEnd/>
          </a:ln>
          <a:effectLst/>
        </p:spPr>
        <p:txBody>
          <a:bodyPr>
            <a:spAutoFit/>
          </a:bodyPr>
          <a:lstStyle/>
          <a:p>
            <a:pPr>
              <a:spcBef>
                <a:spcPct val="50000"/>
              </a:spcBef>
            </a:pPr>
            <a:r>
              <a:rPr lang="en-US" sz="1800">
                <a:solidFill>
                  <a:schemeClr val="tx1"/>
                </a:solidFill>
              </a:rPr>
              <a:t>Server returns document (s)</a:t>
            </a:r>
          </a:p>
        </p:txBody>
      </p:sp>
      <p:pic>
        <p:nvPicPr>
          <p:cNvPr id="14349" name="Picture 13" descr="D:\Peter\Desktop\Pictures\orange.GIF"/>
          <p:cNvPicPr>
            <a:picLocks noChangeAspect="1" noChangeArrowheads="1"/>
          </p:cNvPicPr>
          <p:nvPr/>
        </p:nvPicPr>
        <p:blipFill>
          <a:blip r:embed="rId2"/>
          <a:srcRect/>
          <a:stretch>
            <a:fillRect/>
          </a:stretch>
        </p:blipFill>
        <p:spPr bwMode="auto">
          <a:xfrm>
            <a:off x="0" y="0"/>
            <a:ext cx="650875" cy="685800"/>
          </a:xfrm>
          <a:prstGeom prst="rect">
            <a:avLst/>
          </a:prstGeom>
          <a:noFill/>
        </p:spPr>
      </p:pic>
      <p:sp>
        <p:nvSpPr>
          <p:cNvPr id="13" name="Title 1"/>
          <p:cNvSpPr txBox="1">
            <a:spLocks/>
          </p:cNvSpPr>
          <p:nvPr/>
        </p:nvSpPr>
        <p:spPr>
          <a:xfrm>
            <a:off x="685800" y="304800"/>
            <a:ext cx="8686800" cy="83820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4100"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Arial" charset="0"/>
                <a:ea typeface="+mj-ea"/>
                <a:cs typeface="+mj-cs"/>
              </a:rPr>
              <a:t>Static web Sites…(cont.)</a:t>
            </a:r>
            <a:endParaRPr kumimoji="0" lang="en-US" sz="4100"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
        <p:nvSpPr>
          <p:cNvPr id="2" name="Slide Number Placeholder 1"/>
          <p:cNvSpPr>
            <a:spLocks noGrp="1"/>
          </p:cNvSpPr>
          <p:nvPr>
            <p:ph type="sldNum" sz="quarter" idx="12"/>
          </p:nvPr>
        </p:nvSpPr>
        <p:spPr/>
        <p:txBody>
          <a:bodyPr/>
          <a:lstStyle/>
          <a:p>
            <a:fld id="{00D34B05-3558-49CA-9E94-A70F1820A0B2}" type="slidenum">
              <a:rPr lang="en-US" smtClean="0"/>
              <a:pPr/>
              <a:t>8</a:t>
            </a:fld>
            <a:endParaRPr lang="en-US"/>
          </a:p>
        </p:txBody>
      </p:sp>
    </p:spTree>
    <p:extLst>
      <p:ext uri="{BB962C8B-B14F-4D97-AF65-F5344CB8AC3E}">
        <p14:creationId xmlns:p14="http://schemas.microsoft.com/office/powerpoint/2010/main" val="57645116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1" name="Rectangle 3"/>
          <p:cNvSpPr>
            <a:spLocks noGrp="1" noChangeArrowheads="1"/>
          </p:cNvSpPr>
          <p:nvPr>
            <p:ph idx="1"/>
          </p:nvPr>
        </p:nvSpPr>
        <p:spPr>
          <a:xfrm>
            <a:off x="196170" y="1375455"/>
            <a:ext cx="8137525" cy="4152900"/>
          </a:xfrm>
        </p:spPr>
        <p:txBody>
          <a:bodyPr/>
          <a:lstStyle/>
          <a:p>
            <a:r>
              <a:rPr lang="en-US" altLang="en-US" dirty="0">
                <a:latin typeface="Arial" charset="0"/>
              </a:rPr>
              <a:t>Static web page</a:t>
            </a:r>
            <a:endParaRPr lang="en-US" altLang="zh-TW" dirty="0">
              <a:latin typeface="Arial" charset="0"/>
            </a:endParaRPr>
          </a:p>
        </p:txBody>
      </p:sp>
      <p:pic>
        <p:nvPicPr>
          <p:cNvPr id="37908" name="Picture 20"/>
          <p:cNvPicPr>
            <a:picLocks noChangeAspect="1" noChangeArrowheads="1"/>
          </p:cNvPicPr>
          <p:nvPr/>
        </p:nvPicPr>
        <p:blipFill>
          <a:blip r:embed="rId2"/>
          <a:srcRect/>
          <a:stretch>
            <a:fillRect/>
          </a:stretch>
        </p:blipFill>
        <p:spPr bwMode="auto">
          <a:xfrm>
            <a:off x="0" y="2670628"/>
            <a:ext cx="4543787" cy="2815771"/>
          </a:xfrm>
          <a:prstGeom prst="rect">
            <a:avLst/>
          </a:prstGeom>
          <a:noFill/>
          <a:ln w="9525">
            <a:noFill/>
            <a:miter lim="800000"/>
            <a:headEnd/>
            <a:tailEnd/>
          </a:ln>
          <a:effectLst/>
        </p:spPr>
      </p:pic>
      <p:pic>
        <p:nvPicPr>
          <p:cNvPr id="37909" name="Picture 21"/>
          <p:cNvPicPr>
            <a:picLocks noChangeAspect="1" noChangeArrowheads="1"/>
          </p:cNvPicPr>
          <p:nvPr/>
        </p:nvPicPr>
        <p:blipFill>
          <a:blip r:embed="rId3"/>
          <a:srcRect/>
          <a:stretch>
            <a:fillRect/>
          </a:stretch>
        </p:blipFill>
        <p:spPr bwMode="auto">
          <a:xfrm>
            <a:off x="4764769" y="2541587"/>
            <a:ext cx="4197350" cy="3546475"/>
          </a:xfrm>
          <a:prstGeom prst="rect">
            <a:avLst/>
          </a:prstGeom>
          <a:noFill/>
          <a:ln w="9525">
            <a:noFill/>
            <a:miter lim="800000"/>
            <a:headEnd/>
            <a:tailEnd/>
          </a:ln>
          <a:effectLst/>
        </p:spPr>
      </p:pic>
      <p:sp>
        <p:nvSpPr>
          <p:cNvPr id="6" name="Title 1"/>
          <p:cNvSpPr>
            <a:spLocks noGrp="1"/>
          </p:cNvSpPr>
          <p:nvPr>
            <p:ph type="title"/>
          </p:nvPr>
        </p:nvSpPr>
        <p:spPr>
          <a:xfrm>
            <a:off x="457200" y="283029"/>
            <a:ext cx="8686800" cy="838200"/>
          </a:xfrm>
        </p:spPr>
        <p:txBody>
          <a:bodyPr/>
          <a:lstStyle/>
          <a:p>
            <a:r>
              <a:rPr lang="en-US" altLang="en-US" dirty="0" smtClean="0">
                <a:solidFill>
                  <a:schemeClr val="tx2">
                    <a:lumMod val="60000"/>
                    <a:lumOff val="40000"/>
                  </a:schemeClr>
                </a:solidFill>
                <a:latin typeface="Arial" charset="0"/>
              </a:rPr>
              <a:t>Static web Sites…(cont.)</a:t>
            </a:r>
            <a:endParaRPr lang="en-US" dirty="0">
              <a:solidFill>
                <a:schemeClr val="tx2">
                  <a:lumMod val="60000"/>
                  <a:lumOff val="40000"/>
                </a:schemeClr>
              </a:solidFill>
            </a:endParaRPr>
          </a:p>
        </p:txBody>
      </p:sp>
      <p:sp>
        <p:nvSpPr>
          <p:cNvPr id="2" name="Slide Number Placeholder 1"/>
          <p:cNvSpPr>
            <a:spLocks noGrp="1"/>
          </p:cNvSpPr>
          <p:nvPr>
            <p:ph type="sldNum" sz="quarter" idx="12"/>
          </p:nvPr>
        </p:nvSpPr>
        <p:spPr/>
        <p:txBody>
          <a:bodyPr/>
          <a:lstStyle/>
          <a:p>
            <a:fld id="{00D34B05-3558-49CA-9E94-A70F1820A0B2}" type="slidenum">
              <a:rPr lang="en-US" smtClean="0"/>
              <a:pPr/>
              <a:t>9</a:t>
            </a:fld>
            <a:endParaRPr lang="en-US"/>
          </a:p>
        </p:txBody>
      </p:sp>
    </p:spTree>
    <p:extLst>
      <p:ext uri="{BB962C8B-B14F-4D97-AF65-F5344CB8AC3E}">
        <p14:creationId xmlns:p14="http://schemas.microsoft.com/office/powerpoint/2010/main" val="3143898852"/>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7908"/>
                                        </p:tgtEl>
                                        <p:attrNameLst>
                                          <p:attrName>style.visibility</p:attrName>
                                        </p:attrNameLst>
                                      </p:cBhvr>
                                      <p:to>
                                        <p:strVal val="visible"/>
                                      </p:to>
                                    </p:set>
                                    <p:animEffect transition="in" filter="dissolve">
                                      <p:cBhvr>
                                        <p:cTn id="7" dur="500"/>
                                        <p:tgtEl>
                                          <p:spTgt spid="3790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7909"/>
                                        </p:tgtEl>
                                        <p:attrNameLst>
                                          <p:attrName>style.visibility</p:attrName>
                                        </p:attrNameLst>
                                      </p:cBhvr>
                                      <p:to>
                                        <p:strVal val="visible"/>
                                      </p:to>
                                    </p:set>
                                    <p:animEffect transition="in" filter="dissolve">
                                      <p:cBhvr>
                                        <p:cTn id="12" dur="500"/>
                                        <p:tgtEl>
                                          <p:spTgt spid="379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LIATE LMS Template Powerpoin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47D6EB70-AC5D-4C93-8EC9-DDBA92A97C78}" vid="{AD4A3A70-3E62-4EFF-A645-92967231B9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SLIATE LMS Template Powerpoint</Template>
  <TotalTime>3314</TotalTime>
  <Words>3092</Words>
  <Application>Microsoft Office PowerPoint</Application>
  <PresentationFormat>On-screen Show (4:3)</PresentationFormat>
  <Paragraphs>555</Paragraphs>
  <Slides>69</Slides>
  <Notes>9</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69</vt:i4>
      </vt:variant>
    </vt:vector>
  </HeadingPairs>
  <TitlesOfParts>
    <vt:vector size="83" baseType="lpstr">
      <vt:lpstr>Arial</vt:lpstr>
      <vt:lpstr>Arial Black</vt:lpstr>
      <vt:lpstr>Arial Narrow</vt:lpstr>
      <vt:lpstr>Calibri</vt:lpstr>
      <vt:lpstr>Cooper Black</vt:lpstr>
      <vt:lpstr>標楷體</vt:lpstr>
      <vt:lpstr>Franklin Gothic Demi Cond</vt:lpstr>
      <vt:lpstr>Monotype Sorts</vt:lpstr>
      <vt:lpstr>新細明體</vt:lpstr>
      <vt:lpstr>Times New Roman</vt:lpstr>
      <vt:lpstr>Wingdings</vt:lpstr>
      <vt:lpstr>Wingdings 2</vt:lpstr>
      <vt:lpstr>Wingdings 3</vt:lpstr>
      <vt:lpstr>SLIATE LMS Template Powerpoint</vt:lpstr>
      <vt:lpstr>HNDIT1106 –    Web Development</vt:lpstr>
      <vt:lpstr>Course Content</vt:lpstr>
      <vt:lpstr>Website</vt:lpstr>
      <vt:lpstr>Basic Website Types </vt:lpstr>
      <vt:lpstr>Static and Dynamic  web sites</vt:lpstr>
      <vt:lpstr>Static web Sites</vt:lpstr>
      <vt:lpstr>Static web Sites…(cont.)</vt:lpstr>
      <vt:lpstr>PowerPoint Presentation</vt:lpstr>
      <vt:lpstr>Static web Sites…(cont.)</vt:lpstr>
      <vt:lpstr>Static web Sites…(cont.)</vt:lpstr>
      <vt:lpstr>Static Websites - Pages</vt:lpstr>
      <vt:lpstr>PowerPoint Presentation</vt:lpstr>
      <vt:lpstr>PowerPoint Presentation</vt:lpstr>
      <vt:lpstr>Advantages</vt:lpstr>
      <vt:lpstr>Dynamic web Sites</vt:lpstr>
      <vt:lpstr>Dynamic web Sites… (cont.)</vt:lpstr>
      <vt:lpstr>Dynamic web Sites… (cont.)</vt:lpstr>
      <vt:lpstr>Dynamic Websites</vt:lpstr>
      <vt:lpstr>PowerPoint Presentation</vt:lpstr>
      <vt:lpstr>PowerPoint Presentation</vt:lpstr>
      <vt:lpstr>Advantages</vt:lpstr>
      <vt:lpstr>E.g.  Static vs. dynamic web pages</vt:lpstr>
      <vt:lpstr>PowerPoint Presentation</vt:lpstr>
      <vt:lpstr>PowerPoint Presentation</vt:lpstr>
      <vt:lpstr>PowerPoint Presentation</vt:lpstr>
      <vt:lpstr>PowerPoint Presentation</vt:lpstr>
      <vt:lpstr>Client-Side Dynamic Web Pages   Vs                               Server-Side Dynamic Web Pages</vt:lpstr>
      <vt:lpstr>Client-Side Dynamic Web Pages      Vs                               Server-Side Dynamic Web Pages</vt:lpstr>
      <vt:lpstr>PowerPoint Presentation</vt:lpstr>
      <vt:lpstr>Client-Side Dynamic Web Pages    Vs                              Server-Side Dynamic Web Pages</vt:lpstr>
      <vt:lpstr>Client-Side Processing Technologies</vt:lpstr>
      <vt:lpstr>Collaborative and Syndication Web sites </vt:lpstr>
      <vt:lpstr>Web syndication</vt:lpstr>
      <vt:lpstr>Collaborative Web sites </vt:lpstr>
      <vt:lpstr>Collaborative Web sites…</vt:lpstr>
      <vt:lpstr>Blogs</vt:lpstr>
      <vt:lpstr>Blogs</vt:lpstr>
      <vt:lpstr>Wikis</vt:lpstr>
      <vt:lpstr>Wikis</vt:lpstr>
      <vt:lpstr>Chat rooms</vt:lpstr>
      <vt:lpstr>Chat rooms</vt:lpstr>
      <vt:lpstr>Chat rooms</vt:lpstr>
      <vt:lpstr>Chat rooms</vt:lpstr>
      <vt:lpstr>Chat rooms</vt:lpstr>
      <vt:lpstr>Terms</vt:lpstr>
      <vt:lpstr>Forums</vt:lpstr>
      <vt:lpstr>Forums</vt:lpstr>
      <vt:lpstr>Forums</vt:lpstr>
      <vt:lpstr>Forums</vt:lpstr>
      <vt:lpstr>Collaboration and Social Computing</vt:lpstr>
      <vt:lpstr>What is Social Networking?</vt:lpstr>
      <vt:lpstr>Social Networking</vt:lpstr>
      <vt:lpstr>E.g.</vt:lpstr>
      <vt:lpstr>Social Networking</vt:lpstr>
      <vt:lpstr>Social Networking</vt:lpstr>
      <vt:lpstr>Social Networking</vt:lpstr>
      <vt:lpstr>Social networking</vt:lpstr>
      <vt:lpstr>Social networking</vt:lpstr>
      <vt:lpstr>Social Networking… (cont.)</vt:lpstr>
      <vt:lpstr>Web 1.0   Vs.   Web 2.0</vt:lpstr>
      <vt:lpstr>Web 1.0</vt:lpstr>
      <vt:lpstr>Web 1.0 … (cont.)</vt:lpstr>
      <vt:lpstr>Web 2.0</vt:lpstr>
      <vt:lpstr>Web 2.0 … (cont.)</vt:lpstr>
      <vt:lpstr>Web 2.0 … (cont.)</vt:lpstr>
      <vt:lpstr>PowerPoint Presentation</vt:lpstr>
      <vt:lpstr>Web 2.0: Evolution Towards a Read/Write Platform</vt:lpstr>
      <vt:lpstr>WEB 1.0    Vs.    Web 2.0</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HNDIT1106 –    Web Development</dc:title>
  <dc:creator>Microsoft</dc:creator>
  <cp:lastModifiedBy>wathsala</cp:lastModifiedBy>
  <cp:revision>8</cp:revision>
  <dcterms:created xsi:type="dcterms:W3CDTF">2018-05-21T16:38:33Z</dcterms:created>
  <dcterms:modified xsi:type="dcterms:W3CDTF">2018-06-18T05:04:25Z</dcterms:modified>
</cp:coreProperties>
</file>