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54DA1C-6725-4876-9030-65A5F900A901}"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129078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54DA1C-6725-4876-9030-65A5F900A901}"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94599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54DA1C-6725-4876-9030-65A5F900A901}"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E5921B-782F-480E-B828-103449F5758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341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054DA1C-6725-4876-9030-65A5F900A901}"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281531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054DA1C-6725-4876-9030-65A5F900A901}"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E5921B-782F-480E-B828-103449F5758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8033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054DA1C-6725-4876-9030-65A5F900A901}"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2403309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4DA1C-6725-4876-9030-65A5F900A901}"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2652593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4DA1C-6725-4876-9030-65A5F900A901}"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58009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4DA1C-6725-4876-9030-65A5F900A901}"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162907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54DA1C-6725-4876-9030-65A5F900A901}"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9908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54DA1C-6725-4876-9030-65A5F900A901}"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307430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54DA1C-6725-4876-9030-65A5F900A901}" type="datetimeFigureOut">
              <a:rPr lang="en-US" smtClean="0"/>
              <a:t>6/29/2018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185025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54DA1C-6725-4876-9030-65A5F900A901}" type="datetimeFigureOut">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428072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4DA1C-6725-4876-9030-65A5F900A901}" type="datetimeFigureOut">
              <a:rPr lang="en-US" smtClean="0"/>
              <a:t>6/29/2018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351003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54DA1C-6725-4876-9030-65A5F900A901}"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115580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54DA1C-6725-4876-9030-65A5F900A901}"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E5921B-782F-480E-B828-103449F57584}" type="slidenum">
              <a:rPr lang="en-US" smtClean="0"/>
              <a:t>‹#›</a:t>
            </a:fld>
            <a:endParaRPr lang="en-US"/>
          </a:p>
        </p:txBody>
      </p:sp>
    </p:spTree>
    <p:extLst>
      <p:ext uri="{BB962C8B-B14F-4D97-AF65-F5344CB8AC3E}">
        <p14:creationId xmlns:p14="http://schemas.microsoft.com/office/powerpoint/2010/main" val="189554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54DA1C-6725-4876-9030-65A5F900A901}" type="datetimeFigureOut">
              <a:rPr lang="en-US" smtClean="0"/>
              <a:t>6/29/2018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EE5921B-782F-480E-B828-103449F57584}" type="slidenum">
              <a:rPr lang="en-US" smtClean="0"/>
              <a:t>‹#›</a:t>
            </a:fld>
            <a:endParaRPr lang="en-US"/>
          </a:p>
        </p:txBody>
      </p:sp>
    </p:spTree>
    <p:extLst>
      <p:ext uri="{BB962C8B-B14F-4D97-AF65-F5344CB8AC3E}">
        <p14:creationId xmlns:p14="http://schemas.microsoft.com/office/powerpoint/2010/main" val="4161526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C4EB-61AA-4BB3-93C8-AC716CFFC2B5}"/>
              </a:ext>
            </a:extLst>
          </p:cNvPr>
          <p:cNvSpPr>
            <a:spLocks noGrp="1"/>
          </p:cNvSpPr>
          <p:nvPr>
            <p:ph type="ctrTitle"/>
          </p:nvPr>
        </p:nvSpPr>
        <p:spPr>
          <a:xfrm>
            <a:off x="1444488" y="949230"/>
            <a:ext cx="10614990" cy="2262781"/>
          </a:xfrm>
        </p:spPr>
        <p:txBody>
          <a:bodyPr>
            <a:normAutofit/>
          </a:bodyPr>
          <a:lstStyle/>
          <a:p>
            <a:r>
              <a:rPr lang="en-US" sz="4800" b="1" dirty="0"/>
              <a:t>Variable and data types</a:t>
            </a:r>
            <a:endParaRPr lang="en-US" sz="4800" dirty="0"/>
          </a:p>
        </p:txBody>
      </p:sp>
      <p:sp>
        <p:nvSpPr>
          <p:cNvPr id="3" name="Subtitle 2">
            <a:extLst>
              <a:ext uri="{FF2B5EF4-FFF2-40B4-BE49-F238E27FC236}">
                <a16:creationId xmlns:a16="http://schemas.microsoft.com/office/drawing/2014/main" id="{869F5401-BAF9-45D3-8057-DF154E00F073}"/>
              </a:ext>
            </a:extLst>
          </p:cNvPr>
          <p:cNvSpPr>
            <a:spLocks noGrp="1"/>
          </p:cNvSpPr>
          <p:nvPr>
            <p:ph type="subTitle" idx="1"/>
          </p:nvPr>
        </p:nvSpPr>
        <p:spPr/>
        <p:txBody>
          <a:bodyPr/>
          <a:lstStyle/>
          <a:p>
            <a:r>
              <a:rPr lang="en-US" dirty="0"/>
              <a:t>Prepared by: </a:t>
            </a:r>
            <a:r>
              <a:rPr lang="en-US" dirty="0" err="1"/>
              <a:t>P.Pirapuraj</a:t>
            </a:r>
            <a:endParaRPr lang="en-US" dirty="0"/>
          </a:p>
          <a:p>
            <a:r>
              <a:rPr lang="en-US" dirty="0"/>
              <a:t>Source: http://www.cplusplus.com/doc/tutorial</a:t>
            </a:r>
          </a:p>
        </p:txBody>
      </p:sp>
    </p:spTree>
    <p:extLst>
      <p:ext uri="{BB962C8B-B14F-4D97-AF65-F5344CB8AC3E}">
        <p14:creationId xmlns:p14="http://schemas.microsoft.com/office/powerpoint/2010/main" val="214210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4012-B151-4F5F-BAF8-6C1FF29FEA59}"/>
              </a:ext>
            </a:extLst>
          </p:cNvPr>
          <p:cNvSpPr>
            <a:spLocks noGrp="1"/>
          </p:cNvSpPr>
          <p:nvPr>
            <p:ph type="title"/>
          </p:nvPr>
        </p:nvSpPr>
        <p:spPr/>
        <p:txBody>
          <a:bodyPr>
            <a:normAutofit/>
          </a:bodyPr>
          <a:lstStyle/>
          <a:p>
            <a:r>
              <a:rPr lang="en-US" b="1" dirty="0"/>
              <a:t>Floating Point Numerals</a:t>
            </a:r>
            <a:endParaRPr lang="en-US" dirty="0"/>
          </a:p>
        </p:txBody>
      </p:sp>
      <p:sp>
        <p:nvSpPr>
          <p:cNvPr id="3" name="Content Placeholder 2">
            <a:extLst>
              <a:ext uri="{FF2B5EF4-FFF2-40B4-BE49-F238E27FC236}">
                <a16:creationId xmlns:a16="http://schemas.microsoft.com/office/drawing/2014/main" id="{BACF9EC1-9348-41DB-9336-0D19EC0EF834}"/>
              </a:ext>
            </a:extLst>
          </p:cNvPr>
          <p:cNvSpPr>
            <a:spLocks noGrp="1"/>
          </p:cNvSpPr>
          <p:nvPr>
            <p:ph idx="1"/>
          </p:nvPr>
        </p:nvSpPr>
        <p:spPr>
          <a:xfrm>
            <a:off x="2589212" y="2133600"/>
            <a:ext cx="8915400" cy="4399722"/>
          </a:xfrm>
        </p:spPr>
        <p:txBody>
          <a:bodyPr/>
          <a:lstStyle/>
          <a:p>
            <a:pPr algn="just"/>
            <a:r>
              <a:rPr lang="en-US" dirty="0"/>
              <a:t>They express real values, with decimals and/or exponents. They can include either a decimal point, an e character (that expresses "by ten at the </a:t>
            </a:r>
            <a:r>
              <a:rPr lang="en-US" dirty="0" err="1"/>
              <a:t>Xth</a:t>
            </a:r>
            <a:r>
              <a:rPr lang="en-US" dirty="0"/>
              <a:t> height", where X is an integer value that follows the e character), or both a decimal point and an e character:</a:t>
            </a:r>
          </a:p>
          <a:p>
            <a:pPr algn="just"/>
            <a:endParaRPr lang="en-US" dirty="0"/>
          </a:p>
          <a:p>
            <a:pPr algn="just"/>
            <a:endParaRPr lang="en-US" dirty="0"/>
          </a:p>
          <a:p>
            <a:pPr algn="just"/>
            <a:endParaRPr lang="en-US" dirty="0"/>
          </a:p>
          <a:p>
            <a:pPr algn="just"/>
            <a:endParaRPr lang="en-US" dirty="0"/>
          </a:p>
          <a:p>
            <a:pPr algn="just"/>
            <a:r>
              <a:rPr lang="en-US" dirty="0"/>
              <a:t>The default type for floating-point literals is double. Floating-point literals of type float or long double can be specified by adding one of the following suffixes:</a:t>
            </a:r>
          </a:p>
          <a:p>
            <a:pPr algn="just"/>
            <a:endParaRPr lang="en-US" dirty="0"/>
          </a:p>
          <a:p>
            <a:pPr algn="just"/>
            <a:endParaRPr lang="en-US" dirty="0"/>
          </a:p>
          <a:p>
            <a:pPr algn="just"/>
            <a:endParaRPr lang="en-US" dirty="0"/>
          </a:p>
        </p:txBody>
      </p:sp>
      <p:pic>
        <p:nvPicPr>
          <p:cNvPr id="5" name="Picture 4">
            <a:extLst>
              <a:ext uri="{FF2B5EF4-FFF2-40B4-BE49-F238E27FC236}">
                <a16:creationId xmlns:a16="http://schemas.microsoft.com/office/drawing/2014/main" id="{635F9863-535C-4D74-8CCC-D7B485DA4C26}"/>
              </a:ext>
            </a:extLst>
          </p:cNvPr>
          <p:cNvPicPr>
            <a:picLocks noChangeAspect="1"/>
          </p:cNvPicPr>
          <p:nvPr/>
        </p:nvPicPr>
        <p:blipFill>
          <a:blip r:embed="rId2"/>
          <a:stretch>
            <a:fillRect/>
          </a:stretch>
        </p:blipFill>
        <p:spPr>
          <a:xfrm>
            <a:off x="4821099" y="3429000"/>
            <a:ext cx="2549801" cy="1222061"/>
          </a:xfrm>
          <a:prstGeom prst="rect">
            <a:avLst/>
          </a:prstGeom>
        </p:spPr>
      </p:pic>
    </p:spTree>
    <p:extLst>
      <p:ext uri="{BB962C8B-B14F-4D97-AF65-F5344CB8AC3E}">
        <p14:creationId xmlns:p14="http://schemas.microsoft.com/office/powerpoint/2010/main" val="254569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AA1D-9D6F-422F-8F97-F83A735ACC81}"/>
              </a:ext>
            </a:extLst>
          </p:cNvPr>
          <p:cNvSpPr>
            <a:spLocks noGrp="1"/>
          </p:cNvSpPr>
          <p:nvPr>
            <p:ph type="title"/>
          </p:nvPr>
        </p:nvSpPr>
        <p:spPr/>
        <p:txBody>
          <a:bodyPr/>
          <a:lstStyle/>
          <a:p>
            <a:r>
              <a:rPr lang="en-US" b="1" dirty="0"/>
              <a:t>Floating Point Numerals…</a:t>
            </a:r>
            <a:endParaRPr lang="en-US" dirty="0"/>
          </a:p>
        </p:txBody>
      </p:sp>
      <p:sp>
        <p:nvSpPr>
          <p:cNvPr id="3" name="Content Placeholder 2">
            <a:extLst>
              <a:ext uri="{FF2B5EF4-FFF2-40B4-BE49-F238E27FC236}">
                <a16:creationId xmlns:a16="http://schemas.microsoft.com/office/drawing/2014/main" id="{80A64879-1E64-4E33-97DF-0654C1DDB780}"/>
              </a:ext>
            </a:extLst>
          </p:cNvPr>
          <p:cNvSpPr>
            <a:spLocks noGrp="1"/>
          </p:cNvSpPr>
          <p:nvPr>
            <p:ph idx="1"/>
          </p:nvPr>
        </p:nvSpPr>
        <p:spPr/>
        <p:txBody>
          <a:bodyPr/>
          <a:lstStyle/>
          <a:p>
            <a:pPr algn="just"/>
            <a:r>
              <a:rPr lang="en-US" dirty="0"/>
              <a:t>Any of the letters that can be part of a floating-point numerical constant (e, f, l) can be written using either lower or uppercase letters with no difference in meaning.</a:t>
            </a:r>
          </a:p>
        </p:txBody>
      </p:sp>
      <p:pic>
        <p:nvPicPr>
          <p:cNvPr id="4" name="Picture 3">
            <a:extLst>
              <a:ext uri="{FF2B5EF4-FFF2-40B4-BE49-F238E27FC236}">
                <a16:creationId xmlns:a16="http://schemas.microsoft.com/office/drawing/2014/main" id="{9797C040-3C95-489B-83FD-D373688E27CA}"/>
              </a:ext>
            </a:extLst>
          </p:cNvPr>
          <p:cNvPicPr>
            <a:picLocks noChangeAspect="1"/>
          </p:cNvPicPr>
          <p:nvPr/>
        </p:nvPicPr>
        <p:blipFill>
          <a:blip r:embed="rId2"/>
          <a:stretch>
            <a:fillRect/>
          </a:stretch>
        </p:blipFill>
        <p:spPr>
          <a:xfrm>
            <a:off x="4907653" y="3385930"/>
            <a:ext cx="3109913" cy="2014330"/>
          </a:xfrm>
          <a:prstGeom prst="rect">
            <a:avLst/>
          </a:prstGeom>
        </p:spPr>
      </p:pic>
    </p:spTree>
    <p:extLst>
      <p:ext uri="{BB962C8B-B14F-4D97-AF65-F5344CB8AC3E}">
        <p14:creationId xmlns:p14="http://schemas.microsoft.com/office/powerpoint/2010/main" val="327416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3E98-630E-4A67-B635-CBF8D496C2C0}"/>
              </a:ext>
            </a:extLst>
          </p:cNvPr>
          <p:cNvSpPr>
            <a:spLocks noGrp="1"/>
          </p:cNvSpPr>
          <p:nvPr>
            <p:ph type="title"/>
          </p:nvPr>
        </p:nvSpPr>
        <p:spPr/>
        <p:txBody>
          <a:bodyPr>
            <a:normAutofit/>
          </a:bodyPr>
          <a:lstStyle/>
          <a:p>
            <a:r>
              <a:rPr lang="en-US" b="1" dirty="0"/>
              <a:t>Introduction to strings</a:t>
            </a:r>
            <a:endParaRPr lang="en-US" dirty="0"/>
          </a:p>
        </p:txBody>
      </p:sp>
      <p:sp>
        <p:nvSpPr>
          <p:cNvPr id="3" name="Content Placeholder 2">
            <a:extLst>
              <a:ext uri="{FF2B5EF4-FFF2-40B4-BE49-F238E27FC236}">
                <a16:creationId xmlns:a16="http://schemas.microsoft.com/office/drawing/2014/main" id="{6C907D2A-10C7-4AAF-949F-7DFE94615653}"/>
              </a:ext>
            </a:extLst>
          </p:cNvPr>
          <p:cNvSpPr>
            <a:spLocks noGrp="1"/>
          </p:cNvSpPr>
          <p:nvPr>
            <p:ph idx="1"/>
          </p:nvPr>
        </p:nvSpPr>
        <p:spPr/>
        <p:txBody>
          <a:bodyPr/>
          <a:lstStyle/>
          <a:p>
            <a:pPr algn="just"/>
            <a:r>
              <a:rPr lang="en-US" dirty="0"/>
              <a:t>Fundamental types represent the most basic types handled by the machines where the code may run. </a:t>
            </a:r>
          </a:p>
          <a:p>
            <a:pPr algn="just"/>
            <a:endParaRPr lang="en-US" dirty="0"/>
          </a:p>
          <a:p>
            <a:pPr algn="just"/>
            <a:r>
              <a:rPr lang="en-US" dirty="0"/>
              <a:t>But one of the major strengths of the C++ language is its rich set of compound types, of which the fundamental types are mere building blocks.</a:t>
            </a:r>
          </a:p>
          <a:p>
            <a:pPr algn="just"/>
            <a:endParaRPr lang="en-US" dirty="0"/>
          </a:p>
          <a:p>
            <a:pPr algn="just"/>
            <a:r>
              <a:rPr lang="en-US" dirty="0"/>
              <a:t>An example of compound type is the string class. Variables of this type are able to store sequences of characters, such as words or sentences. A very useful feature!</a:t>
            </a:r>
          </a:p>
        </p:txBody>
      </p:sp>
    </p:spTree>
    <p:extLst>
      <p:ext uri="{BB962C8B-B14F-4D97-AF65-F5344CB8AC3E}">
        <p14:creationId xmlns:p14="http://schemas.microsoft.com/office/powerpoint/2010/main" val="81103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E8E5-491A-4AE1-AE49-93F34889EF40}"/>
              </a:ext>
            </a:extLst>
          </p:cNvPr>
          <p:cNvSpPr>
            <a:spLocks noGrp="1"/>
          </p:cNvSpPr>
          <p:nvPr>
            <p:ph type="title"/>
          </p:nvPr>
        </p:nvSpPr>
        <p:spPr/>
        <p:txBody>
          <a:bodyPr/>
          <a:lstStyle/>
          <a:p>
            <a:r>
              <a:rPr lang="en-US" b="1" dirty="0"/>
              <a:t>Introduction to strings…</a:t>
            </a:r>
            <a:endParaRPr lang="en-US" dirty="0"/>
          </a:p>
        </p:txBody>
      </p:sp>
      <p:sp>
        <p:nvSpPr>
          <p:cNvPr id="3" name="Content Placeholder 2">
            <a:extLst>
              <a:ext uri="{FF2B5EF4-FFF2-40B4-BE49-F238E27FC236}">
                <a16:creationId xmlns:a16="http://schemas.microsoft.com/office/drawing/2014/main" id="{4897CE4D-B27C-4F1C-81B8-E0EDBDF58316}"/>
              </a:ext>
            </a:extLst>
          </p:cNvPr>
          <p:cNvSpPr>
            <a:spLocks noGrp="1"/>
          </p:cNvSpPr>
          <p:nvPr>
            <p:ph idx="1"/>
          </p:nvPr>
        </p:nvSpPr>
        <p:spPr/>
        <p:txBody>
          <a:bodyPr/>
          <a:lstStyle/>
          <a:p>
            <a:pPr algn="just"/>
            <a:r>
              <a:rPr lang="en-US" dirty="0"/>
              <a:t>A first difference with fundamental data types is that in order to declare and use objects (variables) of this type, the program needs to include the header where the type is defined within the standard library (header &lt;string&gt;): </a:t>
            </a:r>
          </a:p>
          <a:p>
            <a:endParaRPr lang="en-US" dirty="0"/>
          </a:p>
        </p:txBody>
      </p:sp>
      <p:sp>
        <p:nvSpPr>
          <p:cNvPr id="5" name="Rectangle 2">
            <a:extLst>
              <a:ext uri="{FF2B5EF4-FFF2-40B4-BE49-F238E27FC236}">
                <a16:creationId xmlns:a16="http://schemas.microsoft.com/office/drawing/2014/main" id="{050C5742-7650-4F0A-8C73-18473B71FB04}"/>
              </a:ext>
            </a:extLst>
          </p:cNvPr>
          <p:cNvSpPr>
            <a:spLocks noChangeArrowheads="1"/>
          </p:cNvSpPr>
          <p:nvPr/>
        </p:nvSpPr>
        <p:spPr bwMode="auto">
          <a:xfrm>
            <a:off x="4810540" y="3290501"/>
            <a:ext cx="291425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00"/>
                </a:solidFill>
                <a:effectLst/>
                <a:latin typeface="Arial Unicode MS"/>
              </a:rPr>
              <a:t>// my first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00070"/>
                </a:solidFill>
                <a:effectLst/>
                <a:latin typeface="Arial Unicode MS"/>
              </a:rPr>
              <a:t>#include &lt;iostream&gt;</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00070"/>
                </a:solidFill>
                <a:effectLst/>
                <a:latin typeface="Arial Unicode MS"/>
              </a:rPr>
              <a:t>#include &lt;string&gt;</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B0"/>
                </a:solidFill>
                <a:effectLst/>
                <a:latin typeface="Arial Unicode MS"/>
              </a:rPr>
              <a:t>using</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a:ln>
                  <a:noFill/>
                </a:ln>
                <a:solidFill>
                  <a:srgbClr val="0000B0"/>
                </a:solidFill>
                <a:effectLst/>
                <a:latin typeface="Arial Unicode MS"/>
              </a:rPr>
              <a:t>namespace</a:t>
            </a:r>
            <a:r>
              <a:rPr kumimoji="0" lang="en-US" altLang="en-US" b="0" i="0" u="none" strike="noStrike" cap="none" normalizeH="0" baseline="0" dirty="0">
                <a:ln>
                  <a:noFill/>
                </a:ln>
                <a:solidFill>
                  <a:srgbClr val="000000"/>
                </a:solidFill>
                <a:effectLst/>
                <a:latin typeface="Arial Unicode MS"/>
              </a:rPr>
              <a:t> std;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B0"/>
                </a:solidFill>
                <a:effectLst/>
                <a:latin typeface="Arial Unicode MS"/>
              </a:rPr>
              <a:t>int</a:t>
            </a:r>
            <a:r>
              <a:rPr kumimoji="0" lang="en-US" altLang="en-US" b="0" i="0" u="none" strike="noStrike" cap="none" normalizeH="0" baseline="0" dirty="0">
                <a:ln>
                  <a:noFill/>
                </a:ln>
                <a:solidFill>
                  <a:srgbClr val="000000"/>
                </a:solidFill>
                <a:effectLst/>
                <a:latin typeface="Arial Unicode MS"/>
              </a:rPr>
              <a:t> main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string </a:t>
            </a:r>
            <a:r>
              <a:rPr kumimoji="0" lang="en-US" altLang="en-US" b="0" i="0" u="none" strike="noStrike" cap="none" normalizeH="0" baseline="0" dirty="0" err="1">
                <a:ln>
                  <a:noFill/>
                </a:ln>
                <a:solidFill>
                  <a:srgbClr val="000000"/>
                </a:solidFill>
                <a:effectLst/>
                <a:latin typeface="Arial Unicode MS"/>
              </a:rPr>
              <a:t>mystring</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Arial Unicode MS"/>
              </a:rPr>
              <a:t>mystring</a:t>
            </a:r>
            <a:r>
              <a:rPr kumimoji="0" lang="en-US" altLang="en-US" b="0" i="0" u="none" strike="noStrike" cap="none" normalizeH="0" baseline="0" dirty="0">
                <a:ln>
                  <a:noFill/>
                </a:ln>
                <a:solidFill>
                  <a:srgbClr val="000000"/>
                </a:solidFill>
                <a:effectLst/>
                <a:latin typeface="Arial Unicode MS"/>
              </a:rPr>
              <a:t> = </a:t>
            </a:r>
            <a:r>
              <a:rPr kumimoji="0" lang="en-US" altLang="en-US" b="0" i="0" u="none" strike="noStrike" cap="none" normalizeH="0" baseline="0" dirty="0">
                <a:ln>
                  <a:noFill/>
                </a:ln>
                <a:solidFill>
                  <a:srgbClr val="600030"/>
                </a:solidFill>
                <a:effectLst/>
                <a:latin typeface="Arial Unicode MS"/>
              </a:rPr>
              <a:t>"This is a string"</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Arial Unicode MS"/>
              </a:rPr>
              <a:t>cout</a:t>
            </a:r>
            <a:r>
              <a:rPr kumimoji="0" lang="en-US" altLang="en-US" b="0" i="0" u="none" strike="noStrike" cap="none" normalizeH="0" baseline="0" dirty="0">
                <a:ln>
                  <a:noFill/>
                </a:ln>
                <a:solidFill>
                  <a:srgbClr val="000000"/>
                </a:solidFill>
                <a:effectLst/>
                <a:latin typeface="Arial Unicode MS"/>
              </a:rPr>
              <a:t> &lt;&lt; </a:t>
            </a:r>
            <a:r>
              <a:rPr kumimoji="0" lang="en-US" altLang="en-US" b="0" i="0" u="none" strike="noStrike" cap="none" normalizeH="0" baseline="0" dirty="0" err="1">
                <a:ln>
                  <a:noFill/>
                </a:ln>
                <a:solidFill>
                  <a:srgbClr val="000000"/>
                </a:solidFill>
                <a:effectLst/>
                <a:latin typeface="Arial Unicode MS"/>
              </a:rPr>
              <a:t>mystring</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B0"/>
                </a:solidFill>
                <a:effectLst/>
                <a:latin typeface="Arial Unicode MS"/>
              </a:rPr>
              <a:t>return</a:t>
            </a:r>
            <a:r>
              <a:rPr kumimoji="0" lang="en-US" altLang="en-US" b="0" i="0" u="none" strike="noStrike" cap="none" normalizeH="0" baseline="0" dirty="0">
                <a:ln>
                  <a:noFill/>
                </a:ln>
                <a:solidFill>
                  <a:srgbClr val="000000"/>
                </a:solidFill>
                <a:effectLst/>
                <a:latin typeface="Arial Unicode MS"/>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830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90EA-FA69-4CE2-AE9F-CB44A6C317B2}"/>
              </a:ext>
            </a:extLst>
          </p:cNvPr>
          <p:cNvSpPr>
            <a:spLocks noGrp="1"/>
          </p:cNvSpPr>
          <p:nvPr>
            <p:ph type="title"/>
          </p:nvPr>
        </p:nvSpPr>
        <p:spPr/>
        <p:txBody>
          <a:bodyPr/>
          <a:lstStyle/>
          <a:p>
            <a:r>
              <a:rPr lang="en-US" b="1" dirty="0"/>
              <a:t>Introduction to strings…</a:t>
            </a:r>
            <a:endParaRPr lang="en-US" dirty="0"/>
          </a:p>
        </p:txBody>
      </p:sp>
      <p:sp>
        <p:nvSpPr>
          <p:cNvPr id="3" name="Content Placeholder 2">
            <a:extLst>
              <a:ext uri="{FF2B5EF4-FFF2-40B4-BE49-F238E27FC236}">
                <a16:creationId xmlns:a16="http://schemas.microsoft.com/office/drawing/2014/main" id="{7391CBEF-C5A6-45A6-8744-2419FE91E573}"/>
              </a:ext>
            </a:extLst>
          </p:cNvPr>
          <p:cNvSpPr>
            <a:spLocks noGrp="1"/>
          </p:cNvSpPr>
          <p:nvPr>
            <p:ph idx="1"/>
          </p:nvPr>
        </p:nvSpPr>
        <p:spPr/>
        <p:txBody>
          <a:bodyPr/>
          <a:lstStyle/>
          <a:p>
            <a:pPr algn="just"/>
            <a:r>
              <a:rPr lang="en-US" dirty="0"/>
              <a:t>As you can see in the previous example, strings can be initialized with any valid string literal, just like numerical type variables can be initialized to any valid numerical literal. As with fundamental types, all initialization formats are valid with strings:</a:t>
            </a:r>
          </a:p>
          <a:p>
            <a:pPr marL="0" indent="0">
              <a:buNone/>
            </a:pPr>
            <a:endParaRPr lang="en-US" dirty="0"/>
          </a:p>
        </p:txBody>
      </p:sp>
      <p:sp>
        <p:nvSpPr>
          <p:cNvPr id="4" name="Rectangle 1">
            <a:extLst>
              <a:ext uri="{FF2B5EF4-FFF2-40B4-BE49-F238E27FC236}">
                <a16:creationId xmlns:a16="http://schemas.microsoft.com/office/drawing/2014/main" id="{C7C57283-C861-4145-96FF-680D7C5B85C9}"/>
              </a:ext>
            </a:extLst>
          </p:cNvPr>
          <p:cNvSpPr>
            <a:spLocks noChangeArrowheads="1"/>
          </p:cNvSpPr>
          <p:nvPr/>
        </p:nvSpPr>
        <p:spPr bwMode="auto">
          <a:xfrm>
            <a:off x="4912558" y="3622301"/>
            <a:ext cx="315310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string </a:t>
            </a:r>
            <a:r>
              <a:rPr kumimoji="0" lang="en-US" altLang="en-US" sz="1600" b="0" i="0" u="none" strike="noStrike" cap="none" normalizeH="0" baseline="0" dirty="0" err="1">
                <a:ln>
                  <a:noFill/>
                </a:ln>
                <a:solidFill>
                  <a:srgbClr val="000000"/>
                </a:solidFill>
                <a:effectLst/>
                <a:latin typeface="Arial Unicode MS"/>
              </a:rPr>
              <a:t>mystring</a:t>
            </a:r>
            <a:r>
              <a:rPr kumimoji="0" lang="en-US" altLang="en-US" sz="1600" b="0" i="0" u="none" strike="noStrike" cap="none" normalizeH="0" baseline="0" dirty="0">
                <a:ln>
                  <a:noFill/>
                </a:ln>
                <a:solidFill>
                  <a:srgbClr val="000000"/>
                </a:solidFill>
                <a:effectLst/>
                <a:latin typeface="Arial Unicode MS"/>
              </a:rPr>
              <a:t> = </a:t>
            </a:r>
            <a:r>
              <a:rPr kumimoji="0" lang="en-US" altLang="en-US" sz="1600" b="0" i="0" u="none" strike="noStrike" cap="none" normalizeH="0" baseline="0" dirty="0">
                <a:ln>
                  <a:noFill/>
                </a:ln>
                <a:solidFill>
                  <a:srgbClr val="600030"/>
                </a:solidFill>
                <a:effectLst/>
                <a:latin typeface="Arial Unicode MS"/>
              </a:rPr>
              <a:t>"This is a string"</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string </a:t>
            </a:r>
            <a:r>
              <a:rPr kumimoji="0" lang="en-US" altLang="en-US" sz="1600" b="0" i="0" u="none" strike="noStrike" cap="none" normalizeH="0" baseline="0" dirty="0" err="1">
                <a:ln>
                  <a:noFill/>
                </a:ln>
                <a:solidFill>
                  <a:srgbClr val="000000"/>
                </a:solidFill>
                <a:effectLst/>
                <a:latin typeface="Arial Unicode MS"/>
              </a:rPr>
              <a:t>mystring</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a:ln>
                  <a:noFill/>
                </a:ln>
                <a:solidFill>
                  <a:srgbClr val="600030"/>
                </a:solidFill>
                <a:effectLst/>
                <a:latin typeface="Arial Unicode MS"/>
              </a:rPr>
              <a:t>"This is a string"</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string </a:t>
            </a:r>
            <a:r>
              <a:rPr kumimoji="0" lang="en-US" altLang="en-US" sz="1600" b="0" i="0" u="none" strike="noStrike" cap="none" normalizeH="0" baseline="0" dirty="0" err="1">
                <a:ln>
                  <a:noFill/>
                </a:ln>
                <a:solidFill>
                  <a:srgbClr val="000000"/>
                </a:solidFill>
                <a:effectLst/>
                <a:latin typeface="Arial Unicode MS"/>
              </a:rPr>
              <a:t>mystring</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a:ln>
                  <a:noFill/>
                </a:ln>
                <a:solidFill>
                  <a:srgbClr val="600030"/>
                </a:solidFill>
                <a:effectLst/>
                <a:latin typeface="Arial Unicode MS"/>
              </a:rPr>
              <a:t>"This is a string"</a:t>
            </a:r>
            <a:r>
              <a:rPr kumimoji="0" lang="en-US" altLang="en-US" sz="1600" b="0" i="0"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813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C12F-EBF3-4C6B-AF86-D8BDA6B9D979}"/>
              </a:ext>
            </a:extLst>
          </p:cNvPr>
          <p:cNvSpPr>
            <a:spLocks noGrp="1"/>
          </p:cNvSpPr>
          <p:nvPr>
            <p:ph type="title"/>
          </p:nvPr>
        </p:nvSpPr>
        <p:spPr/>
        <p:txBody>
          <a:bodyPr/>
          <a:lstStyle/>
          <a:p>
            <a:r>
              <a:rPr lang="en-US" b="1" dirty="0"/>
              <a:t>Literals</a:t>
            </a:r>
            <a:br>
              <a:rPr lang="en-US" b="1" dirty="0"/>
            </a:br>
            <a:endParaRPr lang="en-US" dirty="0"/>
          </a:p>
        </p:txBody>
      </p:sp>
      <p:sp>
        <p:nvSpPr>
          <p:cNvPr id="3" name="Content Placeholder 2">
            <a:extLst>
              <a:ext uri="{FF2B5EF4-FFF2-40B4-BE49-F238E27FC236}">
                <a16:creationId xmlns:a16="http://schemas.microsoft.com/office/drawing/2014/main" id="{93A08DCF-64D2-405A-B372-941DB780F51E}"/>
              </a:ext>
            </a:extLst>
          </p:cNvPr>
          <p:cNvSpPr>
            <a:spLocks noGrp="1"/>
          </p:cNvSpPr>
          <p:nvPr>
            <p:ph idx="1"/>
          </p:nvPr>
        </p:nvSpPr>
        <p:spPr>
          <a:xfrm>
            <a:off x="2589212" y="2133599"/>
            <a:ext cx="8915400" cy="4625009"/>
          </a:xfrm>
        </p:spPr>
        <p:txBody>
          <a:bodyPr>
            <a:normAutofit/>
          </a:bodyPr>
          <a:lstStyle/>
          <a:p>
            <a:r>
              <a:rPr lang="en-US" dirty="0"/>
              <a:t>Literals are the most obvious kind of constants. They are used to express particular values within the source code of a program. </a:t>
            </a:r>
          </a:p>
          <a:p>
            <a:endParaRPr lang="en-US" dirty="0"/>
          </a:p>
          <a:p>
            <a:r>
              <a:rPr lang="en-US" dirty="0"/>
              <a:t>We have already used some in previous programs to give specific values to variables or to express messages we wanted our programs to print out, for example, when we wrote:</a:t>
            </a:r>
          </a:p>
          <a:p>
            <a:endParaRPr lang="en-US" dirty="0"/>
          </a:p>
          <a:p>
            <a:endParaRPr lang="en-US" dirty="0"/>
          </a:p>
          <a:p>
            <a:r>
              <a:rPr lang="en-US" dirty="0"/>
              <a:t>The 5 in this piece of code was a literal constant.</a:t>
            </a:r>
          </a:p>
          <a:p>
            <a:endParaRPr lang="en-US" dirty="0"/>
          </a:p>
          <a:p>
            <a:r>
              <a:rPr lang="en-US" dirty="0"/>
              <a:t>Literal constants can be classified into: integer, floating-point, characters, strings, Boolean, pointers, and user-defined literals.</a:t>
            </a:r>
            <a:br>
              <a:rPr lang="en-US" dirty="0"/>
            </a:br>
            <a:endParaRPr lang="en-US" dirty="0"/>
          </a:p>
        </p:txBody>
      </p:sp>
      <p:graphicFrame>
        <p:nvGraphicFramePr>
          <p:cNvPr id="4" name="Table 3">
            <a:extLst>
              <a:ext uri="{FF2B5EF4-FFF2-40B4-BE49-F238E27FC236}">
                <a16:creationId xmlns:a16="http://schemas.microsoft.com/office/drawing/2014/main" id="{5FC42542-D765-49B8-AA27-5188499F13F8}"/>
              </a:ext>
            </a:extLst>
          </p:cNvPr>
          <p:cNvGraphicFramePr>
            <a:graphicFrameLocks noGrp="1"/>
          </p:cNvGraphicFramePr>
          <p:nvPr>
            <p:extLst>
              <p:ext uri="{D42A27DB-BD31-4B8C-83A1-F6EECF244321}">
                <p14:modId xmlns:p14="http://schemas.microsoft.com/office/powerpoint/2010/main" val="402345467"/>
              </p:ext>
            </p:extLst>
          </p:nvPr>
        </p:nvGraphicFramePr>
        <p:xfrm>
          <a:off x="5925516" y="4263223"/>
          <a:ext cx="1081639" cy="365760"/>
        </p:xfrm>
        <a:graphic>
          <a:graphicData uri="http://schemas.openxmlformats.org/drawingml/2006/table">
            <a:tbl>
              <a:tblPr/>
              <a:tblGrid>
                <a:gridCol w="1081639">
                  <a:extLst>
                    <a:ext uri="{9D8B030D-6E8A-4147-A177-3AD203B41FA5}">
                      <a16:colId xmlns:a16="http://schemas.microsoft.com/office/drawing/2014/main" val="3992417874"/>
                    </a:ext>
                  </a:extLst>
                </a:gridCol>
              </a:tblGrid>
              <a:tr h="0">
                <a:tc>
                  <a:txBody>
                    <a:bodyPr/>
                    <a:lstStyle/>
                    <a:p>
                      <a:pPr algn="l" fontAlgn="t"/>
                      <a:r>
                        <a:rPr lang="en-US" b="0" i="0" dirty="0">
                          <a:solidFill>
                            <a:srgbClr val="000000"/>
                          </a:solidFill>
                          <a:effectLst/>
                          <a:latin typeface="verdana" panose="020B0604030504040204" pitchFamily="34" charset="0"/>
                        </a:rPr>
                        <a:t>a = 5;</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2037357054"/>
                  </a:ext>
                </a:extLst>
              </a:tr>
            </a:tbl>
          </a:graphicData>
        </a:graphic>
      </p:graphicFrame>
    </p:spTree>
    <p:extLst>
      <p:ext uri="{BB962C8B-B14F-4D97-AF65-F5344CB8AC3E}">
        <p14:creationId xmlns:p14="http://schemas.microsoft.com/office/powerpoint/2010/main" val="68183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6BC0-90CD-48C6-8A5F-3149B55A5FBD}"/>
              </a:ext>
            </a:extLst>
          </p:cNvPr>
          <p:cNvSpPr>
            <a:spLocks noGrp="1"/>
          </p:cNvSpPr>
          <p:nvPr>
            <p:ph type="title"/>
          </p:nvPr>
        </p:nvSpPr>
        <p:spPr/>
        <p:txBody>
          <a:bodyPr/>
          <a:lstStyle/>
          <a:p>
            <a:r>
              <a:rPr lang="en-US" b="1" dirty="0"/>
              <a:t>Integer Numerals</a:t>
            </a:r>
            <a:endParaRPr lang="en-US" dirty="0"/>
          </a:p>
        </p:txBody>
      </p:sp>
      <p:sp>
        <p:nvSpPr>
          <p:cNvPr id="3" name="Content Placeholder 2">
            <a:extLst>
              <a:ext uri="{FF2B5EF4-FFF2-40B4-BE49-F238E27FC236}">
                <a16:creationId xmlns:a16="http://schemas.microsoft.com/office/drawing/2014/main" id="{572A167D-A2FF-4F23-9988-B1B466E8B82D}"/>
              </a:ext>
            </a:extLst>
          </p:cNvPr>
          <p:cNvSpPr>
            <a:spLocks noGrp="1"/>
          </p:cNvSpPr>
          <p:nvPr>
            <p:ph idx="1"/>
          </p:nvPr>
        </p:nvSpPr>
        <p:spPr>
          <a:xfrm>
            <a:off x="2589212" y="2133600"/>
            <a:ext cx="8915400" cy="3777622"/>
          </a:xfrm>
        </p:spPr>
        <p:txBody>
          <a:bodyPr/>
          <a:lstStyle/>
          <a:p>
            <a:pPr algn="just"/>
            <a:endParaRPr lang="en-US" dirty="0"/>
          </a:p>
          <a:p>
            <a:pPr algn="just"/>
            <a:endParaRPr lang="en-US" dirty="0"/>
          </a:p>
          <a:p>
            <a:pPr algn="just"/>
            <a:r>
              <a:rPr lang="en-US" dirty="0"/>
              <a:t>These are numerical constants that identify integer values. </a:t>
            </a:r>
          </a:p>
          <a:p>
            <a:pPr algn="just"/>
            <a:endParaRPr lang="en-US" dirty="0"/>
          </a:p>
          <a:p>
            <a:pPr algn="just"/>
            <a:r>
              <a:rPr lang="en-US" dirty="0"/>
              <a:t>Notice that they are not enclosed in quotes or any other special character; they are a simple succession of digits representing a whole number in decimal base; for example, 1776 always represents the value one thousand seven hundred seventy-six.</a:t>
            </a:r>
          </a:p>
        </p:txBody>
      </p:sp>
      <p:pic>
        <p:nvPicPr>
          <p:cNvPr id="9" name="Picture 8">
            <a:extLst>
              <a:ext uri="{FF2B5EF4-FFF2-40B4-BE49-F238E27FC236}">
                <a16:creationId xmlns:a16="http://schemas.microsoft.com/office/drawing/2014/main" id="{5037694D-A5F2-4223-8783-4BCC4778201F}"/>
              </a:ext>
            </a:extLst>
          </p:cNvPr>
          <p:cNvPicPr>
            <a:picLocks noChangeAspect="1"/>
          </p:cNvPicPr>
          <p:nvPr/>
        </p:nvPicPr>
        <p:blipFill>
          <a:blip r:embed="rId2"/>
          <a:stretch>
            <a:fillRect/>
          </a:stretch>
        </p:blipFill>
        <p:spPr>
          <a:xfrm>
            <a:off x="2922103" y="1905000"/>
            <a:ext cx="682487" cy="1045058"/>
          </a:xfrm>
          <a:prstGeom prst="rect">
            <a:avLst/>
          </a:prstGeom>
        </p:spPr>
      </p:pic>
    </p:spTree>
    <p:extLst>
      <p:ext uri="{BB962C8B-B14F-4D97-AF65-F5344CB8AC3E}">
        <p14:creationId xmlns:p14="http://schemas.microsoft.com/office/powerpoint/2010/main" val="27328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AE1F-DA86-4303-9468-11C7921AE12D}"/>
              </a:ext>
            </a:extLst>
          </p:cNvPr>
          <p:cNvSpPr>
            <a:spLocks noGrp="1"/>
          </p:cNvSpPr>
          <p:nvPr>
            <p:ph type="title"/>
          </p:nvPr>
        </p:nvSpPr>
        <p:spPr/>
        <p:txBody>
          <a:bodyPr/>
          <a:lstStyle/>
          <a:p>
            <a:r>
              <a:rPr lang="en-US" b="1" dirty="0"/>
              <a:t>Integer Numerals…</a:t>
            </a:r>
            <a:endParaRPr lang="en-US" dirty="0"/>
          </a:p>
        </p:txBody>
      </p:sp>
      <p:sp>
        <p:nvSpPr>
          <p:cNvPr id="3" name="Content Placeholder 2">
            <a:extLst>
              <a:ext uri="{FF2B5EF4-FFF2-40B4-BE49-F238E27FC236}">
                <a16:creationId xmlns:a16="http://schemas.microsoft.com/office/drawing/2014/main" id="{E4EC025F-34AE-4027-AE66-239D95E7711D}"/>
              </a:ext>
            </a:extLst>
          </p:cNvPr>
          <p:cNvSpPr>
            <a:spLocks noGrp="1"/>
          </p:cNvSpPr>
          <p:nvPr>
            <p:ph idx="1"/>
          </p:nvPr>
        </p:nvSpPr>
        <p:spPr/>
        <p:txBody>
          <a:bodyPr/>
          <a:lstStyle/>
          <a:p>
            <a:pPr algn="just"/>
            <a:r>
              <a:rPr lang="en-US" dirty="0"/>
              <a:t>In addition to decimal numbers (those that most of us use every day), C++ allows the use of octal numbers (base 8) and hexadecimal numbers (base 16) as literal constants. </a:t>
            </a:r>
          </a:p>
          <a:p>
            <a:pPr algn="just"/>
            <a:endParaRPr lang="en-US" dirty="0"/>
          </a:p>
          <a:p>
            <a:pPr algn="just"/>
            <a:r>
              <a:rPr lang="en-US" dirty="0"/>
              <a:t>For octal literals, the digits are preceded with a 0 (zero) character. And for hexadecimal, they are preceded by the characters 0x (zero, x). For example, the following literal constants are all equivalent to each other: </a:t>
            </a:r>
          </a:p>
          <a:p>
            <a:endParaRPr lang="en-US" dirty="0"/>
          </a:p>
        </p:txBody>
      </p:sp>
      <p:pic>
        <p:nvPicPr>
          <p:cNvPr id="5" name="Picture 4">
            <a:extLst>
              <a:ext uri="{FF2B5EF4-FFF2-40B4-BE49-F238E27FC236}">
                <a16:creationId xmlns:a16="http://schemas.microsoft.com/office/drawing/2014/main" id="{C8F5788D-098C-42CB-B080-D926C71AB339}"/>
              </a:ext>
            </a:extLst>
          </p:cNvPr>
          <p:cNvPicPr>
            <a:picLocks noChangeAspect="1"/>
          </p:cNvPicPr>
          <p:nvPr/>
        </p:nvPicPr>
        <p:blipFill>
          <a:blip r:embed="rId2"/>
          <a:stretch>
            <a:fillRect/>
          </a:stretch>
        </p:blipFill>
        <p:spPr>
          <a:xfrm>
            <a:off x="5246687" y="4518991"/>
            <a:ext cx="3062426" cy="1020418"/>
          </a:xfrm>
          <a:prstGeom prst="rect">
            <a:avLst/>
          </a:prstGeom>
        </p:spPr>
      </p:pic>
    </p:spTree>
    <p:extLst>
      <p:ext uri="{BB962C8B-B14F-4D97-AF65-F5344CB8AC3E}">
        <p14:creationId xmlns:p14="http://schemas.microsoft.com/office/powerpoint/2010/main" val="145801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C77A-66FE-4AB9-ADB9-2A416C4876A2}"/>
              </a:ext>
            </a:extLst>
          </p:cNvPr>
          <p:cNvSpPr>
            <a:spLocks noGrp="1"/>
          </p:cNvSpPr>
          <p:nvPr>
            <p:ph type="title"/>
          </p:nvPr>
        </p:nvSpPr>
        <p:spPr/>
        <p:txBody>
          <a:bodyPr/>
          <a:lstStyle/>
          <a:p>
            <a:r>
              <a:rPr lang="en-US" b="1" dirty="0"/>
              <a:t>Integer Numerals…</a:t>
            </a:r>
            <a:endParaRPr lang="en-US" dirty="0"/>
          </a:p>
        </p:txBody>
      </p:sp>
      <p:sp>
        <p:nvSpPr>
          <p:cNvPr id="3" name="Content Placeholder 2">
            <a:extLst>
              <a:ext uri="{FF2B5EF4-FFF2-40B4-BE49-F238E27FC236}">
                <a16:creationId xmlns:a16="http://schemas.microsoft.com/office/drawing/2014/main" id="{A9AB5392-0CBB-41C0-AA00-561752FD94C2}"/>
              </a:ext>
            </a:extLst>
          </p:cNvPr>
          <p:cNvSpPr>
            <a:spLocks noGrp="1"/>
          </p:cNvSpPr>
          <p:nvPr>
            <p:ph idx="1"/>
          </p:nvPr>
        </p:nvSpPr>
        <p:spPr/>
        <p:txBody>
          <a:bodyPr/>
          <a:lstStyle/>
          <a:p>
            <a:r>
              <a:rPr lang="en-US" dirty="0"/>
              <a:t>All of these represent the same number: 75 (seventy-five) expressed as a base-10 numeral, octal numeral and hexadecimal numeral, respectively. </a:t>
            </a:r>
          </a:p>
          <a:p>
            <a:endParaRPr lang="en-US" dirty="0"/>
          </a:p>
          <a:p>
            <a:r>
              <a:rPr lang="en-US" dirty="0"/>
              <a:t>These literal constants have a type, just like variables. By default, integer literals are of type int. However, certain suffixes may be appended to an integer literal to specify a different integer type:</a:t>
            </a:r>
          </a:p>
          <a:p>
            <a:endParaRPr lang="en-US" dirty="0"/>
          </a:p>
          <a:p>
            <a:endParaRPr lang="en-US" dirty="0"/>
          </a:p>
        </p:txBody>
      </p:sp>
      <p:pic>
        <p:nvPicPr>
          <p:cNvPr id="5" name="Picture 4">
            <a:extLst>
              <a:ext uri="{FF2B5EF4-FFF2-40B4-BE49-F238E27FC236}">
                <a16:creationId xmlns:a16="http://schemas.microsoft.com/office/drawing/2014/main" id="{F837F6D2-BDDA-4FDD-8743-32618B914C64}"/>
              </a:ext>
            </a:extLst>
          </p:cNvPr>
          <p:cNvPicPr>
            <a:picLocks noChangeAspect="1"/>
          </p:cNvPicPr>
          <p:nvPr/>
        </p:nvPicPr>
        <p:blipFill>
          <a:blip r:embed="rId2"/>
          <a:stretch>
            <a:fillRect/>
          </a:stretch>
        </p:blipFill>
        <p:spPr>
          <a:xfrm>
            <a:off x="4805430" y="4267200"/>
            <a:ext cx="2241482" cy="1126435"/>
          </a:xfrm>
          <a:prstGeom prst="rect">
            <a:avLst/>
          </a:prstGeom>
        </p:spPr>
      </p:pic>
    </p:spTree>
    <p:extLst>
      <p:ext uri="{BB962C8B-B14F-4D97-AF65-F5344CB8AC3E}">
        <p14:creationId xmlns:p14="http://schemas.microsoft.com/office/powerpoint/2010/main" val="286909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D82F-5536-4B73-93C0-502C19091C7F}"/>
              </a:ext>
            </a:extLst>
          </p:cNvPr>
          <p:cNvSpPr>
            <a:spLocks noGrp="1"/>
          </p:cNvSpPr>
          <p:nvPr>
            <p:ph type="title"/>
          </p:nvPr>
        </p:nvSpPr>
        <p:spPr/>
        <p:txBody>
          <a:bodyPr/>
          <a:lstStyle/>
          <a:p>
            <a:r>
              <a:rPr lang="en-US" b="1" dirty="0"/>
              <a:t>Integer Numerals…</a:t>
            </a:r>
            <a:endParaRPr lang="en-US" dirty="0"/>
          </a:p>
        </p:txBody>
      </p:sp>
      <p:sp>
        <p:nvSpPr>
          <p:cNvPr id="3" name="Content Placeholder 2">
            <a:extLst>
              <a:ext uri="{FF2B5EF4-FFF2-40B4-BE49-F238E27FC236}">
                <a16:creationId xmlns:a16="http://schemas.microsoft.com/office/drawing/2014/main" id="{DE8C88C3-25FE-4AAA-AE50-57D98D3CD7F7}"/>
              </a:ext>
            </a:extLst>
          </p:cNvPr>
          <p:cNvSpPr>
            <a:spLocks noGrp="1"/>
          </p:cNvSpPr>
          <p:nvPr>
            <p:ph idx="1"/>
          </p:nvPr>
        </p:nvSpPr>
        <p:spPr/>
        <p:txBody>
          <a:bodyPr/>
          <a:lstStyle/>
          <a:p>
            <a:r>
              <a:rPr lang="en-US" dirty="0"/>
              <a:t>Unsigned may be combined with any of the other two in any order to form unsigned long or unsigned long long.</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3EBDECDE-0522-4EDD-A144-01B8085B6B07}"/>
              </a:ext>
            </a:extLst>
          </p:cNvPr>
          <p:cNvPicPr>
            <a:picLocks noChangeAspect="1"/>
          </p:cNvPicPr>
          <p:nvPr/>
        </p:nvPicPr>
        <p:blipFill>
          <a:blip r:embed="rId2"/>
          <a:stretch>
            <a:fillRect/>
          </a:stretch>
        </p:blipFill>
        <p:spPr>
          <a:xfrm>
            <a:off x="4721984" y="2922481"/>
            <a:ext cx="2324928" cy="1099930"/>
          </a:xfrm>
          <a:prstGeom prst="rect">
            <a:avLst/>
          </a:prstGeom>
        </p:spPr>
      </p:pic>
    </p:spTree>
    <p:extLst>
      <p:ext uri="{BB962C8B-B14F-4D97-AF65-F5344CB8AC3E}">
        <p14:creationId xmlns:p14="http://schemas.microsoft.com/office/powerpoint/2010/main" val="14995676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119</TotalTime>
  <Words>687</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Century Gothic</vt:lpstr>
      <vt:lpstr>Verdana</vt:lpstr>
      <vt:lpstr>Wingdings 3</vt:lpstr>
      <vt:lpstr>Wisp</vt:lpstr>
      <vt:lpstr>Variable and data types</vt:lpstr>
      <vt:lpstr>Introduction to strings</vt:lpstr>
      <vt:lpstr>Introduction to strings…</vt:lpstr>
      <vt:lpstr>Introduction to strings…</vt:lpstr>
      <vt:lpstr>Literals </vt:lpstr>
      <vt:lpstr>Integer Numerals</vt:lpstr>
      <vt:lpstr>Integer Numerals…</vt:lpstr>
      <vt:lpstr>Integer Numerals…</vt:lpstr>
      <vt:lpstr>Integer Numerals…</vt:lpstr>
      <vt:lpstr>Floating Point Numerals</vt:lpstr>
      <vt:lpstr>Floating Point Numerals…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strings</dc:title>
  <dc:creator>User</dc:creator>
  <cp:lastModifiedBy>User</cp:lastModifiedBy>
  <cp:revision>10</cp:revision>
  <dcterms:created xsi:type="dcterms:W3CDTF">2018-06-16T13:24:51Z</dcterms:created>
  <dcterms:modified xsi:type="dcterms:W3CDTF">2018-06-29T09:35:00Z</dcterms:modified>
</cp:coreProperties>
</file>