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75" r:id="rId6"/>
    <p:sldId id="276" r:id="rId7"/>
    <p:sldId id="277"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8" r:id="rId22"/>
    <p:sldId id="279" r:id="rId23"/>
    <p:sldId id="280" r:id="rId24"/>
    <p:sldId id="281" r:id="rId25"/>
    <p:sldId id="282" r:id="rId26"/>
    <p:sldId id="283" r:id="rId27"/>
    <p:sldId id="284" r:id="rId28"/>
    <p:sldId id="285" r:id="rId29"/>
    <p:sldId id="273" r:id="rId30"/>
    <p:sldId id="274"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70" d="100"/>
          <a:sy n="70" d="100"/>
        </p:scale>
        <p:origin x="141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493F6-AEF9-4D68-B6B1-8F8AED03355E}" type="datetimeFigureOut">
              <a:rPr lang="en-US" smtClean="0"/>
              <a:t>5/22/2018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53677-F652-4DD4-8D59-43EB1593372E}" type="slidenum">
              <a:rPr lang="en-US" smtClean="0"/>
              <a:t>‹#›</a:t>
            </a:fld>
            <a:endParaRPr lang="en-US"/>
          </a:p>
        </p:txBody>
      </p:sp>
    </p:spTree>
    <p:extLst>
      <p:ext uri="{BB962C8B-B14F-4D97-AF65-F5344CB8AC3E}">
        <p14:creationId xmlns:p14="http://schemas.microsoft.com/office/powerpoint/2010/main" val="90010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B53677-F652-4DD4-8D59-43EB1593372E}" type="slidenum">
              <a:rPr lang="en-US" smtClean="0"/>
              <a:t>2</a:t>
            </a:fld>
            <a:endParaRPr lang="en-US"/>
          </a:p>
        </p:txBody>
      </p:sp>
    </p:spTree>
    <p:extLst>
      <p:ext uri="{BB962C8B-B14F-4D97-AF65-F5344CB8AC3E}">
        <p14:creationId xmlns:p14="http://schemas.microsoft.com/office/powerpoint/2010/main" val="1994981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B53677-F652-4DD4-8D59-43EB1593372E}" type="slidenum">
              <a:rPr lang="en-US" smtClean="0"/>
              <a:t>18</a:t>
            </a:fld>
            <a:endParaRPr lang="en-US"/>
          </a:p>
        </p:txBody>
      </p:sp>
    </p:spTree>
    <p:extLst>
      <p:ext uri="{BB962C8B-B14F-4D97-AF65-F5344CB8AC3E}">
        <p14:creationId xmlns:p14="http://schemas.microsoft.com/office/powerpoint/2010/main" val="1089277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38DDAB1B-DE98-4885-ACF6-2A37A95DBBB5}" type="datetime1">
              <a:rPr lang="en-US" smtClean="0"/>
              <a:t>5/22/2018</a:t>
            </a:fld>
            <a:endParaRPr lang="en-US"/>
          </a:p>
        </p:txBody>
      </p:sp>
      <p:sp>
        <p:nvSpPr>
          <p:cNvPr id="5" name="Footer Placeholder 4"/>
          <p:cNvSpPr>
            <a:spLocks noGrp="1"/>
          </p:cNvSpPr>
          <p:nvPr>
            <p:ph type="ftr" sz="quarter" idx="11"/>
          </p:nvPr>
        </p:nvSpPr>
        <p:spPr/>
        <p:txBody>
          <a:bodyPr/>
          <a:lstStyle>
            <a:lvl1pPr>
              <a:defRPr/>
            </a:lvl1pPr>
          </a:lstStyle>
          <a:p>
            <a:r>
              <a:rPr lang="en-US" smtClean="0"/>
              <a:t>Extracted from Ian Sommerville 2011, Software Engineering, 9th edition. Chapter 1</a:t>
            </a:r>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A2AD58-4033-49DE-BD43-A16A8FC674CA}" type="datetime1">
              <a:rPr lang="en-US" smtClean="0"/>
              <a:t>5/22/2018</a:t>
            </a:fld>
            <a:endParaRPr lang="en-US"/>
          </a:p>
        </p:txBody>
      </p:sp>
      <p:sp>
        <p:nvSpPr>
          <p:cNvPr id="5" name="Footer Placeholder 4"/>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ABFFD8-12CE-4686-AC8B-93E231A87900}" type="datetime1">
              <a:rPr lang="en-US" smtClean="0"/>
              <a:t>5/22/2018</a:t>
            </a:fld>
            <a:endParaRPr lang="en-US"/>
          </a:p>
        </p:txBody>
      </p:sp>
      <p:sp>
        <p:nvSpPr>
          <p:cNvPr id="5" name="Footer Placeholder 4"/>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E1F45-0605-4109-91EF-4E1902437911}" type="datetime1">
              <a:rPr lang="en-US" smtClean="0"/>
              <a:t>5/22/2018</a:t>
            </a:fld>
            <a:endParaRPr lang="en-US"/>
          </a:p>
        </p:txBody>
      </p:sp>
      <p:sp>
        <p:nvSpPr>
          <p:cNvPr id="5" name="Footer Placeholder 4"/>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88B35-34E8-4BE9-94AA-CDAD59CE2AE9}" type="datetime1">
              <a:rPr lang="en-US" smtClean="0"/>
              <a:t>5/22/2018</a:t>
            </a:fld>
            <a:endParaRPr lang="en-US"/>
          </a:p>
        </p:txBody>
      </p:sp>
      <p:sp>
        <p:nvSpPr>
          <p:cNvPr id="5" name="Footer Placeholder 4"/>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4D75AF-F47A-46B2-A0CB-8A040B95204C}" type="datetime1">
              <a:rPr lang="en-US" smtClean="0"/>
              <a:t>5/22/2018</a:t>
            </a:fld>
            <a:endParaRPr lang="en-US"/>
          </a:p>
        </p:txBody>
      </p:sp>
      <p:sp>
        <p:nvSpPr>
          <p:cNvPr id="6" name="Footer Placeholder 5"/>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3212DD-645F-4A20-A627-46C33ABDD35B}" type="datetime1">
              <a:rPr lang="en-US" smtClean="0"/>
              <a:t>5/22/2018</a:t>
            </a:fld>
            <a:endParaRPr lang="en-US"/>
          </a:p>
        </p:txBody>
      </p:sp>
      <p:sp>
        <p:nvSpPr>
          <p:cNvPr id="8" name="Footer Placeholder 7"/>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16B9A8-9840-485B-BA21-764DE9AE9CA4}" type="datetime1">
              <a:rPr lang="en-US" smtClean="0"/>
              <a:t>5/22/2018</a:t>
            </a:fld>
            <a:endParaRPr lang="en-US"/>
          </a:p>
        </p:txBody>
      </p:sp>
      <p:sp>
        <p:nvSpPr>
          <p:cNvPr id="4" name="Footer Placeholder 3"/>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95B85-01B8-45CE-80A4-74FCC4D4EADF}" type="datetime1">
              <a:rPr lang="en-US" smtClean="0"/>
              <a:t>5/22/2018</a:t>
            </a:fld>
            <a:endParaRPr lang="en-US"/>
          </a:p>
        </p:txBody>
      </p:sp>
      <p:sp>
        <p:nvSpPr>
          <p:cNvPr id="3" name="Footer Placeholder 2"/>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405FB-BEE4-4742-A393-BC299F8A7880}" type="datetime1">
              <a:rPr lang="en-US" smtClean="0"/>
              <a:t>5/22/2018</a:t>
            </a:fld>
            <a:endParaRPr lang="en-US"/>
          </a:p>
        </p:txBody>
      </p:sp>
      <p:sp>
        <p:nvSpPr>
          <p:cNvPr id="6" name="Footer Placeholder 5"/>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D877F-D43F-4DDA-9FCE-14538FF3531A}" type="datetime1">
              <a:rPr lang="en-US" smtClean="0"/>
              <a:t>5/22/2018</a:t>
            </a:fld>
            <a:endParaRPr lang="en-US"/>
          </a:p>
        </p:txBody>
      </p:sp>
      <p:sp>
        <p:nvSpPr>
          <p:cNvPr id="6" name="Footer Placeholder 5"/>
          <p:cNvSpPr>
            <a:spLocks noGrp="1"/>
          </p:cNvSpPr>
          <p:nvPr>
            <p:ph type="ftr" sz="quarter" idx="11"/>
          </p:nvPr>
        </p:nvSpPr>
        <p:spPr/>
        <p:txBody>
          <a:bodyPr/>
          <a:lstStyle/>
          <a:p>
            <a:r>
              <a:rPr lang="en-US" smtClean="0"/>
              <a:t>Extracted from Ian Sommerville 2011, Software Engineering, 9th edition. Chapter 1</a:t>
            </a:r>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B9B20-834F-4E82-9923-7909BE562ABC}" type="datetime1">
              <a:rPr lang="en-US" smtClean="0"/>
              <a:t>5/22/2018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Extracted from Ian Sommerville 2011, Software Engineering, 9th edition. Chapter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1: Introduction to Software Engineering</a:t>
            </a:r>
            <a:endParaRPr lang="en-US" dirty="0"/>
          </a:p>
        </p:txBody>
      </p:sp>
      <p:sp>
        <p:nvSpPr>
          <p:cNvPr id="2" name="Title 1"/>
          <p:cNvSpPr>
            <a:spLocks noGrp="1"/>
          </p:cNvSpPr>
          <p:nvPr>
            <p:ph type="ctrTitle"/>
          </p:nvPr>
        </p:nvSpPr>
        <p:spPr/>
        <p:txBody>
          <a:bodyPr>
            <a:normAutofit fontScale="90000"/>
          </a:bodyPr>
          <a:lstStyle/>
          <a:p>
            <a:r>
              <a:rPr lang="en-US" dirty="0" smtClean="0"/>
              <a:t>HNDIT2312-Principles </a:t>
            </a:r>
            <a:r>
              <a:rPr lang="en-US" dirty="0" smtClean="0"/>
              <a:t>of Software Engineering</a:t>
            </a:r>
            <a:endParaRPr lang="en-US" dirty="0"/>
          </a:p>
        </p:txBody>
      </p:sp>
    </p:spTree>
    <p:extLst>
      <p:ext uri="{BB962C8B-B14F-4D97-AF65-F5344CB8AC3E}">
        <p14:creationId xmlns:p14="http://schemas.microsoft.com/office/powerpoint/2010/main" val="35784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Frequently asked questions about software engineering</a:t>
            </a:r>
            <a:endParaRPr lang="en-US" dirty="0"/>
          </a:p>
        </p:txBody>
      </p:sp>
      <p:graphicFrame>
        <p:nvGraphicFramePr>
          <p:cNvPr id="5" name="Content Placeholder 5"/>
          <p:cNvGraphicFramePr>
            <a:graphicFrameLocks noGrp="1"/>
          </p:cNvGraphicFramePr>
          <p:nvPr>
            <p:ph idx="1"/>
          </p:nvPr>
        </p:nvGraphicFramePr>
        <p:xfrm>
          <a:off x="457200" y="19050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differences has the web made to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6"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211685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Essential attributes of good software</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67115246"/>
              </p:ext>
            </p:extLst>
          </p:nvPr>
        </p:nvGraphicFramePr>
        <p:xfrm>
          <a:off x="829480" y="1905000"/>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6"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404997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normAutofit fontScale="85000" lnSpcReduction="20000"/>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400639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software engineering</a:t>
            </a:r>
          </a:p>
        </p:txBody>
      </p:sp>
      <p:sp>
        <p:nvSpPr>
          <p:cNvPr id="3" name="Content Placeholder 2"/>
          <p:cNvSpPr>
            <a:spLocks noGrp="1"/>
          </p:cNvSpPr>
          <p:nvPr>
            <p:ph idx="1"/>
          </p:nvPr>
        </p:nvSpPr>
        <p:spPr/>
        <p:txBody>
          <a:bodyPr>
            <a:normAutofit fontScale="92500" lnSpcReduction="20000"/>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255539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issues that affect most software</a:t>
            </a:r>
          </a:p>
        </p:txBody>
      </p:sp>
      <p:sp>
        <p:nvSpPr>
          <p:cNvPr id="3" name="Content Placeholder 2"/>
          <p:cNvSpPr>
            <a:spLocks noGrp="1"/>
          </p:cNvSpPr>
          <p:nvPr>
            <p:ph idx="1"/>
          </p:nvPr>
        </p:nvSpPr>
        <p:spPr/>
        <p:txBody>
          <a:bodyPr>
            <a:normAutofit fontScale="85000" lnSpcReduction="20000"/>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r>
              <a:rPr lang="en-GB" dirty="0"/>
              <a:t>Security and trust </a:t>
            </a:r>
          </a:p>
          <a:p>
            <a:pPr lvl="1"/>
            <a:r>
              <a:rPr lang="en-GB" dirty="0"/>
              <a:t>As software is intertwined with all aspects of our lives, it is essential that we can trust that software. </a:t>
            </a:r>
            <a:endParaRPr lang="en-US" dirty="0"/>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115973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normAutofit lnSpcReduction="10000"/>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42594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normAutofit fontScale="77500" lnSpcReduction="20000"/>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e-commerce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242099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normAutofit fontScale="85000" lnSpcReduction="10000"/>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smtClean="0"/>
              <a:t>modelling </a:t>
            </a:r>
            <a:r>
              <a:rPr lang="en-GB" dirty="0"/>
              <a:t>and simulation </a:t>
            </a:r>
          </a:p>
          <a:p>
            <a:pPr lvl="1"/>
            <a:r>
              <a:rPr lang="en-GB" dirty="0"/>
              <a:t>These are systems that are developed by scientists and engineers to model physical processes or situations, which include many, separate, interacting objects. </a:t>
            </a:r>
            <a:endParaRPr lang="en-US" dirty="0"/>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4227948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333279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and the web</a:t>
            </a:r>
          </a:p>
        </p:txBody>
      </p:sp>
      <p:sp>
        <p:nvSpPr>
          <p:cNvPr id="3" name="Content Placeholder 2"/>
          <p:cNvSpPr>
            <a:spLocks noGrp="1"/>
          </p:cNvSpPr>
          <p:nvPr>
            <p:ph idx="1"/>
          </p:nvPr>
        </p:nvSpPr>
        <p:spPr/>
        <p:txBody>
          <a:bodyPr>
            <a:normAutofit fontScale="92500" lnSpcReduction="10000"/>
          </a:bodyPr>
          <a:lstStyle/>
          <a:p>
            <a:r>
              <a:rPr lang="en-US" dirty="0"/>
              <a:t>The Web is now a platform for running application and organizations are increasingly developing web-based systems rather than local systems.</a:t>
            </a:r>
          </a:p>
          <a:p>
            <a:r>
              <a:rPr lang="en-US" dirty="0"/>
              <a:t>Web </a:t>
            </a:r>
            <a:r>
              <a:rPr lang="en-US" dirty="0" smtClean="0"/>
              <a:t>services </a:t>
            </a:r>
            <a:r>
              <a:rPr lang="en-US" dirty="0"/>
              <a:t>allow application functionality to be accessed over the web.</a:t>
            </a:r>
          </a:p>
          <a:p>
            <a:r>
              <a:rPr lang="en-US" dirty="0"/>
              <a:t>Cloud computing is an approach to the provision of computer services where applications run remotely on the ‘cloud’. </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372585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a:p>
            <a:pPr marL="0" indent="0">
              <a:buNone/>
            </a:pPr>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6770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normAutofit fontScale="70000" lnSpcReduction="20000"/>
          </a:bodyPr>
          <a:lstStyle/>
          <a:p>
            <a:r>
              <a:rPr lang="en-GB" dirty="0"/>
              <a:t>Software reuse is the dominant approach for constructing web-based systems. 	</a:t>
            </a:r>
          </a:p>
          <a:p>
            <a:pPr lvl="1"/>
            <a:r>
              <a:rPr lang="en-GB" dirty="0"/>
              <a:t>When building these systems, you think about how you can assemble them from pre-existing software components and systems.</a:t>
            </a:r>
          </a:p>
          <a:p>
            <a:r>
              <a:rPr lang="en-GB" dirty="0"/>
              <a:t>Web-based systems should be developed and delivered incrementally.</a:t>
            </a:r>
          </a:p>
          <a:p>
            <a:pPr lvl="1"/>
            <a:r>
              <a:rPr lang="en-GB" dirty="0"/>
              <a:t>It is now generally recognized that it is impractical to specify all the requirements for such systems in advance. </a:t>
            </a:r>
          </a:p>
          <a:p>
            <a:r>
              <a:rPr lang="en-GB" dirty="0"/>
              <a:t>User interfaces are constrained by the capabilities of web browsers. </a:t>
            </a:r>
          </a:p>
          <a:p>
            <a:pPr lvl="1"/>
            <a:r>
              <a:rPr lang="en-GB" dirty="0"/>
              <a:t>Technologies such as AJAX allow rich interfaces to be created within a web browser but are still difficult to use. Web forms with local scripting are more commonly used. </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418401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engineering ethics</a:t>
            </a:r>
            <a:endParaRPr lang="en-US" dirty="0"/>
          </a:p>
        </p:txBody>
      </p:sp>
      <p:sp>
        <p:nvSpPr>
          <p:cNvPr id="3" name="Content Placeholder 2"/>
          <p:cNvSpPr>
            <a:spLocks noGrp="1"/>
          </p:cNvSpPr>
          <p:nvPr>
            <p:ph idx="1"/>
          </p:nvPr>
        </p:nvSpPr>
        <p:spPr/>
        <p:txBody>
          <a:bodyPr>
            <a:normAutofit fontScale="92500" lnSpcReduction="10000"/>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395110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Issues of professional responsibility</a:t>
            </a:r>
            <a:endParaRPr lang="en-US" dirty="0"/>
          </a:p>
        </p:txBody>
      </p:sp>
      <p:sp>
        <p:nvSpPr>
          <p:cNvPr id="3" name="Content Placeholder 2"/>
          <p:cNvSpPr>
            <a:spLocks noGrp="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180218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Issues of professional responsibility</a:t>
            </a:r>
            <a:endParaRPr lang="en-US" dirty="0"/>
          </a:p>
        </p:txBody>
      </p:sp>
      <p:sp>
        <p:nvSpPr>
          <p:cNvPr id="3" name="Content Placeholder 2"/>
          <p:cNvSpPr>
            <a:spLocks noGrp="1"/>
          </p:cNvSpPr>
          <p:nvPr>
            <p:ph idx="1"/>
          </p:nvPr>
        </p:nvSpPr>
        <p:spPr/>
        <p:txBody>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2045690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ACM/IEEE Code of Ethics</a:t>
            </a:r>
            <a:endParaRPr lang="en-US" dirty="0"/>
          </a:p>
        </p:txBody>
      </p:sp>
      <p:sp>
        <p:nvSpPr>
          <p:cNvPr id="7" name="Content Placeholder 6"/>
          <p:cNvSpPr>
            <a:spLocks noGrp="1"/>
          </p:cNvSpPr>
          <p:nvPr>
            <p:ph idx="1"/>
          </p:nvPr>
        </p:nvSpPr>
        <p:spPr/>
        <p:txBody>
          <a:bodyPr/>
          <a:lstStyle/>
          <a:p>
            <a:endParaRPr lang="en-US" dirty="0"/>
          </a:p>
        </p:txBody>
      </p:sp>
      <p:sp>
        <p:nvSpPr>
          <p:cNvPr id="8" name="TextBox 7"/>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9"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2034070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studies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a:t>
            </a:r>
          </a:p>
          <a:p>
            <a:pPr lvl="1"/>
            <a:r>
              <a:rPr lang="en-US" dirty="0"/>
              <a:t>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856203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normAutofit fontScale="85000" lnSpcReduction="10000"/>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3789020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Insulin pump hardware architecture</a:t>
            </a:r>
            <a:endParaRPr lang="en-US" dirty="0"/>
          </a:p>
        </p:txBody>
      </p:sp>
      <p:sp>
        <p:nvSpPr>
          <p:cNvPr id="3" name="Content Placeholder 2"/>
          <p:cNvSpPr>
            <a:spLocks noGrp="1"/>
          </p:cNvSpPr>
          <p:nvPr>
            <p:ph idx="1"/>
          </p:nvPr>
        </p:nvSpPr>
        <p:spPr/>
        <p:txBody>
          <a:bodyPr/>
          <a:lstStyle/>
          <a:p>
            <a:endParaRPr lang="en-US" dirty="0"/>
          </a:p>
        </p:txBody>
      </p:sp>
      <p:pic>
        <p:nvPicPr>
          <p:cNvPr id="6" name="Picture 5"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87690" y="2133600"/>
            <a:ext cx="5867400" cy="3733800"/>
          </a:xfrm>
          <a:prstGeom prst="rect">
            <a:avLst/>
          </a:prstGeom>
        </p:spPr>
      </p:pic>
      <p:sp>
        <p:nvSpPr>
          <p:cNvPr id="7"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3101351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model of the insulin pump</a:t>
            </a:r>
            <a:endParaRPr lang="en-US" dirty="0"/>
          </a:p>
        </p:txBody>
      </p:sp>
      <p:sp>
        <p:nvSpPr>
          <p:cNvPr id="3" name="Content Placeholder 2"/>
          <p:cNvSpPr>
            <a:spLocks noGrp="1"/>
          </p:cNvSpPr>
          <p:nvPr>
            <p:ph idx="1"/>
          </p:nvPr>
        </p:nvSpPr>
        <p:spPr/>
        <p:txBody>
          <a:bodyPr/>
          <a:lstStyle/>
          <a:p>
            <a:endParaRPr lang="en-US"/>
          </a:p>
        </p:txBody>
      </p:sp>
      <p:pic>
        <p:nvPicPr>
          <p:cNvPr id="5" name="Picture 4"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11936" y="2796381"/>
            <a:ext cx="7120128" cy="2438400"/>
          </a:xfrm>
          <a:prstGeom prst="rect">
            <a:avLst/>
          </a:prstGeom>
        </p:spPr>
      </p:pic>
      <p:sp>
        <p:nvSpPr>
          <p:cNvPr id="6"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3416065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85000" lnSpcReduction="20000"/>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197129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engineering</a:t>
            </a:r>
            <a:endParaRPr lang="en-US" dirty="0"/>
          </a:p>
        </p:txBody>
      </p:sp>
      <p:sp>
        <p:nvSpPr>
          <p:cNvPr id="3" name="Content Placeholder 2"/>
          <p:cNvSpPr>
            <a:spLocks noGrp="1"/>
          </p:cNvSpPr>
          <p:nvPr>
            <p:ph idx="1"/>
          </p:nvPr>
        </p:nvSpPr>
        <p:spPr/>
        <p:txBody>
          <a:bodyPr>
            <a:normAutofit fontScale="92500" lnSpcReduction="10000"/>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2664916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endParaRPr lang="en-GB" dirty="0" smtClean="0"/>
          </a:p>
          <a:p>
            <a:r>
              <a:rPr lang="en-GB" dirty="0"/>
              <a:t>Professional societies publish codes of conduct which set out the standards of behaviour expected of their members.</a:t>
            </a:r>
          </a:p>
          <a:p>
            <a:endParaRPr lang="en-US" dirty="0"/>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436435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marL="0" indent="0">
              <a:buNone/>
            </a:pPr>
            <a:r>
              <a:rPr lang="en-US" dirty="0" smtClean="0"/>
              <a:t>Ian </a:t>
            </a:r>
            <a:r>
              <a:rPr lang="en-US" dirty="0" err="1"/>
              <a:t>Sommerville</a:t>
            </a:r>
            <a:r>
              <a:rPr lang="en-US" dirty="0"/>
              <a:t> 2011, Software Engineering, 9th edition. Chapter </a:t>
            </a:r>
            <a:r>
              <a:rPr lang="en-US" dirty="0" smtClean="0"/>
              <a:t>1,Chapter 2.</a:t>
            </a:r>
            <a:endParaRPr lang="en-US" dirty="0"/>
          </a:p>
          <a:p>
            <a:endParaRPr lang="en-US" dirty="0"/>
          </a:p>
        </p:txBody>
      </p:sp>
      <p:pic>
        <p:nvPicPr>
          <p:cNvPr id="1026" name="Picture 2" descr="Image result for ian sommerville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40087"/>
            <a:ext cx="2476500" cy="303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0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costs</a:t>
            </a:r>
            <a:endParaRPr lang="en-US" dirty="0"/>
          </a:p>
        </p:txBody>
      </p:sp>
      <p:sp>
        <p:nvSpPr>
          <p:cNvPr id="3" name="Content Placeholder 2"/>
          <p:cNvSpPr>
            <a:spLocks noGrp="1"/>
          </p:cNvSpPr>
          <p:nvPr>
            <p:ph idx="1"/>
          </p:nvPr>
        </p:nvSpPr>
        <p:spPr/>
        <p:txBody>
          <a:bodyPr>
            <a:normAutofit fontScale="92500" lnSpcReduction="10000"/>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31337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Hardware vs  Software</a:t>
            </a:r>
          </a:p>
        </p:txBody>
      </p:sp>
      <p:pic>
        <p:nvPicPr>
          <p:cNvPr id="1026" name="Picture 2" descr="Image result for hardware vs software co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805781"/>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a:xfrm>
            <a:off x="1447800" y="61722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29907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Cost</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Image result for failure curve for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05441"/>
            <a:ext cx="7072026" cy="3960813"/>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120544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Failure Rate</a:t>
            </a:r>
            <a:endParaRPr lang="en-US" dirty="0"/>
          </a:p>
        </p:txBody>
      </p:sp>
      <p:sp>
        <p:nvSpPr>
          <p:cNvPr id="3" name="Content Placeholder 2"/>
          <p:cNvSpPr>
            <a:spLocks noGrp="1"/>
          </p:cNvSpPr>
          <p:nvPr>
            <p:ph idx="1"/>
          </p:nvPr>
        </p:nvSpPr>
        <p:spPr/>
        <p:txBody>
          <a:bodyPr/>
          <a:lstStyle/>
          <a:p>
            <a:endParaRPr lang="en-US"/>
          </a:p>
        </p:txBody>
      </p:sp>
      <p:pic>
        <p:nvPicPr>
          <p:cNvPr id="3074" name="Picture 2" descr="Image result for failure curve for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90340"/>
            <a:ext cx="6400800" cy="38504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89252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normAutofit fontScale="85000" lnSpcReduction="10000"/>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a:p>
            <a:endParaRPr lang="en-US" dirty="0"/>
          </a:p>
        </p:txBody>
      </p:sp>
      <p:sp>
        <p:nvSpPr>
          <p:cNvPr id="5"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388526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Frequently asked questions about software engineering</a:t>
            </a:r>
            <a:endParaRPr lang="en-US" dirty="0"/>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1887932501"/>
              </p:ext>
            </p:extLst>
          </p:nvPr>
        </p:nvGraphicFramePr>
        <p:xfrm>
          <a:off x="492211" y="1811655"/>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differences has the web made to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6" name="Footer Placeholder 3"/>
          <p:cNvSpPr>
            <a:spLocks noGrp="1"/>
          </p:cNvSpPr>
          <p:nvPr>
            <p:ph type="ftr" sz="quarter" idx="11"/>
          </p:nvPr>
        </p:nvSpPr>
        <p:spPr>
          <a:xfrm>
            <a:off x="1447800" y="6324600"/>
            <a:ext cx="6019800" cy="365125"/>
          </a:xfrm>
        </p:spPr>
        <p:txBody>
          <a:bodyPr/>
          <a:lstStyle/>
          <a:p>
            <a:r>
              <a:rPr lang="en-US" dirty="0" smtClean="0"/>
              <a:t>Extracted from Ian </a:t>
            </a:r>
            <a:r>
              <a:rPr lang="en-US" dirty="0" err="1" smtClean="0"/>
              <a:t>Sommerville</a:t>
            </a:r>
            <a:r>
              <a:rPr lang="en-US" dirty="0" smtClean="0"/>
              <a:t> 2011, Software Engineering, 9th edition. Chapter 1</a:t>
            </a:r>
            <a:endParaRPr lang="en-US" dirty="0"/>
          </a:p>
        </p:txBody>
      </p:sp>
    </p:spTree>
    <p:extLst>
      <p:ext uri="{BB962C8B-B14F-4D97-AF65-F5344CB8AC3E}">
        <p14:creationId xmlns:p14="http://schemas.microsoft.com/office/powerpoint/2010/main" val="2125643028"/>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7D6EB70-AC5D-4C93-8EC9-DDBA92A97C78}" vid="{AD4A3A70-3E62-4EFF-A645-92967231B9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SLIATE LMS Template Powerpoint</Template>
  <TotalTime>109</TotalTime>
  <Words>2209</Words>
  <Application>Microsoft Office PowerPoint</Application>
  <PresentationFormat>On-screen Show (4:3)</PresentationFormat>
  <Paragraphs>190</Paragraphs>
  <Slides>31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HNDIT</vt:lpstr>
      <vt:lpstr>HNDIT2312-Principles of Software Engineering</vt:lpstr>
      <vt:lpstr>Topics covered</vt:lpstr>
      <vt:lpstr>Software engineering</vt:lpstr>
      <vt:lpstr>Software costs</vt:lpstr>
      <vt:lpstr> Hardware vs  Software</vt:lpstr>
      <vt:lpstr>Hardware Cost</vt:lpstr>
      <vt:lpstr>Software Failure Rate</vt:lpstr>
      <vt:lpstr>Software products</vt:lpstr>
      <vt:lpstr>Frequently asked questions about software engineering</vt:lpstr>
      <vt:lpstr>Frequently asked questions about software engineering</vt:lpstr>
      <vt:lpstr>Essential attributes of good software</vt:lpstr>
      <vt:lpstr>Software engineering</vt:lpstr>
      <vt:lpstr>Importance of software engineering</vt:lpstr>
      <vt:lpstr>General issues that affect most software</vt:lpstr>
      <vt:lpstr>Software engineering diversity</vt:lpstr>
      <vt:lpstr>Application types</vt:lpstr>
      <vt:lpstr>Application types</vt:lpstr>
      <vt:lpstr>Application types</vt:lpstr>
      <vt:lpstr>Software engineering and the web</vt:lpstr>
      <vt:lpstr>Web software engineering</vt:lpstr>
      <vt:lpstr>Software engineering ethics</vt:lpstr>
      <vt:lpstr>Issues of professional responsibility</vt:lpstr>
      <vt:lpstr>Issues of professional responsibility</vt:lpstr>
      <vt:lpstr>ACM/IEEE Code of Ethics</vt:lpstr>
      <vt:lpstr>Case studies</vt:lpstr>
      <vt:lpstr>Insulin pump control system</vt:lpstr>
      <vt:lpstr>Insulin pump hardware architecture</vt:lpstr>
      <vt:lpstr>Activity model of the insulin pump</vt:lpstr>
      <vt:lpstr>Key points</vt:lpstr>
      <vt:lpstr>Key points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Software Engineering</dc:title>
  <dc:creator>Gayan</dc:creator>
  <cp:lastModifiedBy>Gayan</cp:lastModifiedBy>
  <cp:revision>11</cp:revision>
  <dcterms:created xsi:type="dcterms:W3CDTF">2018-05-21T18:09:50Z</dcterms:created>
  <dcterms:modified xsi:type="dcterms:W3CDTF">2018-05-22T04:09:27Z</dcterms:modified>
</cp:coreProperties>
</file>