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76" d="100"/>
          <a:sy n="76" d="100"/>
        </p:scale>
        <p:origin x="-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2: Software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 </a:t>
            </a:r>
            <a:r>
              <a:rPr lang="en-US" dirty="0" smtClean="0"/>
              <a:t>2312</a:t>
            </a:r>
            <a:r>
              <a:rPr lang="en-US" dirty="0" smtClean="0"/>
              <a:t>-Principles </a:t>
            </a:r>
            <a:r>
              <a:rPr lang="en-US" dirty="0" smtClean="0"/>
              <a:t>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Validation </a:t>
            </a:r>
            <a:r>
              <a:rPr lang="en-GB" dirty="0"/>
              <a:t>is intended to show that a system conforms to its specification and meets the requirements of the system customer</a:t>
            </a:r>
            <a:r>
              <a:rPr lang="en-GB" dirty="0" smtClean="0"/>
              <a:t>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2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76400" y="2895600"/>
            <a:ext cx="6277535" cy="1707049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Development or 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Acceptance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 phases in a plan-driven software process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4529" y="2186304"/>
            <a:ext cx="8647437" cy="298801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Software is inherently flexible and can change. </a:t>
            </a:r>
          </a:p>
          <a:p>
            <a:r>
              <a:rPr lang="en-GB" dirty="0"/>
              <a:t>As requirements change through changing business circumstances, the software that supports the business must also evolve and change.</a:t>
            </a:r>
          </a:p>
          <a:p>
            <a:r>
              <a:rPr lang="en-GB" dirty="0"/>
              <a:t>Although there has been a demarcation between development and evolution (maintenance) this is increasingly irrelevant as fewer and fewer systems are completely new.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2600" y="2707497"/>
            <a:ext cx="6112314" cy="1880712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6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Process </a:t>
            </a:r>
            <a:r>
              <a:rPr lang="en-US" dirty="0"/>
              <a:t>Flow</a:t>
            </a:r>
          </a:p>
        </p:txBody>
      </p:sp>
      <p:pic>
        <p:nvPicPr>
          <p:cNvPr id="4" name="Picture 5" descr="Fig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3799046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4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</a:t>
            </a:r>
            <a:r>
              <a:rPr lang="en-GB" dirty="0" smtClean="0"/>
              <a:t>development(Evolutionary)</a:t>
            </a:r>
            <a:endParaRPr lang="en-GB" dirty="0"/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Reuse-oriented software engineering</a:t>
            </a:r>
          </a:p>
          <a:p>
            <a:pPr lvl="1"/>
            <a:r>
              <a:rPr lang="en-GB" dirty="0"/>
              <a:t>The system is assembled from existing components. May be plan-driven or agile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7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7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process</a:t>
            </a:r>
            <a:endParaRPr lang="en-GB" dirty="0"/>
          </a:p>
          <a:p>
            <a:r>
              <a:rPr lang="en-GB" dirty="0" smtClean="0"/>
              <a:t>Process </a:t>
            </a:r>
            <a:r>
              <a:rPr lang="en-GB" dirty="0" smtClean="0"/>
              <a:t>flow</a:t>
            </a:r>
          </a:p>
          <a:p>
            <a:r>
              <a:rPr lang="en-GB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6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main drawback of the waterfall model is the difficulty of accommodating change after the process is underway</a:t>
            </a:r>
            <a:r>
              <a:rPr lang="en-GB" dirty="0" smtClean="0"/>
              <a:t>.</a:t>
            </a:r>
          </a:p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0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Incremental </a:t>
            </a:r>
            <a:r>
              <a:rPr lang="en-GB" dirty="0" smtClean="0"/>
              <a:t>development(Evolutionary)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3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dirty="0"/>
              <a:t>User requirements are prioritised and the highest priority requirements are included in early increments.</a:t>
            </a:r>
          </a:p>
          <a:p>
            <a:r>
              <a:rPr lang="en-GB" dirty="0"/>
              <a:t>Once the development of an increment is started, the requirements are frozen though requirements for later increments can continue to evolve.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2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488504"/>
            <a:ext cx="8172017" cy="2767244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Customer value can be delivered with each increment so system functionality is available earlier.</a:t>
            </a:r>
          </a:p>
          <a:p>
            <a:r>
              <a:rPr lang="en-GB" dirty="0"/>
              <a:t>Early increments act as a prototype to help elicit requirements for later increments.</a:t>
            </a:r>
          </a:p>
          <a:p>
            <a:r>
              <a:rPr lang="en-GB" dirty="0"/>
              <a:t>Lower risk of overall project failure.</a:t>
            </a:r>
          </a:p>
          <a:p>
            <a:r>
              <a:rPr lang="en-GB" dirty="0"/>
              <a:t>The highest priority system services tend to receive the most testing.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</a:t>
            </a:r>
            <a:r>
              <a:rPr lang="en-US" dirty="0"/>
              <a:t>Development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Exploratory </a:t>
            </a:r>
            <a:r>
              <a:rPr lang="en-US" dirty="0" smtClean="0"/>
              <a:t>Development</a:t>
            </a:r>
            <a:endParaRPr lang="en-US" dirty="0"/>
          </a:p>
          <a:p>
            <a:pPr lvl="1"/>
            <a:r>
              <a:rPr lang="en-US" dirty="0" smtClean="0"/>
              <a:t>Spiral Model</a:t>
            </a:r>
          </a:p>
          <a:p>
            <a:r>
              <a:rPr lang="en-US" dirty="0"/>
              <a:t>Type 2: Throwaway </a:t>
            </a:r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Rapid Prototyping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3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Boehm’s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Process is represented as a spiral rather than as a sequence of activities with backtracking.</a:t>
            </a:r>
          </a:p>
          <a:p>
            <a:r>
              <a:rPr lang="en-GB" dirty="0"/>
              <a:t>Each loop in the spiral represents a phase in the process. </a:t>
            </a:r>
          </a:p>
          <a:p>
            <a:r>
              <a:rPr lang="en-GB" dirty="0"/>
              <a:t>No fixed phases such as specification or design - loops in the spiral are chosen depending on what is required.</a:t>
            </a:r>
          </a:p>
          <a:p>
            <a:r>
              <a:rPr lang="en-GB" dirty="0"/>
              <a:t>Risks are explicitly assessed and resolved throughout the process.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Boehm’s spiral model of the software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11 Spira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07471" y="1644649"/>
            <a:ext cx="6986169" cy="475330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model 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Objective setting</a:t>
            </a:r>
          </a:p>
          <a:p>
            <a:pPr lvl="1"/>
            <a:r>
              <a:rPr lang="en-GB" dirty="0"/>
              <a:t>Specific objectives for the phase are identified.</a:t>
            </a:r>
          </a:p>
          <a:p>
            <a:r>
              <a:rPr lang="en-GB" dirty="0"/>
              <a:t>Risk assessment and reduction</a:t>
            </a:r>
          </a:p>
          <a:p>
            <a:pPr lvl="1"/>
            <a:r>
              <a:rPr lang="en-GB" dirty="0"/>
              <a:t>Risks are assessed and activities put in place to reduce the key risks.</a:t>
            </a:r>
          </a:p>
          <a:p>
            <a:r>
              <a:rPr lang="en-GB" dirty="0"/>
              <a:t>Development and validation</a:t>
            </a:r>
          </a:p>
          <a:p>
            <a:pPr lvl="1"/>
            <a:r>
              <a:rPr lang="en-GB" dirty="0"/>
              <a:t>A development model for the system is chosen  which can be any of the generic models.</a:t>
            </a:r>
          </a:p>
          <a:p>
            <a:r>
              <a:rPr lang="en-GB" dirty="0"/>
              <a:t>Planning</a:t>
            </a:r>
          </a:p>
          <a:p>
            <a:pPr lvl="1"/>
            <a:r>
              <a:rPr lang="en-GB" dirty="0"/>
              <a:t>The project is reviewed and the next phase of the spiral is planned.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6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structured set of activities required to develop a </a:t>
            </a:r>
            <a:r>
              <a:rPr lang="en-GB" dirty="0" smtClean="0"/>
              <a:t>software </a:t>
            </a:r>
            <a:r>
              <a:rPr lang="en-GB" dirty="0"/>
              <a:t>system. </a:t>
            </a:r>
            <a:endParaRPr lang="en-GB" dirty="0" smtClean="0"/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/>
              <a:t>Specification – defining what the system should do;</a:t>
            </a:r>
          </a:p>
          <a:p>
            <a:pPr lvl="1"/>
            <a:r>
              <a:rPr lang="en-GB" dirty="0"/>
              <a:t>Design and implementation – defining the organization of the system and implementing the system;</a:t>
            </a:r>
          </a:p>
          <a:p>
            <a:pPr lvl="1"/>
            <a:r>
              <a:rPr lang="en-GB" dirty="0"/>
              <a:t>Validation – checking that it does what the customer wants;</a:t>
            </a:r>
          </a:p>
          <a:p>
            <a:pPr lvl="1"/>
            <a:r>
              <a:rPr lang="en-GB" dirty="0"/>
              <a:t>Evolution – changing the system in response to changing customer needs.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25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Spiral model has been very influential in helping people think about iteration in software processes and introducing the risk-driven approach to development.</a:t>
            </a:r>
          </a:p>
          <a:p>
            <a:r>
              <a:rPr lang="en-US" dirty="0"/>
              <a:t>In practice, however, the model is rarely used as published for practical software development.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prototype is an initial version of a system used to demonstrate concepts and try out design options.</a:t>
            </a:r>
          </a:p>
          <a:p>
            <a:r>
              <a:rPr lang="en-US" dirty="0"/>
              <a:t>A prototype can be used in:</a:t>
            </a:r>
          </a:p>
          <a:p>
            <a:pPr lvl="1"/>
            <a:r>
              <a:rPr lang="en-US" dirty="0"/>
              <a:t>The requirements engineering process to help with requirements elicitation and validation;</a:t>
            </a:r>
          </a:p>
          <a:p>
            <a:pPr lvl="1"/>
            <a:r>
              <a:rPr lang="en-US" dirty="0"/>
              <a:t>In design processes to explore options and develop a UI design;</a:t>
            </a:r>
          </a:p>
          <a:p>
            <a:pPr lvl="1"/>
            <a:r>
              <a:rPr lang="en-US" dirty="0"/>
              <a:t>In the testing process to run back-to-back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24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system usability.</a:t>
            </a:r>
          </a:p>
          <a:p>
            <a:r>
              <a:rPr lang="en-US" dirty="0"/>
              <a:t>A closer match to users’ real needs.</a:t>
            </a:r>
          </a:p>
          <a:p>
            <a:r>
              <a:rPr lang="en-US" dirty="0"/>
              <a:t>Improved design quality.</a:t>
            </a:r>
          </a:p>
          <a:p>
            <a:r>
              <a:rPr lang="en-US" dirty="0"/>
              <a:t>Improved maintainability.</a:t>
            </a:r>
          </a:p>
          <a:p>
            <a:r>
              <a:rPr lang="en-US" dirty="0"/>
              <a:t>Reduced development effort.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process of 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4400" y="2608351"/>
            <a:ext cx="7627164" cy="2162927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31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9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Throw-away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Prototypes should be discarded after development as they are not a good basis for a production system:</a:t>
            </a:r>
          </a:p>
          <a:p>
            <a:pPr lvl="1"/>
            <a:r>
              <a:rPr lang="en-US" dirty="0"/>
              <a:t>It may be impossible to tune the system to meet non-functional requirements;</a:t>
            </a:r>
          </a:p>
          <a:p>
            <a:pPr lvl="1"/>
            <a:r>
              <a:rPr lang="en-US" dirty="0"/>
              <a:t>Prototypes are normally undocumented;</a:t>
            </a:r>
          </a:p>
          <a:p>
            <a:pPr lvl="1"/>
            <a:r>
              <a:rPr lang="en-US" dirty="0"/>
              <a:t>The prototype structure is usually degraded through rapid change;</a:t>
            </a:r>
          </a:p>
          <a:p>
            <a:pPr lvl="1"/>
            <a:r>
              <a:rPr lang="en-US" dirty="0"/>
              <a:t>The prototype probably will not meet normal </a:t>
            </a:r>
            <a:r>
              <a:rPr lang="en-US" dirty="0" err="1"/>
              <a:t>organisational</a:t>
            </a:r>
            <a:r>
              <a:rPr lang="en-US" dirty="0"/>
              <a:t> quality standards.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Reuse-oriented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systematic reuse where systems are integrated from existing components or COTS (Commercial-off-the-shelf) systems.</a:t>
            </a:r>
          </a:p>
          <a:p>
            <a:r>
              <a:rPr lang="en-GB" dirty="0"/>
              <a:t>Process stages</a:t>
            </a:r>
          </a:p>
          <a:p>
            <a:pPr lvl="1"/>
            <a:r>
              <a:rPr lang="en-GB" dirty="0"/>
              <a:t>Component analysis;</a:t>
            </a:r>
          </a:p>
          <a:p>
            <a:pPr lvl="1"/>
            <a:r>
              <a:rPr lang="en-GB" dirty="0"/>
              <a:t>Requirements modification;</a:t>
            </a:r>
          </a:p>
          <a:p>
            <a:pPr lvl="1"/>
            <a:r>
              <a:rPr lang="en-GB" dirty="0"/>
              <a:t>System design with reuse;</a:t>
            </a:r>
          </a:p>
          <a:p>
            <a:pPr lvl="1"/>
            <a:r>
              <a:rPr lang="en-GB" dirty="0"/>
              <a:t>Development and integration.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55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Reuse-oriented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25509"/>
            <a:ext cx="8494383" cy="1773312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90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Stand-alone software systems (COTS) that are configured for use in a particular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99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Requirements engineering is the process of developing a software specification.</a:t>
            </a:r>
          </a:p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6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  <a:endParaRPr lang="en-GB" dirty="0" smtClean="0"/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1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Examples of these general models include the ‘waterfall’ model,  incremental development, and reuse-oriented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9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Feasibility study</a:t>
            </a:r>
          </a:p>
          <a:p>
            <a:pPr lvl="2"/>
            <a:r>
              <a:rPr lang="en-GB" dirty="0"/>
              <a:t>Is it technically and financially feasible to build the system?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7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requirements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.4 RE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2000" y="2081708"/>
            <a:ext cx="7395542" cy="385954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Software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process of converting the 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/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4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general model of the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14243" y="1524000"/>
            <a:ext cx="6211739" cy="4638099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design, </a:t>
            </a:r>
            <a:r>
              <a:rPr lang="en-GB" dirty="0"/>
              <a:t>where you take each system component and design how it will operate. 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from Ian </a:t>
            </a:r>
            <a:r>
              <a:rPr lang="en-US" dirty="0" err="1" smtClean="0"/>
              <a:t>Sommerville</a:t>
            </a:r>
            <a:r>
              <a:rPr lang="en-US" dirty="0" smtClean="0"/>
              <a:t> 2011, Software Engineering, 9th edition.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6846"/>
      </p:ext>
    </p:extLst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155</TotalTime>
  <Words>2049</Words>
  <Application>Microsoft Office PowerPoint</Application>
  <PresentationFormat>On-screen Show (4:3)</PresentationFormat>
  <Paragraphs>203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SLIATE LMS Template Powerpoint</vt:lpstr>
      <vt:lpstr>HNDIT 2312-Principles of Software Engineering</vt:lpstr>
      <vt:lpstr>Topics covered</vt:lpstr>
      <vt:lpstr>The software process</vt:lpstr>
      <vt:lpstr>Plan-driven and agile processes</vt:lpstr>
      <vt:lpstr>Software specification</vt:lpstr>
      <vt:lpstr>The requirements engineering process</vt:lpstr>
      <vt:lpstr>Software design and implementation</vt:lpstr>
      <vt:lpstr>A general model of the design process</vt:lpstr>
      <vt:lpstr>Design activities</vt:lpstr>
      <vt:lpstr>Software validation</vt:lpstr>
      <vt:lpstr>Stages of testing</vt:lpstr>
      <vt:lpstr>Testing stages</vt:lpstr>
      <vt:lpstr>Testing phases in a plan-driven software process </vt:lpstr>
      <vt:lpstr>Software evolution</vt:lpstr>
      <vt:lpstr>System evolution </vt:lpstr>
      <vt:lpstr>Types of Process Flow</vt:lpstr>
      <vt:lpstr>Software process models</vt:lpstr>
      <vt:lpstr>The waterfall model</vt:lpstr>
      <vt:lpstr>The waterfall model</vt:lpstr>
      <vt:lpstr>The waterfall model</vt:lpstr>
      <vt:lpstr>Incremental development(Evolutionary)</vt:lpstr>
      <vt:lpstr>Incremental delivery</vt:lpstr>
      <vt:lpstr>Incremental delivery </vt:lpstr>
      <vt:lpstr>Incremental delivery advantages</vt:lpstr>
      <vt:lpstr>Incremental delivery problems</vt:lpstr>
      <vt:lpstr>Incremental Development Types</vt:lpstr>
      <vt:lpstr>Boehm’s spiral model</vt:lpstr>
      <vt:lpstr>Boehm’s spiral model of the software process </vt:lpstr>
      <vt:lpstr>Spiral model sectors</vt:lpstr>
      <vt:lpstr>Spiral model usage</vt:lpstr>
      <vt:lpstr>Software prototyping</vt:lpstr>
      <vt:lpstr>Benefits of prototyping</vt:lpstr>
      <vt:lpstr>The process of prototype development</vt:lpstr>
      <vt:lpstr>Prototype development</vt:lpstr>
      <vt:lpstr>Throw-away prototypes</vt:lpstr>
      <vt:lpstr>Reuse-oriented software engineering</vt:lpstr>
      <vt:lpstr>Reuse-oriented software engineering</vt:lpstr>
      <vt:lpstr>Types of software component</vt:lpstr>
      <vt:lpstr>Key points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 1213-Principles of Software Engineering</dc:title>
  <dc:creator>Windows User</dc:creator>
  <cp:lastModifiedBy>Windows User</cp:lastModifiedBy>
  <cp:revision>14</cp:revision>
  <dcterms:created xsi:type="dcterms:W3CDTF">2018-05-29T13:09:42Z</dcterms:created>
  <dcterms:modified xsi:type="dcterms:W3CDTF">2018-05-29T18:54:55Z</dcterms:modified>
</cp:coreProperties>
</file>