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69" d="100"/>
          <a:sy n="69" d="100"/>
        </p:scale>
        <p:origin x="-144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057400"/>
            <a:ext cx="9144000" cy="2566851"/>
          </a:xfrm>
          <a:prstGeom prst="rect">
            <a:avLst/>
          </a:prstGeom>
        </p:spPr>
      </p:pic>
      <p:sp>
        <p:nvSpPr>
          <p:cNvPr id="4" name="Date Placeholder 3"/>
          <p:cNvSpPr>
            <a:spLocks noGrp="1"/>
          </p:cNvSpPr>
          <p:nvPr>
            <p:ph type="dt" sz="half" idx="10"/>
          </p:nvPr>
        </p:nvSpPr>
        <p:spPr/>
        <p:txBody>
          <a:bodyPr/>
          <a:lstStyle/>
          <a:p>
            <a:fld id="{1A8DD56F-A681-4805-A5A2-3EFEAD22C2F4}" type="datetimeFigureOut">
              <a:rPr lang="en-US" smtClean="0"/>
              <a:t>6/3/2018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4953000" y="23622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286135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8DD56F-A681-4805-A5A2-3EFEAD22C2F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8DD56F-A681-4805-A5A2-3EFEAD22C2F4}" type="datetimeFigureOut">
              <a:rPr lang="en-US" smtClean="0"/>
              <a:t>6/3/2018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8DD56F-A681-4805-A5A2-3EFEAD22C2F4}"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8DD56F-A681-4805-A5A2-3EFEAD22C2F4}" type="datetimeFigureOut">
              <a:rPr lang="en-US" smtClean="0"/>
              <a:t>6/3/2018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8DD56F-A681-4805-A5A2-3EFEAD22C2F4}" type="datetimeFigureOut">
              <a:rPr lang="en-US" smtClean="0"/>
              <a:t>6/3/2018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8DD56F-A681-4805-A5A2-3EFEAD22C2F4}" type="datetimeFigureOut">
              <a:rPr lang="en-US" smtClean="0"/>
              <a:t>6/3/2018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DD56F-A681-4805-A5A2-3EFEAD22C2F4}" type="datetimeFigureOut">
              <a:rPr lang="en-US" smtClean="0"/>
              <a:t>6/3/2018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05F43-80E2-4640-A934-E79BFFCB5CAF}" type="slidenum">
              <a:rPr lang="en-US" smtClean="0"/>
              <a:t>‹#›</a:t>
            </a:fld>
            <a:endParaRPr lang="en-US"/>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8DD56F-A681-4805-A5A2-3EFEAD22C2F4}" type="datetimeFigureOut">
              <a:rPr lang="en-US" smtClean="0"/>
              <a:t>6/3/2018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t>‹#›</a:t>
            </a:fld>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381000"/>
          </a:xfrm>
          <a:prstGeom prst="rect">
            <a:avLst/>
          </a:prstGeom>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Week 3: Agile Software Development</a:t>
            </a:r>
            <a:endParaRPr lang="en-US" dirty="0"/>
          </a:p>
        </p:txBody>
      </p:sp>
      <p:sp>
        <p:nvSpPr>
          <p:cNvPr id="2" name="Title 1"/>
          <p:cNvSpPr>
            <a:spLocks noGrp="1"/>
          </p:cNvSpPr>
          <p:nvPr>
            <p:ph type="ctrTitle"/>
          </p:nvPr>
        </p:nvSpPr>
        <p:spPr/>
        <p:txBody>
          <a:bodyPr>
            <a:normAutofit fontScale="90000"/>
          </a:bodyPr>
          <a:lstStyle/>
          <a:p>
            <a:r>
              <a:rPr lang="en-US" dirty="0"/>
              <a:t>HNDIT 2312-Principles of Software Engineering</a:t>
            </a:r>
          </a:p>
        </p:txBody>
      </p:sp>
    </p:spTree>
    <p:extLst>
      <p:ext uri="{BB962C8B-B14F-4D97-AF65-F5344CB8AC3E}">
        <p14:creationId xmlns:p14="http://schemas.microsoft.com/office/powerpoint/2010/main" val="3578411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a:t>
            </a:r>
          </a:p>
        </p:txBody>
      </p:sp>
      <p:sp>
        <p:nvSpPr>
          <p:cNvPr id="3" name="Content Placeholder 2"/>
          <p:cNvSpPr>
            <a:spLocks noGrp="1"/>
          </p:cNvSpPr>
          <p:nvPr>
            <p:ph idx="1"/>
          </p:nvPr>
        </p:nvSpPr>
        <p:spPr/>
        <p:txBody>
          <a:bodyPr/>
          <a:lstStyle/>
          <a:p>
            <a:pPr>
              <a:lnSpc>
                <a:spcPct val="90000"/>
              </a:lnSpc>
            </a:pPr>
            <a:r>
              <a:rPr lang="en-US" dirty="0"/>
              <a:t>Perhaps the best-known and most widely used agile method.</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163381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extreme programming release cycle</a:t>
            </a:r>
            <a:r>
              <a:rPr lang="en-GB" dirty="0"/>
              <a:t> </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27" y="2057400"/>
            <a:ext cx="8321714"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13474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 practices (a)</a:t>
            </a:r>
            <a:r>
              <a:rPr lang="en-GB" dirty="0"/>
              <a:t> </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292077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 practices (b)</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dirty="0">
                          <a:latin typeface="Arial"/>
                          <a:cs typeface="Arial"/>
                        </a:rPr>
                        <a:t>On-site customer</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390862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scenarios</a:t>
            </a:r>
          </a:p>
        </p:txBody>
      </p:sp>
      <p:sp>
        <p:nvSpPr>
          <p:cNvPr id="3" name="Content Placeholder 2"/>
          <p:cNvSpPr>
            <a:spLocks noGrp="1"/>
          </p:cNvSpPr>
          <p:nvPr>
            <p:ph idx="1"/>
          </p:nvPr>
        </p:nvSpPr>
        <p:spPr/>
        <p:txBody>
          <a:bodyPr>
            <a:normAutofit fontScale="85000" lnSpcReduction="10000"/>
          </a:bodyPr>
          <a:lstStyle/>
          <a:p>
            <a:r>
              <a:rPr lang="en-US" dirty="0"/>
              <a:t>In XP, a customer or user is part of the XP team and is responsible for making decisions on requirements.</a:t>
            </a:r>
          </a:p>
          <a:p>
            <a:r>
              <a:rPr lang="en-US" dirty="0"/>
              <a:t>User 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243644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‘prescribing medication’ story</a:t>
            </a:r>
            <a:r>
              <a:rPr lang="en-GB" dirty="0"/>
              <a:t> </a:t>
            </a:r>
            <a:endParaRPr lang="en-US" dirty="0"/>
          </a:p>
        </p:txBody>
      </p:sp>
      <p:sp>
        <p:nvSpPr>
          <p:cNvPr id="3" name="Content Placeholder 2"/>
          <p:cNvSpPr>
            <a:spLocks noGrp="1"/>
          </p:cNvSpPr>
          <p:nvPr>
            <p:ph idx="1"/>
          </p:nvPr>
        </p:nvSpPr>
        <p:spPr/>
        <p:txBody>
          <a:bodyPr/>
          <a:lstStyle/>
          <a:p>
            <a:endParaRPr lang="en-US" dirty="0"/>
          </a:p>
        </p:txBody>
      </p:sp>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982" y="1524000"/>
            <a:ext cx="5905500" cy="480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177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task cards for prescribing medication </a:t>
            </a:r>
          </a:p>
        </p:txBody>
      </p:sp>
      <p:sp>
        <p:nvSpPr>
          <p:cNvPr id="3" name="Content Placeholder 2"/>
          <p:cNvSpPr>
            <a:spLocks noGrp="1"/>
          </p:cNvSpPr>
          <p:nvPr>
            <p:ph idx="1"/>
          </p:nvPr>
        </p:nvSpPr>
        <p:spPr/>
        <p:txBody>
          <a:bodyPr/>
          <a:lstStyle/>
          <a:p>
            <a:endParaRPr lang="en-US"/>
          </a:p>
        </p:txBody>
      </p:sp>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95055"/>
            <a:ext cx="583582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257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in XP</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754628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1777937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in XP</a:t>
            </a:r>
          </a:p>
        </p:txBody>
      </p:sp>
      <p:sp>
        <p:nvSpPr>
          <p:cNvPr id="3" name="Content Placeholder 2"/>
          <p:cNvSpPr>
            <a:spLocks noGrp="1"/>
          </p:cNvSpPr>
          <p:nvPr>
            <p:ph idx="1"/>
          </p:nvPr>
        </p:nvSpPr>
        <p:spPr/>
        <p:txBody>
          <a:bodyPr>
            <a:normAutofit fontScale="92500" lnSpcReduction="10000"/>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253622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smtClean="0"/>
              <a:t>Rapid Application Development</a:t>
            </a:r>
            <a:endParaRPr lang="en-US" dirty="0"/>
          </a:p>
          <a:p>
            <a:r>
              <a:rPr lang="en-US" dirty="0" smtClean="0"/>
              <a:t>Agile Method</a:t>
            </a:r>
            <a:endParaRPr lang="en-US" dirty="0"/>
          </a:p>
          <a:p>
            <a:r>
              <a:rPr lang="en-US" dirty="0"/>
              <a:t>Extreme programming</a:t>
            </a:r>
          </a:p>
          <a:p>
            <a:r>
              <a:rPr lang="en-US" dirty="0" smtClean="0"/>
              <a:t>Large </a:t>
            </a:r>
            <a:r>
              <a:rPr lang="en-US" dirty="0" smtClean="0"/>
              <a:t>System</a:t>
            </a:r>
            <a:r>
              <a:rPr lang="en-US" dirty="0" smtClean="0"/>
              <a:t> Development</a:t>
            </a:r>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2120033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Test-first development</a:t>
            </a:r>
          </a:p>
        </p:txBody>
      </p:sp>
      <p:sp>
        <p:nvSpPr>
          <p:cNvPr id="3" name="Content Placeholder 2"/>
          <p:cNvSpPr>
            <a:spLocks noGrp="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644186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normAutofit lnSpcReduction="10000"/>
          </a:bodyPr>
          <a:lstStyle/>
          <a:p>
            <a:pPr>
              <a:lnSpc>
                <a:spcPct val="90000"/>
              </a:lnSpc>
            </a:pPr>
            <a:r>
              <a:rPr lang="en-US" dirty="0"/>
              <a:t>In XP, programmers work in pairs, sitting together to develop code.</a:t>
            </a:r>
          </a:p>
          <a:p>
            <a:pPr>
              <a:lnSpc>
                <a:spcPct val="90000"/>
              </a:lnSpc>
            </a:pPr>
            <a:r>
              <a:rPr lang="en-US" dirty="0"/>
              <a:t>This helps develop common ownership of code and spreads knowledge across the team.</a:t>
            </a:r>
          </a:p>
          <a:p>
            <a:pPr>
              <a:lnSpc>
                <a:spcPct val="90000"/>
              </a:lnSpc>
            </a:pPr>
            <a:r>
              <a:rPr lang="en-US" dirty="0"/>
              <a:t>It serves as an informal review process as each line of code is looked at by more than 1 person.</a:t>
            </a:r>
          </a:p>
          <a:p>
            <a:pPr>
              <a:lnSpc>
                <a:spcPct val="90000"/>
              </a:lnSpc>
            </a:pPr>
            <a:r>
              <a:rPr lang="en-US" dirty="0"/>
              <a:t>It encourages refactoring as the whole team can benefit from this.</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2073973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 environment tools</a:t>
            </a:r>
          </a:p>
        </p:txBody>
      </p:sp>
      <p:sp>
        <p:nvSpPr>
          <p:cNvPr id="3" name="Content Placeholder 2"/>
          <p:cNvSpPr>
            <a:spLocks noGrp="1"/>
          </p:cNvSpPr>
          <p:nvPr>
            <p:ph idx="1"/>
          </p:nvPr>
        </p:nvSpPr>
        <p:spPr/>
        <p:txBody>
          <a:bodyPr/>
          <a:lstStyle/>
          <a:p>
            <a:r>
              <a:rPr lang="en-US" dirty="0"/>
              <a:t>Database programming language</a:t>
            </a:r>
          </a:p>
          <a:p>
            <a:r>
              <a:rPr lang="en-US" dirty="0" smtClean="0"/>
              <a:t>Interface </a:t>
            </a:r>
            <a:r>
              <a:rPr lang="en-US" dirty="0"/>
              <a:t>generator</a:t>
            </a:r>
          </a:p>
          <a:p>
            <a:r>
              <a:rPr lang="en-US" dirty="0" smtClean="0"/>
              <a:t>Links </a:t>
            </a:r>
            <a:r>
              <a:rPr lang="en-US" dirty="0"/>
              <a:t>to office applications</a:t>
            </a:r>
          </a:p>
          <a:p>
            <a:r>
              <a:rPr lang="en-US" dirty="0" smtClean="0"/>
              <a:t>Report </a:t>
            </a:r>
            <a:r>
              <a:rPr lang="en-US" dirty="0"/>
              <a:t>generators</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615731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a:t>
            </a:r>
            <a:r>
              <a:rPr lang="en-US" dirty="0" smtClean="0"/>
              <a:t>agile </a:t>
            </a:r>
            <a:r>
              <a:rPr lang="en-US" dirty="0"/>
              <a:t>methods</a:t>
            </a:r>
          </a:p>
        </p:txBody>
      </p:sp>
      <p:sp>
        <p:nvSpPr>
          <p:cNvPr id="3" name="Content Placeholder 2"/>
          <p:cNvSpPr>
            <a:spLocks noGrp="1"/>
          </p:cNvSpPr>
          <p:nvPr>
            <p:ph idx="1"/>
          </p:nvPr>
        </p:nvSpPr>
        <p:spPr/>
        <p:txBody>
          <a:bodyPr>
            <a:normAutofit fontScale="92500" lnSpcReduction="10000"/>
          </a:bodyPr>
          <a:lstStyle/>
          <a:p>
            <a:r>
              <a:rPr lang="en-US" dirty="0" smtClean="0"/>
              <a:t>It </a:t>
            </a:r>
            <a:r>
              <a:rPr lang="en-US" dirty="0"/>
              <a:t>can be difficult to keep the interest of customers who are involved in the process.</a:t>
            </a:r>
          </a:p>
          <a:p>
            <a:r>
              <a:rPr lang="en-US" dirty="0"/>
              <a:t>Team members may be unsuited to the intense involvement that </a:t>
            </a:r>
            <a:r>
              <a:rPr lang="en-US" dirty="0" smtClean="0"/>
              <a:t>characterizes </a:t>
            </a:r>
            <a:r>
              <a:rPr lang="en-US" dirty="0"/>
              <a:t>agile methods.</a:t>
            </a:r>
          </a:p>
          <a:p>
            <a:r>
              <a:rPr lang="en-US" dirty="0" smtClean="0"/>
              <a:t>Prioritizing </a:t>
            </a:r>
            <a:r>
              <a:rPr lang="en-US" dirty="0"/>
              <a:t>changes can be difficult where there are multiple stakeholders.</a:t>
            </a:r>
          </a:p>
          <a:p>
            <a:r>
              <a:rPr lang="en-US" dirty="0"/>
              <a:t>Maintaining simplicity requires extra work.</a:t>
            </a:r>
          </a:p>
          <a:p>
            <a:r>
              <a:rPr lang="en-US" dirty="0"/>
              <a:t>Contracts may be a problem as with other approaches to iterative development.</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3197215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normAutofit fontScale="85000" lnSpcReduction="20000"/>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a:t>
            </a:r>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615964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normAutofit fontScale="85000" lnSpcReduction="10000"/>
          </a:bodyPr>
          <a:lstStyle/>
          <a:p>
            <a:r>
              <a:rPr lang="en-GB" dirty="0"/>
              <a:t>For large systems development, it is not possible to focus only on the code of the system. You need to do more up-front design and system documentation</a:t>
            </a:r>
          </a:p>
          <a:p>
            <a:r>
              <a:rPr lang="en-GB" dirty="0"/>
              <a:t>Cross-team communication mechanisms have to be designed and used. </a:t>
            </a:r>
            <a:endParaRPr lang="en-GB" dirty="0" smtClean="0"/>
          </a:p>
          <a:p>
            <a:r>
              <a:rPr lang="en-GB" dirty="0" smtClean="0"/>
              <a:t>Continuous integration, where the whole system is built every time any developer checks in a change, is practically impossible. However, it is essential to maintain frequent system builds and regular releases of the system. </a:t>
            </a:r>
            <a:endParaRPr lang="en-US" dirty="0" smtClean="0"/>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1311923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70000" lnSpcReduction="20000"/>
          </a:bodyPr>
          <a:lstStyle/>
          <a:p>
            <a:r>
              <a:rPr lang="en-GB" dirty="0"/>
              <a:t>Agile methods are incremental development methods that focus on rapid development, frequent releases of the software, reducing process overheads and producing high-quality code. They involve the customer directly in the development process.</a:t>
            </a:r>
          </a:p>
          <a:p>
            <a:r>
              <a:rPr lang="en-GB" dirty="0"/>
              <a:t>The decision on whether to use an agile or a plan-driven approach to development should depend on the type of software being developed, the capabilities of the development team and the culture of the company developing the system.</a:t>
            </a:r>
          </a:p>
          <a:p>
            <a:r>
              <a:rPr lang="en-GB" dirty="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Tree>
    <p:extLst>
      <p:ext uri="{BB962C8B-B14F-4D97-AF65-F5344CB8AC3E}">
        <p14:creationId xmlns:p14="http://schemas.microsoft.com/office/powerpoint/2010/main" val="81072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p:txBody>
      </p:sp>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164984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p:txBody>
          <a:bodyPr/>
          <a:lstStyle/>
          <a:p>
            <a:r>
              <a:rPr lang="en-US" dirty="0"/>
              <a:t>Specification, design and implementation are inter-leaved</a:t>
            </a:r>
          </a:p>
          <a:p>
            <a:r>
              <a:rPr lang="en-US" dirty="0"/>
              <a:t>System is developed as a series of versions with stakeholders involved in version evaluation</a:t>
            </a:r>
          </a:p>
          <a:p>
            <a:r>
              <a:rPr lang="en-US" dirty="0"/>
              <a:t>User interfaces are often developed using an IDE and graphical toolset.</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131984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Agile methods?</a:t>
            </a:r>
            <a:endParaRPr lang="en-US" dirty="0"/>
          </a:p>
        </p:txBody>
      </p:sp>
      <p:sp>
        <p:nvSpPr>
          <p:cNvPr id="3" name="Content Placeholder 2"/>
          <p:cNvSpPr>
            <a:spLocks noGrp="1"/>
          </p:cNvSpPr>
          <p:nvPr>
            <p:ph idx="1"/>
          </p:nvPr>
        </p:nvSpPr>
        <p:spPr/>
        <p:txBody>
          <a:bodyPr>
            <a:normAutofit fontScale="92500"/>
          </a:bodyPr>
          <a:lstStyle/>
          <a:p>
            <a:r>
              <a:rPr lang="en-US" dirty="0"/>
              <a:t>Dissatisfaction with the overheads involved in software design methods of the 1980s and 1990s led to the creation of agile methods. These methods:</a:t>
            </a:r>
          </a:p>
          <a:p>
            <a:pPr lvl="1"/>
            <a:r>
              <a:rPr lang="en-US" dirty="0"/>
              <a:t>Focus on the code rather than the design</a:t>
            </a:r>
          </a:p>
          <a:p>
            <a:pPr lvl="1"/>
            <a:r>
              <a:rPr lang="en-US" dirty="0"/>
              <a:t>Are based on an iterative approach to software development</a:t>
            </a:r>
          </a:p>
          <a:p>
            <a:pPr lvl="1"/>
            <a:r>
              <a:rPr lang="en-US" dirty="0"/>
              <a:t>Are intended to deliver working software quickly and evolve this quickly to meet changing requirements.</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274624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Agile methods?</a:t>
            </a:r>
            <a:endParaRPr lang="en-US" dirty="0"/>
          </a:p>
        </p:txBody>
      </p:sp>
      <p:sp>
        <p:nvSpPr>
          <p:cNvPr id="3" name="Content Placeholder 2"/>
          <p:cNvSpPr>
            <a:spLocks noGrp="1"/>
          </p:cNvSpPr>
          <p:nvPr>
            <p:ph idx="1"/>
          </p:nvPr>
        </p:nvSpPr>
        <p:spPr/>
        <p:txBody>
          <a:bodyPr/>
          <a:lstStyle/>
          <a:p>
            <a:r>
              <a:rPr lang="en-US" dirty="0"/>
              <a:t>Agile methods are probably best suited to </a:t>
            </a:r>
            <a:r>
              <a:rPr lang="en-US" dirty="0" smtClean="0"/>
              <a:t>small/medium sized </a:t>
            </a:r>
            <a:r>
              <a:rPr lang="en-US" dirty="0"/>
              <a:t>business </a:t>
            </a:r>
            <a:r>
              <a:rPr lang="en-US" dirty="0" smtClean="0"/>
              <a:t>systems or </a:t>
            </a:r>
            <a:r>
              <a:rPr lang="en-US" dirty="0"/>
              <a:t>PC products </a:t>
            </a:r>
            <a:r>
              <a:rPr lang="en-US" dirty="0" smtClean="0"/>
              <a:t>.</a:t>
            </a:r>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421651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normAutofit fontScale="92500" lnSpcReduction="10000"/>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a:p>
            <a:endParaRPr lang="en-US" dirty="0"/>
          </a:p>
        </p:txBody>
      </p:sp>
      <p:sp>
        <p:nvSpPr>
          <p:cNvPr id="4"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112235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endParaRPr lang="en-US" dirty="0"/>
          </a:p>
        </p:txBody>
      </p:sp>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273" y="1905000"/>
            <a:ext cx="5970443" cy="4252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20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of agile methods Principles of agile methods</a:t>
            </a: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837247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3"/>
          <p:cNvSpPr>
            <a:spLocks noGrp="1"/>
          </p:cNvSpPr>
          <p:nvPr>
            <p:ph type="ftr" sz="quarter" idx="11"/>
          </p:nvPr>
        </p:nvSpPr>
        <p:spPr>
          <a:xfrm>
            <a:off x="1447800" y="6340475"/>
            <a:ext cx="6019800" cy="365125"/>
          </a:xfrm>
        </p:spPr>
        <p:txBody>
          <a:bodyPr/>
          <a:lstStyle/>
          <a:p>
            <a:r>
              <a:rPr lang="en-US" dirty="0" smtClean="0"/>
              <a:t>Extracted from Ian </a:t>
            </a:r>
            <a:r>
              <a:rPr lang="en-US" dirty="0" err="1" smtClean="0"/>
              <a:t>Sommerville</a:t>
            </a:r>
            <a:r>
              <a:rPr lang="en-US" dirty="0" smtClean="0"/>
              <a:t> 2011, Software Engineering, 9th edition. Chapter </a:t>
            </a:r>
            <a:r>
              <a:rPr lang="en-US" dirty="0" smtClean="0"/>
              <a:t>3</a:t>
            </a:r>
            <a:endParaRPr lang="en-US" dirty="0"/>
          </a:p>
        </p:txBody>
      </p:sp>
    </p:spTree>
    <p:extLst>
      <p:ext uri="{BB962C8B-B14F-4D97-AF65-F5344CB8AC3E}">
        <p14:creationId xmlns:p14="http://schemas.microsoft.com/office/powerpoint/2010/main" val="4206199886"/>
      </p:ext>
    </p:extLst>
  </p:cSld>
  <p:clrMapOvr>
    <a:masterClrMapping/>
  </p:clrMapOvr>
</p:sld>
</file>

<file path=ppt/theme/theme1.xml><?xml version="1.0" encoding="utf-8"?>
<a:theme xmlns:a="http://schemas.openxmlformats.org/drawingml/2006/main" name="SLIATE LMS Template Powerpoi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1" id="{47D6EB70-AC5D-4C93-8EC9-DDBA92A97C78}" vid="{AD4A3A70-3E62-4EFF-A645-92967231B92E}"/>
    </a:ext>
  </a:extLst>
</a:theme>
</file>

<file path=docProps/app.xml><?xml version="1.0" encoding="utf-8"?>
<Properties xmlns="http://schemas.openxmlformats.org/officeDocument/2006/extended-properties" xmlns:vt="http://schemas.openxmlformats.org/officeDocument/2006/docPropsVTypes">
  <Template>SLIATE LMS Template Powerpoint</Template>
  <TotalTime>143</TotalTime>
  <Words>1741</Words>
  <Application>Microsoft Office PowerPoint</Application>
  <PresentationFormat>On-screen Show (4:3)</PresentationFormat>
  <Paragraphs>138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SLIATE LMS Template Powerpoint</vt:lpstr>
      <vt:lpstr>HNDIT 2312-Principles of Software Engineering</vt:lpstr>
      <vt:lpstr>Topics covered</vt:lpstr>
      <vt:lpstr>Rapid software development</vt:lpstr>
      <vt:lpstr>Rapid software development</vt:lpstr>
      <vt:lpstr>Why Agile methods?</vt:lpstr>
      <vt:lpstr>Why Agile methods?</vt:lpstr>
      <vt:lpstr>Plan-driven and agile development</vt:lpstr>
      <vt:lpstr>Plan-driven and agile development</vt:lpstr>
      <vt:lpstr>Principles of agile methods Principles of agile methods</vt:lpstr>
      <vt:lpstr>Extreme programming</vt:lpstr>
      <vt:lpstr>The extreme programming release cycle </vt:lpstr>
      <vt:lpstr>Extreme programming practices (a) </vt:lpstr>
      <vt:lpstr>Extreme programming practices (b)</vt:lpstr>
      <vt:lpstr>Requirements scenarios</vt:lpstr>
      <vt:lpstr>A ‘prescribing medication’ story </vt:lpstr>
      <vt:lpstr>Examples of task cards for prescribing medication </vt:lpstr>
      <vt:lpstr>Refactoring in XP</vt:lpstr>
      <vt:lpstr>Examples of refactoring</vt:lpstr>
      <vt:lpstr>Testing in XP</vt:lpstr>
      <vt:lpstr>Test-first development</vt:lpstr>
      <vt:lpstr>Pair programming</vt:lpstr>
      <vt:lpstr>RAD environment tools</vt:lpstr>
      <vt:lpstr>Problems with agile methods</vt:lpstr>
      <vt:lpstr>Large system development</vt:lpstr>
      <vt:lpstr>Scaling up to large systems</vt:lpstr>
      <vt:lpstr>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HNDIT 2312-Principles of Software Engineering</dc:title>
  <dc:creator>Windows User</dc:creator>
  <cp:lastModifiedBy>Windows User</cp:lastModifiedBy>
  <cp:revision>12</cp:revision>
  <dcterms:created xsi:type="dcterms:W3CDTF">2018-06-02T18:39:01Z</dcterms:created>
  <dcterms:modified xsi:type="dcterms:W3CDTF">2018-06-03T18:13:46Z</dcterms:modified>
</cp:coreProperties>
</file>