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85" r:id="rId9"/>
    <p:sldId id="286" r:id="rId10"/>
    <p:sldId id="263" r:id="rId11"/>
    <p:sldId id="264" r:id="rId12"/>
    <p:sldId id="265" r:id="rId13"/>
    <p:sldId id="266" r:id="rId14"/>
    <p:sldId id="267" r:id="rId15"/>
    <p:sldId id="287" r:id="rId16"/>
    <p:sldId id="288" r:id="rId17"/>
    <p:sldId id="268" r:id="rId18"/>
    <p:sldId id="289" r:id="rId19"/>
    <p:sldId id="290" r:id="rId20"/>
    <p:sldId id="291" r:id="rId21"/>
    <p:sldId id="272" r:id="rId22"/>
    <p:sldId id="273" r:id="rId23"/>
    <p:sldId id="274" r:id="rId24"/>
    <p:sldId id="275" r:id="rId25"/>
    <p:sldId id="292" r:id="rId26"/>
    <p:sldId id="276" r:id="rId27"/>
    <p:sldId id="277" r:id="rId28"/>
    <p:sldId id="278" r:id="rId29"/>
    <p:sldId id="295" r:id="rId30"/>
    <p:sldId id="279" r:id="rId31"/>
    <p:sldId id="296" r:id="rId32"/>
    <p:sldId id="280" r:id="rId33"/>
    <p:sldId id="281" r:id="rId34"/>
    <p:sldId id="282" r:id="rId35"/>
    <p:sldId id="283" r:id="rId36"/>
    <p:sldId id="284" r:id="rId37"/>
    <p:sldId id="294"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p:scale>
          <a:sx n="76" d="100"/>
          <a:sy n="76" d="100"/>
        </p:scale>
        <p:origin x="-123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057400"/>
            <a:ext cx="9144000" cy="2566851"/>
          </a:xfrm>
          <a:prstGeom prst="rect">
            <a:avLst/>
          </a:prstGeom>
        </p:spPr>
      </p:pic>
      <p:sp>
        <p:nvSpPr>
          <p:cNvPr id="4" name="Date Placeholder 3"/>
          <p:cNvSpPr>
            <a:spLocks noGrp="1"/>
          </p:cNvSpPr>
          <p:nvPr>
            <p:ph type="dt" sz="half" idx="10"/>
          </p:nvPr>
        </p:nvSpPr>
        <p:spPr/>
        <p:txBody>
          <a:bodyPr/>
          <a:lstStyle/>
          <a:p>
            <a:fld id="{1A8DD56F-A681-4805-A5A2-3EFEAD22C2F4}" type="datetimeFigureOut">
              <a:rPr lang="en-US" smtClean="0"/>
              <a:t>6/10/2018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4953000" y="23622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286135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DD56F-A681-4805-A5A2-3EFEAD22C2F4}"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DD56F-A681-4805-A5A2-3EFEAD22C2F4}" type="datetimeFigureOut">
              <a:rPr lang="en-US" smtClean="0"/>
              <a:t>6/10/2018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DD56F-A681-4805-A5A2-3EFEAD22C2F4}" type="datetimeFigureOut">
              <a:rPr lang="en-US" smtClean="0"/>
              <a:t>6/10/2018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DD56F-A681-4805-A5A2-3EFEAD22C2F4}" type="datetimeFigureOut">
              <a:rPr lang="en-US" smtClean="0"/>
              <a:t>6/10/2018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DD56F-A681-4805-A5A2-3EFEAD22C2F4}" type="datetimeFigureOut">
              <a:rPr lang="en-US" smtClean="0"/>
              <a:t>6/10/2018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t>6/10/2018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t>6/10/2018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DD56F-A681-4805-A5A2-3EFEAD22C2F4}" type="datetimeFigureOut">
              <a:rPr lang="en-US" smtClean="0"/>
              <a:t>6/10/2018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t>‹#›</a:t>
            </a:fld>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Week 4:Requirements </a:t>
            </a:r>
            <a:r>
              <a:rPr lang="en-US" dirty="0"/>
              <a:t>Engineering</a:t>
            </a:r>
          </a:p>
        </p:txBody>
      </p:sp>
      <p:sp>
        <p:nvSpPr>
          <p:cNvPr id="2" name="Title 1"/>
          <p:cNvSpPr>
            <a:spLocks noGrp="1"/>
          </p:cNvSpPr>
          <p:nvPr>
            <p:ph type="ctrTitle"/>
          </p:nvPr>
        </p:nvSpPr>
        <p:spPr/>
        <p:txBody>
          <a:bodyPr>
            <a:normAutofit fontScale="90000"/>
          </a:bodyPr>
          <a:lstStyle/>
          <a:p>
            <a:r>
              <a:rPr lang="en-US" dirty="0"/>
              <a:t>HNDIT 2312-Principles of Software Engineering</a:t>
            </a:r>
          </a:p>
        </p:txBody>
      </p:sp>
    </p:spTree>
    <p:extLst>
      <p:ext uri="{BB962C8B-B14F-4D97-AF65-F5344CB8AC3E}">
        <p14:creationId xmlns:p14="http://schemas.microsoft.com/office/powerpoint/2010/main" val="3578411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Non-functional requirements</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252016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nonfunctional requirement</a:t>
            </a:r>
            <a:r>
              <a:rPr lang="en-GB" dirty="0"/>
              <a:t> </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2" y="1981200"/>
            <a:ext cx="7405688" cy="4104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2597154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Non-functional classifications</a:t>
            </a:r>
            <a:endParaRPr lang="en-US" dirty="0"/>
          </a:p>
        </p:txBody>
      </p:sp>
      <p:sp>
        <p:nvSpPr>
          <p:cNvPr id="3" name="Content Placeholder 2"/>
          <p:cNvSpPr>
            <a:spLocks noGrp="1"/>
          </p:cNvSpPr>
          <p:nvPr>
            <p:ph idx="1"/>
          </p:nvPr>
        </p:nvSpPr>
        <p:spPr/>
        <p:txBody>
          <a:bodyPr/>
          <a:lstStyle/>
          <a:p>
            <a:r>
              <a:rPr lang="en-GB" sz="2400" dirty="0"/>
              <a:t>Product requirements</a:t>
            </a:r>
          </a:p>
          <a:p>
            <a:pPr lvl="1"/>
            <a:r>
              <a:rPr lang="en-GB" sz="2000" dirty="0"/>
              <a:t>Requirements which specify that the delivered product must behave in a particular way e.g. execution speed, reliability, etc.</a:t>
            </a:r>
          </a:p>
          <a:p>
            <a:r>
              <a:rPr lang="en-GB" sz="2400" dirty="0"/>
              <a:t>Organisational requirements</a:t>
            </a:r>
          </a:p>
          <a:p>
            <a:pPr lvl="1"/>
            <a:r>
              <a:rPr lang="en-GB" sz="2000" dirty="0"/>
              <a:t>Requirements which are a consequence of organisational policies and procedures e.g. process standards used, implementation requirements, etc.</a:t>
            </a:r>
          </a:p>
          <a:p>
            <a:r>
              <a:rPr lang="en-GB" sz="2400" dirty="0"/>
              <a:t>External requirements</a:t>
            </a:r>
          </a:p>
          <a:p>
            <a:pPr lvl="1"/>
            <a:r>
              <a:rPr lang="en-GB" sz="2000" dirty="0"/>
              <a:t>Requirements which arise from factors which are external to the system and its development process e.g. interoperability requirements, legislative requirements, etc.</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142585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Domain requirements</a:t>
            </a:r>
            <a:endParaRPr lang="en-US" dirty="0"/>
          </a:p>
        </p:txBody>
      </p:sp>
      <p:sp>
        <p:nvSpPr>
          <p:cNvPr id="3" name="Content Placeholder 2"/>
          <p:cNvSpPr>
            <a:spLocks noGrp="1"/>
          </p:cNvSpPr>
          <p:nvPr>
            <p:ph idx="1"/>
          </p:nvPr>
        </p:nvSpPr>
        <p:spPr/>
        <p:txBody>
          <a:bodyPr>
            <a:normAutofit fontScale="92500" lnSpcReduction="20000"/>
          </a:bodyPr>
          <a:lstStyle/>
          <a:p>
            <a:r>
              <a:rPr lang="en-GB" dirty="0"/>
              <a:t>The system’s operational domain imposes requirements on the system.</a:t>
            </a:r>
          </a:p>
          <a:p>
            <a:pPr lvl="1"/>
            <a:r>
              <a:rPr lang="en-GB" dirty="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297049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software </a:t>
            </a:r>
            <a:r>
              <a:rPr lang="en-GB" dirty="0" smtClean="0"/>
              <a:t>Requirements document(SRS)</a:t>
            </a:r>
            <a:endParaRPr lang="en-US" dirty="0"/>
          </a:p>
        </p:txBody>
      </p:sp>
      <p:sp>
        <p:nvSpPr>
          <p:cNvPr id="3" name="Content Placeholder 2"/>
          <p:cNvSpPr>
            <a:spLocks noGrp="1"/>
          </p:cNvSpPr>
          <p:nvPr>
            <p:ph idx="1"/>
          </p:nvPr>
        </p:nvSpPr>
        <p:spPr/>
        <p:txBody>
          <a:bodyPr>
            <a:normAutofit fontScale="92500" lnSpcReduction="10000"/>
          </a:bodyPr>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1615796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SRS Document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Introduction:</a:t>
            </a:r>
          </a:p>
          <a:p>
            <a:pPr lvl="1"/>
            <a:r>
              <a:rPr lang="en-US" dirty="0" smtClean="0"/>
              <a:t>Background, system environment</a:t>
            </a:r>
            <a:endParaRPr lang="en-US" dirty="0"/>
          </a:p>
          <a:p>
            <a:r>
              <a:rPr lang="en-US" dirty="0" smtClean="0"/>
              <a:t>Functional Requirements</a:t>
            </a:r>
            <a:r>
              <a:rPr lang="en-US" dirty="0"/>
              <a:t>:</a:t>
            </a:r>
          </a:p>
          <a:p>
            <a:pPr lvl="1"/>
            <a:r>
              <a:rPr lang="en-US" dirty="0" smtClean="0"/>
              <a:t>Numbered list of functions with inputs &amp; outputs</a:t>
            </a:r>
            <a:r>
              <a:rPr lang="en-US" dirty="0"/>
              <a:t>.</a:t>
            </a:r>
          </a:p>
          <a:p>
            <a:r>
              <a:rPr lang="en-US" dirty="0" smtClean="0"/>
              <a:t>Non-Functional Requirements</a:t>
            </a:r>
            <a:endParaRPr lang="en-US" dirty="0"/>
          </a:p>
          <a:p>
            <a:pPr lvl="1"/>
            <a:r>
              <a:rPr lang="en-US" dirty="0" smtClean="0"/>
              <a:t>System characteristics</a:t>
            </a:r>
            <a:endParaRPr lang="en-US" dirty="0"/>
          </a:p>
          <a:p>
            <a:pPr lvl="1"/>
            <a:r>
              <a:rPr lang="en-US" dirty="0" smtClean="0"/>
              <a:t>External interfaces(e.g. user interface)</a:t>
            </a:r>
            <a:endParaRPr lang="en-US" dirty="0"/>
          </a:p>
          <a:p>
            <a:r>
              <a:rPr lang="en-US" dirty="0" smtClean="0"/>
              <a:t>Constraints</a:t>
            </a:r>
            <a:r>
              <a:rPr lang="en-US" dirty="0"/>
              <a:t>.</a:t>
            </a:r>
          </a:p>
          <a:p>
            <a:r>
              <a:rPr lang="en-US" dirty="0" smtClean="0"/>
              <a:t>Verification(Acceptance)Criteria</a:t>
            </a:r>
            <a:r>
              <a:rPr lang="en-US" dirty="0"/>
              <a:t>.</a:t>
            </a:r>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2630877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normAutofit fontScale="92500"/>
          </a:bodyPr>
          <a:lstStyle/>
          <a:p>
            <a:r>
              <a:rPr lang="en-US" dirty="0"/>
              <a:t>The process of writing </a:t>
            </a:r>
            <a:r>
              <a:rPr lang="en-US" dirty="0" smtClean="0"/>
              <a:t>down </a:t>
            </a:r>
            <a:r>
              <a:rPr lang="en-US" dirty="0"/>
              <a:t>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363473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Ways of writing a system requirements specification </a:t>
            </a:r>
          </a:p>
        </p:txBody>
      </p:sp>
      <p:sp>
        <p:nvSpPr>
          <p:cNvPr id="3" name="Content Placeholder 2"/>
          <p:cNvSpPr>
            <a:spLocks noGrp="1"/>
          </p:cNvSpPr>
          <p:nvPr>
            <p:ph idx="1"/>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93950799"/>
              </p:ext>
            </p:extLst>
          </p:nvPr>
        </p:nvGraphicFramePr>
        <p:xfrm>
          <a:off x="1143000" y="1754147"/>
          <a:ext cx="7010400" cy="4693920"/>
        </p:xfrm>
        <a:graphic>
          <a:graphicData uri="http://schemas.openxmlformats.org/drawingml/2006/table">
            <a:tbl>
              <a:tblPr/>
              <a:tblGrid>
                <a:gridCol w="1533525"/>
                <a:gridCol w="5476875"/>
              </a:tblGrid>
              <a:tr h="36408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7753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721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86821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721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26030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6"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4290404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Natural language </a:t>
            </a:r>
            <a:r>
              <a:rPr lang="en-US" dirty="0" smtClean="0"/>
              <a:t>specification-Example</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14600"/>
            <a:ext cx="8229600" cy="1942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167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a:t>
            </a:r>
            <a:r>
              <a:rPr lang="en-US" dirty="0" smtClean="0"/>
              <a:t>specifications-Example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904169" cy="422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1845831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The software requirements document </a:t>
            </a:r>
            <a:endParaRPr lang="en-GB" dirty="0"/>
          </a:p>
          <a:p>
            <a:r>
              <a:rPr lang="en-US" dirty="0"/>
              <a:t>Requirements specification</a:t>
            </a:r>
            <a:endParaRPr lang="en-GB" dirty="0"/>
          </a:p>
          <a:p>
            <a:r>
              <a:rPr lang="en-US" dirty="0"/>
              <a:t>Requirements engineering processes</a:t>
            </a:r>
            <a:endParaRPr lang="en-GB" dirty="0"/>
          </a:p>
          <a:p>
            <a:r>
              <a:rPr lang="en-US" dirty="0"/>
              <a:t>Requirements elicitation and analysis</a:t>
            </a:r>
            <a:endParaRPr lang="en-GB" dirty="0"/>
          </a:p>
          <a:p>
            <a:r>
              <a:rPr lang="en-US" dirty="0"/>
              <a:t>Requirements validation</a:t>
            </a:r>
            <a:endParaRPr lang="en-GB" dirty="0"/>
          </a:p>
          <a:p>
            <a:r>
              <a:rPr lang="en-US" dirty="0"/>
              <a:t>Requirements management</a:t>
            </a:r>
            <a:endParaRPr lang="en-GB" dirty="0"/>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3022852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Tabular Specification-Decision Table</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8229600" cy="2869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54724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Requirements engineering processes</a:t>
            </a:r>
            <a:endParaRPr lang="en-US" dirty="0"/>
          </a:p>
        </p:txBody>
      </p:sp>
      <p:sp>
        <p:nvSpPr>
          <p:cNvPr id="3" name="Content Placeholder 2"/>
          <p:cNvSpPr>
            <a:spLocks noGrp="1"/>
          </p:cNvSpPr>
          <p:nvPr>
            <p:ph idx="1"/>
          </p:nvPr>
        </p:nvSpPr>
        <p:spPr/>
        <p:txBody>
          <a:bodyPr>
            <a:normAutofit/>
          </a:bodyPr>
          <a:lstStyle/>
          <a:p>
            <a:pPr>
              <a:lnSpc>
                <a:spcPct val="90000"/>
              </a:lnSpc>
            </a:pPr>
            <a:r>
              <a:rPr lang="en-GB" dirty="0" smtClean="0"/>
              <a:t>There </a:t>
            </a:r>
            <a:r>
              <a:rPr lang="en-GB" dirty="0"/>
              <a:t>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marL="0" indent="0">
              <a:lnSpc>
                <a:spcPct val="90000"/>
              </a:lnSpc>
              <a:buNone/>
            </a:pPr>
            <a:endParaRPr lang="en-GB" dirty="0"/>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2454625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Requirements elicitation and analysis</a:t>
            </a:r>
            <a:endParaRPr lang="en-US" dirty="0"/>
          </a:p>
        </p:txBody>
      </p:sp>
      <p:sp>
        <p:nvSpPr>
          <p:cNvPr id="3" name="Content Placeholder 2"/>
          <p:cNvSpPr>
            <a:spLocks noGrp="1"/>
          </p:cNvSpPr>
          <p:nvPr>
            <p:ph idx="1"/>
          </p:nvPr>
        </p:nvSpPr>
        <p:spPr/>
        <p:txBody>
          <a:bodyPr>
            <a:normAutofit fontScale="92500" lnSpcReduction="10000"/>
          </a:bodyPr>
          <a:lstStyle/>
          <a:p>
            <a:r>
              <a:rPr lang="en-GB" dirty="0"/>
              <a:t>Sometimes called requirements elicitation or requirements discovery.</a:t>
            </a:r>
          </a:p>
          <a:p>
            <a:r>
              <a:rPr lang="en-GB" dirty="0"/>
              <a:t>Involves technical staff working with customers to find out about the application domain, the services that the system should provide and the system’s operational constraints.</a:t>
            </a:r>
          </a:p>
          <a:p>
            <a:r>
              <a:rPr lang="en-GB" dirty="0"/>
              <a:t>May involve end-users, managers, engineers involved in maintenance, domain experts, trade unions, etc. These are called </a:t>
            </a:r>
            <a:r>
              <a:rPr lang="en-GB" i="1" dirty="0"/>
              <a:t>stakeholders.</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346681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a:t>
            </a:r>
            <a:r>
              <a:rPr lang="en-US" b="1" dirty="0"/>
              <a:t> </a:t>
            </a:r>
            <a:r>
              <a:rPr lang="en-US" dirty="0"/>
              <a:t>requirements elicitation and analysis process</a:t>
            </a:r>
            <a:r>
              <a:rPr lang="en-GB" dirty="0"/>
              <a:t> </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286000"/>
            <a:ext cx="5362575"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493467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Problems of requirements elicitation</a:t>
            </a:r>
            <a:endParaRPr lang="en-US" dirty="0"/>
          </a:p>
        </p:txBody>
      </p:sp>
      <p:sp>
        <p:nvSpPr>
          <p:cNvPr id="3" name="Content Placeholder 2"/>
          <p:cNvSpPr>
            <a:spLocks noGrp="1"/>
          </p:cNvSpPr>
          <p:nvPr>
            <p:ph idx="1"/>
          </p:nvPr>
        </p:nvSpPr>
        <p:spPr/>
        <p:txBody>
          <a:bodyPr>
            <a:normAutofit fontScale="92500" lnSpcReduction="20000"/>
          </a:bodyPr>
          <a:lstStyle/>
          <a:p>
            <a:r>
              <a:rPr lang="en-GB" dirty="0"/>
              <a:t>Stakeholders don’t know what they really want.</a:t>
            </a:r>
          </a:p>
          <a:p>
            <a:r>
              <a:rPr lang="en-GB" dirty="0"/>
              <a:t>Stakeholders express requirements in their own terms.</a:t>
            </a:r>
          </a:p>
          <a:p>
            <a:r>
              <a:rPr lang="en-GB" dirty="0"/>
              <a:t>Different stakeholders may have conflicting requirements.</a:t>
            </a:r>
          </a:p>
          <a:p>
            <a:r>
              <a:rPr lang="en-GB" dirty="0"/>
              <a:t>Organisational and political factors may influence the system requirements.</a:t>
            </a:r>
          </a:p>
          <a:p>
            <a:r>
              <a:rPr lang="en-GB" dirty="0"/>
              <a:t>The requirements change during the analysis process. New stakeholders may emerge and the business environment change.</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2588085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t>
            </a:r>
            <a:endParaRPr lang="en-US" dirty="0"/>
          </a:p>
        </p:txBody>
      </p:sp>
      <p:sp>
        <p:nvSpPr>
          <p:cNvPr id="3" name="Content Placeholder 2"/>
          <p:cNvSpPr>
            <a:spLocks noGrp="1"/>
          </p:cNvSpPr>
          <p:nvPr>
            <p:ph idx="1"/>
          </p:nvPr>
        </p:nvSpPr>
        <p:spPr/>
        <p:txBody>
          <a:bodyPr>
            <a:normAutofit/>
          </a:bodyPr>
          <a:lstStyle/>
          <a:p>
            <a:r>
              <a:rPr lang="en-US" dirty="0"/>
              <a:t>Stakeholders range from end-users of a system through managers to external stakeholders</a:t>
            </a:r>
          </a:p>
          <a:p>
            <a:r>
              <a:rPr lang="en-US" dirty="0"/>
              <a:t>For example</a:t>
            </a:r>
            <a:r>
              <a:rPr lang="en-US" dirty="0" smtClean="0"/>
              <a:t>, system </a:t>
            </a:r>
            <a:r>
              <a:rPr lang="en-US" dirty="0"/>
              <a:t>stakeholders for the </a:t>
            </a:r>
            <a:r>
              <a:rPr lang="en-US" dirty="0" smtClean="0"/>
              <a:t>Hospital case study</a:t>
            </a:r>
          </a:p>
          <a:p>
            <a:pPr lvl="1"/>
            <a:r>
              <a:rPr lang="en-US" dirty="0" smtClean="0"/>
              <a:t>Doctors </a:t>
            </a:r>
          </a:p>
          <a:p>
            <a:pPr lvl="1"/>
            <a:r>
              <a:rPr lang="en-US" dirty="0" smtClean="0"/>
              <a:t>Patients</a:t>
            </a:r>
          </a:p>
          <a:p>
            <a:pPr lvl="1"/>
            <a:r>
              <a:rPr lang="en-US" dirty="0" smtClean="0"/>
              <a:t>Nurses</a:t>
            </a:r>
          </a:p>
          <a:p>
            <a:pPr lvl="1"/>
            <a:r>
              <a:rPr lang="en-US" dirty="0"/>
              <a:t>Medical receptionists</a:t>
            </a:r>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51185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616699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normAutofit fontScale="77500" lnSpcReduction="20000"/>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250676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normAutofit fontScale="92500"/>
          </a:bodyPr>
          <a:lstStyle/>
          <a:p>
            <a:r>
              <a:rPr lang="en-US" dirty="0"/>
              <a:t>Scenarios are real-life examples of how a system can be used.</a:t>
            </a:r>
          </a:p>
          <a:p>
            <a:r>
              <a:rPr lang="en-US" dirty="0"/>
              <a:t>They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1054446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Scenario-Example</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4034" y="1524000"/>
            <a:ext cx="6269765" cy="4736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3325414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engineering</a:t>
            </a:r>
            <a:endParaRPr lang="en-US" dirty="0"/>
          </a:p>
        </p:txBody>
      </p:sp>
      <p:sp>
        <p:nvSpPr>
          <p:cNvPr id="3" name="Content Placeholder 2"/>
          <p:cNvSpPr>
            <a:spLocks noGrp="1"/>
          </p:cNvSpPr>
          <p:nvPr>
            <p:ph idx="1"/>
          </p:nvPr>
        </p:nvSpPr>
        <p:spPr/>
        <p:txBody>
          <a:bodyPr/>
          <a:lstStyle/>
          <a:p>
            <a:r>
              <a:rPr lang="en-GB" dirty="0"/>
              <a:t>The process of establishing the services that the customer requires from a system and the constraints under which it operates and is developed.</a:t>
            </a:r>
          </a:p>
          <a:p>
            <a:r>
              <a:rPr lang="en-GB" dirty="0"/>
              <a:t>The requirements themselves are the descriptions of the system services and constraints that are generated during the requirements engineering process</a:t>
            </a:r>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306974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cases</a:t>
            </a:r>
            <a:endParaRPr lang="en-US" dirty="0"/>
          </a:p>
        </p:txBody>
      </p:sp>
      <p:sp>
        <p:nvSpPr>
          <p:cNvPr id="3" name="Content Placeholder 2"/>
          <p:cNvSpPr>
            <a:spLocks noGrp="1"/>
          </p:cNvSpPr>
          <p:nvPr>
            <p:ph idx="1"/>
          </p:nvPr>
        </p:nvSpPr>
        <p:spPr/>
        <p:txBody>
          <a:bodyPr>
            <a:normAutofit fontScale="85000" lnSpcReduction="10000"/>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Sequence diagrams may be used to add detail to use-cases by showing the sequence of event processing in the system.</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153269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Case-Example</a:t>
            </a: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5695490" cy="3120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2041945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validation</a:t>
            </a:r>
            <a:endParaRPr lang="en-US" dirty="0"/>
          </a:p>
        </p:txBody>
      </p:sp>
      <p:sp>
        <p:nvSpPr>
          <p:cNvPr id="3" name="Content Placeholder 2"/>
          <p:cNvSpPr>
            <a:spLocks noGrp="1"/>
          </p:cNvSpPr>
          <p:nvPr>
            <p:ph idx="1"/>
          </p:nvPr>
        </p:nvSpPr>
        <p:spPr/>
        <p:txBody>
          <a:bodyPr/>
          <a:lstStyle/>
          <a:p>
            <a:r>
              <a:rPr lang="en-GB" dirty="0"/>
              <a:t>Concerned with demonstrating that the requirements define the system that the customer really wants.</a:t>
            </a:r>
          </a:p>
          <a:p>
            <a:r>
              <a:rPr lang="en-GB" dirty="0"/>
              <a:t>Requirements error costs are high so validation is very important</a:t>
            </a:r>
          </a:p>
          <a:p>
            <a:pPr lvl="1"/>
            <a:r>
              <a:rPr lang="en-GB" dirty="0"/>
              <a:t>Fixing a requirements error after delivery may cost up to 100 times the cost of fixing an implementation error.</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2908617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checking</a:t>
            </a:r>
            <a:endParaRPr lang="en-US" dirty="0"/>
          </a:p>
        </p:txBody>
      </p:sp>
      <p:sp>
        <p:nvSpPr>
          <p:cNvPr id="3" name="Content Placeholder 2"/>
          <p:cNvSpPr>
            <a:spLocks noGrp="1"/>
          </p:cNvSpPr>
          <p:nvPr>
            <p:ph idx="1"/>
          </p:nvPr>
        </p:nvSpPr>
        <p:spPr/>
        <p:txBody>
          <a:bodyPr>
            <a:normAutofit fontScale="92500" lnSpcReduction="10000"/>
          </a:bodyPr>
          <a:lstStyle/>
          <a:p>
            <a:r>
              <a:rPr lang="en-GB" dirty="0">
                <a:solidFill>
                  <a:srgbClr val="FF0000"/>
                </a:solidFill>
              </a:rPr>
              <a:t>Validity</a:t>
            </a:r>
            <a:r>
              <a:rPr lang="en-GB" dirty="0"/>
              <a:t>. Does the system provide the functions which best support the customer’s needs?</a:t>
            </a:r>
          </a:p>
          <a:p>
            <a:r>
              <a:rPr lang="en-GB" dirty="0">
                <a:solidFill>
                  <a:srgbClr val="FF0000"/>
                </a:solidFill>
              </a:rPr>
              <a:t>Consistency</a:t>
            </a:r>
            <a:r>
              <a:rPr lang="en-GB" dirty="0"/>
              <a:t>. Are there any requirements conflicts?</a:t>
            </a:r>
          </a:p>
          <a:p>
            <a:r>
              <a:rPr lang="en-GB" dirty="0">
                <a:solidFill>
                  <a:srgbClr val="FF0000"/>
                </a:solidFill>
              </a:rPr>
              <a:t>Completeness</a:t>
            </a:r>
            <a:r>
              <a:rPr lang="en-GB" dirty="0"/>
              <a:t>. Are all functions required by the customer included?</a:t>
            </a:r>
          </a:p>
          <a:p>
            <a:r>
              <a:rPr lang="en-GB" dirty="0">
                <a:solidFill>
                  <a:srgbClr val="FF0000"/>
                </a:solidFill>
              </a:rPr>
              <a:t>Realism</a:t>
            </a:r>
            <a:r>
              <a:rPr lang="en-GB" dirty="0"/>
              <a:t>. Can the requirements be implemented given available budget and technology</a:t>
            </a:r>
          </a:p>
          <a:p>
            <a:r>
              <a:rPr lang="en-GB" dirty="0">
                <a:solidFill>
                  <a:srgbClr val="FF0000"/>
                </a:solidFill>
              </a:rPr>
              <a:t>Verifiability</a:t>
            </a:r>
            <a:r>
              <a:rPr lang="en-GB" dirty="0"/>
              <a:t>. Can the requirements be checked?</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4235859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Requirements validation techniques</a:t>
            </a:r>
            <a:endParaRPr lang="en-US" dirty="0"/>
          </a:p>
        </p:txBody>
      </p:sp>
      <p:sp>
        <p:nvSpPr>
          <p:cNvPr id="3" name="Content Placeholder 2"/>
          <p:cNvSpPr>
            <a:spLocks noGrp="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2945752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reviews</a:t>
            </a:r>
            <a:endParaRPr lang="en-US" dirty="0"/>
          </a:p>
        </p:txBody>
      </p:sp>
      <p:sp>
        <p:nvSpPr>
          <p:cNvPr id="3" name="Content Placeholder 2"/>
          <p:cNvSpPr>
            <a:spLocks noGrp="1"/>
          </p:cNvSpPr>
          <p:nvPr>
            <p:ph idx="1"/>
          </p:nvPr>
        </p:nvSpPr>
        <p:spPr/>
        <p:txBody>
          <a:bodyPr>
            <a:normAutofit fontScale="92500"/>
          </a:bodyPr>
          <a:lstStyle/>
          <a:p>
            <a:r>
              <a:rPr lang="en-GB" dirty="0"/>
              <a:t>Regular reviews should be held while the requirements definition is being formulated.</a:t>
            </a:r>
          </a:p>
          <a:p>
            <a:r>
              <a:rPr lang="en-GB" dirty="0"/>
              <a:t>Both client and contractor staff should be involved in reviews.</a:t>
            </a:r>
          </a:p>
          <a:p>
            <a:r>
              <a:rPr lang="en-GB" dirty="0"/>
              <a:t>Reviews may be formal (with completed documents) or informal. Good communications between developers, customers and users can resolve problems at an early stage.</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2102029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Review checks</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1963554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management</a:t>
            </a:r>
            <a:endParaRPr lang="en-US" dirty="0"/>
          </a:p>
        </p:txBody>
      </p:sp>
      <p:sp>
        <p:nvSpPr>
          <p:cNvPr id="3" name="Content Placeholder 2"/>
          <p:cNvSpPr>
            <a:spLocks noGrp="1"/>
          </p:cNvSpPr>
          <p:nvPr>
            <p:ph idx="1"/>
          </p:nvPr>
        </p:nvSpPr>
        <p:spPr/>
        <p:txBody>
          <a:bodyPr/>
          <a:lstStyle/>
          <a:p>
            <a:r>
              <a:rPr lang="en-GB"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48822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92500" lnSpcReduction="20000"/>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178625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requirement?</a:t>
            </a:r>
            <a:endParaRPr lang="en-US" dirty="0"/>
          </a:p>
        </p:txBody>
      </p:sp>
      <p:sp>
        <p:nvSpPr>
          <p:cNvPr id="3" name="Content Placeholder 2"/>
          <p:cNvSpPr>
            <a:spLocks noGrp="1"/>
          </p:cNvSpPr>
          <p:nvPr>
            <p:ph idx="1"/>
          </p:nvPr>
        </p:nvSpPr>
        <p:spPr/>
        <p:txBody>
          <a:bodyPr/>
          <a:lstStyle/>
          <a:p>
            <a:r>
              <a:rPr lang="en-GB" dirty="0"/>
              <a:t>It may range from a high-level abstract statement of a service or of a system constraint to a detailed mathematical functional specification.</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2945868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requirement</a:t>
            </a:r>
            <a:endParaRPr lang="en-US" dirty="0"/>
          </a:p>
        </p:txBody>
      </p:sp>
      <p:sp>
        <p:nvSpPr>
          <p:cNvPr id="3" name="Content Placeholder 2"/>
          <p:cNvSpPr>
            <a:spLocks noGrp="1"/>
          </p:cNvSpPr>
          <p:nvPr>
            <p:ph idx="1"/>
          </p:nvPr>
        </p:nvSpPr>
        <p:spPr/>
        <p:txBody>
          <a:bodyPr>
            <a:normAutofit fontScale="92500" lnSpcReduction="10000"/>
          </a:bodyPr>
          <a:lstStyle/>
          <a:p>
            <a:r>
              <a:rPr lang="en-GB" dirty="0"/>
              <a:t>User requirements</a:t>
            </a:r>
          </a:p>
          <a:p>
            <a:pPr lvl="1"/>
            <a:r>
              <a:rPr lang="en-GB" dirty="0"/>
              <a:t>Statements in natural language plus diagrams of the services the system provides and its operational constraints. Written for customers.</a:t>
            </a:r>
          </a:p>
          <a:p>
            <a:r>
              <a:rPr lang="en-GB" dirty="0"/>
              <a:t>System requirements</a:t>
            </a:r>
          </a:p>
          <a:p>
            <a:pPr lvl="1"/>
            <a:r>
              <a:rPr lang="en-GB" dirty="0"/>
              <a:t>A structured document setting out detailed descriptions of the system’s functions, services and operational constraints. Defines what should be implemented so may be part of a contract between client and contractor.</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70604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and system requirements</a:t>
            </a:r>
            <a:r>
              <a:rPr lang="en-GB" dirty="0"/>
              <a:t> </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1676400"/>
            <a:ext cx="5991225"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2987868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Functional requirements</a:t>
            </a:r>
            <a:endParaRPr lang="en-US" dirty="0"/>
          </a:p>
        </p:txBody>
      </p:sp>
      <p:sp>
        <p:nvSpPr>
          <p:cNvPr id="3" name="Content Placeholder 2"/>
          <p:cNvSpPr>
            <a:spLocks noGrp="1"/>
          </p:cNvSpPr>
          <p:nvPr>
            <p:ph idx="1"/>
          </p:nvPr>
        </p:nvSpPr>
        <p:spPr/>
        <p:txBody>
          <a:bodyPr>
            <a:normAutofit fontScale="92500"/>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339832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Functional requirements</a:t>
            </a:r>
            <a:endParaRPr lang="en-US" dirty="0"/>
          </a:p>
        </p:txBody>
      </p:sp>
      <p:sp>
        <p:nvSpPr>
          <p:cNvPr id="3" name="Content Placeholder 2"/>
          <p:cNvSpPr>
            <a:spLocks noGrp="1"/>
          </p:cNvSpPr>
          <p:nvPr>
            <p:ph idx="1"/>
          </p:nvPr>
        </p:nvSpPr>
        <p:spPr/>
        <p:txBody>
          <a:bodyPr/>
          <a:lstStyle/>
          <a:p>
            <a:r>
              <a:rPr lang="en-US" dirty="0" smtClean="0"/>
              <a:t>Example</a:t>
            </a:r>
            <a:r>
              <a:rPr lang="en-US" dirty="0"/>
              <a:t>: F1 – Find Books</a:t>
            </a:r>
          </a:p>
          <a:p>
            <a:pPr lvl="1"/>
            <a:r>
              <a:rPr lang="en-US" dirty="0" smtClean="0"/>
              <a:t>Input</a:t>
            </a:r>
            <a:r>
              <a:rPr lang="en-US" dirty="0"/>
              <a:t>: the name of an author.</a:t>
            </a:r>
          </a:p>
          <a:p>
            <a:pPr lvl="1"/>
            <a:r>
              <a:rPr lang="en-US" dirty="0" smtClean="0"/>
              <a:t>Output</a:t>
            </a:r>
            <a:r>
              <a:rPr lang="en-US" dirty="0"/>
              <a:t>: details of any books by the </a:t>
            </a:r>
            <a:r>
              <a:rPr lang="en-US" dirty="0" smtClean="0"/>
              <a:t>author ,title</a:t>
            </a:r>
            <a:r>
              <a:rPr lang="en-US" dirty="0"/>
              <a:t>, publisher, ISBN, etc.</a:t>
            </a:r>
          </a:p>
          <a:p>
            <a:pPr lvl="1"/>
            <a:r>
              <a:rPr lang="en-US" dirty="0" smtClean="0"/>
              <a:t>Processing</a:t>
            </a:r>
            <a:r>
              <a:rPr lang="en-US" dirty="0"/>
              <a:t>: search library catalogue for books by </a:t>
            </a:r>
            <a:r>
              <a:rPr lang="en-US" dirty="0" smtClean="0"/>
              <a:t>the specified </a:t>
            </a:r>
            <a:r>
              <a:rPr lang="en-US" dirty="0"/>
              <a:t>author.</a:t>
            </a:r>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73923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Requirements-ATM System </a:t>
            </a:r>
            <a:endParaRPr lang="en-US" dirty="0"/>
          </a:p>
        </p:txBody>
      </p:sp>
      <p:sp>
        <p:nvSpPr>
          <p:cNvPr id="3" name="Content Placeholder 2"/>
          <p:cNvSpPr>
            <a:spLocks noGrp="1"/>
          </p:cNvSpPr>
          <p:nvPr>
            <p:ph idx="1"/>
          </p:nvPr>
        </p:nvSpPr>
        <p:spPr/>
        <p:txBody>
          <a:bodyPr/>
          <a:lstStyle/>
          <a:p>
            <a:r>
              <a:rPr lang="en-US" dirty="0"/>
              <a:t>Check Account Balance : Write as a Functional </a:t>
            </a:r>
            <a:r>
              <a:rPr lang="en-US" dirty="0" smtClean="0"/>
              <a:t>Requirement.</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26915"/>
            <a:ext cx="7400924" cy="322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4</a:t>
            </a:r>
            <a:endParaRPr lang="en-US" dirty="0"/>
          </a:p>
        </p:txBody>
      </p:sp>
    </p:spTree>
    <p:extLst>
      <p:ext uri="{BB962C8B-B14F-4D97-AF65-F5344CB8AC3E}">
        <p14:creationId xmlns:p14="http://schemas.microsoft.com/office/powerpoint/2010/main" val="337872408"/>
      </p:ext>
    </p:extLst>
  </p:cSld>
  <p:clrMapOvr>
    <a:masterClrMapping/>
  </p:clrMapOvr>
</p:sld>
</file>

<file path=ppt/theme/theme1.xml><?xml version="1.0" encoding="utf-8"?>
<a:theme xmlns:a="http://schemas.openxmlformats.org/drawingml/2006/main" name="SLIATE LMS Template Powerpoi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1" id="{47D6EB70-AC5D-4C93-8EC9-DDBA92A97C78}" vid="{AD4A3A70-3E62-4EFF-A645-92967231B92E}"/>
    </a:ext>
  </a:extLst>
</a:theme>
</file>

<file path=docProps/app.xml><?xml version="1.0" encoding="utf-8"?>
<Properties xmlns="http://schemas.openxmlformats.org/officeDocument/2006/extended-properties" xmlns:vt="http://schemas.openxmlformats.org/officeDocument/2006/docPropsVTypes">
  <Template>SLIATE LMS Template Powerpoint</Template>
  <TotalTime>292</TotalTime>
  <Words>2125</Words>
  <Application>Microsoft Office PowerPoint</Application>
  <PresentationFormat>On-screen Show (4:3)</PresentationFormat>
  <Paragraphs>209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SLIATE LMS Template Powerpoint</vt:lpstr>
      <vt:lpstr>HNDIT 2312-Principles of Software Engineering</vt:lpstr>
      <vt:lpstr>Topics covered</vt:lpstr>
      <vt:lpstr>Requirements engineering</vt:lpstr>
      <vt:lpstr>What is a requirement?</vt:lpstr>
      <vt:lpstr>Types of requirement</vt:lpstr>
      <vt:lpstr>User and system requirements </vt:lpstr>
      <vt:lpstr>Functional requirements</vt:lpstr>
      <vt:lpstr>Functional requirements</vt:lpstr>
      <vt:lpstr>Functional Requirements-ATM System </vt:lpstr>
      <vt:lpstr>Non-functional requirements</vt:lpstr>
      <vt:lpstr>Types of nonfunctional requirement </vt:lpstr>
      <vt:lpstr>Non-functional classifications</vt:lpstr>
      <vt:lpstr>Domain requirements</vt:lpstr>
      <vt:lpstr>The software Requirements document(SRS)</vt:lpstr>
      <vt:lpstr>SRS Document</vt:lpstr>
      <vt:lpstr>Requirements specification</vt:lpstr>
      <vt:lpstr>Ways of writing a system requirements specification </vt:lpstr>
      <vt:lpstr>Natural language specification-Example</vt:lpstr>
      <vt:lpstr>Structured specifications-Example</vt:lpstr>
      <vt:lpstr>Tabular Specification-Decision Table</vt:lpstr>
      <vt:lpstr>Requirements engineering processes</vt:lpstr>
      <vt:lpstr>Requirements elicitation and analysis</vt:lpstr>
      <vt:lpstr>The requirements elicitation and analysis process </vt:lpstr>
      <vt:lpstr>Problems of requirements elicitation</vt:lpstr>
      <vt:lpstr>Stakeholders</vt:lpstr>
      <vt:lpstr>Requirements discovery</vt:lpstr>
      <vt:lpstr>Interviewing</vt:lpstr>
      <vt:lpstr>Scenarios</vt:lpstr>
      <vt:lpstr>Scenario-Example</vt:lpstr>
      <vt:lpstr>Use cases</vt:lpstr>
      <vt:lpstr>Use Case-Example</vt:lpstr>
      <vt:lpstr>Requirements validation</vt:lpstr>
      <vt:lpstr>Requirements checking</vt:lpstr>
      <vt:lpstr>Requirements validation techniques</vt:lpstr>
      <vt:lpstr>Requirements reviews</vt:lpstr>
      <vt:lpstr>Review checks</vt:lpstr>
      <vt:lpstr>Requirements management</vt:lpstr>
      <vt:lpstr>Key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HNDIT 2312-Principles of Software Engineering</dc:title>
  <dc:creator>Windows User</dc:creator>
  <cp:lastModifiedBy>Windows User</cp:lastModifiedBy>
  <cp:revision>12</cp:revision>
  <dcterms:created xsi:type="dcterms:W3CDTF">2018-06-10T02:42:35Z</dcterms:created>
  <dcterms:modified xsi:type="dcterms:W3CDTF">2018-06-10T14:22:28Z</dcterms:modified>
</cp:coreProperties>
</file>