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83" r:id="rId8"/>
    <p:sldId id="284" r:id="rId9"/>
    <p:sldId id="285" r:id="rId10"/>
    <p:sldId id="262" r:id="rId11"/>
    <p:sldId id="263" r:id="rId12"/>
    <p:sldId id="264" r:id="rId13"/>
    <p:sldId id="265" r:id="rId14"/>
    <p:sldId id="266" r:id="rId15"/>
    <p:sldId id="280" r:id="rId16"/>
    <p:sldId id="281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5: Software Design-1(UML)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HNDIT 2312-Principles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cases were developed originally to support requirements elicitation and now incorporated into the UML.</a:t>
            </a:r>
          </a:p>
          <a:p>
            <a:r>
              <a:rPr lang="en-US" dirty="0"/>
              <a:t>Each use case represents a discrete task that involves external interaction with a system.</a:t>
            </a:r>
          </a:p>
          <a:p>
            <a:r>
              <a:rPr lang="en-US" dirty="0"/>
              <a:t>Actors in a use case may be people or other systems.</a:t>
            </a:r>
          </a:p>
          <a:p>
            <a:r>
              <a:rPr lang="en-US" dirty="0"/>
              <a:t>Represented </a:t>
            </a:r>
            <a:r>
              <a:rPr lang="en-US" dirty="0" smtClean="0"/>
              <a:t>diagrammatically </a:t>
            </a:r>
            <a:r>
              <a:rPr lang="en-US" dirty="0"/>
              <a:t>to provide an overview of the use case and in a more detailed textual form.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3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diagrams are usually referred to as behavior diagrams used to describe a set of actions (use cases) that some system or systems (subject) should or can perform in collaboration with one or more external users of the system (actors).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2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4" name="Picture 4" descr="Image result for 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49582"/>
            <a:ext cx="4191000" cy="424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5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 or System </a:t>
            </a:r>
            <a:r>
              <a:rPr lang="en-US" dirty="0"/>
              <a:t>boundary</a:t>
            </a:r>
          </a:p>
          <a:p>
            <a:r>
              <a:rPr lang="en-US" dirty="0" smtClean="0"/>
              <a:t>Actors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Relationship(Links)</a:t>
            </a:r>
          </a:p>
          <a:p>
            <a:pPr lvl="1"/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Generalization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ependency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0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actor is </a:t>
            </a:r>
            <a:r>
              <a:rPr lang="en-US" dirty="0" smtClean="0"/>
              <a:t>behavioral </a:t>
            </a:r>
            <a:r>
              <a:rPr lang="en-US" dirty="0"/>
              <a:t>classifier which specifies a role played by an external entity that interacts with the subject (e.g., by exchanging signals and data), a human user of the designed system, some other system or hardware using services of the subject.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Subject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subject of a use case defines and represents boundaries of a business, software system, physical system or device, subsystem, </a:t>
            </a:r>
            <a:r>
              <a:rPr lang="en-US" dirty="0" smtClean="0"/>
              <a:t>component.</a:t>
            </a:r>
          </a:p>
          <a:p>
            <a:r>
              <a:rPr lang="en-US" dirty="0"/>
              <a:t>Subject (sometimes called a system boundary) is presented by a rectangle with subject's name, associated keywords and stereotypes in the top left corner.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2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business </a:t>
            </a:r>
            <a:r>
              <a:rPr lang="en-US" dirty="0" smtClean="0"/>
              <a:t>subjects</a:t>
            </a:r>
            <a:endParaRPr lang="en-US" dirty="0"/>
          </a:p>
          <a:p>
            <a:pPr lvl="1"/>
            <a:r>
              <a:rPr lang="en-US" dirty="0"/>
              <a:t>Department Store</a:t>
            </a:r>
          </a:p>
          <a:p>
            <a:pPr lvl="1"/>
            <a:r>
              <a:rPr lang="en-US" dirty="0"/>
              <a:t>Airport</a:t>
            </a:r>
          </a:p>
          <a:p>
            <a:pPr lvl="1"/>
            <a:r>
              <a:rPr lang="en-US" dirty="0"/>
              <a:t>Restaurant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24200"/>
            <a:ext cx="437007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6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actors must have names according to the assumed role. Examples of actor names (user roles):</a:t>
            </a:r>
          </a:p>
          <a:p>
            <a:pPr lvl="1"/>
            <a:r>
              <a:rPr lang="en-US" dirty="0"/>
              <a:t>Customer</a:t>
            </a:r>
          </a:p>
          <a:p>
            <a:pPr lvl="1"/>
            <a:r>
              <a:rPr lang="en-US" dirty="0"/>
              <a:t>Web Client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Passenger</a:t>
            </a:r>
          </a:p>
          <a:p>
            <a:pPr lvl="1"/>
            <a:r>
              <a:rPr lang="en-US" dirty="0"/>
              <a:t>Payment System</a:t>
            </a:r>
          </a:p>
          <a:p>
            <a:endParaRPr lang="en-US" dirty="0"/>
          </a:p>
        </p:txBody>
      </p:sp>
      <p:pic>
        <p:nvPicPr>
          <p:cNvPr id="2050" name="Picture 2" descr="Use case actor as a stick ma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14800"/>
            <a:ext cx="1143000" cy="181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21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 allow to capture requirements of systems under design or consideration, describe functionality provided by those systems, and determine the requirements the systems pose on their environment.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25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only requirement is that each use case must have a </a:t>
            </a:r>
            <a:r>
              <a:rPr lang="en-US" dirty="0" smtClean="0"/>
              <a:t>name.</a:t>
            </a:r>
          </a:p>
          <a:p>
            <a:r>
              <a:rPr lang="en-US" dirty="0" smtClean="0"/>
              <a:t>Examples </a:t>
            </a:r>
            <a:r>
              <a:rPr lang="en-US" dirty="0"/>
              <a:t>of use case names:</a:t>
            </a:r>
          </a:p>
          <a:p>
            <a:pPr lvl="1"/>
            <a:r>
              <a:rPr lang="en-US" dirty="0"/>
              <a:t>Make Purchase</a:t>
            </a:r>
          </a:p>
          <a:p>
            <a:pPr lvl="1"/>
            <a:r>
              <a:rPr lang="en-US" dirty="0"/>
              <a:t>Place Order</a:t>
            </a:r>
          </a:p>
          <a:p>
            <a:pPr lvl="1"/>
            <a:r>
              <a:rPr lang="en-US" dirty="0"/>
              <a:t>Update Subscription</a:t>
            </a:r>
          </a:p>
          <a:p>
            <a:pPr lvl="1"/>
            <a:r>
              <a:rPr lang="en-US" dirty="0"/>
              <a:t>Transfer Funds</a:t>
            </a:r>
          </a:p>
          <a:p>
            <a:pPr lvl="1"/>
            <a:r>
              <a:rPr lang="en-US" dirty="0"/>
              <a:t>Hire Employee</a:t>
            </a:r>
          </a:p>
          <a:p>
            <a:pPr lvl="1"/>
            <a:r>
              <a:rPr lang="en-US" dirty="0"/>
              <a:t>Manage Account</a:t>
            </a:r>
          </a:p>
          <a:p>
            <a:endParaRPr lang="en-US" dirty="0"/>
          </a:p>
        </p:txBody>
      </p:sp>
      <p:pic>
        <p:nvPicPr>
          <p:cNvPr id="3074" name="Picture 2" descr="Use case shown as an ellipse with the name insid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4419600"/>
            <a:ext cx="203947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0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design activities</a:t>
            </a:r>
          </a:p>
          <a:p>
            <a:r>
              <a:rPr lang="en-US" dirty="0" smtClean="0"/>
              <a:t>System modeling</a:t>
            </a:r>
          </a:p>
          <a:p>
            <a:r>
              <a:rPr lang="en-US" dirty="0" smtClean="0"/>
              <a:t>Unified Modeling Language(UML)</a:t>
            </a:r>
          </a:p>
          <a:p>
            <a:r>
              <a:rPr lang="en-US" dirty="0" smtClean="0"/>
              <a:t>Behavioral models</a:t>
            </a:r>
          </a:p>
          <a:p>
            <a:pPr lvl="1"/>
            <a:r>
              <a:rPr lang="en-US" dirty="0" smtClean="0"/>
              <a:t>Use case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8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use case represents a unit of useful functionality that subjects provide to actors. An association between an actor and a use case indicates that the actor and the use case somehow interact or communicate with each other.</a:t>
            </a:r>
          </a:p>
          <a:p>
            <a:r>
              <a:rPr lang="en-US" dirty="0" smtClean="0"/>
              <a:t>Only </a:t>
            </a:r>
            <a:r>
              <a:rPr lang="en-US" dirty="0"/>
              <a:t>binary associations are allowed between actors and use cases.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actor could be associated to one or several use cases.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36" y="2743200"/>
            <a:ext cx="3810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7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 case may have one or several associated actors.</a:t>
            </a:r>
            <a:endParaRPr lang="en-US" dirty="0"/>
          </a:p>
        </p:txBody>
      </p:sp>
      <p:pic>
        <p:nvPicPr>
          <p:cNvPr id="2050" name="Picture 2" descr="UML use case may have one or several associated act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537728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6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Extend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use case typically defines optional behavior that is not necessarily meaningful by itself. The extend relationship is owned by the extending use case.</a:t>
            </a:r>
          </a:p>
        </p:txBody>
      </p:sp>
      <p:pic>
        <p:nvPicPr>
          <p:cNvPr id="3074" name="Picture 2" descr="UML extend relationship example - Registration use case is extended with optional Get Help use cas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09" y="4468090"/>
            <a:ext cx="5051612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12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include relationship could be used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to simplify large use case by splitting it into several use cases,</a:t>
            </a:r>
          </a:p>
          <a:p>
            <a:pPr lvl="1"/>
            <a:r>
              <a:rPr lang="en-US" dirty="0"/>
              <a:t>to extract common parts of the behaviors of two or more use cases.</a:t>
            </a:r>
          </a:p>
        </p:txBody>
      </p:sp>
      <p:pic>
        <p:nvPicPr>
          <p:cNvPr id="4098" name="Picture 2" descr="Use case B is extracted from larger use case A as a separate use cas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694764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246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and complex Checkout use case has several use cases extracted, each smaller use case describing some logical unit of behavior.</a:t>
            </a:r>
          </a:p>
        </p:txBody>
      </p:sp>
      <p:pic>
        <p:nvPicPr>
          <p:cNvPr id="5122" name="Picture 2" descr="Large and complex use case could be simplified by splitting it into several use cases using includ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45" y="3429000"/>
            <a:ext cx="329247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259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Deposit Funds and Withdraw Cash use </a:t>
            </a:r>
            <a:r>
              <a:rPr lang="en-US" dirty="0" smtClean="0"/>
              <a:t>cases include </a:t>
            </a:r>
            <a:r>
              <a:rPr lang="en-US" dirty="0"/>
              <a:t>Customer Authentication use case.</a:t>
            </a:r>
          </a:p>
        </p:txBody>
      </p:sp>
      <p:pic>
        <p:nvPicPr>
          <p:cNvPr id="6146" name="Picture 2" descr="UML include relationship example - Deposit Funds and Withdraw Cash use cases include Customer Authentication use cas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55" y="3352800"/>
            <a:ext cx="421213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03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define abstract or concrete actors and specialize them using generalization relationship.</a:t>
            </a:r>
          </a:p>
        </p:txBody>
      </p:sp>
      <p:pic>
        <p:nvPicPr>
          <p:cNvPr id="7170" name="Picture 2" descr="Generalization between use case ac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091" y="3429000"/>
            <a:ext cx="311758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65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child use case inherits the behavior and meaning of the parent use case.</a:t>
            </a:r>
          </a:p>
        </p:txBody>
      </p:sp>
      <p:pic>
        <p:nvPicPr>
          <p:cNvPr id="8194" name="Picture 2" descr="Generalization between use cas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36" y="3276600"/>
            <a:ext cx="4237701" cy="246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95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draw UML use case diagram?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system boundary</a:t>
            </a:r>
          </a:p>
          <a:p>
            <a:r>
              <a:rPr lang="en-US" dirty="0" smtClean="0"/>
              <a:t>Define actors</a:t>
            </a:r>
          </a:p>
          <a:p>
            <a:r>
              <a:rPr lang="en-US" dirty="0" smtClean="0"/>
              <a:t>Define use cases</a:t>
            </a:r>
          </a:p>
          <a:p>
            <a:r>
              <a:rPr lang="en-US" dirty="0" smtClean="0"/>
              <a:t>Describe use case behavior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4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</a:t>
            </a:r>
            <a:r>
              <a:rPr lang="en-GB" dirty="0" smtClean="0"/>
              <a:t>design from week-2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Architectural Design</a:t>
            </a:r>
          </a:p>
          <a:p>
            <a:r>
              <a:rPr lang="en-GB" dirty="0" smtClean="0"/>
              <a:t>Interface Design</a:t>
            </a:r>
          </a:p>
          <a:p>
            <a:r>
              <a:rPr lang="en-GB" dirty="0" smtClean="0"/>
              <a:t>Component Design</a:t>
            </a:r>
          </a:p>
          <a:p>
            <a:r>
              <a:rPr lang="en-GB" dirty="0" smtClean="0"/>
              <a:t>Database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58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model is an abstract view of a system that ignores system </a:t>
            </a:r>
            <a:r>
              <a:rPr lang="en-GB" dirty="0" smtClean="0"/>
              <a:t>details.</a:t>
            </a:r>
          </a:p>
          <a:p>
            <a:r>
              <a:rPr lang="en-GB" dirty="0" smtClean="0"/>
              <a:t>Object oriented design paradigm(UML diagram).</a:t>
            </a:r>
          </a:p>
          <a:p>
            <a:r>
              <a:rPr lang="en-US" dirty="0"/>
              <a:t>Use cases describe interactions between a system and external </a:t>
            </a:r>
            <a:r>
              <a:rPr lang="en-US" dirty="0" smtClean="0"/>
              <a:t>actors.</a:t>
            </a:r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0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gathering</a:t>
            </a:r>
          </a:p>
          <a:p>
            <a:r>
              <a:rPr lang="en-US" dirty="0" smtClean="0"/>
              <a:t>Requirement specification(SRS)</a:t>
            </a:r>
          </a:p>
          <a:p>
            <a:pPr lvl="1"/>
            <a:r>
              <a:rPr lang="en-US" dirty="0" smtClean="0"/>
              <a:t>Functional requirements</a:t>
            </a:r>
          </a:p>
          <a:p>
            <a:pPr lvl="1"/>
            <a:r>
              <a:rPr lang="en-US" dirty="0" smtClean="0"/>
              <a:t>Decision tables</a:t>
            </a:r>
          </a:p>
          <a:p>
            <a:r>
              <a:rPr lang="en-US" dirty="0" smtClean="0"/>
              <a:t>System modeling</a:t>
            </a:r>
          </a:p>
          <a:p>
            <a:pPr lvl="1"/>
            <a:r>
              <a:rPr lang="en-US" dirty="0" smtClean="0"/>
              <a:t>Use case diagram (UML)</a:t>
            </a:r>
          </a:p>
          <a:p>
            <a:pPr lvl="1"/>
            <a:r>
              <a:rPr lang="en-US" dirty="0" smtClean="0"/>
              <a:t>Data flow diagram(DFD)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6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modeling is the process of developing abstract models of a system, with each model presenting a different view or perspective of that system. </a:t>
            </a:r>
            <a:endParaRPr lang="en-US" dirty="0" smtClean="0"/>
          </a:p>
          <a:p>
            <a:r>
              <a:rPr lang="en-US" dirty="0"/>
              <a:t>System modeling has now come to mean representing a system using some kind of graphical </a:t>
            </a:r>
            <a:r>
              <a:rPr lang="en-US" dirty="0" smtClean="0"/>
              <a:t>notation </a:t>
            </a:r>
            <a:r>
              <a:rPr lang="en-US" dirty="0"/>
              <a:t>used with Unified Modeling Language (UML)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7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Modeling Language(UML)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UML diagram is a partial graphical representation (view) of a model of a system under design, implementation, or already in existence. </a:t>
            </a:r>
          </a:p>
          <a:p>
            <a:r>
              <a:rPr lang="en-US" dirty="0" smtClean="0"/>
              <a:t>UML </a:t>
            </a:r>
            <a:r>
              <a:rPr lang="en-US" dirty="0"/>
              <a:t>specification defines two major kinds of UML diagram: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tructure diagrams</a:t>
            </a:r>
          </a:p>
          <a:p>
            <a:pPr lvl="1"/>
            <a:r>
              <a:rPr lang="en-US" dirty="0" smtClean="0"/>
              <a:t>Behavior </a:t>
            </a:r>
            <a:r>
              <a:rPr lang="en-US" dirty="0"/>
              <a:t>diagrams.</a:t>
            </a:r>
          </a:p>
        </p:txBody>
      </p:sp>
    </p:spTree>
    <p:extLst>
      <p:ext uri="{BB962C8B-B14F-4D97-AF65-F5344CB8AC3E}">
        <p14:creationId xmlns:p14="http://schemas.microsoft.com/office/powerpoint/2010/main" val="93922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</a:t>
            </a:r>
            <a:r>
              <a:rPr lang="en-US" dirty="0" smtClean="0"/>
              <a:t>UML 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5029199" cy="458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5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diagram</a:t>
            </a:r>
          </a:p>
          <a:p>
            <a:r>
              <a:rPr lang="en-US" dirty="0"/>
              <a:t>Activity </a:t>
            </a:r>
            <a:r>
              <a:rPr lang="en-US" dirty="0" smtClean="0"/>
              <a:t>diagram</a:t>
            </a:r>
          </a:p>
          <a:p>
            <a:r>
              <a:rPr lang="en-US" dirty="0"/>
              <a:t>State machine </a:t>
            </a:r>
            <a:r>
              <a:rPr lang="en-US" dirty="0" smtClean="0"/>
              <a:t>diagram</a:t>
            </a:r>
          </a:p>
          <a:p>
            <a:r>
              <a:rPr lang="en-US" dirty="0"/>
              <a:t>Interaction </a:t>
            </a:r>
            <a:r>
              <a:rPr lang="en-US" dirty="0" smtClean="0"/>
              <a:t>diagram</a:t>
            </a:r>
          </a:p>
          <a:p>
            <a:r>
              <a:rPr lang="en-US" dirty="0"/>
              <a:t>Sequence </a:t>
            </a:r>
            <a:r>
              <a:rPr lang="en-US" dirty="0" smtClean="0"/>
              <a:t>diagram</a:t>
            </a:r>
          </a:p>
          <a:p>
            <a:r>
              <a:rPr lang="en-US" dirty="0"/>
              <a:t>Communication diagram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5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diagram</a:t>
            </a:r>
          </a:p>
          <a:p>
            <a:r>
              <a:rPr lang="en-US" dirty="0"/>
              <a:t>Object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Collaboration diagram</a:t>
            </a:r>
          </a:p>
          <a:p>
            <a:r>
              <a:rPr lang="en-US" dirty="0"/>
              <a:t>Component </a:t>
            </a:r>
            <a:r>
              <a:rPr lang="en-US" dirty="0" smtClean="0"/>
              <a:t>diagram</a:t>
            </a:r>
          </a:p>
          <a:p>
            <a:r>
              <a:rPr lang="en-US" dirty="0"/>
              <a:t>Deployment </a:t>
            </a:r>
            <a:r>
              <a:rPr lang="en-US" dirty="0" smtClean="0"/>
              <a:t>diagram</a:t>
            </a:r>
          </a:p>
          <a:p>
            <a:r>
              <a:rPr lang="en-US" dirty="0"/>
              <a:t>Network architecture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340475"/>
            <a:ext cx="6019800" cy="365125"/>
          </a:xfrm>
        </p:spPr>
        <p:txBody>
          <a:bodyPr/>
          <a:lstStyle/>
          <a:p>
            <a:r>
              <a:rPr lang="en-US" dirty="0" smtClean="0"/>
              <a:t>Extracted </a:t>
            </a:r>
            <a:r>
              <a:rPr lang="en-US" dirty="0" smtClean="0"/>
              <a:t>fromwww.uml-diagrams.org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96059"/>
      </p:ext>
    </p:extLst>
  </p:cSld>
  <p:clrMapOvr>
    <a:masterClrMapping/>
  </p:clrMapOvr>
</p:sld>
</file>

<file path=ppt/theme/theme1.xml><?xml version="1.0" encoding="utf-8"?>
<a:theme xmlns:a="http://schemas.openxmlformats.org/drawingml/2006/main" name="SLIATE LMS Template 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7D6EB70-AC5D-4C93-8EC9-DDBA92A97C78}" vid="{AD4A3A70-3E62-4EFF-A645-92967231B9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205</TotalTime>
  <Words>866</Words>
  <Application>Microsoft Office PowerPoint</Application>
  <PresentationFormat>On-screen Show (4:3)</PresentationFormat>
  <Paragraphs>140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SLIATE LMS Template Powerpoint</vt:lpstr>
      <vt:lpstr>HNDIT 2312-Principles of Software Engineering</vt:lpstr>
      <vt:lpstr>Topics Covered</vt:lpstr>
      <vt:lpstr>Software design from week-2</vt:lpstr>
      <vt:lpstr>How to design Software?</vt:lpstr>
      <vt:lpstr>System modeling</vt:lpstr>
      <vt:lpstr>Unified Modeling Language(UML)</vt:lpstr>
      <vt:lpstr>Classification of UML 2.5</vt:lpstr>
      <vt:lpstr>Behavior Diagrams</vt:lpstr>
      <vt:lpstr>Structural diagrams</vt:lpstr>
      <vt:lpstr>Use case modeling</vt:lpstr>
      <vt:lpstr>Use case diagram</vt:lpstr>
      <vt:lpstr>Example Use case</vt:lpstr>
      <vt:lpstr>Components of a Use case</vt:lpstr>
      <vt:lpstr>UML Actor</vt:lpstr>
      <vt:lpstr>UML Subject </vt:lpstr>
      <vt:lpstr>UML Subject</vt:lpstr>
      <vt:lpstr>UML Actor</vt:lpstr>
      <vt:lpstr>UML Use Case</vt:lpstr>
      <vt:lpstr>UML Use Case</vt:lpstr>
      <vt:lpstr>UML Association</vt:lpstr>
      <vt:lpstr>UML Association</vt:lpstr>
      <vt:lpstr>UML Association</vt:lpstr>
      <vt:lpstr>UML Use Case Extend</vt:lpstr>
      <vt:lpstr>UML Use Case Include</vt:lpstr>
      <vt:lpstr>UML Use Case Include</vt:lpstr>
      <vt:lpstr>UML Use Case Include</vt:lpstr>
      <vt:lpstr>Relationships Between Actors</vt:lpstr>
      <vt:lpstr>Use case Generalization</vt:lpstr>
      <vt:lpstr>How to draw UML use case diagram?</vt:lpstr>
      <vt:lpstr>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2018-06-17T11:02:36Z</dcterms:created>
  <dcterms:modified xsi:type="dcterms:W3CDTF">2018-06-17T14:29:21Z</dcterms:modified>
</cp:coreProperties>
</file>