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9" r:id="rId16"/>
    <p:sldId id="270" r:id="rId17"/>
    <p:sldId id="271" r:id="rId18"/>
    <p:sldId id="300" r:id="rId19"/>
    <p:sldId id="272" r:id="rId20"/>
    <p:sldId id="297" r:id="rId21"/>
    <p:sldId id="273" r:id="rId22"/>
    <p:sldId id="274" r:id="rId23"/>
    <p:sldId id="275" r:id="rId24"/>
    <p:sldId id="276" r:id="rId25"/>
    <p:sldId id="279" r:id="rId26"/>
    <p:sldId id="298" r:id="rId27"/>
    <p:sldId id="281"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8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9" d="100"/>
          <a:sy n="69" d="100"/>
        </p:scale>
        <p:origin x="-144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1A8DD56F-A681-4805-A5A2-3EFEAD22C2F4}" type="datetimeFigureOut">
              <a:rPr lang="en-US" smtClean="0"/>
              <a:t>6/24/2018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t>6/24/2018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t>6/24/2018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t>6/24/2018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t>6/24/2018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Week 6: Software </a:t>
            </a:r>
            <a:r>
              <a:rPr lang="en-US" dirty="0" smtClean="0"/>
              <a:t>Design-ii(DFD/ER/UI)</a:t>
            </a:r>
            <a:endParaRPr lang="en-US" dirty="0"/>
          </a:p>
        </p:txBody>
      </p:sp>
      <p:sp>
        <p:nvSpPr>
          <p:cNvPr id="2" name="Title 1"/>
          <p:cNvSpPr>
            <a:spLocks noGrp="1"/>
          </p:cNvSpPr>
          <p:nvPr>
            <p:ph type="ctrTitle"/>
          </p:nvPr>
        </p:nvSpPr>
        <p:spPr/>
        <p:txBody>
          <a:bodyPr>
            <a:normAutofit fontScale="90000"/>
          </a:bodyPr>
          <a:lstStyle/>
          <a:p>
            <a:r>
              <a:rPr lang="en-US" dirty="0"/>
              <a:t>HNDIT 2312-Principles of Software Engineering</a:t>
            </a:r>
          </a:p>
        </p:txBody>
      </p:sp>
    </p:spTree>
    <p:extLst>
      <p:ext uri="{BB962C8B-B14F-4D97-AF65-F5344CB8AC3E}">
        <p14:creationId xmlns:p14="http://schemas.microsoft.com/office/powerpoint/2010/main" val="357841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rules and tips</a:t>
            </a:r>
          </a:p>
        </p:txBody>
      </p:sp>
      <p:sp>
        <p:nvSpPr>
          <p:cNvPr id="3" name="Content Placeholder 2"/>
          <p:cNvSpPr>
            <a:spLocks noGrp="1"/>
          </p:cNvSpPr>
          <p:nvPr>
            <p:ph idx="1"/>
          </p:nvPr>
        </p:nvSpPr>
        <p:spPr/>
        <p:txBody>
          <a:bodyPr>
            <a:normAutofit lnSpcReduction="10000"/>
          </a:bodyPr>
          <a:lstStyle/>
          <a:p>
            <a:r>
              <a:rPr lang="en-US" dirty="0"/>
              <a:t>Each process should have at least one input and an output.</a:t>
            </a:r>
          </a:p>
          <a:p>
            <a:r>
              <a:rPr lang="en-US" dirty="0"/>
              <a:t>Each data store should have at least one data flow in and one data flow out.</a:t>
            </a:r>
          </a:p>
          <a:p>
            <a:r>
              <a:rPr lang="en-US" dirty="0"/>
              <a:t>Data stored in a system must go through a process.</a:t>
            </a:r>
          </a:p>
          <a:p>
            <a:r>
              <a:rPr lang="en-US" dirty="0"/>
              <a:t>All processes in a DFD go to another process or a data store.</a:t>
            </a:r>
          </a:p>
        </p:txBody>
      </p:sp>
    </p:spTree>
    <p:extLst>
      <p:ext uri="{BB962C8B-B14F-4D97-AF65-F5344CB8AC3E}">
        <p14:creationId xmlns:p14="http://schemas.microsoft.com/office/powerpoint/2010/main" val="246814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levels and layers</a:t>
            </a:r>
          </a:p>
        </p:txBody>
      </p:sp>
      <p:sp>
        <p:nvSpPr>
          <p:cNvPr id="3" name="Content Placeholder 2"/>
          <p:cNvSpPr>
            <a:spLocks noGrp="1"/>
          </p:cNvSpPr>
          <p:nvPr>
            <p:ph idx="1"/>
          </p:nvPr>
        </p:nvSpPr>
        <p:spPr/>
        <p:txBody>
          <a:bodyPr/>
          <a:lstStyle/>
          <a:p>
            <a:r>
              <a:rPr lang="en-US" dirty="0"/>
              <a:t>A data flow diagram can dive into progressively more detail by using levels and layers, zeroing in on a particular piece. </a:t>
            </a:r>
            <a:endParaRPr lang="en-US" dirty="0" smtClean="0"/>
          </a:p>
          <a:p>
            <a:r>
              <a:rPr lang="en-US" dirty="0"/>
              <a:t>DFD levels are numbered 0, 1 or 2, and occasionally go to even Level 3 or beyond. </a:t>
            </a:r>
          </a:p>
        </p:txBody>
      </p:sp>
    </p:spTree>
    <p:extLst>
      <p:ext uri="{BB962C8B-B14F-4D97-AF65-F5344CB8AC3E}">
        <p14:creationId xmlns:p14="http://schemas.microsoft.com/office/powerpoint/2010/main" val="36002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a:t>
            </a:r>
            <a:r>
              <a:rPr lang="en-US" dirty="0" smtClean="0"/>
              <a:t>Context diagram(Level 0)</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t>
            </a:r>
            <a:r>
              <a:rPr lang="en-US" dirty="0"/>
              <a:t>abstract view of the system is represented using a context diagram.</a:t>
            </a:r>
          </a:p>
          <a:p>
            <a:r>
              <a:rPr lang="en-US" dirty="0" smtClean="0"/>
              <a:t>The </a:t>
            </a:r>
            <a:r>
              <a:rPr lang="en-US" dirty="0"/>
              <a:t>entire system is shown as a single process, labeled with the name of the system</a:t>
            </a:r>
            <a:r>
              <a:rPr lang="en-US" dirty="0" smtClean="0"/>
              <a:t>.</a:t>
            </a:r>
          </a:p>
          <a:p>
            <a:endParaRPr lang="en-US" dirty="0"/>
          </a:p>
          <a:p>
            <a:r>
              <a:rPr lang="en-US" b="1" dirty="0"/>
              <a:t>Context Diagram Can Contain: </a:t>
            </a:r>
            <a:endParaRPr lang="en-US" dirty="0"/>
          </a:p>
          <a:p>
            <a:pPr lvl="1"/>
            <a:r>
              <a:rPr lang="en-US" dirty="0" smtClean="0"/>
              <a:t>One </a:t>
            </a:r>
            <a:r>
              <a:rPr lang="en-US" dirty="0"/>
              <a:t>process(represents the entire system)</a:t>
            </a:r>
          </a:p>
          <a:p>
            <a:pPr lvl="1"/>
            <a:r>
              <a:rPr lang="en-US" dirty="0" smtClean="0"/>
              <a:t>All </a:t>
            </a:r>
            <a:r>
              <a:rPr lang="en-US" dirty="0"/>
              <a:t>External entities (data sources/sinks)</a:t>
            </a:r>
          </a:p>
          <a:p>
            <a:pPr lvl="1"/>
            <a:r>
              <a:rPr lang="en-US" dirty="0" smtClean="0"/>
              <a:t>External </a:t>
            </a:r>
            <a:r>
              <a:rPr lang="en-US" dirty="0"/>
              <a:t>data flows from/to external entities (inputs / outputs) </a:t>
            </a:r>
          </a:p>
          <a:p>
            <a:endParaRPr lang="en-US" dirty="0"/>
          </a:p>
          <a:p>
            <a:endParaRPr lang="en-US" dirty="0"/>
          </a:p>
          <a:p>
            <a:endParaRPr lang="en-US" dirty="0"/>
          </a:p>
        </p:txBody>
      </p:sp>
    </p:spTree>
    <p:extLst>
      <p:ext uri="{BB962C8B-B14F-4D97-AF65-F5344CB8AC3E}">
        <p14:creationId xmlns:p14="http://schemas.microsoft.com/office/powerpoint/2010/main" val="90755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Level 0(Context diagram)</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80340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230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Level 1</a:t>
            </a:r>
          </a:p>
        </p:txBody>
      </p:sp>
      <p:sp>
        <p:nvSpPr>
          <p:cNvPr id="3" name="Content Placeholder 2"/>
          <p:cNvSpPr>
            <a:spLocks noGrp="1"/>
          </p:cNvSpPr>
          <p:nvPr>
            <p:ph idx="1"/>
          </p:nvPr>
        </p:nvSpPr>
        <p:spPr/>
        <p:txBody>
          <a:bodyPr/>
          <a:lstStyle/>
          <a:p>
            <a:r>
              <a:rPr lang="en-US" dirty="0"/>
              <a:t>DFD Level 1 provides a more detailed breakout of pieces of the Context Level Diagram</a:t>
            </a:r>
            <a:r>
              <a:rPr lang="en-US" dirty="0" smtClean="0"/>
              <a:t>.</a:t>
            </a:r>
          </a:p>
          <a:p>
            <a:r>
              <a:rPr lang="en-US" dirty="0"/>
              <a:t>You will highlight the main functions carried out by the system, as you break down the high-level process of the Context Diagram into its </a:t>
            </a:r>
            <a:r>
              <a:rPr lang="en-US" dirty="0" smtClean="0"/>
              <a:t>sub processes</a:t>
            </a:r>
            <a:r>
              <a:rPr lang="en-US" dirty="0"/>
              <a:t>. </a:t>
            </a:r>
          </a:p>
        </p:txBody>
      </p:sp>
    </p:spTree>
    <p:extLst>
      <p:ext uri="{BB962C8B-B14F-4D97-AF65-F5344CB8AC3E}">
        <p14:creationId xmlns:p14="http://schemas.microsoft.com/office/powerpoint/2010/main" val="347513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Level 1 DFD diagram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Identify major functions</a:t>
            </a:r>
          </a:p>
          <a:p>
            <a:r>
              <a:rPr lang="en-US" dirty="0" smtClean="0"/>
              <a:t>Draw </a:t>
            </a:r>
            <a:r>
              <a:rPr lang="en-US" dirty="0"/>
              <a:t>a Bubble for each process</a:t>
            </a:r>
          </a:p>
          <a:p>
            <a:pPr lvl="1"/>
            <a:r>
              <a:rPr lang="en-US" dirty="0" smtClean="0"/>
              <a:t>Number </a:t>
            </a:r>
            <a:r>
              <a:rPr lang="en-US" dirty="0"/>
              <a:t>processes(full numbers)</a:t>
            </a:r>
          </a:p>
          <a:p>
            <a:pPr lvl="1"/>
            <a:r>
              <a:rPr lang="en-US" dirty="0" smtClean="0"/>
              <a:t>Too </a:t>
            </a:r>
            <a:r>
              <a:rPr lang="en-US" dirty="0"/>
              <a:t>many processes i.e.&gt; 7make the DFD difficult to understand</a:t>
            </a:r>
          </a:p>
          <a:p>
            <a:r>
              <a:rPr lang="en-US" dirty="0" smtClean="0"/>
              <a:t>Identify </a:t>
            </a:r>
            <a:r>
              <a:rPr lang="en-US" dirty="0"/>
              <a:t>the major data stores</a:t>
            </a:r>
          </a:p>
          <a:p>
            <a:pPr lvl="1"/>
            <a:r>
              <a:rPr lang="en-US" dirty="0" smtClean="0"/>
              <a:t>Link </a:t>
            </a:r>
            <a:r>
              <a:rPr lang="en-US" dirty="0"/>
              <a:t>them to the relevant processes</a:t>
            </a:r>
          </a:p>
          <a:p>
            <a:r>
              <a:rPr lang="en-US" dirty="0" smtClean="0"/>
              <a:t>Balance </a:t>
            </a:r>
            <a:r>
              <a:rPr lang="en-US" dirty="0"/>
              <a:t>the data </a:t>
            </a:r>
            <a:r>
              <a:rPr lang="en-US" dirty="0" smtClean="0"/>
              <a:t>flows with </a:t>
            </a:r>
            <a:r>
              <a:rPr lang="en-US" dirty="0"/>
              <a:t>Context Diagram </a:t>
            </a:r>
          </a:p>
          <a:p>
            <a:endParaRPr lang="en-US" dirty="0"/>
          </a:p>
        </p:txBody>
      </p:sp>
    </p:spTree>
    <p:extLst>
      <p:ext uri="{BB962C8B-B14F-4D97-AF65-F5344CB8AC3E}">
        <p14:creationId xmlns:p14="http://schemas.microsoft.com/office/powerpoint/2010/main" val="327926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 DFD</a:t>
            </a:r>
            <a:endParaRPr lang="en-US" dirty="0"/>
          </a:p>
        </p:txBody>
      </p:sp>
      <p:sp>
        <p:nvSpPr>
          <p:cNvPr id="3" name="Content Placeholder 2"/>
          <p:cNvSpPr>
            <a:spLocks noGrp="1"/>
          </p:cNvSpPr>
          <p:nvPr>
            <p:ph idx="1"/>
          </p:nvPr>
        </p:nvSpPr>
        <p:spPr/>
        <p:txBody>
          <a:bodyPr/>
          <a:lstStyle/>
          <a:p>
            <a:endParaRPr lang="en-US" dirty="0"/>
          </a:p>
        </p:txBody>
      </p:sp>
      <p:sp>
        <p:nvSpPr>
          <p:cNvPr id="4" name="AutoShape 2" descr="dfd s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600201"/>
            <a:ext cx="5562601" cy="490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77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2 DFD</a:t>
            </a:r>
            <a:endParaRPr lang="en-US" dirty="0"/>
          </a:p>
        </p:txBody>
      </p:sp>
      <p:sp>
        <p:nvSpPr>
          <p:cNvPr id="3" name="Content Placeholder 2"/>
          <p:cNvSpPr>
            <a:spLocks noGrp="1"/>
          </p:cNvSpPr>
          <p:nvPr>
            <p:ph idx="1"/>
          </p:nvPr>
        </p:nvSpPr>
        <p:spPr/>
        <p:txBody>
          <a:bodyPr>
            <a:normAutofit lnSpcReduction="10000"/>
          </a:bodyPr>
          <a:lstStyle/>
          <a:p>
            <a:r>
              <a:rPr lang="en-US" dirty="0" smtClean="0"/>
              <a:t>Identify </a:t>
            </a:r>
            <a:r>
              <a:rPr lang="en-US" dirty="0"/>
              <a:t>processes that needs Decomposition(factoring/exploding)</a:t>
            </a:r>
          </a:p>
          <a:p>
            <a:r>
              <a:rPr lang="en-US" dirty="0" smtClean="0"/>
              <a:t>When </a:t>
            </a:r>
            <a:r>
              <a:rPr lang="en-US" dirty="0"/>
              <a:t>a process on the level-1 is Decomposed, it will be represented by a new Sub-Diagram (Level2) with more details.</a:t>
            </a:r>
          </a:p>
          <a:p>
            <a:r>
              <a:rPr lang="en-US" dirty="0" smtClean="0"/>
              <a:t>Give </a:t>
            </a:r>
            <a:r>
              <a:rPr lang="en-US" dirty="0"/>
              <a:t>decimal numbers to the processes in the sub diagrams</a:t>
            </a:r>
          </a:p>
          <a:p>
            <a:r>
              <a:rPr lang="en-US" dirty="0" smtClean="0"/>
              <a:t>Balance </a:t>
            </a:r>
            <a:r>
              <a:rPr lang="en-US" dirty="0"/>
              <a:t>the data flows (Level Balancing)</a:t>
            </a:r>
          </a:p>
          <a:p>
            <a:endParaRPr lang="en-US" dirty="0" smtClean="0"/>
          </a:p>
          <a:p>
            <a:pPr marL="0" indent="0">
              <a:buNone/>
            </a:pPr>
            <a:endParaRPr lang="en-US" dirty="0"/>
          </a:p>
        </p:txBody>
      </p:sp>
    </p:spTree>
    <p:extLst>
      <p:ext uri="{BB962C8B-B14F-4D97-AF65-F5344CB8AC3E}">
        <p14:creationId xmlns:p14="http://schemas.microsoft.com/office/powerpoint/2010/main" val="263011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2 </a:t>
            </a:r>
            <a:r>
              <a:rPr lang="en-US" dirty="0" smtClean="0"/>
              <a:t>DFD Decomposition</a:t>
            </a:r>
            <a:endParaRPr lang="en-US" dirty="0"/>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818" y="1905000"/>
            <a:ext cx="5558174"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542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DFD vs. </a:t>
            </a:r>
            <a:r>
              <a:rPr lang="en-US" dirty="0" smtClean="0"/>
              <a:t>UML</a:t>
            </a:r>
            <a:endParaRPr lang="en-US" dirty="0"/>
          </a:p>
        </p:txBody>
      </p:sp>
      <p:sp>
        <p:nvSpPr>
          <p:cNvPr id="3" name="Content Placeholder 2"/>
          <p:cNvSpPr>
            <a:spLocks noGrp="1"/>
          </p:cNvSpPr>
          <p:nvPr>
            <p:ph idx="1"/>
          </p:nvPr>
        </p:nvSpPr>
        <p:spPr/>
        <p:txBody>
          <a:bodyPr/>
          <a:lstStyle/>
          <a:p>
            <a:r>
              <a:rPr lang="en-US" dirty="0"/>
              <a:t>While a DFD illustrates how data flows through a system, UML is a modeling language used in Object Oriented Software Design to provide a more detailed view</a:t>
            </a:r>
            <a:r>
              <a:rPr lang="en-US" dirty="0" smtClean="0"/>
              <a:t>.</a:t>
            </a:r>
          </a:p>
          <a:p>
            <a:r>
              <a:rPr lang="en-US" dirty="0"/>
              <a:t>A DFD may still provide a good starting point, but when actually developing the system, developers may turn to UML diagrams such as class diagrams </a:t>
            </a:r>
          </a:p>
        </p:txBody>
      </p:sp>
    </p:spTree>
    <p:extLst>
      <p:ext uri="{BB962C8B-B14F-4D97-AF65-F5344CB8AC3E}">
        <p14:creationId xmlns:p14="http://schemas.microsoft.com/office/powerpoint/2010/main" val="360054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Data Flow Diagram(DFD</a:t>
            </a:r>
            <a:r>
              <a:rPr lang="en-US" dirty="0" smtClean="0"/>
              <a:t>)</a:t>
            </a:r>
          </a:p>
          <a:p>
            <a:pPr lvl="1"/>
            <a:r>
              <a:rPr lang="en-US" dirty="0" smtClean="0"/>
              <a:t>Context diagram</a:t>
            </a:r>
          </a:p>
          <a:p>
            <a:pPr lvl="1"/>
            <a:r>
              <a:rPr lang="en-US" dirty="0" smtClean="0"/>
              <a:t>Level 1 /2 DFD</a:t>
            </a:r>
            <a:endParaRPr lang="en-US" dirty="0" smtClean="0"/>
          </a:p>
          <a:p>
            <a:r>
              <a:rPr lang="en-US" dirty="0" smtClean="0"/>
              <a:t>Database </a:t>
            </a:r>
            <a:r>
              <a:rPr lang="en-US" dirty="0" smtClean="0"/>
              <a:t>design</a:t>
            </a:r>
          </a:p>
          <a:p>
            <a:pPr lvl="1"/>
            <a:r>
              <a:rPr lang="en-US" dirty="0" smtClean="0"/>
              <a:t>ER diagram</a:t>
            </a:r>
          </a:p>
          <a:p>
            <a:pPr lvl="1"/>
            <a:r>
              <a:rPr lang="en-US" dirty="0" smtClean="0"/>
              <a:t>Relational modeling</a:t>
            </a:r>
          </a:p>
          <a:p>
            <a:r>
              <a:rPr lang="en-US" dirty="0" smtClean="0"/>
              <a:t>UI design guideline</a:t>
            </a:r>
            <a:endParaRPr lang="en-US" dirty="0"/>
          </a:p>
        </p:txBody>
      </p:sp>
    </p:spTree>
    <p:extLst>
      <p:ext uri="{BB962C8B-B14F-4D97-AF65-F5344CB8AC3E}">
        <p14:creationId xmlns:p14="http://schemas.microsoft.com/office/powerpoint/2010/main" val="4221188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Database?</a:t>
            </a:r>
            <a:endParaRPr lang="en-US" dirty="0"/>
          </a:p>
        </p:txBody>
      </p:sp>
      <p:sp>
        <p:nvSpPr>
          <p:cNvPr id="3" name="Content Placeholder 2"/>
          <p:cNvSpPr>
            <a:spLocks noGrp="1"/>
          </p:cNvSpPr>
          <p:nvPr>
            <p:ph idx="1"/>
          </p:nvPr>
        </p:nvSpPr>
        <p:spPr/>
        <p:txBody>
          <a:bodyPr/>
          <a:lstStyle/>
          <a:p>
            <a:r>
              <a:rPr lang="en-US" dirty="0" smtClean="0"/>
              <a:t>Database represent the data layers to system.</a:t>
            </a:r>
            <a:endParaRPr lang="en-US" dirty="0"/>
          </a:p>
        </p:txBody>
      </p:sp>
      <p:pic>
        <p:nvPicPr>
          <p:cNvPr id="10242" name="Picture 2" descr="http://www.pixcelsquare.com/images/ERPEGOverview_clip_image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37164"/>
            <a:ext cx="66675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763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a:t>
            </a:r>
            <a:endParaRPr lang="en-US" dirty="0"/>
          </a:p>
        </p:txBody>
      </p:sp>
      <p:sp>
        <p:nvSpPr>
          <p:cNvPr id="3" name="Content Placeholder 2"/>
          <p:cNvSpPr>
            <a:spLocks noGrp="1"/>
          </p:cNvSpPr>
          <p:nvPr>
            <p:ph idx="1"/>
          </p:nvPr>
        </p:nvSpPr>
        <p:spPr/>
        <p:txBody>
          <a:bodyPr/>
          <a:lstStyle/>
          <a:p>
            <a:r>
              <a:rPr lang="en-US" dirty="0" smtClean="0"/>
              <a:t>Requirement analysis</a:t>
            </a:r>
          </a:p>
          <a:p>
            <a:r>
              <a:rPr lang="en-US" dirty="0" smtClean="0"/>
              <a:t>Conceptual database design(ER diagram)</a:t>
            </a:r>
          </a:p>
          <a:p>
            <a:r>
              <a:rPr lang="en-US" dirty="0" smtClean="0"/>
              <a:t>Schema refinement(Relational model)</a:t>
            </a:r>
          </a:p>
          <a:p>
            <a:r>
              <a:rPr lang="en-US" dirty="0" smtClean="0"/>
              <a:t>Logical database design(Normalization)</a:t>
            </a:r>
          </a:p>
          <a:p>
            <a:r>
              <a:rPr lang="en-US" dirty="0" smtClean="0"/>
              <a:t>Physical database design(SQL)</a:t>
            </a:r>
          </a:p>
          <a:p>
            <a:r>
              <a:rPr lang="en-US" dirty="0" smtClean="0"/>
              <a:t>Security design (transactions)</a:t>
            </a:r>
            <a:endParaRPr lang="en-US" dirty="0"/>
          </a:p>
        </p:txBody>
      </p:sp>
    </p:spTree>
    <p:extLst>
      <p:ext uri="{BB962C8B-B14F-4D97-AF65-F5344CB8AC3E}">
        <p14:creationId xmlns:p14="http://schemas.microsoft.com/office/powerpoint/2010/main" val="1331738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Conceptual Database design(ER diagram)</a:t>
            </a:r>
            <a:endParaRPr lang="en-US" dirty="0"/>
          </a:p>
        </p:txBody>
      </p:sp>
      <p:sp>
        <p:nvSpPr>
          <p:cNvPr id="3" name="Content Placeholder 2"/>
          <p:cNvSpPr>
            <a:spLocks noGrp="1"/>
          </p:cNvSpPr>
          <p:nvPr>
            <p:ph idx="1"/>
          </p:nvPr>
        </p:nvSpPr>
        <p:spPr/>
        <p:txBody>
          <a:bodyPr/>
          <a:lstStyle/>
          <a:p>
            <a:r>
              <a:rPr lang="en-US" dirty="0"/>
              <a:t>ER diagrams are used to model and design relational databases, in terms of logic and business rules </a:t>
            </a:r>
            <a:r>
              <a:rPr lang="en-US" dirty="0" smtClean="0"/>
              <a:t>.</a:t>
            </a:r>
          </a:p>
          <a:p>
            <a:r>
              <a:rPr lang="en-US" dirty="0"/>
              <a:t>ER Diagrams are composed of entities, relationships and attributes. </a:t>
            </a:r>
          </a:p>
        </p:txBody>
      </p:sp>
    </p:spTree>
    <p:extLst>
      <p:ext uri="{BB962C8B-B14F-4D97-AF65-F5344CB8AC3E}">
        <p14:creationId xmlns:p14="http://schemas.microsoft.com/office/powerpoint/2010/main" val="3323616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 symbols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1266" name="Picture 2" descr="Image result for er diagram 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98964"/>
            <a:ext cx="7515225"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61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draw a basic ER diagram</a:t>
            </a:r>
          </a:p>
        </p:txBody>
      </p:sp>
      <p:sp>
        <p:nvSpPr>
          <p:cNvPr id="3" name="Content Placeholder 2"/>
          <p:cNvSpPr>
            <a:spLocks noGrp="1"/>
          </p:cNvSpPr>
          <p:nvPr>
            <p:ph idx="1"/>
          </p:nvPr>
        </p:nvSpPr>
        <p:spPr/>
        <p:txBody>
          <a:bodyPr/>
          <a:lstStyle/>
          <a:p>
            <a:r>
              <a:rPr lang="en-US" dirty="0"/>
              <a:t>Identify the entities that are involved. </a:t>
            </a:r>
            <a:endParaRPr lang="en-US" dirty="0" smtClean="0"/>
          </a:p>
          <a:p>
            <a:r>
              <a:rPr lang="en-US" dirty="0" smtClean="0"/>
              <a:t>Identify the relationship among entities.</a:t>
            </a:r>
          </a:p>
          <a:p>
            <a:r>
              <a:rPr lang="en-US" dirty="0" smtClean="0"/>
              <a:t>Identify the attributes of each entities including key attributes.</a:t>
            </a:r>
          </a:p>
          <a:p>
            <a:r>
              <a:rPr lang="en-US" dirty="0" smtClean="0"/>
              <a:t>Show the cardinality ratio.</a:t>
            </a:r>
            <a:endParaRPr lang="en-US" dirty="0"/>
          </a:p>
        </p:txBody>
      </p:sp>
    </p:spTree>
    <p:extLst>
      <p:ext uri="{BB962C8B-B14F-4D97-AF65-F5344CB8AC3E}">
        <p14:creationId xmlns:p14="http://schemas.microsoft.com/office/powerpoint/2010/main" val="141699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 example</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stretch>
            <a:fillRect/>
          </a:stretch>
        </p:blipFill>
        <p:spPr>
          <a:xfrm>
            <a:off x="1600200" y="1447800"/>
            <a:ext cx="5943600" cy="4781550"/>
          </a:xfrm>
          <a:prstGeom prst="rect">
            <a:avLst/>
          </a:prstGeom>
        </p:spPr>
      </p:pic>
    </p:spTree>
    <p:extLst>
      <p:ext uri="{BB962C8B-B14F-4D97-AF65-F5344CB8AC3E}">
        <p14:creationId xmlns:p14="http://schemas.microsoft.com/office/powerpoint/2010/main" val="1497531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to Relational model</a:t>
            </a:r>
            <a:endParaRPr lang="en-US" dirty="0"/>
          </a:p>
        </p:txBody>
      </p:sp>
      <p:sp>
        <p:nvSpPr>
          <p:cNvPr id="3" name="Content Placeholder 2"/>
          <p:cNvSpPr>
            <a:spLocks noGrp="1"/>
          </p:cNvSpPr>
          <p:nvPr>
            <p:ph idx="1"/>
          </p:nvPr>
        </p:nvSpPr>
        <p:spPr/>
        <p:txBody>
          <a:bodyPr/>
          <a:lstStyle/>
          <a:p>
            <a:endParaRPr lang="en-US"/>
          </a:p>
        </p:txBody>
      </p:sp>
      <p:pic>
        <p:nvPicPr>
          <p:cNvPr id="12290" name="Picture 2" descr="Image result for database schema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5748894"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a:t>Interface Design </a:t>
            </a:r>
            <a:endParaRPr lang="en-US" dirty="0"/>
          </a:p>
        </p:txBody>
      </p:sp>
      <p:sp>
        <p:nvSpPr>
          <p:cNvPr id="3" name="Content Placeholder 2"/>
          <p:cNvSpPr>
            <a:spLocks noGrp="1"/>
          </p:cNvSpPr>
          <p:nvPr>
            <p:ph idx="1"/>
          </p:nvPr>
        </p:nvSpPr>
        <p:spPr/>
        <p:txBody>
          <a:bodyPr/>
          <a:lstStyle/>
          <a:p>
            <a:r>
              <a:rPr lang="en-US" dirty="0"/>
              <a:t>User Interface (UI) Design focuses on anticipating what users might need to do and ensuring that the interface has elements that are easy to access, understand, and use to facilitate those actions.</a:t>
            </a:r>
            <a:endParaRPr lang="en-US" dirty="0"/>
          </a:p>
        </p:txBody>
      </p:sp>
    </p:spTree>
    <p:extLst>
      <p:ext uri="{BB962C8B-B14F-4D97-AF65-F5344CB8AC3E}">
        <p14:creationId xmlns:p14="http://schemas.microsoft.com/office/powerpoint/2010/main" val="3210561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Interface Elements</a:t>
            </a:r>
          </a:p>
        </p:txBody>
      </p:sp>
      <p:sp>
        <p:nvSpPr>
          <p:cNvPr id="3" name="Content Placeholder 2"/>
          <p:cNvSpPr>
            <a:spLocks noGrp="1"/>
          </p:cNvSpPr>
          <p:nvPr>
            <p:ph idx="1"/>
          </p:nvPr>
        </p:nvSpPr>
        <p:spPr/>
        <p:txBody>
          <a:bodyPr>
            <a:normAutofit fontScale="92500" lnSpcReduction="10000"/>
          </a:bodyPr>
          <a:lstStyle/>
          <a:p>
            <a:pPr fontAlgn="base"/>
            <a:r>
              <a:rPr lang="en-US" b="1" dirty="0"/>
              <a:t>Input Controls</a:t>
            </a:r>
            <a:r>
              <a:rPr lang="en-US" dirty="0"/>
              <a:t>: buttons, text fields, checkboxes, radio buttons, dropdown lists, list boxes, toggles, date field</a:t>
            </a:r>
          </a:p>
          <a:p>
            <a:pPr fontAlgn="base"/>
            <a:r>
              <a:rPr lang="en-US" b="1" dirty="0"/>
              <a:t>Navigational Components</a:t>
            </a:r>
            <a:r>
              <a:rPr lang="en-US" dirty="0"/>
              <a:t>: breadcrumb, slider, search field, pagination, slider, tags, icons</a:t>
            </a:r>
          </a:p>
          <a:p>
            <a:pPr fontAlgn="base"/>
            <a:r>
              <a:rPr lang="en-US" b="1" dirty="0"/>
              <a:t>Informational Components</a:t>
            </a:r>
            <a:r>
              <a:rPr lang="en-US" dirty="0"/>
              <a:t>: tooltips, icons, progress bar, notifications, message boxes, modal windows</a:t>
            </a:r>
          </a:p>
          <a:p>
            <a:pPr fontAlgn="base"/>
            <a:r>
              <a:rPr lang="en-US" b="1" dirty="0"/>
              <a:t>Containers</a:t>
            </a:r>
            <a:r>
              <a:rPr lang="en-US" dirty="0"/>
              <a:t>: accordion</a:t>
            </a:r>
          </a:p>
          <a:p>
            <a:endParaRPr lang="en-US" dirty="0"/>
          </a:p>
        </p:txBody>
      </p:sp>
    </p:spTree>
    <p:extLst>
      <p:ext uri="{BB962C8B-B14F-4D97-AF65-F5344CB8AC3E}">
        <p14:creationId xmlns:p14="http://schemas.microsoft.com/office/powerpoint/2010/main" val="2214143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Designing an Interface</a:t>
            </a:r>
          </a:p>
        </p:txBody>
      </p:sp>
      <p:sp>
        <p:nvSpPr>
          <p:cNvPr id="3" name="Content Placeholder 2"/>
          <p:cNvSpPr>
            <a:spLocks noGrp="1"/>
          </p:cNvSpPr>
          <p:nvPr>
            <p:ph idx="1"/>
          </p:nvPr>
        </p:nvSpPr>
        <p:spPr/>
        <p:txBody>
          <a:bodyPr/>
          <a:lstStyle/>
          <a:p>
            <a:r>
              <a:rPr lang="en-US" b="1" dirty="0"/>
              <a:t>Keep the interface simple. </a:t>
            </a:r>
            <a:r>
              <a:rPr lang="en-US" dirty="0"/>
              <a:t>The best interfaces are almost invisible to the user. They avoid unnecessary elements and are clear in the language they use on labels and in messaging.</a:t>
            </a:r>
          </a:p>
          <a:p>
            <a:r>
              <a:rPr lang="en-US" b="1" dirty="0"/>
              <a:t>Create consistency and use common UI elements. </a:t>
            </a:r>
            <a:r>
              <a:rPr lang="en-US" dirty="0"/>
              <a:t>By using common elements in your UI, users feel more comfortable and are able to get things done more quickly. </a:t>
            </a:r>
          </a:p>
        </p:txBody>
      </p:sp>
    </p:spTree>
    <p:extLst>
      <p:ext uri="{BB962C8B-B14F-4D97-AF65-F5344CB8AC3E}">
        <p14:creationId xmlns:p14="http://schemas.microsoft.com/office/powerpoint/2010/main" val="179272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Software Design</a:t>
            </a:r>
            <a:endParaRPr lang="en-US" dirty="0"/>
          </a:p>
        </p:txBody>
      </p:sp>
      <p:sp>
        <p:nvSpPr>
          <p:cNvPr id="3" name="Content Placeholder 2"/>
          <p:cNvSpPr>
            <a:spLocks noGrp="1"/>
          </p:cNvSpPr>
          <p:nvPr>
            <p:ph idx="1"/>
          </p:nvPr>
        </p:nvSpPr>
        <p:spPr/>
        <p:txBody>
          <a:bodyPr/>
          <a:lstStyle/>
          <a:p>
            <a:r>
              <a:rPr lang="en-US" dirty="0" smtClean="0"/>
              <a:t>Functional requirement(SRS)</a:t>
            </a:r>
          </a:p>
          <a:p>
            <a:r>
              <a:rPr lang="en-US" dirty="0" smtClean="0"/>
              <a:t>Use </a:t>
            </a:r>
            <a:r>
              <a:rPr lang="en-US" dirty="0" smtClean="0"/>
              <a:t>case diagram</a:t>
            </a:r>
          </a:p>
          <a:p>
            <a:r>
              <a:rPr lang="en-US" dirty="0" smtClean="0"/>
              <a:t>Data flow </a:t>
            </a:r>
            <a:r>
              <a:rPr lang="en-US" dirty="0" smtClean="0"/>
              <a:t>diagram</a:t>
            </a:r>
          </a:p>
          <a:p>
            <a:r>
              <a:rPr lang="en-US" dirty="0" smtClean="0"/>
              <a:t>Database design</a:t>
            </a:r>
          </a:p>
          <a:p>
            <a:r>
              <a:rPr lang="en-US" dirty="0" smtClean="0"/>
              <a:t>Interface design</a:t>
            </a:r>
            <a:endParaRPr lang="en-US" dirty="0"/>
          </a:p>
        </p:txBody>
      </p:sp>
    </p:spTree>
    <p:extLst>
      <p:ext uri="{BB962C8B-B14F-4D97-AF65-F5344CB8AC3E}">
        <p14:creationId xmlns:p14="http://schemas.microsoft.com/office/powerpoint/2010/main" val="3819960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Designing an Interface</a:t>
            </a:r>
          </a:p>
        </p:txBody>
      </p:sp>
      <p:sp>
        <p:nvSpPr>
          <p:cNvPr id="3" name="Content Placeholder 2"/>
          <p:cNvSpPr>
            <a:spLocks noGrp="1"/>
          </p:cNvSpPr>
          <p:nvPr>
            <p:ph idx="1"/>
          </p:nvPr>
        </p:nvSpPr>
        <p:spPr/>
        <p:txBody>
          <a:bodyPr>
            <a:normAutofit lnSpcReduction="10000"/>
          </a:bodyPr>
          <a:lstStyle/>
          <a:p>
            <a:r>
              <a:rPr lang="en-US" b="1" dirty="0"/>
              <a:t>Strategically use color and texture.</a:t>
            </a:r>
            <a:r>
              <a:rPr lang="en-US" dirty="0"/>
              <a:t> You can direct attention toward or redirect attention away from items using color, light, contrast, and texture to your advantage</a:t>
            </a:r>
            <a:r>
              <a:rPr lang="en-US" dirty="0" smtClean="0"/>
              <a:t>.</a:t>
            </a:r>
          </a:p>
          <a:p>
            <a:r>
              <a:rPr lang="en-US" b="1" dirty="0"/>
              <a:t>Use typography to create hierarchy and clarity.</a:t>
            </a:r>
            <a:r>
              <a:rPr lang="en-US" dirty="0"/>
              <a:t> Carefully consider how you use typeface. Different sizes, fonts, and arrangement of the text to help increase </a:t>
            </a:r>
            <a:r>
              <a:rPr lang="en-US" dirty="0" err="1"/>
              <a:t>scanability</a:t>
            </a:r>
            <a:r>
              <a:rPr lang="en-US" dirty="0"/>
              <a:t>, legibility and readability.</a:t>
            </a:r>
          </a:p>
          <a:p>
            <a:endParaRPr lang="en-US" dirty="0" smtClean="0"/>
          </a:p>
          <a:p>
            <a:endParaRPr lang="en-US" dirty="0"/>
          </a:p>
          <a:p>
            <a:endParaRPr lang="en-US" dirty="0"/>
          </a:p>
        </p:txBody>
      </p:sp>
    </p:spTree>
    <p:extLst>
      <p:ext uri="{BB962C8B-B14F-4D97-AF65-F5344CB8AC3E}">
        <p14:creationId xmlns:p14="http://schemas.microsoft.com/office/powerpoint/2010/main" val="3628558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Light, Color and Contrast Effectively in UI Design</a:t>
            </a:r>
          </a:p>
        </p:txBody>
      </p:sp>
      <p:sp>
        <p:nvSpPr>
          <p:cNvPr id="3" name="Content Placeholder 2"/>
          <p:cNvSpPr>
            <a:spLocks noGrp="1"/>
          </p:cNvSpPr>
          <p:nvPr>
            <p:ph idx="1"/>
          </p:nvPr>
        </p:nvSpPr>
        <p:spPr/>
        <p:txBody>
          <a:bodyPr/>
          <a:lstStyle/>
          <a:p>
            <a:r>
              <a:rPr lang="en-US" dirty="0"/>
              <a:t>Light - create depth using light and shadow</a:t>
            </a:r>
            <a:r>
              <a:rPr lang="en-US" dirty="0" smtClean="0"/>
              <a:t>.</a:t>
            </a:r>
          </a:p>
          <a:p>
            <a:endParaRPr lang="en-US" dirty="0" smtClean="0"/>
          </a:p>
          <a:p>
            <a:endParaRPr lang="en-US" dirty="0" smtClean="0"/>
          </a:p>
          <a:p>
            <a:r>
              <a:rPr lang="en-US" dirty="0"/>
              <a:t>Think of a button. When a button is pressed, most designers tend to make it darker. Why? The reason is simple – we imagine the button as a 3D object.</a:t>
            </a:r>
            <a:endParaRPr lang="en-US" dirty="0" smtClean="0"/>
          </a:p>
          <a:p>
            <a:pPr marL="0" indent="0">
              <a:buNone/>
            </a:pP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909" y="2438400"/>
            <a:ext cx="49720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528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Light, Color and Contrast Effectively in UI Design</a:t>
            </a:r>
          </a:p>
        </p:txBody>
      </p:sp>
      <p:sp>
        <p:nvSpPr>
          <p:cNvPr id="3" name="Content Placeholder 2"/>
          <p:cNvSpPr>
            <a:spLocks noGrp="1"/>
          </p:cNvSpPr>
          <p:nvPr>
            <p:ph idx="1"/>
          </p:nvPr>
        </p:nvSpPr>
        <p:spPr/>
        <p:txBody>
          <a:bodyPr>
            <a:normAutofit/>
          </a:bodyPr>
          <a:lstStyle/>
          <a:p>
            <a:r>
              <a:rPr lang="en-US" dirty="0"/>
              <a:t>Color - use heat to manage focus</a:t>
            </a:r>
            <a:r>
              <a:rPr lang="en-US" dirty="0" smtClean="0"/>
              <a:t>.</a:t>
            </a:r>
          </a:p>
          <a:p>
            <a:endParaRPr lang="en-US" dirty="0"/>
          </a:p>
          <a:p>
            <a:endParaRPr lang="en-US" dirty="0" smtClean="0"/>
          </a:p>
          <a:p>
            <a:endParaRPr lang="en-US" dirty="0" smtClean="0"/>
          </a:p>
          <a:p>
            <a:r>
              <a:rPr lang="en-US" dirty="0" smtClean="0"/>
              <a:t>Yellow is warm and warmer </a:t>
            </a:r>
            <a:r>
              <a:rPr lang="en-US" dirty="0"/>
              <a:t>colors are brighter. Not only that, they also appear closer to us.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14600"/>
            <a:ext cx="420482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015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Light, Color and Contrast Effectively in UI Design</a:t>
            </a:r>
          </a:p>
        </p:txBody>
      </p:sp>
      <p:sp>
        <p:nvSpPr>
          <p:cNvPr id="3" name="Content Placeholder 2"/>
          <p:cNvSpPr>
            <a:spLocks noGrp="1"/>
          </p:cNvSpPr>
          <p:nvPr>
            <p:ph idx="1"/>
          </p:nvPr>
        </p:nvSpPr>
        <p:spPr/>
        <p:txBody>
          <a:bodyPr/>
          <a:lstStyle/>
          <a:p>
            <a:r>
              <a:rPr lang="en-US" dirty="0"/>
              <a:t>Contrast - attract attention with higher </a:t>
            </a:r>
            <a:r>
              <a:rPr lang="en-US" dirty="0" smtClean="0"/>
              <a:t>contrast.</a:t>
            </a:r>
            <a:r>
              <a:rPr lang="en-US" dirty="0"/>
              <a:t> Higher contrast items stand out – they catch your eye</a:t>
            </a:r>
            <a:r>
              <a:rPr lang="en-US" dirty="0" smtClean="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19473"/>
            <a:ext cx="577341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75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The OS X interface</a:t>
            </a:r>
            <a:endParaRPr lang="en-US" dirty="0"/>
          </a:p>
        </p:txBody>
      </p:sp>
      <p:sp>
        <p:nvSpPr>
          <p:cNvPr id="3" name="Content Placeholder 2"/>
          <p:cNvSpPr>
            <a:spLocks noGrp="1"/>
          </p:cNvSpPr>
          <p:nvPr>
            <p:ph idx="1"/>
          </p:nvPr>
        </p:nvSpPr>
        <p:spPr/>
        <p:txBody>
          <a:bodyPr/>
          <a:lstStyle/>
          <a:p>
            <a:r>
              <a:rPr lang="en-US" dirty="0"/>
              <a:t>Let’s see a real world example of these principles from a well known usability expert – Apple.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855" y="3352800"/>
            <a:ext cx="4572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287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Good vs. Bad UI design</a:t>
            </a:r>
            <a:endParaRPr lang="en-US" dirty="0"/>
          </a:p>
        </p:txBody>
      </p:sp>
      <p:sp>
        <p:nvSpPr>
          <p:cNvPr id="3" name="Content Placeholder 2"/>
          <p:cNvSpPr>
            <a:spLocks noGrp="1"/>
          </p:cNvSpPr>
          <p:nvPr>
            <p:ph idx="1"/>
          </p:nvPr>
        </p:nvSpPr>
        <p:spPr/>
        <p:txBody>
          <a:bodyPr/>
          <a:lstStyle/>
          <a:p>
            <a:r>
              <a:rPr lang="en-US" dirty="0"/>
              <a:t>Priority</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673118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239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Good vs. Bad UI design</a:t>
            </a:r>
          </a:p>
        </p:txBody>
      </p:sp>
      <p:sp>
        <p:nvSpPr>
          <p:cNvPr id="4" name="Content Placeholder 3"/>
          <p:cNvSpPr>
            <a:spLocks noGrp="1"/>
          </p:cNvSpPr>
          <p:nvPr>
            <p:ph idx="1"/>
          </p:nvPr>
        </p:nvSpPr>
        <p:spPr/>
        <p:txBody>
          <a:bodyPr/>
          <a:lstStyle/>
          <a:p>
            <a:r>
              <a:rPr lang="en-US" dirty="0" smtClean="0"/>
              <a:t>User effort</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905750" cy="357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050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Good vs. Bad UI design</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229600" cy="3795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298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Good vs. Bad UI design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62320"/>
            <a:ext cx="8229600" cy="370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347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Good vs. Bad UI design</a:t>
            </a:r>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239991" cy="381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208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r>
              <a:rPr lang="en-US" dirty="0"/>
              <a:t>A data flow diagram (DFD) maps out the flow of information for any process or system</a:t>
            </a:r>
            <a:r>
              <a:rPr lang="en-US" dirty="0" smtClean="0"/>
              <a:t>.</a:t>
            </a:r>
          </a:p>
          <a:p>
            <a:r>
              <a:rPr lang="en-US" dirty="0"/>
              <a:t>Data flow diagrams were popularized in the late 1970s, arising from the book </a:t>
            </a:r>
            <a:r>
              <a:rPr lang="en-US" i="1" dirty="0"/>
              <a:t>Structured Design</a:t>
            </a:r>
            <a:r>
              <a:rPr lang="en-US" dirty="0"/>
              <a:t>, by computing pioneers Ed Yourdon and Larry Constantine. </a:t>
            </a:r>
          </a:p>
        </p:txBody>
      </p:sp>
    </p:spTree>
    <p:extLst>
      <p:ext uri="{BB962C8B-B14F-4D97-AF65-F5344CB8AC3E}">
        <p14:creationId xmlns:p14="http://schemas.microsoft.com/office/powerpoint/2010/main" val="4281725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DFD is use to represent data flow between process.</a:t>
            </a:r>
            <a:endParaRPr lang="en-US" dirty="0"/>
          </a:p>
          <a:p>
            <a:r>
              <a:rPr lang="en-US" dirty="0" smtClean="0"/>
              <a:t>ER diagram represent the conceptual model for the database.</a:t>
            </a:r>
            <a:endParaRPr lang="en-US" dirty="0" smtClean="0"/>
          </a:p>
          <a:p>
            <a:r>
              <a:rPr lang="en-US" dirty="0"/>
              <a:t>User interface (UI) design is both an art and a science</a:t>
            </a:r>
            <a:r>
              <a:rPr lang="en-US" dirty="0" smtClean="0"/>
              <a:t>.</a:t>
            </a:r>
          </a:p>
          <a:p>
            <a:pPr marL="0" indent="0">
              <a:buNone/>
            </a:pPr>
            <a:endParaRPr lang="en-US" dirty="0"/>
          </a:p>
        </p:txBody>
      </p:sp>
    </p:spTree>
    <p:extLst>
      <p:ext uri="{BB962C8B-B14F-4D97-AF65-F5344CB8AC3E}">
        <p14:creationId xmlns:p14="http://schemas.microsoft.com/office/powerpoint/2010/main" val="309123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Symbols and Notations Used in DFDs</a:t>
            </a:r>
          </a:p>
        </p:txBody>
      </p:sp>
      <p:sp>
        <p:nvSpPr>
          <p:cNvPr id="3" name="Content Placeholder 2"/>
          <p:cNvSpPr>
            <a:spLocks noGrp="1"/>
          </p:cNvSpPr>
          <p:nvPr>
            <p:ph idx="1"/>
          </p:nvPr>
        </p:nvSpPr>
        <p:spPr/>
        <p:txBody>
          <a:bodyPr/>
          <a:lstStyle/>
          <a:p>
            <a:r>
              <a:rPr lang="en-US" dirty="0" smtClean="0"/>
              <a:t>There are two models, Yourdon-Coad </a:t>
            </a:r>
            <a:r>
              <a:rPr lang="en-US" dirty="0"/>
              <a:t>and </a:t>
            </a:r>
            <a:r>
              <a:rPr lang="en-US" dirty="0" smtClean="0"/>
              <a:t>Yourdon-</a:t>
            </a:r>
            <a:r>
              <a:rPr lang="en-US" dirty="0" err="1" smtClean="0"/>
              <a:t>DeMarco</a:t>
            </a:r>
            <a:r>
              <a:rPr lang="en-US" dirty="0" smtClean="0"/>
              <a: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95600"/>
            <a:ext cx="5562600" cy="323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48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entity</a:t>
            </a:r>
          </a:p>
        </p:txBody>
      </p:sp>
      <p:sp>
        <p:nvSpPr>
          <p:cNvPr id="3" name="Content Placeholder 2"/>
          <p:cNvSpPr>
            <a:spLocks noGrp="1"/>
          </p:cNvSpPr>
          <p:nvPr>
            <p:ph idx="1"/>
          </p:nvPr>
        </p:nvSpPr>
        <p:spPr/>
        <p:txBody>
          <a:bodyPr/>
          <a:lstStyle/>
          <a:p>
            <a:r>
              <a:rPr lang="en-US" dirty="0" smtClean="0"/>
              <a:t>An </a:t>
            </a:r>
            <a:r>
              <a:rPr lang="en-US" dirty="0"/>
              <a:t>outside system that sends or receives data, communicating with the system being diagrammed. </a:t>
            </a:r>
            <a:endParaRPr lang="en-US" dirty="0" smtClean="0"/>
          </a:p>
          <a:p>
            <a:r>
              <a:rPr lang="en-US" dirty="0"/>
              <a:t>They might be an outside organization or person, a computer system or a business system. </a:t>
            </a:r>
          </a:p>
        </p:txBody>
      </p:sp>
    </p:spTree>
    <p:extLst>
      <p:ext uri="{BB962C8B-B14F-4D97-AF65-F5344CB8AC3E}">
        <p14:creationId xmlns:p14="http://schemas.microsoft.com/office/powerpoint/2010/main" val="166866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idx="1"/>
          </p:nvPr>
        </p:nvSpPr>
        <p:spPr/>
        <p:txBody>
          <a:bodyPr/>
          <a:lstStyle/>
          <a:p>
            <a:r>
              <a:rPr lang="en-US" dirty="0"/>
              <a:t>A</a:t>
            </a:r>
            <a:r>
              <a:rPr lang="en-US" dirty="0" smtClean="0"/>
              <a:t>ny </a:t>
            </a:r>
            <a:r>
              <a:rPr lang="en-US" dirty="0"/>
              <a:t>process that changes the data, producing an output. It might perform computations, or sort data based on logic, or direct the data flow based on business rules</a:t>
            </a:r>
            <a:r>
              <a:rPr lang="en-US" dirty="0" smtClean="0"/>
              <a:t>.</a:t>
            </a:r>
          </a:p>
          <a:p>
            <a:r>
              <a:rPr lang="en-US" dirty="0"/>
              <a:t> A short label is used to describe the process, such as “Submit payment.”</a:t>
            </a:r>
          </a:p>
        </p:txBody>
      </p:sp>
    </p:spTree>
    <p:extLst>
      <p:ext uri="{BB962C8B-B14F-4D97-AF65-F5344CB8AC3E}">
        <p14:creationId xmlns:p14="http://schemas.microsoft.com/office/powerpoint/2010/main" val="156733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store</a:t>
            </a:r>
          </a:p>
        </p:txBody>
      </p:sp>
      <p:sp>
        <p:nvSpPr>
          <p:cNvPr id="3" name="Content Placeholder 2"/>
          <p:cNvSpPr>
            <a:spLocks noGrp="1"/>
          </p:cNvSpPr>
          <p:nvPr>
            <p:ph idx="1"/>
          </p:nvPr>
        </p:nvSpPr>
        <p:spPr/>
        <p:txBody>
          <a:bodyPr/>
          <a:lstStyle/>
          <a:p>
            <a:r>
              <a:rPr lang="en-US" dirty="0"/>
              <a:t>F</a:t>
            </a:r>
            <a:r>
              <a:rPr lang="en-US" dirty="0" smtClean="0"/>
              <a:t>iles </a:t>
            </a:r>
            <a:r>
              <a:rPr lang="en-US" dirty="0"/>
              <a:t>or repositories that hold information for later use, such as a database table or a membership form</a:t>
            </a:r>
            <a:r>
              <a:rPr lang="en-US" dirty="0" smtClean="0"/>
              <a:t>.</a:t>
            </a:r>
          </a:p>
          <a:p>
            <a:r>
              <a:rPr lang="en-US" dirty="0"/>
              <a:t> Each data store receives a simple label, such as “Orders.”</a:t>
            </a:r>
          </a:p>
        </p:txBody>
      </p:sp>
    </p:spTree>
    <p:extLst>
      <p:ext uri="{BB962C8B-B14F-4D97-AF65-F5344CB8AC3E}">
        <p14:creationId xmlns:p14="http://schemas.microsoft.com/office/powerpoint/2010/main" val="254058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a:t>
            </a:r>
          </a:p>
        </p:txBody>
      </p:sp>
      <p:sp>
        <p:nvSpPr>
          <p:cNvPr id="3" name="Content Placeholder 2"/>
          <p:cNvSpPr>
            <a:spLocks noGrp="1"/>
          </p:cNvSpPr>
          <p:nvPr>
            <p:ph idx="1"/>
          </p:nvPr>
        </p:nvSpPr>
        <p:spPr/>
        <p:txBody>
          <a:bodyPr/>
          <a:lstStyle/>
          <a:p>
            <a:r>
              <a:rPr lang="en-US" dirty="0" smtClean="0"/>
              <a:t>The </a:t>
            </a:r>
            <a:r>
              <a:rPr lang="en-US" dirty="0"/>
              <a:t>route that data takes between the external entities, processes and data stores. </a:t>
            </a:r>
            <a:endParaRPr lang="en-US" dirty="0" smtClean="0"/>
          </a:p>
          <a:p>
            <a:r>
              <a:rPr lang="en-US" dirty="0"/>
              <a:t>T</a:t>
            </a:r>
            <a:r>
              <a:rPr lang="en-US" dirty="0" smtClean="0"/>
              <a:t>ypically </a:t>
            </a:r>
            <a:r>
              <a:rPr lang="en-US" dirty="0"/>
              <a:t>labeled with a short data name, like “Billing details.”</a:t>
            </a:r>
          </a:p>
        </p:txBody>
      </p:sp>
    </p:spTree>
    <p:extLst>
      <p:ext uri="{BB962C8B-B14F-4D97-AF65-F5344CB8AC3E}">
        <p14:creationId xmlns:p14="http://schemas.microsoft.com/office/powerpoint/2010/main" val="3331617503"/>
      </p:ext>
    </p:extLst>
  </p:cSld>
  <p:clrMapOvr>
    <a:masterClrMapping/>
  </p:clrMapOvr>
</p:sld>
</file>

<file path=ppt/theme/theme1.xml><?xml version="1.0" encoding="utf-8"?>
<a:theme xmlns:a="http://schemas.openxmlformats.org/drawingml/2006/main" name="SLIATE LMS Template Powerpoi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 id="{47D6EB70-AC5D-4C93-8EC9-DDBA92A97C78}" vid="{AD4A3A70-3E62-4EFF-A645-92967231B92E}"/>
    </a:ext>
  </a:extLst>
</a:theme>
</file>

<file path=docProps/app.xml><?xml version="1.0" encoding="utf-8"?>
<Properties xmlns="http://schemas.openxmlformats.org/officeDocument/2006/extended-properties" xmlns:vt="http://schemas.openxmlformats.org/officeDocument/2006/docPropsVTypes">
  <Template>SLIATE LMS Template Powerpoint</Template>
  <TotalTime>679</TotalTime>
  <Words>1015</Words>
  <Application>Microsoft Office PowerPoint</Application>
  <PresentationFormat>On-screen Show (4:3)</PresentationFormat>
  <Paragraphs>133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SLIATE LMS Template Powerpoint</vt:lpstr>
      <vt:lpstr>HNDIT 2312-Principles of Software Engineering</vt:lpstr>
      <vt:lpstr>Topics Covered</vt:lpstr>
      <vt:lpstr>Steps in Software Design</vt:lpstr>
      <vt:lpstr>Data flow diagram</vt:lpstr>
      <vt:lpstr>Symbols and Notations Used in DFDs</vt:lpstr>
      <vt:lpstr>External entity</vt:lpstr>
      <vt:lpstr>Process</vt:lpstr>
      <vt:lpstr>Data store</vt:lpstr>
      <vt:lpstr>Data flow</vt:lpstr>
      <vt:lpstr>DFD rules and tips</vt:lpstr>
      <vt:lpstr>DFD levels and layers</vt:lpstr>
      <vt:lpstr>DFD Context diagram(Level 0)</vt:lpstr>
      <vt:lpstr>DFD Level 0(Context diagram)</vt:lpstr>
      <vt:lpstr>DFD Level 1</vt:lpstr>
      <vt:lpstr>Drawing Level 1 DFD diagram</vt:lpstr>
      <vt:lpstr>Level 1 DFD</vt:lpstr>
      <vt:lpstr>Level 2 DFD</vt:lpstr>
      <vt:lpstr>Level 2 DFD Decomposition</vt:lpstr>
      <vt:lpstr>DFD vs. UML</vt:lpstr>
      <vt:lpstr>Why Database?</vt:lpstr>
      <vt:lpstr>Database Design</vt:lpstr>
      <vt:lpstr>Conceptual Database design(ER diagram)</vt:lpstr>
      <vt:lpstr>ER diagram symbols</vt:lpstr>
      <vt:lpstr>How to draw a basic ER diagram</vt:lpstr>
      <vt:lpstr>ER diagram example</vt:lpstr>
      <vt:lpstr>ERD to Relational model</vt:lpstr>
      <vt:lpstr>User Interface Design </vt:lpstr>
      <vt:lpstr>Choosing Interface Elements</vt:lpstr>
      <vt:lpstr>Best Practices for Designing an Interface</vt:lpstr>
      <vt:lpstr>Best Practices for Designing an Interface</vt:lpstr>
      <vt:lpstr>Using Light, Color and Contrast Effectively in UI Design</vt:lpstr>
      <vt:lpstr>Using Light, Color and Contrast Effectively in UI Design</vt:lpstr>
      <vt:lpstr>Using Light, Color and Contrast Effectively in UI Design</vt:lpstr>
      <vt:lpstr>Example: The OS X interface</vt:lpstr>
      <vt:lpstr>Examples: Good vs. Bad UI design</vt:lpstr>
      <vt:lpstr>Examples: Good vs. Bad UI design</vt:lpstr>
      <vt:lpstr>Examples: Good vs. Bad UI design</vt:lpstr>
      <vt:lpstr>Examples: Good vs. Bad UI design</vt:lpstr>
      <vt:lpstr>Examples: Good vs. Bad UI design</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39</cp:revision>
  <dcterms:created xsi:type="dcterms:W3CDTF">2018-06-17T11:02:36Z</dcterms:created>
  <dcterms:modified xsi:type="dcterms:W3CDTF">2018-06-24T14:23:23Z</dcterms:modified>
</cp:coreProperties>
</file>