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D56F-A681-4805-A5A2-3EFEAD22C2F4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d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d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d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d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7: </a:t>
            </a:r>
            <a:r>
              <a:rPr lang="en-US" dirty="0" smtClean="0"/>
              <a:t>Software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HNDIT 2312-Principles of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57841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Layered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Common four layers</a:t>
            </a:r>
          </a:p>
          <a:p>
            <a:pPr lvl="1"/>
            <a:r>
              <a:rPr lang="en-US" dirty="0"/>
              <a:t>Presentation layer (also known as UI layer)</a:t>
            </a:r>
          </a:p>
          <a:p>
            <a:pPr lvl="1"/>
            <a:r>
              <a:rPr lang="en-US" dirty="0"/>
              <a:t>Application layer (also known as service layer)</a:t>
            </a:r>
          </a:p>
          <a:p>
            <a:pPr lvl="1"/>
            <a:r>
              <a:rPr lang="en-US" dirty="0"/>
              <a:t>Business logic layer (also known as domain layer)</a:t>
            </a:r>
          </a:p>
          <a:p>
            <a:pPr lvl="1"/>
            <a:r>
              <a:rPr lang="en-US" dirty="0"/>
              <a:t>Data access layer (also known as persistence layer)</a:t>
            </a:r>
          </a:p>
          <a:p>
            <a:r>
              <a:rPr lang="en-US" dirty="0" smtClean="0"/>
              <a:t>Usage</a:t>
            </a:r>
          </a:p>
          <a:p>
            <a:pPr lvl="1"/>
            <a:r>
              <a:rPr lang="en-US" dirty="0"/>
              <a:t>General desktop applications.</a:t>
            </a:r>
          </a:p>
          <a:p>
            <a:pPr lvl="1"/>
            <a:r>
              <a:rPr lang="en-US" dirty="0"/>
              <a:t>E commerce web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43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Layered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6.6 LayeredArch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-16082" r="-16082"/>
              <a:stretch>
                <a:fillRect/>
              </a:stretch>
            </p:blipFill>
          </mc:Choice>
          <mc:Fallback>
            <p:blipFill>
              <a:blip r:embed="rId3"/>
              <a:srcRect l="-16082" r="-16082"/>
              <a:stretch>
                <a:fillRect/>
              </a:stretch>
            </p:blipFill>
          </mc:Fallback>
        </mc:AlternateContent>
        <p:spPr>
          <a:xfrm>
            <a:off x="914400" y="1981199"/>
            <a:ext cx="7271456" cy="399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29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Client-server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Distributed system model which shows how data and processing is distributed across a range of components.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Can be implemented on a single computer.</a:t>
            </a:r>
          </a:p>
          <a:p>
            <a:pPr>
              <a:lnSpc>
                <a:spcPct val="90000"/>
              </a:lnSpc>
            </a:pPr>
            <a:r>
              <a:rPr lang="en-GB" dirty="0"/>
              <a:t>Set of stand-alone servers which provide specific services such as printing, data management, etc.</a:t>
            </a:r>
          </a:p>
          <a:p>
            <a:pPr>
              <a:lnSpc>
                <a:spcPct val="90000"/>
              </a:lnSpc>
            </a:pPr>
            <a:r>
              <a:rPr lang="en-GB" dirty="0"/>
              <a:t>Set of clients which call on these services.</a:t>
            </a:r>
          </a:p>
          <a:p>
            <a:pPr>
              <a:lnSpc>
                <a:spcPct val="90000"/>
              </a:lnSpc>
            </a:pPr>
            <a:r>
              <a:rPr lang="en-GB" dirty="0"/>
              <a:t>Network which allows clients to access servers.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959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client–server architecture for a film library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6.11 ClientServerFilmPhoto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-1062" r="-1062"/>
              <a:stretch>
                <a:fillRect/>
              </a:stretch>
            </p:blipFill>
          </mc:Choice>
          <mc:Fallback>
            <p:blipFill>
              <a:blip r:embed="rId3"/>
              <a:srcRect l="-1062" r="-1062"/>
              <a:stretch>
                <a:fillRect/>
              </a:stretch>
            </p:blipFill>
          </mc:Fallback>
        </mc:AlternateContent>
        <p:spPr>
          <a:xfrm>
            <a:off x="990600" y="1960418"/>
            <a:ext cx="7203898" cy="396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9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Client-server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pattern consists of two parties; a server and multiple clients. The server component will provide services to multiple client components. </a:t>
            </a:r>
            <a:endParaRPr lang="en-US" dirty="0" smtClean="0"/>
          </a:p>
          <a:p>
            <a:r>
              <a:rPr lang="en-US" dirty="0"/>
              <a:t>Usage</a:t>
            </a:r>
          </a:p>
          <a:p>
            <a:pPr lvl="1"/>
            <a:r>
              <a:rPr lang="en-US" dirty="0"/>
              <a:t>Online applications such as email, document sharing and banking.</a:t>
            </a:r>
          </a:p>
        </p:txBody>
      </p:sp>
    </p:spTree>
    <p:extLst>
      <p:ext uri="{BB962C8B-B14F-4D97-AF65-F5344CB8AC3E}">
        <p14:creationId xmlns:p14="http://schemas.microsoft.com/office/powerpoint/2010/main" val="1732662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Model-view-controller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pattern, also known as MVC pattern, divides an interactive application in to 3 parts </a:t>
            </a:r>
          </a:p>
          <a:p>
            <a:pPr lvl="1"/>
            <a:r>
              <a:rPr lang="en-US" dirty="0"/>
              <a:t>model — contains the core functionality and data</a:t>
            </a:r>
          </a:p>
          <a:p>
            <a:pPr lvl="1"/>
            <a:r>
              <a:rPr lang="en-US" dirty="0"/>
              <a:t>view — displays the information to the user (more than one view may be defined)</a:t>
            </a:r>
          </a:p>
          <a:p>
            <a:pPr lvl="1"/>
            <a:r>
              <a:rPr lang="en-US" dirty="0" smtClean="0"/>
              <a:t>controller</a:t>
            </a:r>
            <a:r>
              <a:rPr lang="en-US" dirty="0"/>
              <a:t> — handles the input from the </a:t>
            </a:r>
            <a:r>
              <a:rPr lang="en-US" dirty="0" smtClean="0"/>
              <a:t>user</a:t>
            </a:r>
          </a:p>
          <a:p>
            <a:r>
              <a:rPr lang="en-US" dirty="0"/>
              <a:t>Usage</a:t>
            </a:r>
          </a:p>
          <a:p>
            <a:pPr lvl="1"/>
            <a:r>
              <a:rPr lang="en-US" dirty="0" smtClean="0"/>
              <a:t>Web based application</a:t>
            </a:r>
          </a:p>
        </p:txBody>
      </p:sp>
    </p:spTree>
    <p:extLst>
      <p:ext uri="{BB962C8B-B14F-4D97-AF65-F5344CB8AC3E}">
        <p14:creationId xmlns:p14="http://schemas.microsoft.com/office/powerpoint/2010/main" val="3452964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application architecture using the MVC pattern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6"/>
          <p:cNvPicPr>
            <a:picLocks noChangeAspect="1" noChangeArrowheads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b="-8466"/>
              <a:stretch>
                <a:fillRect/>
              </a:stretch>
            </p:blipFill>
          </mc:Choice>
          <mc:Fallback>
            <p:blipFill>
              <a:blip r:embed="rId3"/>
              <a:srcRect b="-8466"/>
              <a:stretch>
                <a:fillRect/>
              </a:stretch>
            </p:blipFill>
          </mc:Fallback>
        </mc:AlternateContent>
        <p:spPr bwMode="auto">
          <a:xfrm>
            <a:off x="2396837" y="1905000"/>
            <a:ext cx="4565650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2429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 and filter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Functional transformations process their inputs to produce outputs.</a:t>
            </a:r>
          </a:p>
          <a:p>
            <a:pPr>
              <a:lnSpc>
                <a:spcPct val="90000"/>
              </a:lnSpc>
            </a:pPr>
            <a:r>
              <a:rPr lang="en-GB" dirty="0"/>
              <a:t>May be referred to as a pipe and filter model (as in UNIX shell</a:t>
            </a:r>
            <a:r>
              <a:rPr lang="en-GB" dirty="0" smtClean="0"/>
              <a:t>).</a:t>
            </a:r>
          </a:p>
          <a:p>
            <a:pPr>
              <a:lnSpc>
                <a:spcPct val="90000"/>
              </a:lnSpc>
            </a:pPr>
            <a:r>
              <a:rPr lang="en-US" dirty="0"/>
              <a:t>Usage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Compilers. The consecutive filters perform lexical analysis, parsing, semantic analysis, and code generation.</a:t>
            </a:r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0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 and filter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6.13 InvoiceProc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t="-46243" b="-46243"/>
              <a:stretch>
                <a:fillRect/>
              </a:stretch>
            </p:blipFill>
          </mc:Choice>
          <mc:Fallback>
            <p:blipFill>
              <a:blip r:embed="rId3"/>
              <a:srcRect t="-46243" b="-46243"/>
              <a:stretch>
                <a:fillRect/>
              </a:stretch>
            </p:blipFill>
          </mc:Fallback>
        </mc:AlternateContent>
        <p:spPr>
          <a:xfrm>
            <a:off x="498763" y="1752600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13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software architecture of an ATM system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6.15 ATMSystemArch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t="-13074" b="-13074"/>
              <a:stretch>
                <a:fillRect/>
              </a:stretch>
            </p:blipFill>
          </mc:Choice>
          <mc:Fallback>
            <p:blipFill>
              <a:blip r:embed="rId3"/>
              <a:srcRect t="-13074" b="-13074"/>
              <a:stretch>
                <a:fillRect/>
              </a:stretch>
            </p:blipFill>
          </mc:Fallback>
        </mc:AlternateContent>
        <p:spPr>
          <a:xfrm>
            <a:off x="1045813" y="1939636"/>
            <a:ext cx="7082293" cy="389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2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Architectural design decisions</a:t>
            </a:r>
            <a:endParaRPr lang="en-GB" dirty="0"/>
          </a:p>
          <a:p>
            <a:r>
              <a:rPr lang="en-US" dirty="0"/>
              <a:t>Architectural views</a:t>
            </a:r>
            <a:endParaRPr lang="en-GB" dirty="0"/>
          </a:p>
          <a:p>
            <a:r>
              <a:rPr lang="en-US" dirty="0"/>
              <a:t>Architectural </a:t>
            </a:r>
            <a:r>
              <a:rPr lang="en-US" dirty="0" smtClean="0"/>
              <a:t>patterns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1188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software architecture is a description of how a software system is organized. </a:t>
            </a:r>
            <a:endParaRPr lang="en-GB" dirty="0"/>
          </a:p>
          <a:p>
            <a:r>
              <a:rPr lang="en-US" dirty="0"/>
              <a:t>An architectural pattern is a general, reusable solution to a commonly occurring problem in software architecture within a given context. </a:t>
            </a:r>
            <a:endParaRPr lang="en-US" dirty="0" smtClean="0"/>
          </a:p>
          <a:p>
            <a:r>
              <a:rPr lang="en-US" dirty="0"/>
              <a:t>Architectural patterns are a means of reusing knowledge about generic system </a:t>
            </a:r>
            <a:r>
              <a:rPr lang="en-US" dirty="0" smtClean="0"/>
              <a:t>architectures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7075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 process for identifying the sub-systems making up a system and the framework for sub-system control and communication is architectural design.</a:t>
            </a:r>
          </a:p>
          <a:p>
            <a:r>
              <a:rPr lang="en-US" dirty="0"/>
              <a:t>The output of this design process is a description of the software architecture.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52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early stage of the system design process.</a:t>
            </a:r>
          </a:p>
          <a:p>
            <a:r>
              <a:rPr lang="en-GB" dirty="0"/>
              <a:t>Represents the link between specification and design processes.</a:t>
            </a:r>
          </a:p>
          <a:p>
            <a:r>
              <a:rPr lang="en-GB" dirty="0" smtClean="0"/>
              <a:t>It </a:t>
            </a:r>
            <a:r>
              <a:rPr lang="en-GB" dirty="0"/>
              <a:t>involves identifying major system components and their communications.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736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Advantages of </a:t>
            </a:r>
            <a:r>
              <a:rPr lang="en-GB" dirty="0" smtClean="0"/>
              <a:t>Software </a:t>
            </a:r>
            <a:r>
              <a:rPr lang="en-GB" dirty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Stakeholder communication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Architecture may be used as a focus of discussion by system stakeholders.</a:t>
            </a:r>
          </a:p>
          <a:p>
            <a:pPr>
              <a:lnSpc>
                <a:spcPct val="90000"/>
              </a:lnSpc>
            </a:pPr>
            <a:r>
              <a:rPr lang="en-GB" dirty="0"/>
              <a:t>System analysis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Means that analysis of whether the system can meet its non-functional requirements is possible.</a:t>
            </a:r>
          </a:p>
          <a:p>
            <a:pPr>
              <a:lnSpc>
                <a:spcPct val="90000"/>
              </a:lnSpc>
            </a:pPr>
            <a:r>
              <a:rPr lang="en-GB" dirty="0"/>
              <a:t>Large-scale reuse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The architecture may be reusable across a range of systems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Product-line architectures may be developed.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54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Simple, informal block diagrams showing entities and relationships are the most frequently used method for documenting software architectures.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4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 are a means of representing, sharing and reusing knowledge.</a:t>
            </a:r>
          </a:p>
          <a:p>
            <a:r>
              <a:rPr lang="en-US" dirty="0"/>
              <a:t>An architectural pattern is a stylized description of good design practice, which has been tried and tested in different environments.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23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ommon </a:t>
            </a:r>
            <a:r>
              <a:rPr lang="en-US" dirty="0"/>
              <a:t>architectural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Layered pattern</a:t>
            </a:r>
          </a:p>
          <a:p>
            <a:r>
              <a:rPr lang="en-US" dirty="0"/>
              <a:t>Client-server </a:t>
            </a:r>
            <a:r>
              <a:rPr lang="en-US" dirty="0" smtClean="0"/>
              <a:t>pattern</a:t>
            </a:r>
          </a:p>
          <a:p>
            <a:r>
              <a:rPr lang="en-US" dirty="0"/>
              <a:t>Model-view-controller pattern</a:t>
            </a:r>
          </a:p>
          <a:p>
            <a:r>
              <a:rPr lang="en-US" dirty="0" smtClean="0"/>
              <a:t>Master-slave </a:t>
            </a:r>
            <a:r>
              <a:rPr lang="en-US" dirty="0"/>
              <a:t>pattern</a:t>
            </a:r>
          </a:p>
          <a:p>
            <a:r>
              <a:rPr lang="en-US" dirty="0"/>
              <a:t>Pipe-filter pattern</a:t>
            </a:r>
          </a:p>
          <a:p>
            <a:r>
              <a:rPr lang="en-US" dirty="0"/>
              <a:t>Broker pattern</a:t>
            </a:r>
          </a:p>
          <a:p>
            <a:r>
              <a:rPr lang="en-US" dirty="0"/>
              <a:t>Peer-to-peer pattern</a:t>
            </a:r>
          </a:p>
          <a:p>
            <a:r>
              <a:rPr lang="en-US" dirty="0"/>
              <a:t>Event-bus </a:t>
            </a:r>
            <a:r>
              <a:rPr lang="en-US" dirty="0" smtClean="0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4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Layered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to model the interfacing of sub-systems.</a:t>
            </a:r>
          </a:p>
          <a:p>
            <a:r>
              <a:rPr lang="en-GB" dirty="0"/>
              <a:t>Organises the system into a set of layers (or abstract machines) each of which provide a set of services.</a:t>
            </a:r>
          </a:p>
          <a:p>
            <a:r>
              <a:rPr lang="en-GB" dirty="0"/>
              <a:t>Supports the incremental development of sub-systems in different layers. When a layer interface changes, only the adjacent layer is affected.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56654"/>
      </p:ext>
    </p:extLst>
  </p:cSld>
  <p:clrMapOvr>
    <a:masterClrMapping/>
  </p:clrMapOvr>
</p:sld>
</file>

<file path=ppt/theme/theme1.xml><?xml version="1.0" encoding="utf-8"?>
<a:theme xmlns:a="http://schemas.openxmlformats.org/drawingml/2006/main" name="SLIATE LMS Template Powerpoi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7D6EB70-AC5D-4C93-8EC9-DDBA92A97C78}" vid="{AD4A3A70-3E62-4EFF-A645-92967231B9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SLIATE LMS Template Powerpoint</Template>
  <TotalTime>772</TotalTime>
  <Words>572</Words>
  <Application>Microsoft Office PowerPoint</Application>
  <PresentationFormat>On-screen Show (4:3)</PresentationFormat>
  <Paragraphs>79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SLIATE LMS Template Powerpoint</vt:lpstr>
      <vt:lpstr>HNDIT 2312-Principles of Software Engineering</vt:lpstr>
      <vt:lpstr>Topics Covered</vt:lpstr>
      <vt:lpstr>Software architecture</vt:lpstr>
      <vt:lpstr>Architectural design</vt:lpstr>
      <vt:lpstr>Advantages of Software architecture</vt:lpstr>
      <vt:lpstr>Architectural representations</vt:lpstr>
      <vt:lpstr>Architectural patterns</vt:lpstr>
      <vt:lpstr>Common architectural patterns</vt:lpstr>
      <vt:lpstr>Layered architecture</vt:lpstr>
      <vt:lpstr>Layered architecture</vt:lpstr>
      <vt:lpstr>Layered architecture</vt:lpstr>
      <vt:lpstr>Client-server architecture</vt:lpstr>
      <vt:lpstr>A client–server architecture for a film library </vt:lpstr>
      <vt:lpstr>Client-server architecture</vt:lpstr>
      <vt:lpstr>Model-view-controller pattern</vt:lpstr>
      <vt:lpstr>Web application architecture using the MVC pattern </vt:lpstr>
      <vt:lpstr>Pipe and filter architecture</vt:lpstr>
      <vt:lpstr>Pipe and filter architecture</vt:lpstr>
      <vt:lpstr>The software architecture of an ATM system </vt:lpstr>
      <vt:lpstr>Key points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47</cp:revision>
  <dcterms:created xsi:type="dcterms:W3CDTF">2018-06-17T11:02:36Z</dcterms:created>
  <dcterms:modified xsi:type="dcterms:W3CDTF">2018-07-01T19:04:23Z</dcterms:modified>
</cp:coreProperties>
</file>