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80" r:id="rId3"/>
    <p:sldId id="281" r:id="rId4"/>
    <p:sldId id="282" r:id="rId5"/>
    <p:sldId id="283" r:id="rId6"/>
    <p:sldId id="284" r:id="rId7"/>
    <p:sldId id="279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9FC35D-A890-45BE-B937-00FBC254083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447477-D5A5-473D-824E-E4C7D6B78A0F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Business</a:t>
          </a:r>
          <a:endParaRPr lang="en-US" dirty="0"/>
        </a:p>
      </dgm:t>
    </dgm:pt>
    <dgm:pt modelId="{8ED339F6-D53A-4A3A-8385-E032AA7E97FD}" type="parTrans" cxnId="{5B212D05-5467-40AB-AB18-AC4759E8BA54}">
      <dgm:prSet/>
      <dgm:spPr/>
      <dgm:t>
        <a:bodyPr/>
        <a:lstStyle/>
        <a:p>
          <a:endParaRPr lang="en-US"/>
        </a:p>
      </dgm:t>
    </dgm:pt>
    <dgm:pt modelId="{8BE99BA3-6074-41BB-B2AE-20D295AFE277}" type="sibTrans" cxnId="{5B212D05-5467-40AB-AB18-AC4759E8BA54}">
      <dgm:prSet/>
      <dgm:spPr>
        <a:noFill/>
      </dgm:spPr>
      <dgm:t>
        <a:bodyPr/>
        <a:lstStyle/>
        <a:p>
          <a:endParaRPr lang="en-US"/>
        </a:p>
      </dgm:t>
    </dgm:pt>
    <dgm:pt modelId="{FBBF66C1-D393-4740-8BBC-84986090DD20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Management</a:t>
          </a:r>
          <a:endParaRPr lang="en-US" dirty="0"/>
        </a:p>
      </dgm:t>
    </dgm:pt>
    <dgm:pt modelId="{FE25FE65-8D4A-4A12-BF2F-20C0B412CE41}" type="parTrans" cxnId="{998D7D9E-6367-4E13-9FBE-F43936DD4131}">
      <dgm:prSet/>
      <dgm:spPr/>
      <dgm:t>
        <a:bodyPr/>
        <a:lstStyle/>
        <a:p>
          <a:endParaRPr lang="en-US"/>
        </a:p>
      </dgm:t>
    </dgm:pt>
    <dgm:pt modelId="{2F4ED479-3928-447D-A20D-D96864CDF022}" type="sibTrans" cxnId="{998D7D9E-6367-4E13-9FBE-F43936DD4131}">
      <dgm:prSet/>
      <dgm:spPr>
        <a:solidFill>
          <a:schemeClr val="bg1"/>
        </a:solidFill>
        <a:ln>
          <a:noFill/>
        </a:ln>
      </dgm:spPr>
      <dgm:t>
        <a:bodyPr/>
        <a:lstStyle/>
        <a:p>
          <a:endParaRPr lang="en-US"/>
        </a:p>
      </dgm:t>
    </dgm:pt>
    <dgm:pt modelId="{DBF539F9-FFB4-44E6-AC91-E6BF917AD8CB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Organisation</a:t>
          </a:r>
        </a:p>
      </dgm:t>
    </dgm:pt>
    <dgm:pt modelId="{811D08B5-3DE2-465B-950F-C35381EDDB46}" type="parTrans" cxnId="{9946AABC-2051-4DAA-8711-739D1E225292}">
      <dgm:prSet/>
      <dgm:spPr/>
      <dgm:t>
        <a:bodyPr/>
        <a:lstStyle/>
        <a:p>
          <a:endParaRPr lang="en-US"/>
        </a:p>
      </dgm:t>
    </dgm:pt>
    <dgm:pt modelId="{E5C6FEFB-3296-4FF2-8AA6-F9790074D68E}" type="sibTrans" cxnId="{9946AABC-2051-4DAA-8711-739D1E225292}">
      <dgm:prSet/>
      <dgm:spPr>
        <a:noFill/>
      </dgm:spPr>
      <dgm:t>
        <a:bodyPr/>
        <a:lstStyle/>
        <a:p>
          <a:endParaRPr lang="en-US"/>
        </a:p>
      </dgm:t>
    </dgm:pt>
    <dgm:pt modelId="{43688B45-9EF1-42EB-A0EF-9BD0E6668046}" type="pres">
      <dgm:prSet presAssocID="{CE9FC35D-A890-45BE-B937-00FBC2540837}" presName="cycle" presStyleCnt="0">
        <dgm:presLayoutVars>
          <dgm:dir/>
          <dgm:resizeHandles val="exact"/>
        </dgm:presLayoutVars>
      </dgm:prSet>
      <dgm:spPr/>
    </dgm:pt>
    <dgm:pt modelId="{3508A2A8-5708-4F9F-B081-2946988784E0}" type="pres">
      <dgm:prSet presAssocID="{BA447477-D5A5-473D-824E-E4C7D6B78A0F}" presName="node" presStyleLbl="node1" presStyleIdx="0" presStyleCnt="3" custRadScaleRad="97933" custRadScaleInc="-12053">
        <dgm:presLayoutVars>
          <dgm:bulletEnabled val="1"/>
        </dgm:presLayoutVars>
      </dgm:prSet>
      <dgm:spPr/>
    </dgm:pt>
    <dgm:pt modelId="{69403B7D-81D0-47A3-B4B5-70EF03BF9398}" type="pres">
      <dgm:prSet presAssocID="{8BE99BA3-6074-41BB-B2AE-20D295AFE277}" presName="sibTrans" presStyleLbl="sibTrans2D1" presStyleIdx="0" presStyleCnt="3"/>
      <dgm:spPr/>
    </dgm:pt>
    <dgm:pt modelId="{FD67A939-D2AD-4417-A2B3-A4B6F41C0CD8}" type="pres">
      <dgm:prSet presAssocID="{8BE99BA3-6074-41BB-B2AE-20D295AFE277}" presName="connectorText" presStyleLbl="sibTrans2D1" presStyleIdx="0" presStyleCnt="3"/>
      <dgm:spPr/>
    </dgm:pt>
    <dgm:pt modelId="{37621C92-A2E9-4CB2-A7DE-9431A00F7BB6}" type="pres">
      <dgm:prSet presAssocID="{FBBF66C1-D393-4740-8BBC-84986090DD20}" presName="node" presStyleLbl="node1" presStyleIdx="1" presStyleCnt="3" custRadScaleRad="106159" custRadScaleInc="-1448">
        <dgm:presLayoutVars>
          <dgm:bulletEnabled val="1"/>
        </dgm:presLayoutVars>
      </dgm:prSet>
      <dgm:spPr/>
    </dgm:pt>
    <dgm:pt modelId="{5585B04E-1D83-4464-AF0A-8DC4A90FBD3B}" type="pres">
      <dgm:prSet presAssocID="{2F4ED479-3928-447D-A20D-D96864CDF022}" presName="sibTrans" presStyleLbl="sibTrans2D1" presStyleIdx="1" presStyleCnt="3"/>
      <dgm:spPr/>
    </dgm:pt>
    <dgm:pt modelId="{E35000F0-846D-46D6-86A8-32A68C1ACE65}" type="pres">
      <dgm:prSet presAssocID="{2F4ED479-3928-447D-A20D-D96864CDF022}" presName="connectorText" presStyleLbl="sibTrans2D1" presStyleIdx="1" presStyleCnt="3"/>
      <dgm:spPr/>
    </dgm:pt>
    <dgm:pt modelId="{5E477D4E-FC9B-468F-8B98-881FE5A180E0}" type="pres">
      <dgm:prSet presAssocID="{DBF539F9-FFB4-44E6-AC91-E6BF917AD8CB}" presName="node" presStyleLbl="node1" presStyleIdx="2" presStyleCnt="3" custRadScaleRad="152510" custRadScaleInc="-820">
        <dgm:presLayoutVars>
          <dgm:bulletEnabled val="1"/>
        </dgm:presLayoutVars>
      </dgm:prSet>
      <dgm:spPr/>
    </dgm:pt>
    <dgm:pt modelId="{8B70162F-380F-4CA8-9EC1-DD0F744D6411}" type="pres">
      <dgm:prSet presAssocID="{E5C6FEFB-3296-4FF2-8AA6-F9790074D68E}" presName="sibTrans" presStyleLbl="sibTrans2D1" presStyleIdx="2" presStyleCnt="3"/>
      <dgm:spPr/>
    </dgm:pt>
    <dgm:pt modelId="{E4551E28-7E99-44D3-9535-A815D13D98CD}" type="pres">
      <dgm:prSet presAssocID="{E5C6FEFB-3296-4FF2-8AA6-F9790074D68E}" presName="connectorText" presStyleLbl="sibTrans2D1" presStyleIdx="2" presStyleCnt="3"/>
      <dgm:spPr/>
    </dgm:pt>
  </dgm:ptLst>
  <dgm:cxnLst>
    <dgm:cxn modelId="{5B212D05-5467-40AB-AB18-AC4759E8BA54}" srcId="{CE9FC35D-A890-45BE-B937-00FBC2540837}" destId="{BA447477-D5A5-473D-824E-E4C7D6B78A0F}" srcOrd="0" destOrd="0" parTransId="{8ED339F6-D53A-4A3A-8385-E032AA7E97FD}" sibTransId="{8BE99BA3-6074-41BB-B2AE-20D295AFE277}"/>
    <dgm:cxn modelId="{B9B50F62-D28D-47CA-9B10-C043258E8DDF}" type="presOf" srcId="{8BE99BA3-6074-41BB-B2AE-20D295AFE277}" destId="{FD67A939-D2AD-4417-A2B3-A4B6F41C0CD8}" srcOrd="1" destOrd="0" presId="urn:microsoft.com/office/officeart/2005/8/layout/cycle2"/>
    <dgm:cxn modelId="{948D1150-D634-4E12-B391-9BF2E1CBEF48}" type="presOf" srcId="{2F4ED479-3928-447D-A20D-D96864CDF022}" destId="{E35000F0-846D-46D6-86A8-32A68C1ACE65}" srcOrd="1" destOrd="0" presId="urn:microsoft.com/office/officeart/2005/8/layout/cycle2"/>
    <dgm:cxn modelId="{649D2F50-A8BE-407A-B43B-4384A2396449}" type="presOf" srcId="{DBF539F9-FFB4-44E6-AC91-E6BF917AD8CB}" destId="{5E477D4E-FC9B-468F-8B98-881FE5A180E0}" srcOrd="0" destOrd="0" presId="urn:microsoft.com/office/officeart/2005/8/layout/cycle2"/>
    <dgm:cxn modelId="{505C998C-CEF1-4852-B8EE-22DCD15916C8}" type="presOf" srcId="{E5C6FEFB-3296-4FF2-8AA6-F9790074D68E}" destId="{8B70162F-380F-4CA8-9EC1-DD0F744D6411}" srcOrd="0" destOrd="0" presId="urn:microsoft.com/office/officeart/2005/8/layout/cycle2"/>
    <dgm:cxn modelId="{17CB219C-A276-42DB-8416-17AD6732AE6C}" type="presOf" srcId="{FBBF66C1-D393-4740-8BBC-84986090DD20}" destId="{37621C92-A2E9-4CB2-A7DE-9431A00F7BB6}" srcOrd="0" destOrd="0" presId="urn:microsoft.com/office/officeart/2005/8/layout/cycle2"/>
    <dgm:cxn modelId="{998D7D9E-6367-4E13-9FBE-F43936DD4131}" srcId="{CE9FC35D-A890-45BE-B937-00FBC2540837}" destId="{FBBF66C1-D393-4740-8BBC-84986090DD20}" srcOrd="1" destOrd="0" parTransId="{FE25FE65-8D4A-4A12-BF2F-20C0B412CE41}" sibTransId="{2F4ED479-3928-447D-A20D-D96864CDF022}"/>
    <dgm:cxn modelId="{746CA1AC-E8D2-40DD-9D2A-CB693F51C670}" type="presOf" srcId="{8BE99BA3-6074-41BB-B2AE-20D295AFE277}" destId="{69403B7D-81D0-47A3-B4B5-70EF03BF9398}" srcOrd="0" destOrd="0" presId="urn:microsoft.com/office/officeart/2005/8/layout/cycle2"/>
    <dgm:cxn modelId="{188BC7B3-DF90-4147-A157-9A00549EEEC6}" type="presOf" srcId="{2F4ED479-3928-447D-A20D-D96864CDF022}" destId="{5585B04E-1D83-4464-AF0A-8DC4A90FBD3B}" srcOrd="0" destOrd="0" presId="urn:microsoft.com/office/officeart/2005/8/layout/cycle2"/>
    <dgm:cxn modelId="{9946AABC-2051-4DAA-8711-739D1E225292}" srcId="{CE9FC35D-A890-45BE-B937-00FBC2540837}" destId="{DBF539F9-FFB4-44E6-AC91-E6BF917AD8CB}" srcOrd="2" destOrd="0" parTransId="{811D08B5-3DE2-465B-950F-C35381EDDB46}" sibTransId="{E5C6FEFB-3296-4FF2-8AA6-F9790074D68E}"/>
    <dgm:cxn modelId="{ADDD16E4-EB5F-48C4-AA45-A5FE9D1D79CD}" type="presOf" srcId="{CE9FC35D-A890-45BE-B937-00FBC2540837}" destId="{43688B45-9EF1-42EB-A0EF-9BD0E6668046}" srcOrd="0" destOrd="0" presId="urn:microsoft.com/office/officeart/2005/8/layout/cycle2"/>
    <dgm:cxn modelId="{03F8FAF6-181A-4D3F-A8AD-8F99BF824788}" type="presOf" srcId="{E5C6FEFB-3296-4FF2-8AA6-F9790074D68E}" destId="{E4551E28-7E99-44D3-9535-A815D13D98CD}" srcOrd="1" destOrd="0" presId="urn:microsoft.com/office/officeart/2005/8/layout/cycle2"/>
    <dgm:cxn modelId="{24D963FC-200C-4C49-9F44-304A73B82485}" type="presOf" srcId="{BA447477-D5A5-473D-824E-E4C7D6B78A0F}" destId="{3508A2A8-5708-4F9F-B081-2946988784E0}" srcOrd="0" destOrd="0" presId="urn:microsoft.com/office/officeart/2005/8/layout/cycle2"/>
    <dgm:cxn modelId="{4FE3308F-5ECA-41B7-AA58-F9B327ECC73A}" type="presParOf" srcId="{43688B45-9EF1-42EB-A0EF-9BD0E6668046}" destId="{3508A2A8-5708-4F9F-B081-2946988784E0}" srcOrd="0" destOrd="0" presId="urn:microsoft.com/office/officeart/2005/8/layout/cycle2"/>
    <dgm:cxn modelId="{B6C8295A-2009-49CF-B37C-978B085A756E}" type="presParOf" srcId="{43688B45-9EF1-42EB-A0EF-9BD0E6668046}" destId="{69403B7D-81D0-47A3-B4B5-70EF03BF9398}" srcOrd="1" destOrd="0" presId="urn:microsoft.com/office/officeart/2005/8/layout/cycle2"/>
    <dgm:cxn modelId="{63558C03-1A9E-42BB-8550-65403D2746AA}" type="presParOf" srcId="{69403B7D-81D0-47A3-B4B5-70EF03BF9398}" destId="{FD67A939-D2AD-4417-A2B3-A4B6F41C0CD8}" srcOrd="0" destOrd="0" presId="urn:microsoft.com/office/officeart/2005/8/layout/cycle2"/>
    <dgm:cxn modelId="{B7502232-0386-413A-9CC2-0FB3E0F11FAE}" type="presParOf" srcId="{43688B45-9EF1-42EB-A0EF-9BD0E6668046}" destId="{37621C92-A2E9-4CB2-A7DE-9431A00F7BB6}" srcOrd="2" destOrd="0" presId="urn:microsoft.com/office/officeart/2005/8/layout/cycle2"/>
    <dgm:cxn modelId="{E5542FF3-ADA9-43E3-8123-57ADD0DB0736}" type="presParOf" srcId="{43688B45-9EF1-42EB-A0EF-9BD0E6668046}" destId="{5585B04E-1D83-4464-AF0A-8DC4A90FBD3B}" srcOrd="3" destOrd="0" presId="urn:microsoft.com/office/officeart/2005/8/layout/cycle2"/>
    <dgm:cxn modelId="{58719230-1982-4E86-BFF6-32926938731B}" type="presParOf" srcId="{5585B04E-1D83-4464-AF0A-8DC4A90FBD3B}" destId="{E35000F0-846D-46D6-86A8-32A68C1ACE65}" srcOrd="0" destOrd="0" presId="urn:microsoft.com/office/officeart/2005/8/layout/cycle2"/>
    <dgm:cxn modelId="{E7949B0F-D8AA-407D-806D-326784609030}" type="presParOf" srcId="{43688B45-9EF1-42EB-A0EF-9BD0E6668046}" destId="{5E477D4E-FC9B-468F-8B98-881FE5A180E0}" srcOrd="4" destOrd="0" presId="urn:microsoft.com/office/officeart/2005/8/layout/cycle2"/>
    <dgm:cxn modelId="{DCB9ACFE-8E6D-44C0-B168-605462C84FC8}" type="presParOf" srcId="{43688B45-9EF1-42EB-A0EF-9BD0E6668046}" destId="{8B70162F-380F-4CA8-9EC1-DD0F744D6411}" srcOrd="5" destOrd="0" presId="urn:microsoft.com/office/officeart/2005/8/layout/cycle2"/>
    <dgm:cxn modelId="{51D26595-D410-4A55-BEC7-AF91CD598FBC}" type="presParOf" srcId="{8B70162F-380F-4CA8-9EC1-DD0F744D6411}" destId="{E4551E28-7E99-44D3-9535-A815D13D98C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06EBA8-1915-41C0-BB72-6F555831405E}" type="doc">
      <dgm:prSet loTypeId="urn:microsoft.com/office/officeart/2005/8/layout/cycle5" loCatId="cycle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01C4FE56-88DC-49C6-A831-1F68F2E7D461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Planning</a:t>
          </a:r>
          <a:endParaRPr lang="en-IN" b="1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BA8F29C4-1CD5-48E3-A9C5-4442DC2A7D41}" type="parTrans" cxnId="{33908370-471D-43DE-B214-4D30C1752BAD}">
      <dgm:prSet/>
      <dgm:spPr/>
      <dgm:t>
        <a:bodyPr/>
        <a:lstStyle/>
        <a:p>
          <a:endParaRPr lang="en-IN"/>
        </a:p>
      </dgm:t>
    </dgm:pt>
    <dgm:pt modelId="{C4A6FAA2-F94A-4490-8616-CA39203D094D}" type="sibTrans" cxnId="{33908370-471D-43DE-B214-4D30C1752BAD}">
      <dgm:prSet/>
      <dgm:spPr/>
      <dgm:t>
        <a:bodyPr/>
        <a:lstStyle/>
        <a:p>
          <a:endParaRPr lang="en-IN"/>
        </a:p>
      </dgm:t>
    </dgm:pt>
    <dgm:pt modelId="{5F8EDB63-739F-4167-8537-14E9E3A21C56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Organizing </a:t>
          </a:r>
        </a:p>
      </dgm:t>
    </dgm:pt>
    <dgm:pt modelId="{56F9D688-7ADE-4FBA-9C07-48D7CE7CE5FB}" type="parTrans" cxnId="{F14D17CD-1CC5-444F-A835-2516F254B4ED}">
      <dgm:prSet/>
      <dgm:spPr/>
      <dgm:t>
        <a:bodyPr/>
        <a:lstStyle/>
        <a:p>
          <a:endParaRPr lang="en-IN"/>
        </a:p>
      </dgm:t>
    </dgm:pt>
    <dgm:pt modelId="{AA2FE25C-33D5-4570-BEEA-BCE675478667}" type="sibTrans" cxnId="{F14D17CD-1CC5-444F-A835-2516F254B4ED}">
      <dgm:prSet/>
      <dgm:spPr/>
      <dgm:t>
        <a:bodyPr/>
        <a:lstStyle/>
        <a:p>
          <a:endParaRPr lang="en-IN"/>
        </a:p>
      </dgm:t>
    </dgm:pt>
    <dgm:pt modelId="{86BAAA5B-AD23-4FD4-9B94-4584DA74EABB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Leading </a:t>
          </a:r>
        </a:p>
      </dgm:t>
    </dgm:pt>
    <dgm:pt modelId="{72C6AB94-75D9-422B-8DB1-DCF302EB1B3D}" type="parTrans" cxnId="{B379F0E0-C977-441D-A9B6-5F9808213F77}">
      <dgm:prSet/>
      <dgm:spPr/>
      <dgm:t>
        <a:bodyPr/>
        <a:lstStyle/>
        <a:p>
          <a:endParaRPr lang="en-IN"/>
        </a:p>
      </dgm:t>
    </dgm:pt>
    <dgm:pt modelId="{BEA20FFF-540C-490A-8399-DB727D3F4E7A}" type="sibTrans" cxnId="{B379F0E0-C977-441D-A9B6-5F9808213F77}">
      <dgm:prSet/>
      <dgm:spPr/>
      <dgm:t>
        <a:bodyPr/>
        <a:lstStyle/>
        <a:p>
          <a:endParaRPr lang="en-IN"/>
        </a:p>
      </dgm:t>
    </dgm:pt>
    <dgm:pt modelId="{19A8DFAF-FFA6-4F64-8CD6-356956C10C36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Controlling</a:t>
          </a:r>
          <a:endParaRPr lang="en-IN" b="1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D464223D-4188-4D73-9F5B-798517DA947E}" type="parTrans" cxnId="{007DE773-8EB6-4E8C-B5C8-B3D8F5ABBED3}">
      <dgm:prSet/>
      <dgm:spPr/>
      <dgm:t>
        <a:bodyPr/>
        <a:lstStyle/>
        <a:p>
          <a:endParaRPr lang="en-IN"/>
        </a:p>
      </dgm:t>
    </dgm:pt>
    <dgm:pt modelId="{D055EA05-C21F-4F90-9F1F-0C050F670DC8}" type="sibTrans" cxnId="{007DE773-8EB6-4E8C-B5C8-B3D8F5ABBED3}">
      <dgm:prSet/>
      <dgm:spPr/>
      <dgm:t>
        <a:bodyPr/>
        <a:lstStyle/>
        <a:p>
          <a:endParaRPr lang="en-IN"/>
        </a:p>
      </dgm:t>
    </dgm:pt>
    <dgm:pt modelId="{409FA974-65E2-42D6-857A-B58B57DEFC8E}" type="pres">
      <dgm:prSet presAssocID="{AE06EBA8-1915-41C0-BB72-6F555831405E}" presName="cycle" presStyleCnt="0">
        <dgm:presLayoutVars>
          <dgm:dir/>
          <dgm:resizeHandles val="exact"/>
        </dgm:presLayoutVars>
      </dgm:prSet>
      <dgm:spPr/>
    </dgm:pt>
    <dgm:pt modelId="{96EE000F-2A5F-43AC-88CA-4B1CC90ABDA9}" type="pres">
      <dgm:prSet presAssocID="{01C4FE56-88DC-49C6-A831-1F68F2E7D461}" presName="node" presStyleLbl="node1" presStyleIdx="0" presStyleCnt="4" custRadScaleRad="111933" custRadScaleInc="2165">
        <dgm:presLayoutVars>
          <dgm:bulletEnabled val="1"/>
        </dgm:presLayoutVars>
      </dgm:prSet>
      <dgm:spPr/>
    </dgm:pt>
    <dgm:pt modelId="{86013B06-044A-4CFB-BB7B-234A91E1E69D}" type="pres">
      <dgm:prSet presAssocID="{01C4FE56-88DC-49C6-A831-1F68F2E7D461}" presName="spNode" presStyleCnt="0"/>
      <dgm:spPr/>
    </dgm:pt>
    <dgm:pt modelId="{786B71C0-0AE7-43BE-A50E-DB440884FEFA}" type="pres">
      <dgm:prSet presAssocID="{C4A6FAA2-F94A-4490-8616-CA39203D094D}" presName="sibTrans" presStyleLbl="sibTrans1D1" presStyleIdx="0" presStyleCnt="4"/>
      <dgm:spPr/>
    </dgm:pt>
    <dgm:pt modelId="{BD84BD91-21C5-47E4-9BD7-75FC02CBBBFF}" type="pres">
      <dgm:prSet presAssocID="{5F8EDB63-739F-4167-8537-14E9E3A21C56}" presName="node" presStyleLbl="node1" presStyleIdx="1" presStyleCnt="4" custScaleX="110340" custRadScaleRad="132936" custRadScaleInc="-1345">
        <dgm:presLayoutVars>
          <dgm:bulletEnabled val="1"/>
        </dgm:presLayoutVars>
      </dgm:prSet>
      <dgm:spPr/>
    </dgm:pt>
    <dgm:pt modelId="{6FA5B694-D48D-4731-AB6D-9B899FED19CF}" type="pres">
      <dgm:prSet presAssocID="{5F8EDB63-739F-4167-8537-14E9E3A21C56}" presName="spNode" presStyleCnt="0"/>
      <dgm:spPr/>
    </dgm:pt>
    <dgm:pt modelId="{1D82AF0C-CBD8-4113-8E0B-254DBAB811FB}" type="pres">
      <dgm:prSet presAssocID="{AA2FE25C-33D5-4570-BEEA-BCE675478667}" presName="sibTrans" presStyleLbl="sibTrans1D1" presStyleIdx="1" presStyleCnt="4"/>
      <dgm:spPr/>
    </dgm:pt>
    <dgm:pt modelId="{7E51B3BA-75AD-4AC0-B276-6BBDCAF96E1C}" type="pres">
      <dgm:prSet presAssocID="{86BAAA5B-AD23-4FD4-9B94-4584DA74EABB}" presName="node" presStyleLbl="node1" presStyleIdx="2" presStyleCnt="4" custRadScaleRad="114031" custRadScaleInc="2895">
        <dgm:presLayoutVars>
          <dgm:bulletEnabled val="1"/>
        </dgm:presLayoutVars>
      </dgm:prSet>
      <dgm:spPr/>
    </dgm:pt>
    <dgm:pt modelId="{77FD1AB8-69BD-4E97-94BB-40498EF58BAC}" type="pres">
      <dgm:prSet presAssocID="{86BAAA5B-AD23-4FD4-9B94-4584DA74EABB}" presName="spNode" presStyleCnt="0"/>
      <dgm:spPr/>
    </dgm:pt>
    <dgm:pt modelId="{BEA92A7B-93C9-4080-95BF-953DE5645102}" type="pres">
      <dgm:prSet presAssocID="{BEA20FFF-540C-490A-8399-DB727D3F4E7A}" presName="sibTrans" presStyleLbl="sibTrans1D1" presStyleIdx="2" presStyleCnt="4"/>
      <dgm:spPr/>
    </dgm:pt>
    <dgm:pt modelId="{1D2EA2C1-D0F0-4125-B6FE-C512918AB235}" type="pres">
      <dgm:prSet presAssocID="{19A8DFAF-FFA6-4F64-8CD6-356956C10C36}" presName="node" presStyleLbl="node1" presStyleIdx="3" presStyleCnt="4" custScaleX="120568" custScaleY="104797" custRadScaleRad="139514" custRadScaleInc="2817">
        <dgm:presLayoutVars>
          <dgm:bulletEnabled val="1"/>
        </dgm:presLayoutVars>
      </dgm:prSet>
      <dgm:spPr/>
    </dgm:pt>
    <dgm:pt modelId="{E4FCA56A-E9B1-4037-92E5-D381018F3974}" type="pres">
      <dgm:prSet presAssocID="{19A8DFAF-FFA6-4F64-8CD6-356956C10C36}" presName="spNode" presStyleCnt="0"/>
      <dgm:spPr/>
    </dgm:pt>
    <dgm:pt modelId="{1C469801-19E1-48D0-A9BE-B2332507825E}" type="pres">
      <dgm:prSet presAssocID="{D055EA05-C21F-4F90-9F1F-0C050F670DC8}" presName="sibTrans" presStyleLbl="sibTrans1D1" presStyleIdx="3" presStyleCnt="4"/>
      <dgm:spPr/>
    </dgm:pt>
  </dgm:ptLst>
  <dgm:cxnLst>
    <dgm:cxn modelId="{DBFB2212-32D1-40AE-B1DF-BD5BB3061497}" type="presOf" srcId="{86BAAA5B-AD23-4FD4-9B94-4584DA74EABB}" destId="{7E51B3BA-75AD-4AC0-B276-6BBDCAF96E1C}" srcOrd="0" destOrd="0" presId="urn:microsoft.com/office/officeart/2005/8/layout/cycle5"/>
    <dgm:cxn modelId="{4EBEB639-BDF3-4A7C-86AA-21E94E7EEDDB}" type="presOf" srcId="{19A8DFAF-FFA6-4F64-8CD6-356956C10C36}" destId="{1D2EA2C1-D0F0-4125-B6FE-C512918AB235}" srcOrd="0" destOrd="0" presId="urn:microsoft.com/office/officeart/2005/8/layout/cycle5"/>
    <dgm:cxn modelId="{2143505F-E88C-4A73-88AB-BF835569D959}" type="presOf" srcId="{5F8EDB63-739F-4167-8537-14E9E3A21C56}" destId="{BD84BD91-21C5-47E4-9BD7-75FC02CBBBFF}" srcOrd="0" destOrd="0" presId="urn:microsoft.com/office/officeart/2005/8/layout/cycle5"/>
    <dgm:cxn modelId="{73980A46-88CE-49FE-A66D-3D53D99AFC26}" type="presOf" srcId="{01C4FE56-88DC-49C6-A831-1F68F2E7D461}" destId="{96EE000F-2A5F-43AC-88CA-4B1CC90ABDA9}" srcOrd="0" destOrd="0" presId="urn:microsoft.com/office/officeart/2005/8/layout/cycle5"/>
    <dgm:cxn modelId="{33908370-471D-43DE-B214-4D30C1752BAD}" srcId="{AE06EBA8-1915-41C0-BB72-6F555831405E}" destId="{01C4FE56-88DC-49C6-A831-1F68F2E7D461}" srcOrd="0" destOrd="0" parTransId="{BA8F29C4-1CD5-48E3-A9C5-4442DC2A7D41}" sibTransId="{C4A6FAA2-F94A-4490-8616-CA39203D094D}"/>
    <dgm:cxn modelId="{007DE773-8EB6-4E8C-B5C8-B3D8F5ABBED3}" srcId="{AE06EBA8-1915-41C0-BB72-6F555831405E}" destId="{19A8DFAF-FFA6-4F64-8CD6-356956C10C36}" srcOrd="3" destOrd="0" parTransId="{D464223D-4188-4D73-9F5B-798517DA947E}" sibTransId="{D055EA05-C21F-4F90-9F1F-0C050F670DC8}"/>
    <dgm:cxn modelId="{69DB2D79-C089-4757-A5C4-728FDBC7DE75}" type="presOf" srcId="{D055EA05-C21F-4F90-9F1F-0C050F670DC8}" destId="{1C469801-19E1-48D0-A9BE-B2332507825E}" srcOrd="0" destOrd="0" presId="urn:microsoft.com/office/officeart/2005/8/layout/cycle5"/>
    <dgm:cxn modelId="{4FBD1DAC-5B05-4144-84B6-E7140844C07F}" type="presOf" srcId="{AE06EBA8-1915-41C0-BB72-6F555831405E}" destId="{409FA974-65E2-42D6-857A-B58B57DEFC8E}" srcOrd="0" destOrd="0" presId="urn:microsoft.com/office/officeart/2005/8/layout/cycle5"/>
    <dgm:cxn modelId="{81CF3DC4-BA55-43EA-BBD8-C209970C921D}" type="presOf" srcId="{C4A6FAA2-F94A-4490-8616-CA39203D094D}" destId="{786B71C0-0AE7-43BE-A50E-DB440884FEFA}" srcOrd="0" destOrd="0" presId="urn:microsoft.com/office/officeart/2005/8/layout/cycle5"/>
    <dgm:cxn modelId="{F14D17CD-1CC5-444F-A835-2516F254B4ED}" srcId="{AE06EBA8-1915-41C0-BB72-6F555831405E}" destId="{5F8EDB63-739F-4167-8537-14E9E3A21C56}" srcOrd="1" destOrd="0" parTransId="{56F9D688-7ADE-4FBA-9C07-48D7CE7CE5FB}" sibTransId="{AA2FE25C-33D5-4570-BEEA-BCE675478667}"/>
    <dgm:cxn modelId="{B3EA72CE-FC55-4702-BD24-4A97CA7628AD}" type="presOf" srcId="{AA2FE25C-33D5-4570-BEEA-BCE675478667}" destId="{1D82AF0C-CBD8-4113-8E0B-254DBAB811FB}" srcOrd="0" destOrd="0" presId="urn:microsoft.com/office/officeart/2005/8/layout/cycle5"/>
    <dgm:cxn modelId="{B379F0E0-C977-441D-A9B6-5F9808213F77}" srcId="{AE06EBA8-1915-41C0-BB72-6F555831405E}" destId="{86BAAA5B-AD23-4FD4-9B94-4584DA74EABB}" srcOrd="2" destOrd="0" parTransId="{72C6AB94-75D9-422B-8DB1-DCF302EB1B3D}" sibTransId="{BEA20FFF-540C-490A-8399-DB727D3F4E7A}"/>
    <dgm:cxn modelId="{325013F0-96DD-4159-B815-BEACE68861DB}" type="presOf" srcId="{BEA20FFF-540C-490A-8399-DB727D3F4E7A}" destId="{BEA92A7B-93C9-4080-95BF-953DE5645102}" srcOrd="0" destOrd="0" presId="urn:microsoft.com/office/officeart/2005/8/layout/cycle5"/>
    <dgm:cxn modelId="{FC5CDB7C-26D5-4628-A26A-2F50DF2CEDB2}" type="presParOf" srcId="{409FA974-65E2-42D6-857A-B58B57DEFC8E}" destId="{96EE000F-2A5F-43AC-88CA-4B1CC90ABDA9}" srcOrd="0" destOrd="0" presId="urn:microsoft.com/office/officeart/2005/8/layout/cycle5"/>
    <dgm:cxn modelId="{D0F047B9-8387-41B1-AC07-771E0D4991B3}" type="presParOf" srcId="{409FA974-65E2-42D6-857A-B58B57DEFC8E}" destId="{86013B06-044A-4CFB-BB7B-234A91E1E69D}" srcOrd="1" destOrd="0" presId="urn:microsoft.com/office/officeart/2005/8/layout/cycle5"/>
    <dgm:cxn modelId="{21F4B313-7A5C-48E2-9A47-7855E57F868B}" type="presParOf" srcId="{409FA974-65E2-42D6-857A-B58B57DEFC8E}" destId="{786B71C0-0AE7-43BE-A50E-DB440884FEFA}" srcOrd="2" destOrd="0" presId="urn:microsoft.com/office/officeart/2005/8/layout/cycle5"/>
    <dgm:cxn modelId="{263B3C7B-C7BC-4C4B-B233-847ABC3BD52B}" type="presParOf" srcId="{409FA974-65E2-42D6-857A-B58B57DEFC8E}" destId="{BD84BD91-21C5-47E4-9BD7-75FC02CBBBFF}" srcOrd="3" destOrd="0" presId="urn:microsoft.com/office/officeart/2005/8/layout/cycle5"/>
    <dgm:cxn modelId="{10CB8786-4F18-4C2C-B554-28CFD41F6EC4}" type="presParOf" srcId="{409FA974-65E2-42D6-857A-B58B57DEFC8E}" destId="{6FA5B694-D48D-4731-AB6D-9B899FED19CF}" srcOrd="4" destOrd="0" presId="urn:microsoft.com/office/officeart/2005/8/layout/cycle5"/>
    <dgm:cxn modelId="{E3A0BFF2-5200-47D3-90F2-E4E5F30E6113}" type="presParOf" srcId="{409FA974-65E2-42D6-857A-B58B57DEFC8E}" destId="{1D82AF0C-CBD8-4113-8E0B-254DBAB811FB}" srcOrd="5" destOrd="0" presId="urn:microsoft.com/office/officeart/2005/8/layout/cycle5"/>
    <dgm:cxn modelId="{59AF7A18-F844-4CA6-A8C3-EA78F4B428BA}" type="presParOf" srcId="{409FA974-65E2-42D6-857A-B58B57DEFC8E}" destId="{7E51B3BA-75AD-4AC0-B276-6BBDCAF96E1C}" srcOrd="6" destOrd="0" presId="urn:microsoft.com/office/officeart/2005/8/layout/cycle5"/>
    <dgm:cxn modelId="{244396E7-12D5-4E48-A16F-B328679737AD}" type="presParOf" srcId="{409FA974-65E2-42D6-857A-B58B57DEFC8E}" destId="{77FD1AB8-69BD-4E97-94BB-40498EF58BAC}" srcOrd="7" destOrd="0" presId="urn:microsoft.com/office/officeart/2005/8/layout/cycle5"/>
    <dgm:cxn modelId="{6E44BCDA-1B6C-44E9-922E-24E835E0C8D7}" type="presParOf" srcId="{409FA974-65E2-42D6-857A-B58B57DEFC8E}" destId="{BEA92A7B-93C9-4080-95BF-953DE5645102}" srcOrd="8" destOrd="0" presId="urn:microsoft.com/office/officeart/2005/8/layout/cycle5"/>
    <dgm:cxn modelId="{247AD7C3-9195-4FE2-B252-6B50AE3B9EE1}" type="presParOf" srcId="{409FA974-65E2-42D6-857A-B58B57DEFC8E}" destId="{1D2EA2C1-D0F0-4125-B6FE-C512918AB235}" srcOrd="9" destOrd="0" presId="urn:microsoft.com/office/officeart/2005/8/layout/cycle5"/>
    <dgm:cxn modelId="{FB56190F-D265-4708-A59A-DDC389AE092A}" type="presParOf" srcId="{409FA974-65E2-42D6-857A-B58B57DEFC8E}" destId="{E4FCA56A-E9B1-4037-92E5-D381018F3974}" srcOrd="10" destOrd="0" presId="urn:microsoft.com/office/officeart/2005/8/layout/cycle5"/>
    <dgm:cxn modelId="{67C820BE-F583-46C1-96F4-0FFCAE2353AD}" type="presParOf" srcId="{409FA974-65E2-42D6-857A-B58B57DEFC8E}" destId="{1C469801-19E1-48D0-A9BE-B2332507825E}" srcOrd="11" destOrd="0" presId="urn:microsoft.com/office/officeart/2005/8/layout/cycle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8A2A8-5708-4F9F-B081-2946988784E0}">
      <dsp:nvSpPr>
        <dsp:cNvPr id="0" name=""/>
        <dsp:cNvSpPr/>
      </dsp:nvSpPr>
      <dsp:spPr>
        <a:xfrm>
          <a:off x="1828809" y="50804"/>
          <a:ext cx="2009179" cy="2009179"/>
        </a:xfrm>
        <a:prstGeom prst="ellipse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Business</a:t>
          </a:r>
          <a:endParaRPr lang="en-US" sz="1900" kern="1200" dirty="0"/>
        </a:p>
      </dsp:txBody>
      <dsp:txXfrm>
        <a:off x="2123046" y="345041"/>
        <a:ext cx="1420705" cy="1420705"/>
      </dsp:txXfrm>
    </dsp:sp>
    <dsp:sp modelId="{69403B7D-81D0-47A3-B4B5-70EF03BF9398}">
      <dsp:nvSpPr>
        <dsp:cNvPr id="0" name=""/>
        <dsp:cNvSpPr/>
      </dsp:nvSpPr>
      <dsp:spPr>
        <a:xfrm rot="3269331">
          <a:off x="3435972" y="1983843"/>
          <a:ext cx="603793" cy="678098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473933" y="2045740"/>
        <a:ext cx="422655" cy="406858"/>
      </dsp:txXfrm>
    </dsp:sp>
    <dsp:sp modelId="{37621C92-A2E9-4CB2-A7DE-9431A00F7BB6}">
      <dsp:nvSpPr>
        <dsp:cNvPr id="0" name=""/>
        <dsp:cNvSpPr/>
      </dsp:nvSpPr>
      <dsp:spPr>
        <a:xfrm>
          <a:off x="3657600" y="2613620"/>
          <a:ext cx="2009179" cy="2009179"/>
        </a:xfrm>
        <a:prstGeom prst="ellipse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Management</a:t>
          </a:r>
          <a:endParaRPr lang="en-US" sz="1900" kern="1200" dirty="0"/>
        </a:p>
      </dsp:txBody>
      <dsp:txXfrm>
        <a:off x="3951837" y="2907857"/>
        <a:ext cx="1420705" cy="1420705"/>
      </dsp:txXfrm>
    </dsp:sp>
    <dsp:sp modelId="{5585B04E-1D83-4464-AF0A-8DC4A90FBD3B}">
      <dsp:nvSpPr>
        <dsp:cNvPr id="0" name=""/>
        <dsp:cNvSpPr/>
      </dsp:nvSpPr>
      <dsp:spPr>
        <a:xfrm rot="10800000">
          <a:off x="2421284" y="3279161"/>
          <a:ext cx="873663" cy="678098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624713" y="3414781"/>
        <a:ext cx="670234" cy="406858"/>
      </dsp:txXfrm>
    </dsp:sp>
    <dsp:sp modelId="{5E477D4E-FC9B-468F-8B98-881FE5A180E0}">
      <dsp:nvSpPr>
        <dsp:cNvPr id="0" name=""/>
        <dsp:cNvSpPr/>
      </dsp:nvSpPr>
      <dsp:spPr>
        <a:xfrm>
          <a:off x="0" y="2613620"/>
          <a:ext cx="2009179" cy="2009179"/>
        </a:xfrm>
        <a:prstGeom prst="ellipse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Organisation</a:t>
          </a:r>
        </a:p>
      </dsp:txBody>
      <dsp:txXfrm>
        <a:off x="294237" y="2907857"/>
        <a:ext cx="1420705" cy="1420705"/>
      </dsp:txXfrm>
    </dsp:sp>
    <dsp:sp modelId="{8B70162F-380F-4CA8-9EC1-DD0F744D6411}">
      <dsp:nvSpPr>
        <dsp:cNvPr id="0" name=""/>
        <dsp:cNvSpPr/>
      </dsp:nvSpPr>
      <dsp:spPr>
        <a:xfrm rot="18330685">
          <a:off x="1607168" y="2011663"/>
          <a:ext cx="603799" cy="678098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645129" y="2221007"/>
        <a:ext cx="422659" cy="406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E000F-2A5F-43AC-88CA-4B1CC90ABDA9}">
      <dsp:nvSpPr>
        <dsp:cNvPr id="0" name=""/>
        <dsp:cNvSpPr/>
      </dsp:nvSpPr>
      <dsp:spPr>
        <a:xfrm>
          <a:off x="3369485" y="0"/>
          <a:ext cx="1617389" cy="1051303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Planning</a:t>
          </a:r>
          <a:endParaRPr lang="en-IN" sz="2400" b="1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420805" y="51320"/>
        <a:ext cx="1514749" cy="948663"/>
      </dsp:txXfrm>
    </dsp:sp>
    <dsp:sp modelId="{786B71C0-0AE7-43BE-A50E-DB440884FEFA}">
      <dsp:nvSpPr>
        <dsp:cNvPr id="0" name=""/>
        <dsp:cNvSpPr/>
      </dsp:nvSpPr>
      <dsp:spPr>
        <a:xfrm>
          <a:off x="3095409" y="729968"/>
          <a:ext cx="3471410" cy="3471410"/>
        </a:xfrm>
        <a:custGeom>
          <a:avLst/>
          <a:gdLst/>
          <a:ahLst/>
          <a:cxnLst/>
          <a:rect l="0" t="0" r="0" b="0"/>
          <a:pathLst>
            <a:path>
              <a:moveTo>
                <a:pt x="2229021" y="71580"/>
              </a:moveTo>
              <a:arcTo wR="1735705" hR="1735705" stAng="17190721" swAng="220327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4BD91-21C5-47E4-9BD7-75FC02CBBBFF}">
      <dsp:nvSpPr>
        <dsp:cNvPr id="0" name=""/>
        <dsp:cNvSpPr/>
      </dsp:nvSpPr>
      <dsp:spPr>
        <a:xfrm>
          <a:off x="5571162" y="1721080"/>
          <a:ext cx="1784627" cy="1051303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Organizing </a:t>
          </a:r>
        </a:p>
      </dsp:txBody>
      <dsp:txXfrm>
        <a:off x="5622482" y="1772400"/>
        <a:ext cx="1681987" cy="948663"/>
      </dsp:txXfrm>
    </dsp:sp>
    <dsp:sp modelId="{1D82AF0C-CBD8-4113-8E0B-254DBAB811FB}">
      <dsp:nvSpPr>
        <dsp:cNvPr id="0" name=""/>
        <dsp:cNvSpPr/>
      </dsp:nvSpPr>
      <dsp:spPr>
        <a:xfrm>
          <a:off x="3077143" y="349199"/>
          <a:ext cx="3471410" cy="3471410"/>
        </a:xfrm>
        <a:custGeom>
          <a:avLst/>
          <a:gdLst/>
          <a:ahLst/>
          <a:cxnLst/>
          <a:rect l="0" t="0" r="0" b="0"/>
          <a:pathLst>
            <a:path>
              <a:moveTo>
                <a:pt x="3153223" y="2737361"/>
              </a:moveTo>
              <a:arcTo wR="1735705" hR="1735705" stAng="2114762" swAng="232864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51B3BA-75AD-4AC0-B276-6BBDCAF96E1C}">
      <dsp:nvSpPr>
        <dsp:cNvPr id="0" name=""/>
        <dsp:cNvSpPr/>
      </dsp:nvSpPr>
      <dsp:spPr>
        <a:xfrm>
          <a:off x="3317461" y="3474659"/>
          <a:ext cx="1617389" cy="1051303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Leading </a:t>
          </a:r>
        </a:p>
      </dsp:txBody>
      <dsp:txXfrm>
        <a:off x="3368781" y="3525979"/>
        <a:ext cx="1514749" cy="948663"/>
      </dsp:txXfrm>
    </dsp:sp>
    <dsp:sp modelId="{BEA92A7B-93C9-4080-95BF-953DE5645102}">
      <dsp:nvSpPr>
        <dsp:cNvPr id="0" name=""/>
        <dsp:cNvSpPr/>
      </dsp:nvSpPr>
      <dsp:spPr>
        <a:xfrm>
          <a:off x="1629792" y="314012"/>
          <a:ext cx="3471410" cy="3471410"/>
        </a:xfrm>
        <a:custGeom>
          <a:avLst/>
          <a:gdLst/>
          <a:ahLst/>
          <a:cxnLst/>
          <a:rect l="0" t="0" r="0" b="0"/>
          <a:pathLst>
            <a:path>
              <a:moveTo>
                <a:pt x="1325714" y="3422293"/>
              </a:moveTo>
              <a:arcTo wR="1735705" hR="1735705" stAng="6219777" swAng="236679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EA2C1-D0F0-4125-B6FE-C512918AB235}">
      <dsp:nvSpPr>
        <dsp:cNvPr id="0" name=""/>
        <dsp:cNvSpPr/>
      </dsp:nvSpPr>
      <dsp:spPr>
        <a:xfrm>
          <a:off x="759841" y="1676398"/>
          <a:ext cx="1950054" cy="1101734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Controlling</a:t>
          </a:r>
          <a:endParaRPr lang="en-IN" sz="2400" b="1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813623" y="1730180"/>
        <a:ext cx="1842490" cy="994170"/>
      </dsp:txXfrm>
    </dsp:sp>
    <dsp:sp modelId="{1C469801-19E1-48D0-A9BE-B2332507825E}">
      <dsp:nvSpPr>
        <dsp:cNvPr id="0" name=""/>
        <dsp:cNvSpPr/>
      </dsp:nvSpPr>
      <dsp:spPr>
        <a:xfrm>
          <a:off x="1625047" y="713783"/>
          <a:ext cx="3471410" cy="3471410"/>
        </a:xfrm>
        <a:custGeom>
          <a:avLst/>
          <a:gdLst/>
          <a:ahLst/>
          <a:cxnLst/>
          <a:rect l="0" t="0" r="0" b="0"/>
          <a:pathLst>
            <a:path>
              <a:moveTo>
                <a:pt x="378587" y="653621"/>
              </a:moveTo>
              <a:arcTo wR="1735705" hR="1735705" stAng="13114004" swAng="237623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0FD36-3A72-4A79-ADCA-EF3AA135948A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3A243-FCE3-4E37-BA1F-148197937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F7FF2-0B42-4122-AC51-FE9024F0EDD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9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800600" y="2130425"/>
            <a:ext cx="4038600" cy="2493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Principles of Management and Applied Economics</a:t>
            </a:r>
            <a:endParaRPr lang="en-US" sz="8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65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00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80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38862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905000"/>
            <a:ext cx="38862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4229100"/>
            <a:ext cx="38862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698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38862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905000"/>
            <a:ext cx="38862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 descr="C:\Users\Dell PC\Desktop\templat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60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9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4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2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4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8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7CD1D-9452-4E5E-9597-6D84984CD41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5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905000"/>
            <a:ext cx="45720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219200" y="4972287"/>
            <a:ext cx="6934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GB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Week 01- Introduction to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7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1066800"/>
            <a:ext cx="7467600" cy="4114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is Management?</a:t>
            </a:r>
            <a:br>
              <a:rPr lang="en-US" b="1" dirty="0">
                <a:solidFill>
                  <a:schemeClr val="accent2">
                    <a:lumMod val="50000"/>
                  </a:schemeClr>
                </a:solidFill>
                <a:latin typeface="AvantGarde Md BT"/>
              </a:rPr>
            </a:br>
            <a:br>
              <a:rPr lang="en-US" b="1" dirty="0">
                <a:solidFill>
                  <a:srgbClr val="002060"/>
                </a:solidFill>
                <a:latin typeface="AvantGarde Md BT"/>
              </a:rPr>
            </a:br>
            <a:r>
              <a:rPr lang="en-US" dirty="0"/>
              <a:t>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There is no universally accepted definition of Management.</a:t>
            </a:r>
            <a:b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1"/>
            <a:ext cx="8915400" cy="2590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1905000"/>
            <a:ext cx="685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Different Definitions of </a:t>
            </a: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Management </a:t>
            </a:r>
            <a:endParaRPr lang="en-US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2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Management Definitions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lnSpc>
                <a:spcPct val="80000"/>
              </a:lnSpc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Definition – 1</a:t>
            </a:r>
          </a:p>
          <a:p>
            <a:pPr algn="l" eaLnBrk="1" hangingPunct="1">
              <a:spcBef>
                <a:spcPts val="1200"/>
              </a:spcBef>
            </a:pPr>
            <a:r>
              <a:rPr lang="en-US" sz="33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Management is the art of getting things done through</a:t>
            </a:r>
          </a:p>
          <a:p>
            <a:pPr algn="l" eaLnBrk="1" hangingPunct="1"/>
            <a:r>
              <a:rPr lang="en-US" sz="33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other people.</a:t>
            </a:r>
          </a:p>
          <a:p>
            <a:pPr algn="r">
              <a:lnSpc>
                <a:spcPct val="80000"/>
              </a:lnSpc>
            </a:pPr>
            <a:endParaRPr lang="en-US" sz="2000" i="1" dirty="0">
              <a:solidFill>
                <a:srgbClr val="002060"/>
              </a:solidFill>
            </a:endParaRPr>
          </a:p>
          <a:p>
            <a:pPr algn="r">
              <a:lnSpc>
                <a:spcPct val="80000"/>
              </a:lnSpc>
            </a:pPr>
            <a:r>
              <a:rPr lang="en-US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Mary Parker </a:t>
            </a:r>
            <a:r>
              <a:rPr lang="en-US" sz="2400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Follet</a:t>
            </a:r>
            <a:r>
              <a:rPr lang="en-US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(1868-1933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80000"/>
              </a:lnSpc>
            </a:pPr>
            <a:endParaRPr lang="en-US" sz="2000" i="1" dirty="0"/>
          </a:p>
          <a:p>
            <a:pPr algn="l">
              <a:lnSpc>
                <a:spcPct val="80000"/>
              </a:lnSpc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Definition – 2</a:t>
            </a:r>
          </a:p>
          <a:p>
            <a:pPr algn="just">
              <a:spcBef>
                <a:spcPts val="1200"/>
              </a:spcBef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Management is the art of getting things done through and with people in formally organized group.</a:t>
            </a:r>
          </a:p>
          <a:p>
            <a:pPr algn="r"/>
            <a:r>
              <a:rPr lang="en-US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(Koontz)</a:t>
            </a:r>
          </a:p>
          <a:p>
            <a:pPr algn="l">
              <a:lnSpc>
                <a:spcPct val="80000"/>
              </a:lnSpc>
            </a:pPr>
            <a:endParaRPr lang="en-US" sz="2000" i="1" dirty="0"/>
          </a:p>
          <a:p>
            <a:pPr algn="l">
              <a:lnSpc>
                <a:spcPct val="80000"/>
              </a:lnSpc>
            </a:pPr>
            <a:r>
              <a:rPr lang="en-US" sz="2000" i="1" dirty="0"/>
              <a:t> </a:t>
            </a:r>
            <a:endParaRPr lang="en-US" sz="2000" b="1" i="1" dirty="0">
              <a:latin typeface="AvantGarde Md B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81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Management Definitions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lnSpc>
                <a:spcPct val="80000"/>
              </a:lnSpc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Definition – 3</a:t>
            </a:r>
          </a:p>
          <a:p>
            <a:pPr lvl="0" algn="l"/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Management is the process of planning,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organising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commanding, coordinating and controlling. </a:t>
            </a:r>
          </a:p>
          <a:p>
            <a:pPr lvl="0" algn="r"/>
            <a:r>
              <a:rPr lang="en-US" sz="22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(Fayol,1930)</a:t>
            </a:r>
          </a:p>
          <a:p>
            <a:pPr algn="l">
              <a:lnSpc>
                <a:spcPct val="80000"/>
              </a:lnSpc>
            </a:pPr>
            <a:endParaRPr lang="en-US" sz="28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</a:pPr>
            <a:endParaRPr lang="en-US" sz="28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Definition – 4</a:t>
            </a:r>
            <a:endParaRPr lang="en-US" sz="16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/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Management is the process of planning,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organising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leading and controlling, the efforts of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organisation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members and of using all  other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organisational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resources to achieve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organisational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goals. </a:t>
            </a:r>
          </a:p>
          <a:p>
            <a:pPr lvl="0" algn="r">
              <a:lnSpc>
                <a:spcPct val="80000"/>
              </a:lnSpc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lvl="0" algn="r">
              <a:lnSpc>
                <a:spcPct val="80000"/>
              </a:lnSpc>
            </a:pPr>
            <a:r>
              <a:rPr lang="en-US" sz="22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(Stoner and Freeman,2009)</a:t>
            </a:r>
          </a:p>
          <a:p>
            <a:pPr lvl="0" algn="r">
              <a:lnSpc>
                <a:spcPct val="80000"/>
              </a:lnSpc>
            </a:pPr>
            <a:endParaRPr lang="en-US" sz="1600" i="1" dirty="0">
              <a:solidFill>
                <a:srgbClr val="002060"/>
              </a:solidFill>
            </a:endParaRPr>
          </a:p>
          <a:p>
            <a:pPr algn="r">
              <a:lnSpc>
                <a:spcPct val="80000"/>
              </a:lnSpc>
            </a:pPr>
            <a:endParaRPr lang="en-US" sz="1400" i="1" dirty="0">
              <a:solidFill>
                <a:srgbClr val="002060"/>
              </a:solidFill>
            </a:endParaRPr>
          </a:p>
          <a:p>
            <a:pPr algn="r">
              <a:lnSpc>
                <a:spcPct val="80000"/>
              </a:lnSpc>
            </a:pPr>
            <a:endParaRPr lang="en-US" sz="1400" i="1" dirty="0">
              <a:solidFill>
                <a:srgbClr val="002060"/>
              </a:solidFill>
            </a:endParaRPr>
          </a:p>
          <a:p>
            <a:pPr algn="r">
              <a:lnSpc>
                <a:spcPct val="80000"/>
              </a:lnSpc>
            </a:pPr>
            <a:endParaRPr lang="en-US" sz="1400" i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90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Management Definitions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27237"/>
            <a:ext cx="8229600" cy="4525963"/>
          </a:xfrm>
        </p:spPr>
        <p:txBody>
          <a:bodyPr/>
          <a:lstStyle/>
          <a:p>
            <a:pPr algn="just">
              <a:buNone/>
            </a:pPr>
            <a:r>
              <a:rPr lang="en-US" dirty="0"/>
              <a:t>	</a:t>
            </a:r>
            <a:r>
              <a:rPr lang="en-US" spc="-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Management is the attainment of </a:t>
            </a:r>
            <a:r>
              <a:rPr lang="en-US" spc="-1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organisational</a:t>
            </a:r>
            <a:r>
              <a:rPr lang="en-US" spc="-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goals in an effective and efficient manner through planning, </a:t>
            </a:r>
            <a:r>
              <a:rPr lang="en-US" spc="-1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organising</a:t>
            </a:r>
            <a:r>
              <a:rPr lang="en-US" spc="-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leading and controlling </a:t>
            </a:r>
            <a:r>
              <a:rPr lang="en-US" spc="-1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organisational</a:t>
            </a:r>
            <a:r>
              <a:rPr lang="en-US" spc="-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resources. </a:t>
            </a:r>
          </a:p>
          <a:p>
            <a:pPr algn="r">
              <a:buNone/>
            </a:pPr>
            <a:r>
              <a:rPr lang="en-US" sz="20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(Daft,2012)</a:t>
            </a:r>
          </a:p>
          <a:p>
            <a:pPr algn="ctr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" y="1676400"/>
            <a:ext cx="1962397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Definition – 5</a:t>
            </a:r>
            <a:endParaRPr lang="en-US" sz="24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34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15</a:t>
            </a:fld>
            <a:endParaRPr 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19100" y="914400"/>
            <a:ext cx="8305800" cy="4495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en-US" sz="3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600" spc="-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Hence, Management can be broadly defined as a process of planning, organizing, leading and controlling the limited resources efficiently and effectively to achieve predetermined goals and objectives in an ever changing business environment. </a:t>
            </a:r>
          </a:p>
        </p:txBody>
      </p:sp>
    </p:spTree>
    <p:extLst>
      <p:ext uri="{BB962C8B-B14F-4D97-AF65-F5344CB8AC3E}">
        <p14:creationId xmlns:p14="http://schemas.microsoft.com/office/powerpoint/2010/main" val="941786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AutoShape 2"/>
          <p:cNvSpPr>
            <a:spLocks noGrp="1" noChangeArrowheads="1"/>
          </p:cNvSpPr>
          <p:nvPr>
            <p:ph type="title"/>
          </p:nvPr>
        </p:nvSpPr>
        <p:spPr>
          <a:ln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Management in Organisations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2233613"/>
            <a:ext cx="8521700" cy="3176587"/>
            <a:chOff x="192" y="1154"/>
            <a:chExt cx="5368" cy="2001"/>
          </a:xfrm>
        </p:grpSpPr>
        <p:sp>
          <p:nvSpPr>
            <p:cNvPr id="11270" name="Rectangle 4"/>
            <p:cNvSpPr>
              <a:spLocks noChangeArrowheads="1"/>
            </p:cNvSpPr>
            <p:nvPr/>
          </p:nvSpPr>
          <p:spPr bwMode="blackWhite">
            <a:xfrm>
              <a:off x="1875" y="1154"/>
              <a:ext cx="1957" cy="19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1" name="Oval 5"/>
            <p:cNvSpPr>
              <a:spLocks noChangeArrowheads="1"/>
            </p:cNvSpPr>
            <p:nvPr/>
          </p:nvSpPr>
          <p:spPr bwMode="blackWhite">
            <a:xfrm>
              <a:off x="2041" y="1314"/>
              <a:ext cx="713" cy="713"/>
            </a:xfrm>
            <a:prstGeom prst="ellipse">
              <a:avLst/>
            </a:prstGeom>
            <a:solidFill>
              <a:srgbClr val="B3A255"/>
            </a:solidFill>
            <a:ln w="4763">
              <a:solidFill>
                <a:srgbClr val="B3A25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Rectangle 6"/>
            <p:cNvSpPr>
              <a:spLocks noChangeArrowheads="1"/>
            </p:cNvSpPr>
            <p:nvPr/>
          </p:nvSpPr>
          <p:spPr bwMode="blackWhite">
            <a:xfrm>
              <a:off x="192" y="1748"/>
              <a:ext cx="1418" cy="78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4763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3" name="Freeform 7"/>
            <p:cNvSpPr>
              <a:spLocks/>
            </p:cNvSpPr>
            <p:nvPr/>
          </p:nvSpPr>
          <p:spPr bwMode="blackWhite">
            <a:xfrm>
              <a:off x="1610" y="1748"/>
              <a:ext cx="44" cy="829"/>
            </a:xfrm>
            <a:custGeom>
              <a:avLst/>
              <a:gdLst>
                <a:gd name="T0" fmla="*/ 0 w 44"/>
                <a:gd name="T1" fmla="*/ 0 h 829"/>
                <a:gd name="T2" fmla="*/ 44 w 44"/>
                <a:gd name="T3" fmla="*/ 45 h 829"/>
                <a:gd name="T4" fmla="*/ 44 w 44"/>
                <a:gd name="T5" fmla="*/ 829 h 829"/>
                <a:gd name="T6" fmla="*/ 0 w 44"/>
                <a:gd name="T7" fmla="*/ 785 h 829"/>
                <a:gd name="T8" fmla="*/ 0 w 44"/>
                <a:gd name="T9" fmla="*/ 0 h 8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29">
                  <a:moveTo>
                    <a:pt x="0" y="0"/>
                  </a:moveTo>
                  <a:lnTo>
                    <a:pt x="44" y="45"/>
                  </a:lnTo>
                  <a:lnTo>
                    <a:pt x="44" y="829"/>
                  </a:lnTo>
                  <a:lnTo>
                    <a:pt x="0" y="7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78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4" name="Freeform 8"/>
            <p:cNvSpPr>
              <a:spLocks/>
            </p:cNvSpPr>
            <p:nvPr/>
          </p:nvSpPr>
          <p:spPr bwMode="blackWhite">
            <a:xfrm>
              <a:off x="192" y="2533"/>
              <a:ext cx="1462" cy="44"/>
            </a:xfrm>
            <a:custGeom>
              <a:avLst/>
              <a:gdLst>
                <a:gd name="T0" fmla="*/ 1462 w 1462"/>
                <a:gd name="T1" fmla="*/ 44 h 44"/>
                <a:gd name="T2" fmla="*/ 44 w 1462"/>
                <a:gd name="T3" fmla="*/ 44 h 44"/>
                <a:gd name="T4" fmla="*/ 0 w 1462"/>
                <a:gd name="T5" fmla="*/ 0 h 44"/>
                <a:gd name="T6" fmla="*/ 1418 w 1462"/>
                <a:gd name="T7" fmla="*/ 0 h 44"/>
                <a:gd name="T8" fmla="*/ 1462 w 1462"/>
                <a:gd name="T9" fmla="*/ 44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62" h="44">
                  <a:moveTo>
                    <a:pt x="1462" y="44"/>
                  </a:moveTo>
                  <a:lnTo>
                    <a:pt x="44" y="44"/>
                  </a:lnTo>
                  <a:lnTo>
                    <a:pt x="0" y="0"/>
                  </a:lnTo>
                  <a:lnTo>
                    <a:pt x="1418" y="0"/>
                  </a:lnTo>
                  <a:lnTo>
                    <a:pt x="1462" y="44"/>
                  </a:lnTo>
                  <a:close/>
                </a:path>
              </a:pathLst>
            </a:custGeom>
            <a:solidFill>
              <a:srgbClr val="B1634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Rectangle 9"/>
            <p:cNvSpPr>
              <a:spLocks noChangeArrowheads="1"/>
            </p:cNvSpPr>
            <p:nvPr/>
          </p:nvSpPr>
          <p:spPr bwMode="blackWhite">
            <a:xfrm>
              <a:off x="4098" y="1746"/>
              <a:ext cx="1418" cy="78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4763">
              <a:solidFill>
                <a:srgbClr val="FB8D6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Freeform 10"/>
            <p:cNvSpPr>
              <a:spLocks/>
            </p:cNvSpPr>
            <p:nvPr/>
          </p:nvSpPr>
          <p:spPr bwMode="blackWhite">
            <a:xfrm>
              <a:off x="5516" y="1746"/>
              <a:ext cx="44" cy="829"/>
            </a:xfrm>
            <a:custGeom>
              <a:avLst/>
              <a:gdLst>
                <a:gd name="T0" fmla="*/ 0 w 44"/>
                <a:gd name="T1" fmla="*/ 0 h 829"/>
                <a:gd name="T2" fmla="*/ 44 w 44"/>
                <a:gd name="T3" fmla="*/ 44 h 829"/>
                <a:gd name="T4" fmla="*/ 44 w 44"/>
                <a:gd name="T5" fmla="*/ 829 h 829"/>
                <a:gd name="T6" fmla="*/ 0 w 44"/>
                <a:gd name="T7" fmla="*/ 784 h 829"/>
                <a:gd name="T8" fmla="*/ 0 w 44"/>
                <a:gd name="T9" fmla="*/ 0 h 8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29">
                  <a:moveTo>
                    <a:pt x="0" y="0"/>
                  </a:moveTo>
                  <a:lnTo>
                    <a:pt x="44" y="44"/>
                  </a:lnTo>
                  <a:lnTo>
                    <a:pt x="44" y="829"/>
                  </a:lnTo>
                  <a:lnTo>
                    <a:pt x="0" y="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78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Freeform 11"/>
            <p:cNvSpPr>
              <a:spLocks/>
            </p:cNvSpPr>
            <p:nvPr/>
          </p:nvSpPr>
          <p:spPr bwMode="blackWhite">
            <a:xfrm>
              <a:off x="4098" y="2530"/>
              <a:ext cx="1462" cy="45"/>
            </a:xfrm>
            <a:custGeom>
              <a:avLst/>
              <a:gdLst>
                <a:gd name="T0" fmla="*/ 1462 w 1462"/>
                <a:gd name="T1" fmla="*/ 45 h 45"/>
                <a:gd name="T2" fmla="*/ 44 w 1462"/>
                <a:gd name="T3" fmla="*/ 45 h 45"/>
                <a:gd name="T4" fmla="*/ 0 w 1462"/>
                <a:gd name="T5" fmla="*/ 0 h 45"/>
                <a:gd name="T6" fmla="*/ 1418 w 1462"/>
                <a:gd name="T7" fmla="*/ 0 h 45"/>
                <a:gd name="T8" fmla="*/ 1462 w 1462"/>
                <a:gd name="T9" fmla="*/ 4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62" h="45">
                  <a:moveTo>
                    <a:pt x="1462" y="45"/>
                  </a:moveTo>
                  <a:lnTo>
                    <a:pt x="44" y="45"/>
                  </a:lnTo>
                  <a:lnTo>
                    <a:pt x="0" y="0"/>
                  </a:lnTo>
                  <a:lnTo>
                    <a:pt x="1418" y="0"/>
                  </a:lnTo>
                  <a:lnTo>
                    <a:pt x="1462" y="45"/>
                  </a:lnTo>
                  <a:close/>
                </a:path>
              </a:pathLst>
            </a:custGeom>
            <a:solidFill>
              <a:srgbClr val="B1634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Rectangle 12"/>
            <p:cNvSpPr>
              <a:spLocks noChangeArrowheads="1"/>
            </p:cNvSpPr>
            <p:nvPr/>
          </p:nvSpPr>
          <p:spPr bwMode="blackWhite">
            <a:xfrm>
              <a:off x="305" y="1832"/>
              <a:ext cx="119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Inputs from the environment</a:t>
              </a:r>
              <a:endParaRPr lang="en-US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79" name="Rectangle 13"/>
            <p:cNvSpPr>
              <a:spLocks noChangeArrowheads="1"/>
            </p:cNvSpPr>
            <p:nvPr/>
          </p:nvSpPr>
          <p:spPr bwMode="blackWhite">
            <a:xfrm>
              <a:off x="305" y="1953"/>
              <a:ext cx="3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</a:rPr>
                <a:t>•</a:t>
              </a:r>
              <a:endParaRPr lang="en-US" sz="1200" b="1" dirty="0"/>
            </a:p>
          </p:txBody>
        </p:sp>
        <p:sp>
          <p:nvSpPr>
            <p:cNvPr id="11280" name="Rectangle 14"/>
            <p:cNvSpPr>
              <a:spLocks noChangeArrowheads="1"/>
            </p:cNvSpPr>
            <p:nvPr/>
          </p:nvSpPr>
          <p:spPr bwMode="blackWhite">
            <a:xfrm>
              <a:off x="371" y="1953"/>
              <a:ext cx="72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Human resources</a:t>
              </a:r>
              <a:endParaRPr lang="en-US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81" name="Rectangle 15"/>
            <p:cNvSpPr>
              <a:spLocks noChangeArrowheads="1"/>
            </p:cNvSpPr>
            <p:nvPr/>
          </p:nvSpPr>
          <p:spPr bwMode="blackWhite">
            <a:xfrm>
              <a:off x="305" y="2075"/>
              <a:ext cx="3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</a:rPr>
                <a:t>•</a:t>
              </a:r>
              <a:endParaRPr lang="en-US" sz="1200" b="1"/>
            </a:p>
          </p:txBody>
        </p:sp>
        <p:sp>
          <p:nvSpPr>
            <p:cNvPr id="11282" name="Rectangle 16"/>
            <p:cNvSpPr>
              <a:spLocks noChangeArrowheads="1"/>
            </p:cNvSpPr>
            <p:nvPr/>
          </p:nvSpPr>
          <p:spPr bwMode="blackWhite">
            <a:xfrm>
              <a:off x="371" y="2075"/>
              <a:ext cx="80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Financial resources</a:t>
              </a:r>
              <a:endParaRPr lang="en-US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83" name="Rectangle 17"/>
            <p:cNvSpPr>
              <a:spLocks noChangeArrowheads="1"/>
            </p:cNvSpPr>
            <p:nvPr/>
          </p:nvSpPr>
          <p:spPr bwMode="blackWhite">
            <a:xfrm>
              <a:off x="305" y="2194"/>
              <a:ext cx="3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</a:rPr>
                <a:t>•</a:t>
              </a:r>
              <a:endParaRPr lang="en-US" sz="1200" b="1"/>
            </a:p>
          </p:txBody>
        </p:sp>
        <p:sp>
          <p:nvSpPr>
            <p:cNvPr id="11284" name="Rectangle 18"/>
            <p:cNvSpPr>
              <a:spLocks noChangeArrowheads="1"/>
            </p:cNvSpPr>
            <p:nvPr/>
          </p:nvSpPr>
          <p:spPr bwMode="blackWhite">
            <a:xfrm>
              <a:off x="371" y="2194"/>
              <a:ext cx="76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Physical resources</a:t>
              </a:r>
              <a:endParaRPr lang="en-US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85" name="Rectangle 19"/>
            <p:cNvSpPr>
              <a:spLocks noChangeArrowheads="1"/>
            </p:cNvSpPr>
            <p:nvPr/>
          </p:nvSpPr>
          <p:spPr bwMode="blackWhite">
            <a:xfrm>
              <a:off x="305" y="2315"/>
              <a:ext cx="3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</a:rPr>
                <a:t>•</a:t>
              </a:r>
              <a:endParaRPr lang="en-US" sz="1200" b="1"/>
            </a:p>
          </p:txBody>
        </p:sp>
        <p:sp>
          <p:nvSpPr>
            <p:cNvPr id="11286" name="Rectangle 20"/>
            <p:cNvSpPr>
              <a:spLocks noChangeArrowheads="1"/>
            </p:cNvSpPr>
            <p:nvPr/>
          </p:nvSpPr>
          <p:spPr bwMode="blackWhite">
            <a:xfrm>
              <a:off x="371" y="2315"/>
              <a:ext cx="92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Information resources</a:t>
              </a:r>
              <a:endParaRPr lang="en-US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87" name="Freeform 21"/>
            <p:cNvSpPr>
              <a:spLocks/>
            </p:cNvSpPr>
            <p:nvPr/>
          </p:nvSpPr>
          <p:spPr bwMode="blackWhite">
            <a:xfrm>
              <a:off x="3832" y="1154"/>
              <a:ext cx="45" cy="2001"/>
            </a:xfrm>
            <a:custGeom>
              <a:avLst/>
              <a:gdLst>
                <a:gd name="T0" fmla="*/ 0 w 45"/>
                <a:gd name="T1" fmla="*/ 0 h 2001"/>
                <a:gd name="T2" fmla="*/ 45 w 45"/>
                <a:gd name="T3" fmla="*/ 44 h 2001"/>
                <a:gd name="T4" fmla="*/ 45 w 45"/>
                <a:gd name="T5" fmla="*/ 2001 h 2001"/>
                <a:gd name="T6" fmla="*/ 0 w 45"/>
                <a:gd name="T7" fmla="*/ 1957 h 2001"/>
                <a:gd name="T8" fmla="*/ 0 w 45"/>
                <a:gd name="T9" fmla="*/ 0 h 20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" h="2001">
                  <a:moveTo>
                    <a:pt x="0" y="0"/>
                  </a:moveTo>
                  <a:lnTo>
                    <a:pt x="45" y="44"/>
                  </a:lnTo>
                  <a:lnTo>
                    <a:pt x="45" y="2001"/>
                  </a:lnTo>
                  <a:lnTo>
                    <a:pt x="0" y="1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A8B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Freeform 22"/>
            <p:cNvSpPr>
              <a:spLocks/>
            </p:cNvSpPr>
            <p:nvPr/>
          </p:nvSpPr>
          <p:spPr bwMode="blackWhite">
            <a:xfrm>
              <a:off x="1875" y="3111"/>
              <a:ext cx="2002" cy="44"/>
            </a:xfrm>
            <a:custGeom>
              <a:avLst/>
              <a:gdLst>
                <a:gd name="T0" fmla="*/ 2002 w 2002"/>
                <a:gd name="T1" fmla="*/ 44 h 44"/>
                <a:gd name="T2" fmla="*/ 44 w 2002"/>
                <a:gd name="T3" fmla="*/ 44 h 44"/>
                <a:gd name="T4" fmla="*/ 0 w 2002"/>
                <a:gd name="T5" fmla="*/ 0 h 44"/>
                <a:gd name="T6" fmla="*/ 1957 w 2002"/>
                <a:gd name="T7" fmla="*/ 0 h 44"/>
                <a:gd name="T8" fmla="*/ 2002 w 2002"/>
                <a:gd name="T9" fmla="*/ 44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2" h="44">
                  <a:moveTo>
                    <a:pt x="2002" y="44"/>
                  </a:moveTo>
                  <a:lnTo>
                    <a:pt x="44" y="44"/>
                  </a:lnTo>
                  <a:lnTo>
                    <a:pt x="0" y="0"/>
                  </a:lnTo>
                  <a:lnTo>
                    <a:pt x="1957" y="0"/>
                  </a:lnTo>
                  <a:lnTo>
                    <a:pt x="2002" y="44"/>
                  </a:lnTo>
                  <a:close/>
                </a:path>
              </a:pathLst>
            </a:custGeom>
            <a:solidFill>
              <a:srgbClr val="868A9D"/>
            </a:solidFill>
            <a:ln w="4763">
              <a:solidFill>
                <a:srgbClr val="868A9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Freeform 23"/>
            <p:cNvSpPr>
              <a:spLocks/>
            </p:cNvSpPr>
            <p:nvPr/>
          </p:nvSpPr>
          <p:spPr bwMode="blackWhite">
            <a:xfrm>
              <a:off x="1820" y="2105"/>
              <a:ext cx="55" cy="61"/>
            </a:xfrm>
            <a:custGeom>
              <a:avLst/>
              <a:gdLst>
                <a:gd name="T0" fmla="*/ 0 w 55"/>
                <a:gd name="T1" fmla="*/ 61 h 61"/>
                <a:gd name="T2" fmla="*/ 55 w 55"/>
                <a:gd name="T3" fmla="*/ 30 h 61"/>
                <a:gd name="T4" fmla="*/ 0 w 55"/>
                <a:gd name="T5" fmla="*/ 0 h 61"/>
                <a:gd name="T6" fmla="*/ 0 w 55"/>
                <a:gd name="T7" fmla="*/ 61 h 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5" h="61">
                  <a:moveTo>
                    <a:pt x="0" y="61"/>
                  </a:moveTo>
                  <a:lnTo>
                    <a:pt x="55" y="30"/>
                  </a:lnTo>
                  <a:lnTo>
                    <a:pt x="0" y="0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2060"/>
            </a:solidFill>
            <a:ln w="9525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Line 24"/>
            <p:cNvSpPr>
              <a:spLocks noChangeShapeType="1"/>
            </p:cNvSpPr>
            <p:nvPr/>
          </p:nvSpPr>
          <p:spPr bwMode="blackWhite">
            <a:xfrm>
              <a:off x="1632" y="2135"/>
              <a:ext cx="204" cy="1"/>
            </a:xfrm>
            <a:prstGeom prst="line">
              <a:avLst/>
            </a:prstGeom>
            <a:noFill/>
            <a:ln w="26988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1" name="Freeform 25"/>
            <p:cNvSpPr>
              <a:spLocks/>
            </p:cNvSpPr>
            <p:nvPr/>
          </p:nvSpPr>
          <p:spPr bwMode="blackWhite">
            <a:xfrm>
              <a:off x="4042" y="2105"/>
              <a:ext cx="56" cy="61"/>
            </a:xfrm>
            <a:custGeom>
              <a:avLst/>
              <a:gdLst>
                <a:gd name="T0" fmla="*/ 0 w 56"/>
                <a:gd name="T1" fmla="*/ 61 h 61"/>
                <a:gd name="T2" fmla="*/ 56 w 56"/>
                <a:gd name="T3" fmla="*/ 30 h 61"/>
                <a:gd name="T4" fmla="*/ 0 w 56"/>
                <a:gd name="T5" fmla="*/ 0 h 61"/>
                <a:gd name="T6" fmla="*/ 0 w 56"/>
                <a:gd name="T7" fmla="*/ 61 h 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" h="61">
                  <a:moveTo>
                    <a:pt x="0" y="61"/>
                  </a:moveTo>
                  <a:lnTo>
                    <a:pt x="56" y="30"/>
                  </a:lnTo>
                  <a:lnTo>
                    <a:pt x="0" y="0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2060"/>
            </a:solidFill>
            <a:ln w="9525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Line 26"/>
            <p:cNvSpPr>
              <a:spLocks noChangeShapeType="1"/>
            </p:cNvSpPr>
            <p:nvPr/>
          </p:nvSpPr>
          <p:spPr bwMode="blackWhite">
            <a:xfrm>
              <a:off x="3855" y="2135"/>
              <a:ext cx="204" cy="1"/>
            </a:xfrm>
            <a:prstGeom prst="line">
              <a:avLst/>
            </a:prstGeom>
            <a:noFill/>
            <a:ln w="26988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Freeform 27"/>
            <p:cNvSpPr>
              <a:spLocks/>
            </p:cNvSpPr>
            <p:nvPr/>
          </p:nvSpPr>
          <p:spPr bwMode="blackWhite">
            <a:xfrm>
              <a:off x="2931" y="1613"/>
              <a:ext cx="55" cy="61"/>
            </a:xfrm>
            <a:custGeom>
              <a:avLst/>
              <a:gdLst>
                <a:gd name="T0" fmla="*/ 0 w 55"/>
                <a:gd name="T1" fmla="*/ 61 h 61"/>
                <a:gd name="T2" fmla="*/ 55 w 55"/>
                <a:gd name="T3" fmla="*/ 30 h 61"/>
                <a:gd name="T4" fmla="*/ 0 w 55"/>
                <a:gd name="T5" fmla="*/ 0 h 61"/>
                <a:gd name="T6" fmla="*/ 0 w 55"/>
                <a:gd name="T7" fmla="*/ 61 h 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5" h="61">
                  <a:moveTo>
                    <a:pt x="0" y="61"/>
                  </a:moveTo>
                  <a:lnTo>
                    <a:pt x="55" y="30"/>
                  </a:lnTo>
                  <a:lnTo>
                    <a:pt x="0" y="0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2060"/>
            </a:solidFill>
            <a:ln w="9525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Line 28"/>
            <p:cNvSpPr>
              <a:spLocks noChangeShapeType="1"/>
            </p:cNvSpPr>
            <p:nvPr/>
          </p:nvSpPr>
          <p:spPr bwMode="blackWhite">
            <a:xfrm>
              <a:off x="2743" y="1643"/>
              <a:ext cx="205" cy="1"/>
            </a:xfrm>
            <a:prstGeom prst="line">
              <a:avLst/>
            </a:prstGeom>
            <a:noFill/>
            <a:ln w="26988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Freeform 29"/>
            <p:cNvSpPr>
              <a:spLocks/>
            </p:cNvSpPr>
            <p:nvPr/>
          </p:nvSpPr>
          <p:spPr bwMode="blackWhite">
            <a:xfrm>
              <a:off x="2334" y="2016"/>
              <a:ext cx="61" cy="56"/>
            </a:xfrm>
            <a:custGeom>
              <a:avLst/>
              <a:gdLst>
                <a:gd name="T0" fmla="*/ 61 w 61"/>
                <a:gd name="T1" fmla="*/ 56 h 56"/>
                <a:gd name="T2" fmla="*/ 30 w 61"/>
                <a:gd name="T3" fmla="*/ 0 h 56"/>
                <a:gd name="T4" fmla="*/ 0 w 61"/>
                <a:gd name="T5" fmla="*/ 56 h 56"/>
                <a:gd name="T6" fmla="*/ 61 w 61"/>
                <a:gd name="T7" fmla="*/ 56 h 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" h="56">
                  <a:moveTo>
                    <a:pt x="61" y="56"/>
                  </a:moveTo>
                  <a:lnTo>
                    <a:pt x="30" y="0"/>
                  </a:lnTo>
                  <a:lnTo>
                    <a:pt x="0" y="56"/>
                  </a:lnTo>
                  <a:lnTo>
                    <a:pt x="61" y="56"/>
                  </a:lnTo>
                  <a:close/>
                </a:path>
              </a:pathLst>
            </a:custGeom>
            <a:solidFill>
              <a:srgbClr val="002060"/>
            </a:solidFill>
            <a:ln w="9525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Line 30"/>
            <p:cNvSpPr>
              <a:spLocks noChangeShapeType="1"/>
            </p:cNvSpPr>
            <p:nvPr/>
          </p:nvSpPr>
          <p:spPr bwMode="blackWhite">
            <a:xfrm flipV="1">
              <a:off x="2364" y="2052"/>
              <a:ext cx="1" cy="213"/>
            </a:xfrm>
            <a:prstGeom prst="line">
              <a:avLst/>
            </a:prstGeom>
            <a:noFill/>
            <a:ln w="26988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7" name="Oval 31"/>
            <p:cNvSpPr>
              <a:spLocks noChangeArrowheads="1"/>
            </p:cNvSpPr>
            <p:nvPr/>
          </p:nvSpPr>
          <p:spPr bwMode="blackWhite">
            <a:xfrm>
              <a:off x="3020" y="1314"/>
              <a:ext cx="713" cy="713"/>
            </a:xfrm>
            <a:prstGeom prst="ellipse">
              <a:avLst/>
            </a:prstGeom>
            <a:solidFill>
              <a:srgbClr val="B3A255"/>
            </a:solidFill>
            <a:ln w="4763">
              <a:solidFill>
                <a:srgbClr val="B3A25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8" name="Oval 32"/>
            <p:cNvSpPr>
              <a:spLocks noChangeArrowheads="1"/>
            </p:cNvSpPr>
            <p:nvPr/>
          </p:nvSpPr>
          <p:spPr bwMode="blackWhite">
            <a:xfrm>
              <a:off x="2041" y="2293"/>
              <a:ext cx="713" cy="713"/>
            </a:xfrm>
            <a:prstGeom prst="ellipse">
              <a:avLst/>
            </a:prstGeom>
            <a:solidFill>
              <a:srgbClr val="B3A255"/>
            </a:solidFill>
            <a:ln w="4763">
              <a:solidFill>
                <a:srgbClr val="B3A25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9" name="Oval 33"/>
            <p:cNvSpPr>
              <a:spLocks noChangeArrowheads="1"/>
            </p:cNvSpPr>
            <p:nvPr/>
          </p:nvSpPr>
          <p:spPr bwMode="blackWhite">
            <a:xfrm>
              <a:off x="3020" y="2293"/>
              <a:ext cx="713" cy="713"/>
            </a:xfrm>
            <a:prstGeom prst="ellipse">
              <a:avLst/>
            </a:prstGeom>
            <a:solidFill>
              <a:srgbClr val="B3A255"/>
            </a:solidFill>
            <a:ln w="4763">
              <a:solidFill>
                <a:srgbClr val="B3A25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0" name="Freeform 34"/>
            <p:cNvSpPr>
              <a:spLocks/>
            </p:cNvSpPr>
            <p:nvPr/>
          </p:nvSpPr>
          <p:spPr bwMode="blackWhite">
            <a:xfrm>
              <a:off x="3310" y="2210"/>
              <a:ext cx="61" cy="55"/>
            </a:xfrm>
            <a:custGeom>
              <a:avLst/>
              <a:gdLst>
                <a:gd name="T0" fmla="*/ 61 w 61"/>
                <a:gd name="T1" fmla="*/ 0 h 55"/>
                <a:gd name="T2" fmla="*/ 30 w 61"/>
                <a:gd name="T3" fmla="*/ 55 h 55"/>
                <a:gd name="T4" fmla="*/ 0 w 61"/>
                <a:gd name="T5" fmla="*/ 0 h 55"/>
                <a:gd name="T6" fmla="*/ 61 w 61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" h="55">
                  <a:moveTo>
                    <a:pt x="61" y="0"/>
                  </a:moveTo>
                  <a:lnTo>
                    <a:pt x="30" y="55"/>
                  </a:lnTo>
                  <a:lnTo>
                    <a:pt x="0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2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1" name="Line 35"/>
            <p:cNvSpPr>
              <a:spLocks noChangeShapeType="1"/>
            </p:cNvSpPr>
            <p:nvPr/>
          </p:nvSpPr>
          <p:spPr bwMode="blackWhite">
            <a:xfrm>
              <a:off x="3340" y="2016"/>
              <a:ext cx="1" cy="210"/>
            </a:xfrm>
            <a:prstGeom prst="line">
              <a:avLst/>
            </a:prstGeom>
            <a:solidFill>
              <a:srgbClr val="002060"/>
            </a:solidFill>
            <a:ln w="26988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2" name="Line 36"/>
            <p:cNvSpPr>
              <a:spLocks noChangeShapeType="1"/>
            </p:cNvSpPr>
            <p:nvPr/>
          </p:nvSpPr>
          <p:spPr bwMode="blackWhite">
            <a:xfrm flipH="1">
              <a:off x="2774" y="2622"/>
              <a:ext cx="212" cy="1"/>
            </a:xfrm>
            <a:prstGeom prst="line">
              <a:avLst/>
            </a:prstGeom>
            <a:noFill/>
            <a:ln w="26988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3" name="Freeform 37"/>
            <p:cNvSpPr>
              <a:spLocks/>
            </p:cNvSpPr>
            <p:nvPr/>
          </p:nvSpPr>
          <p:spPr bwMode="blackWhite">
            <a:xfrm>
              <a:off x="2743" y="2591"/>
              <a:ext cx="55" cy="61"/>
            </a:xfrm>
            <a:custGeom>
              <a:avLst/>
              <a:gdLst>
                <a:gd name="T0" fmla="*/ 55 w 55"/>
                <a:gd name="T1" fmla="*/ 61 h 61"/>
                <a:gd name="T2" fmla="*/ 0 w 55"/>
                <a:gd name="T3" fmla="*/ 31 h 61"/>
                <a:gd name="T4" fmla="*/ 55 w 55"/>
                <a:gd name="T5" fmla="*/ 0 h 61"/>
                <a:gd name="T6" fmla="*/ 55 w 55"/>
                <a:gd name="T7" fmla="*/ 61 h 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5" h="61">
                  <a:moveTo>
                    <a:pt x="55" y="61"/>
                  </a:moveTo>
                  <a:lnTo>
                    <a:pt x="0" y="31"/>
                  </a:lnTo>
                  <a:lnTo>
                    <a:pt x="55" y="0"/>
                  </a:lnTo>
                  <a:lnTo>
                    <a:pt x="55" y="61"/>
                  </a:lnTo>
                  <a:close/>
                </a:path>
              </a:pathLst>
            </a:custGeom>
            <a:solidFill>
              <a:srgbClr val="002060"/>
            </a:solidFill>
            <a:ln w="9525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4" name="Oval 38"/>
            <p:cNvSpPr>
              <a:spLocks noChangeArrowheads="1"/>
            </p:cNvSpPr>
            <p:nvPr/>
          </p:nvSpPr>
          <p:spPr bwMode="blackWhite">
            <a:xfrm>
              <a:off x="2008" y="1287"/>
              <a:ext cx="713" cy="7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4763">
              <a:solidFill>
                <a:srgbClr val="FEE67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5" name="Oval 39"/>
            <p:cNvSpPr>
              <a:spLocks noChangeArrowheads="1"/>
            </p:cNvSpPr>
            <p:nvPr/>
          </p:nvSpPr>
          <p:spPr bwMode="blackWhite">
            <a:xfrm>
              <a:off x="2986" y="1287"/>
              <a:ext cx="714" cy="7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4763">
              <a:solidFill>
                <a:srgbClr val="FEE67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6" name="Oval 40"/>
            <p:cNvSpPr>
              <a:spLocks noChangeArrowheads="1"/>
            </p:cNvSpPr>
            <p:nvPr/>
          </p:nvSpPr>
          <p:spPr bwMode="blackWhite">
            <a:xfrm>
              <a:off x="2008" y="2265"/>
              <a:ext cx="713" cy="7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4763">
              <a:solidFill>
                <a:srgbClr val="FEE67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7" name="Oval 41"/>
            <p:cNvSpPr>
              <a:spLocks noChangeArrowheads="1"/>
            </p:cNvSpPr>
            <p:nvPr/>
          </p:nvSpPr>
          <p:spPr bwMode="blackWhite">
            <a:xfrm>
              <a:off x="2986" y="2265"/>
              <a:ext cx="714" cy="7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4763">
              <a:solidFill>
                <a:srgbClr val="FEE67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8" name="Rectangle 42"/>
            <p:cNvSpPr>
              <a:spLocks noChangeArrowheads="1"/>
            </p:cNvSpPr>
            <p:nvPr/>
          </p:nvSpPr>
          <p:spPr bwMode="blackWhite">
            <a:xfrm>
              <a:off x="2182" y="1563"/>
              <a:ext cx="45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Planning</a:t>
              </a:r>
              <a:endParaRPr lang="en-US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09" name="Rectangle 43"/>
            <p:cNvSpPr>
              <a:spLocks noChangeArrowheads="1"/>
            </p:cNvSpPr>
            <p:nvPr/>
          </p:nvSpPr>
          <p:spPr bwMode="blackWhite">
            <a:xfrm>
              <a:off x="2096" y="1597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 dirty="0"/>
            </a:p>
          </p:txBody>
        </p:sp>
        <p:sp>
          <p:nvSpPr>
            <p:cNvPr id="11310" name="Rectangle 44"/>
            <p:cNvSpPr>
              <a:spLocks noChangeArrowheads="1"/>
            </p:cNvSpPr>
            <p:nvPr/>
          </p:nvSpPr>
          <p:spPr bwMode="blackWhite">
            <a:xfrm>
              <a:off x="2215" y="1718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 dirty="0"/>
            </a:p>
          </p:txBody>
        </p:sp>
        <p:sp>
          <p:nvSpPr>
            <p:cNvPr id="11311" name="Rectangle 45"/>
            <p:cNvSpPr>
              <a:spLocks noChangeArrowheads="1"/>
            </p:cNvSpPr>
            <p:nvPr/>
          </p:nvSpPr>
          <p:spPr bwMode="blackWhite">
            <a:xfrm>
              <a:off x="3169" y="2569"/>
              <a:ext cx="39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Leading</a:t>
              </a:r>
              <a:endParaRPr lang="en-US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12" name="Rectangle 46"/>
            <p:cNvSpPr>
              <a:spLocks noChangeArrowheads="1"/>
            </p:cNvSpPr>
            <p:nvPr/>
          </p:nvSpPr>
          <p:spPr bwMode="blackWhite">
            <a:xfrm>
              <a:off x="3105" y="1580"/>
              <a:ext cx="54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Organizing</a:t>
              </a:r>
              <a:endParaRPr lang="en-US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13" name="Rectangle 47"/>
            <p:cNvSpPr>
              <a:spLocks noChangeArrowheads="1"/>
            </p:cNvSpPr>
            <p:nvPr/>
          </p:nvSpPr>
          <p:spPr bwMode="blackWhite">
            <a:xfrm>
              <a:off x="2132" y="2569"/>
              <a:ext cx="55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Controlling</a:t>
              </a:r>
              <a:endParaRPr lang="en-US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14" name="Rectangle 48"/>
            <p:cNvSpPr>
              <a:spLocks noChangeArrowheads="1"/>
            </p:cNvSpPr>
            <p:nvPr/>
          </p:nvSpPr>
          <p:spPr bwMode="blackWhite">
            <a:xfrm>
              <a:off x="4499" y="1962"/>
              <a:ext cx="71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Goals Attained</a:t>
              </a:r>
              <a:endParaRPr lang="en-US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15" name="Rectangle 49"/>
            <p:cNvSpPr>
              <a:spLocks noChangeArrowheads="1"/>
            </p:cNvSpPr>
            <p:nvPr/>
          </p:nvSpPr>
          <p:spPr bwMode="blackWhite">
            <a:xfrm>
              <a:off x="4499" y="2083"/>
              <a:ext cx="3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</a:rPr>
                <a:t>•</a:t>
              </a:r>
              <a:endParaRPr lang="en-US" sz="1200" b="1"/>
            </a:p>
          </p:txBody>
        </p:sp>
        <p:sp>
          <p:nvSpPr>
            <p:cNvPr id="11316" name="Rectangle 50"/>
            <p:cNvSpPr>
              <a:spLocks noChangeArrowheads="1"/>
            </p:cNvSpPr>
            <p:nvPr/>
          </p:nvSpPr>
          <p:spPr bwMode="blackWhite">
            <a:xfrm>
              <a:off x="4565" y="2083"/>
              <a:ext cx="43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Efficiently</a:t>
              </a:r>
              <a:endParaRPr lang="en-US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17" name="Rectangle 51"/>
            <p:cNvSpPr>
              <a:spLocks noChangeArrowheads="1"/>
            </p:cNvSpPr>
            <p:nvPr/>
          </p:nvSpPr>
          <p:spPr bwMode="blackWhite">
            <a:xfrm>
              <a:off x="4499" y="2202"/>
              <a:ext cx="3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</a:rPr>
                <a:t>•</a:t>
              </a:r>
              <a:endParaRPr lang="en-US" sz="1200" b="1"/>
            </a:p>
          </p:txBody>
        </p:sp>
        <p:sp>
          <p:nvSpPr>
            <p:cNvPr id="11318" name="Rectangle 52"/>
            <p:cNvSpPr>
              <a:spLocks noChangeArrowheads="1"/>
            </p:cNvSpPr>
            <p:nvPr/>
          </p:nvSpPr>
          <p:spPr bwMode="blackWhite">
            <a:xfrm>
              <a:off x="4565" y="2202"/>
              <a:ext cx="4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Effectively</a:t>
              </a:r>
              <a:endParaRPr lang="en-US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0" y="5867400"/>
            <a:ext cx="853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(Source: Adapted from Van Fleet, David D., Contemporary Management, Second Edition.)</a:t>
            </a:r>
            <a:b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00400" y="1524000"/>
            <a:ext cx="23622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Environment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9407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Core Concepts of Management</a:t>
            </a:r>
            <a:b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1"/>
            <a:ext cx="6781800" cy="41148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Efficiency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Effectiveness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Productivity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Goals/Objectives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Environment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565767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Core</a:t>
            </a: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Concept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a notion or an idea, and in this context it refers to the key terms used to define and understand  what management is?)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58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344488" indent="-277813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alt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organisation’s</a:t>
            </a: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resources include;</a:t>
            </a:r>
          </a:p>
          <a:p>
            <a:pPr marL="344488" indent="-277813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Human Resources</a:t>
            </a:r>
          </a:p>
          <a:p>
            <a:pPr marL="344488" indent="-277813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Financial Resources</a:t>
            </a:r>
          </a:p>
          <a:p>
            <a:pPr marL="344488" indent="-277813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Physical Resources</a:t>
            </a:r>
          </a:p>
          <a:p>
            <a:pPr marL="344488" indent="-277813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Information Resources</a:t>
            </a:r>
          </a:p>
          <a:p>
            <a:pPr marL="344488" indent="-277813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pPr marL="344488" indent="-277813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  <a:endParaRPr lang="en-US" alt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92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001000" cy="4525963"/>
          </a:xfrm>
        </p:spPr>
        <p:txBody>
          <a:bodyPr>
            <a:normAutofit/>
          </a:bodyPr>
          <a:lstStyle/>
          <a:p>
            <a:pPr marL="344488" indent="-277813">
              <a:lnSpc>
                <a:spcPct val="90000"/>
              </a:lnSpc>
              <a:buNone/>
            </a:pPr>
            <a:endParaRPr lang="en-US" altLang="en-US" dirty="0">
              <a:solidFill>
                <a:srgbClr val="FFFF00"/>
              </a:solidFill>
            </a:endParaRPr>
          </a:p>
          <a:p>
            <a:pPr marL="344488" indent="-277813">
              <a:lnSpc>
                <a:spcPct val="90000"/>
              </a:lnSpc>
              <a:buNone/>
            </a:pPr>
            <a:endParaRPr lang="en-US" altLang="en-US" dirty="0">
              <a:solidFill>
                <a:srgbClr val="002060"/>
              </a:solidFill>
            </a:endParaRPr>
          </a:p>
          <a:p>
            <a:pPr marL="344488" indent="-277813">
              <a:lnSpc>
                <a:spcPct val="90000"/>
              </a:lnSpc>
              <a:buNone/>
            </a:pPr>
            <a:endParaRPr lang="en-US" alt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990600"/>
            <a:ext cx="82296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Doing things right”</a:t>
            </a:r>
          </a:p>
          <a:p>
            <a:pPr algn="r">
              <a:buNone/>
            </a:pPr>
            <a:r>
              <a:rPr lang="en-US" sz="20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(Drucker,2010)</a:t>
            </a:r>
          </a:p>
          <a:p>
            <a:pPr algn="r">
              <a:buNone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ability to minimize the use of resources in achieving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organisational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objectives.</a:t>
            </a:r>
          </a:p>
          <a:p>
            <a:pPr algn="r">
              <a:buNone/>
            </a:pPr>
            <a:r>
              <a:rPr lang="en-US" sz="20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(Stoner and Freeman, 2009)</a:t>
            </a:r>
          </a:p>
          <a:p>
            <a:pPr algn="r">
              <a:buNone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Getting the most output from the least amount of inputs.</a:t>
            </a:r>
          </a:p>
          <a:p>
            <a:pPr algn="r">
              <a:buNone/>
            </a:pPr>
            <a:r>
              <a:rPr lang="en-US" sz="20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(Robbins and Coulter, 2012)</a:t>
            </a:r>
          </a:p>
          <a:p>
            <a:pPr algn="r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measure of how well or how productively resources are used to achieve a goal.</a:t>
            </a:r>
            <a:endParaRPr lang="en-US" sz="24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r>
              <a:rPr lang="en-US" sz="20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(Jones and George, 2009)</a:t>
            </a:r>
            <a:endParaRPr lang="en-US" sz="2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2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12775" y="533400"/>
            <a:ext cx="8153400" cy="990600"/>
          </a:xfrm>
        </p:spPr>
        <p:txBody>
          <a:bodyPr/>
          <a:lstStyle/>
          <a:p>
            <a:r>
              <a:rPr lang="en-US" altLang="en-US" dirty="0"/>
              <a:t>Module Data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 dirty="0"/>
              <a:t>GPA</a:t>
            </a:r>
          </a:p>
          <a:p>
            <a:r>
              <a:rPr lang="en-US" altLang="en-US" dirty="0"/>
              <a:t>2 Credits</a:t>
            </a:r>
          </a:p>
          <a:p>
            <a:r>
              <a:rPr lang="en-US" altLang="en-US" dirty="0"/>
              <a:t>30 Hours-Lectures</a:t>
            </a:r>
          </a:p>
          <a:p>
            <a:r>
              <a:rPr lang="en-US" altLang="en-US" dirty="0"/>
              <a:t>15 Hours-Tutorials</a:t>
            </a:r>
          </a:p>
        </p:txBody>
      </p:sp>
    </p:spTree>
    <p:extLst>
      <p:ext uri="{BB962C8B-B14F-4D97-AF65-F5344CB8AC3E}">
        <p14:creationId xmlns:p14="http://schemas.microsoft.com/office/powerpoint/2010/main" val="1549441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Effectiveness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“Doing the right thing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algn="r"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0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(Drucker,2010) </a:t>
            </a:r>
          </a:p>
          <a:p>
            <a:pPr algn="r">
              <a:buNone/>
            </a:pPr>
            <a:endParaRPr lang="en-US" sz="24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ability to determine appropriate objectives. </a:t>
            </a:r>
          </a:p>
          <a:p>
            <a:pPr algn="r">
              <a:buNone/>
            </a:pPr>
            <a:r>
              <a:rPr lang="en-US" sz="20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(Stoner, Freeman and </a:t>
            </a:r>
            <a:r>
              <a:rPr lang="en-US" sz="2000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Gibert</a:t>
            </a:r>
            <a:r>
              <a:rPr lang="en-US" sz="20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2008)</a:t>
            </a:r>
          </a:p>
          <a:p>
            <a:pPr algn="r">
              <a:buNone/>
            </a:pPr>
            <a:endParaRPr lang="en-US" sz="20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endParaRPr lang="en-US" sz="20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measure of the appropriateness of the goals an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organisation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pursuing and of the degree to which the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organisation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achieves those goals.</a:t>
            </a:r>
          </a:p>
          <a:p>
            <a:pPr>
              <a:buNone/>
            </a:pPr>
            <a:endParaRPr lang="en-US" sz="20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06999" y="5791200"/>
            <a:ext cx="2852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en-US" sz="20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(Jones and George, 2009)</a:t>
            </a:r>
            <a:endParaRPr lang="en-US" sz="2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40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519112"/>
          </a:xfrm>
        </p:spPr>
        <p:txBody>
          <a:bodyPr/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Efficiency and Effectiveness in Management</a:t>
            </a: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lumMod val="9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7200" y="1371600"/>
            <a:ext cx="7924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800600" y="59436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(Robbins and Coulter, 2012)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51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High Performing Organisations are Effective and Efficient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524000" y="1828800"/>
          <a:ext cx="64770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hoto Editor Photo" r:id="rId3" imgW="11904762" imgH="3858164" progId="">
                  <p:embed/>
                </p:oleObj>
              </mc:Choice>
              <mc:Fallback>
                <p:oleObj name="Photo Editor Photo" r:id="rId3" imgW="11904762" imgH="385816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28800"/>
                        <a:ext cx="64770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05400" y="58674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(John R. </a:t>
            </a:r>
            <a:r>
              <a:rPr lang="en-US" sz="2000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Schermerhorn</a:t>
            </a:r>
            <a:r>
              <a:rPr lang="en-US" sz="20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0154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4572000" cy="1371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Productivity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057400"/>
            <a:ext cx="7086600" cy="29718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2800" b="1" dirty="0">
                <a:solidFill>
                  <a:srgbClr val="996633"/>
                </a:solidFill>
                <a:latin typeface="CG Omega" pitchFamily="34" charset="0"/>
              </a:rPr>
              <a:t>	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Productivity is the relationship between the output generated by a production or service system and the input provided to create this output.</a:t>
            </a:r>
          </a:p>
          <a:p>
            <a:pPr algn="just">
              <a:buNone/>
            </a:pPr>
            <a:endParaRPr lang="en-US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Productivity = Efficiency + Effectiveness</a:t>
            </a:r>
          </a:p>
          <a:p>
            <a:pPr algn="r"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1660525" y="5070475"/>
            <a:ext cx="290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0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Management – as a Process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5400000">
            <a:off x="3429794" y="3885406"/>
            <a:ext cx="1981200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05200" y="3810000"/>
            <a:ext cx="1905000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13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Four Functions of Management</a:t>
            </a:r>
          </a:p>
        </p:txBody>
      </p:sp>
      <p:pic>
        <p:nvPicPr>
          <p:cNvPr id="19460" name="Picture 3" descr="jon69447_010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62000" y="1295400"/>
            <a:ext cx="78486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876800" y="6019800"/>
            <a:ext cx="3505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(Jones and George, 2008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83035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3581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it a Science or an Art?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61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382000" cy="5668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Management as a Science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400" dirty="0">
                <a:solidFill>
                  <a:srgbClr val="002060"/>
                </a:solidFill>
              </a:rPr>
              <a:t>Science is a </a:t>
            </a:r>
            <a:r>
              <a:rPr lang="en-US" sz="2400" i="1" dirty="0">
                <a:solidFill>
                  <a:srgbClr val="002060"/>
                </a:solidFill>
              </a:rPr>
              <a:t>body of knowledge </a:t>
            </a:r>
            <a:r>
              <a:rPr lang="en-US" sz="2400" dirty="0">
                <a:solidFill>
                  <a:srgbClr val="002060"/>
                </a:solidFill>
              </a:rPr>
              <a:t>pertaining to a specific field of study. It contains theories, principles and facts.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Management as an Art</a:t>
            </a:r>
          </a:p>
          <a:p>
            <a:pPr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Art implies the </a:t>
            </a:r>
            <a:r>
              <a:rPr lang="en-US" sz="2400" i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application of knowledge 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and skills to bring about the desired results. 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Management is both a science as well as an art.</a:t>
            </a:r>
          </a:p>
          <a:p>
            <a:pPr algn="ctr">
              <a:buNone/>
            </a:pPr>
            <a:r>
              <a:rPr lang="en-US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Science(theory) and art (practice) are both essential for the success of management</a:t>
            </a:r>
            <a:r>
              <a:rPr lang="en-US" sz="2800" b="1" i="1" dirty="0">
                <a:solidFill>
                  <a:srgbClr val="0070C0"/>
                </a:solidFill>
              </a:rPr>
              <a:t>.</a:t>
            </a:r>
            <a:endParaRPr lang="en-US" sz="2800" i="1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543800" cy="1325562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Why Management?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0292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59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maximize the utilization of scarce resources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59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face the increasing competition for inputs and outputs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59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enhance the quality of the products and services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59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adopt/plan for the changes in the business environment</a:t>
            </a:r>
          </a:p>
          <a:p>
            <a:pPr>
              <a:buNone/>
            </a:pPr>
            <a:endParaRPr lang="en-US" sz="59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59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ultimate aim of management is to enhance the </a:t>
            </a:r>
            <a:r>
              <a:rPr lang="en-US" sz="59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organisational</a:t>
            </a:r>
            <a:r>
              <a:rPr lang="en-US" sz="59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productivity and performance.  </a:t>
            </a:r>
          </a:p>
          <a:p>
            <a:pPr>
              <a:buFont typeface="Wingdings" pitchFamily="2" charset="2"/>
              <a:buChar char="§"/>
            </a:pPr>
            <a:endParaRPr lang="en-US" sz="3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endParaRPr lang="en-US" sz="2000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2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12775" y="533400"/>
            <a:ext cx="8153400" cy="990600"/>
          </a:xfrm>
        </p:spPr>
        <p:txBody>
          <a:bodyPr/>
          <a:lstStyle/>
          <a:p>
            <a:r>
              <a:rPr lang="en-US" altLang="en-US" dirty="0"/>
              <a:t>Aim &amp; Objectives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lvl="0"/>
            <a:r>
              <a:rPr lang="en-US" dirty="0"/>
              <a:t>Enrich the students with fundamental knowledge required for supporting management information systems and managerial decision making</a:t>
            </a:r>
          </a:p>
          <a:p>
            <a:r>
              <a:rPr lang="en-US" dirty="0"/>
              <a:t>To enhance the student’s awareness, and knowledge about the working context in an organization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937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2775" y="457200"/>
            <a:ext cx="8153400" cy="990600"/>
          </a:xfrm>
        </p:spPr>
        <p:txBody>
          <a:bodyPr/>
          <a:lstStyle/>
          <a:p>
            <a:r>
              <a:rPr lang="en-US" alt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At the end of the module the student will be able to:</a:t>
            </a:r>
          </a:p>
          <a:p>
            <a:pPr lvl="0"/>
            <a:r>
              <a:rPr lang="en-US" dirty="0"/>
              <a:t>Recognize organizational environment and apply management theories</a:t>
            </a:r>
          </a:p>
          <a:p>
            <a:pPr lvl="0"/>
            <a:r>
              <a:rPr lang="en-US" dirty="0"/>
              <a:t>Identify the skills needed by managers and managerial roles</a:t>
            </a:r>
          </a:p>
          <a:p>
            <a:pPr lvl="0"/>
            <a:r>
              <a:rPr lang="en-US" dirty="0"/>
              <a:t>Recognize the importance of human resource management and motivation theories</a:t>
            </a:r>
          </a:p>
          <a:p>
            <a:pPr lvl="0"/>
            <a:r>
              <a:rPr lang="en-US" dirty="0"/>
              <a:t>Apply economic principles in day to day business operations</a:t>
            </a:r>
          </a:p>
        </p:txBody>
      </p:sp>
    </p:spTree>
    <p:extLst>
      <p:ext uri="{BB962C8B-B14F-4D97-AF65-F5344CB8AC3E}">
        <p14:creationId xmlns:p14="http://schemas.microsoft.com/office/powerpoint/2010/main" val="163403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12775" y="533400"/>
            <a:ext cx="8153400" cy="990600"/>
          </a:xfrm>
        </p:spPr>
        <p:txBody>
          <a:bodyPr/>
          <a:lstStyle/>
          <a:p>
            <a:r>
              <a:rPr lang="en-US" altLang="en-US" dirty="0"/>
              <a:t>Outline Syllabus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GB" dirty="0"/>
              <a:t>Introduction to Management</a:t>
            </a:r>
            <a:endParaRPr lang="en-US" dirty="0"/>
          </a:p>
          <a:p>
            <a:pPr lvl="0"/>
            <a:r>
              <a:rPr lang="en-GB" dirty="0"/>
              <a:t>Introduction to Organization and Organization Environment</a:t>
            </a:r>
            <a:endParaRPr lang="en-US" dirty="0"/>
          </a:p>
          <a:p>
            <a:pPr lvl="0"/>
            <a:r>
              <a:rPr lang="en-GB" dirty="0"/>
              <a:t>Managerial Decision Making and Problem Solving</a:t>
            </a:r>
            <a:endParaRPr lang="en-US" dirty="0"/>
          </a:p>
          <a:p>
            <a:pPr lvl="0"/>
            <a:r>
              <a:rPr lang="en-GB" dirty="0"/>
              <a:t>The Process of Planning</a:t>
            </a:r>
            <a:endParaRPr lang="en-US" dirty="0"/>
          </a:p>
          <a:p>
            <a:pPr lvl="0"/>
            <a:r>
              <a:rPr lang="en-GB" dirty="0"/>
              <a:t>The Process of Organizing</a:t>
            </a:r>
            <a:endParaRPr lang="en-US" dirty="0"/>
          </a:p>
          <a:p>
            <a:pPr lvl="0"/>
            <a:r>
              <a:rPr lang="en-GB" dirty="0"/>
              <a:t>The Process of Leading (Motivation, Leadership and Communication)</a:t>
            </a:r>
            <a:endParaRPr lang="en-US" dirty="0"/>
          </a:p>
          <a:p>
            <a:pPr lvl="0"/>
            <a:r>
              <a:rPr lang="en-GB" dirty="0"/>
              <a:t>The Process of Controlling </a:t>
            </a:r>
            <a:endParaRPr lang="en-US" dirty="0"/>
          </a:p>
          <a:p>
            <a:pPr lvl="0"/>
            <a:r>
              <a:rPr lang="en-GB" dirty="0"/>
              <a:t>Introduction to Economics  (Scarcity, Markets, Functions and Equilibrium)</a:t>
            </a:r>
            <a:endParaRPr lang="en-US" dirty="0"/>
          </a:p>
          <a:p>
            <a:pPr lvl="0"/>
            <a:r>
              <a:rPr lang="en-GB" dirty="0"/>
              <a:t>Demand, Supply and  Market Equilibrium</a:t>
            </a:r>
            <a:endParaRPr lang="en-US" dirty="0"/>
          </a:p>
          <a:p>
            <a:pPr lvl="0"/>
            <a:r>
              <a:rPr lang="en-GB" dirty="0"/>
              <a:t>Un-Employability and  Inflation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9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12775" y="457200"/>
            <a:ext cx="8153400" cy="990600"/>
          </a:xfrm>
        </p:spPr>
        <p:txBody>
          <a:bodyPr/>
          <a:lstStyle/>
          <a:p>
            <a:r>
              <a:rPr lang="en-US" altLang="en-US" dirty="0"/>
              <a:t>Assessment &amp; weighting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 dirty="0"/>
              <a:t>Continuous assessment</a:t>
            </a:r>
          </a:p>
          <a:p>
            <a:pPr lvl="1"/>
            <a:r>
              <a:rPr lang="en-US" altLang="en-US" dirty="0"/>
              <a:t>In class discussions, group work, quizzes, assignments &amp; tutorials - 50%</a:t>
            </a:r>
          </a:p>
          <a:p>
            <a:r>
              <a:rPr lang="en-US" altLang="en-US" dirty="0"/>
              <a:t>End Semester Examination</a:t>
            </a:r>
          </a:p>
          <a:p>
            <a:pPr lvl="1"/>
            <a:r>
              <a:rPr lang="en-US" altLang="en-US" dirty="0"/>
              <a:t>Structure Exam Paper- 50 %</a:t>
            </a:r>
          </a:p>
        </p:txBody>
      </p:sp>
    </p:spTree>
    <p:extLst>
      <p:ext uri="{BB962C8B-B14F-4D97-AF65-F5344CB8AC3E}">
        <p14:creationId xmlns:p14="http://schemas.microsoft.com/office/powerpoint/2010/main" val="3321809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828800" y="5257800"/>
            <a:ext cx="6400800" cy="1752600"/>
          </a:xfrm>
        </p:spPr>
        <p:txBody>
          <a:bodyPr/>
          <a:lstStyle/>
          <a:p>
            <a:pPr marL="0" indent="0">
              <a:buNone/>
            </a:pPr>
            <a:endParaRPr lang="en-GB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Introduction to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905000"/>
            <a:ext cx="45720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63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229600" cy="4449763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management?</a:t>
            </a:r>
          </a:p>
          <a:p>
            <a:pPr lvl="0">
              <a:buFont typeface="Wingdings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Management as a process</a:t>
            </a:r>
          </a:p>
          <a:p>
            <a:pPr lvl="0">
              <a:buFont typeface="Wingdings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Management is an Art or a Science?</a:t>
            </a:r>
          </a:p>
          <a:p>
            <a:pPr lvl="0">
              <a:buFont typeface="Wingdings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Core concepts of management</a:t>
            </a:r>
          </a:p>
          <a:p>
            <a:pPr lvl="0">
              <a:buFont typeface="Wingdings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Why management?</a:t>
            </a:r>
          </a:p>
          <a:p>
            <a:pPr lvl="0">
              <a:buFont typeface="Wingdings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Who is a Manager?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Managerial roles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3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1000" y="6096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Management in Business Organisations</a:t>
            </a:r>
          </a:p>
        </p:txBody>
      </p:sp>
      <p:sp>
        <p:nvSpPr>
          <p:cNvPr id="13" name="Flowchart: Extract 12"/>
          <p:cNvSpPr/>
          <p:nvPr/>
        </p:nvSpPr>
        <p:spPr>
          <a:xfrm>
            <a:off x="2209800" y="2286000"/>
            <a:ext cx="4419600" cy="3124200"/>
          </a:xfrm>
          <a:prstGeom prst="flowChartExtra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Diagram 14"/>
          <p:cNvGraphicFramePr/>
          <p:nvPr/>
        </p:nvGraphicFramePr>
        <p:xfrm>
          <a:off x="1524000" y="1397000"/>
          <a:ext cx="60960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1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710</Words>
  <Application>Microsoft Office PowerPoint</Application>
  <PresentationFormat>On-screen Show (4:3)</PresentationFormat>
  <Paragraphs>203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AvantGarde Md BT</vt:lpstr>
      <vt:lpstr>Calibri</vt:lpstr>
      <vt:lpstr>CG Omega</vt:lpstr>
      <vt:lpstr>Times New Roman</vt:lpstr>
      <vt:lpstr>Wingdings</vt:lpstr>
      <vt:lpstr>Office Theme</vt:lpstr>
      <vt:lpstr>Photo Editor Photo</vt:lpstr>
      <vt:lpstr>PowerPoint Presentation</vt:lpstr>
      <vt:lpstr>Module Data</vt:lpstr>
      <vt:lpstr>Aim &amp; Objectives</vt:lpstr>
      <vt:lpstr>Learning Outcomes</vt:lpstr>
      <vt:lpstr>Outline Syllabus</vt:lpstr>
      <vt:lpstr>Assessment &amp; weighting</vt:lpstr>
      <vt:lpstr>PowerPoint Presentation</vt:lpstr>
      <vt:lpstr>Contents</vt:lpstr>
      <vt:lpstr>PowerPoint Presentation</vt:lpstr>
      <vt:lpstr>What is Management?   There is no universally accepted definition of Management. </vt:lpstr>
      <vt:lpstr>PowerPoint Presentation</vt:lpstr>
      <vt:lpstr>Management Definitions</vt:lpstr>
      <vt:lpstr>Management Definitions</vt:lpstr>
      <vt:lpstr>Management Definitions</vt:lpstr>
      <vt:lpstr>PowerPoint Presentation</vt:lpstr>
      <vt:lpstr>Management in Organisations</vt:lpstr>
      <vt:lpstr>Core Concepts of Management </vt:lpstr>
      <vt:lpstr>Resources</vt:lpstr>
      <vt:lpstr>Efficiency</vt:lpstr>
      <vt:lpstr>Effectiveness</vt:lpstr>
      <vt:lpstr>Efficiency and Effectiveness in Management</vt:lpstr>
      <vt:lpstr>High Performing Organisations are Effective and Efficient</vt:lpstr>
      <vt:lpstr>Productivity</vt:lpstr>
      <vt:lpstr>Management – as a Process</vt:lpstr>
      <vt:lpstr>Four Functions of Management</vt:lpstr>
      <vt:lpstr>Management   Is it a Science or an Art?</vt:lpstr>
      <vt:lpstr>PowerPoint Presentation</vt:lpstr>
      <vt:lpstr>Why Management?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Management and Applied Economics</dc:title>
  <dc:creator>Acer</dc:creator>
  <cp:lastModifiedBy> </cp:lastModifiedBy>
  <cp:revision>7</cp:revision>
  <dcterms:created xsi:type="dcterms:W3CDTF">2015-05-13T17:12:32Z</dcterms:created>
  <dcterms:modified xsi:type="dcterms:W3CDTF">2019-06-19T16:33:02Z</dcterms:modified>
</cp:coreProperties>
</file>