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03A87-9B66-4157-BC23-9F0EB280402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0ACC4-DA8A-489F-8A78-B844C314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669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707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916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713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342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725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1F28-E3DA-402C-99B6-693CDCCB46B3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262"/>
            <a:ext cx="9144000" cy="2566851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800600" y="2130425"/>
            <a:ext cx="4038600" cy="2493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 of Management and Applied Economics</a:t>
            </a:r>
            <a:endParaRPr lang="en-US" sz="8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A17D-96F4-4406-9227-F8EADB252739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A8DD-1952-4687-A415-011CF114ECD2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CAB-827D-4158-94E0-FF715896E59F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Dell PC\Desktop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394D-3CF8-484B-8BE1-59A47D51D7A0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Dell PC\Desktop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C2C-A97E-4330-8BC4-95413691FE8F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D197-9C24-4F88-AF87-77E521269087}" type="datetime1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Dell PC\Desktop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509A-A0CA-4673-8B48-A49A4E355E58}" type="datetime1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Dell PC\Desktop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7F48-6D23-40A8-9AE1-31DFCCD57716}" type="datetime1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Dell PC\Desktop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A32B-F0DB-42B6-928C-9D8D5CD21CF1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D29F-2CAD-41F6-921E-B6A4DCC442F6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E08D-5FC1-4AD6-838F-2B189281B866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3C36-B616-4C75-B5E7-9AE4F3FA8C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603750"/>
            <a:ext cx="6705600" cy="1752600"/>
          </a:xfrm>
        </p:spPr>
        <p:txBody>
          <a:bodyPr/>
          <a:lstStyle/>
          <a:p>
            <a:endParaRPr lang="en-GB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Part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II- Manager and Managerial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  <a:effectLst>
            <a:outerShdw dist="17961" dir="135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Managerial Skills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53400" cy="5181600"/>
          </a:xfrm>
          <a:noFill/>
        </p:spPr>
        <p:txBody>
          <a:bodyPr lIns="90488" tIns="44450" rIns="90488" bIns="44450">
            <a:normAutofit/>
          </a:bodyPr>
          <a:lstStyle/>
          <a:p>
            <a:pPr marL="53975" indent="127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Managerial skills is generally a pre-requisite for management success. 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Certo</a:t>
            </a:r>
            <a:r>
              <a:rPr lang="en-US" alt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0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Certo</a:t>
            </a:r>
            <a:r>
              <a:rPr lang="en-US" alt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2009)</a:t>
            </a:r>
          </a:p>
          <a:p>
            <a:pPr marL="53975" indent="12700">
              <a:lnSpc>
                <a:spcPct val="90000"/>
              </a:lnSpc>
              <a:buFont typeface="Wingdings" pitchFamily="2" charset="2"/>
              <a:buNone/>
            </a:pPr>
            <a:endParaRPr lang="en-US" altLang="en-US" b="1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" indent="127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type of skills do managers need?</a:t>
            </a:r>
            <a:endParaRPr lang="en-US" altLang="en-US" sz="3600" dirty="0" smtClean="0">
              <a:solidFill>
                <a:srgbClr val="002060"/>
              </a:solidFill>
            </a:endParaRPr>
          </a:p>
          <a:p>
            <a:pPr marL="53975" indent="127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Robert L. Katz proposed that managers need three critical skills in managing an organization.</a:t>
            </a:r>
          </a:p>
          <a:p>
            <a:pPr marL="454025" lvl="1" indent="1270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Conceptual skills</a:t>
            </a:r>
          </a:p>
          <a:p>
            <a:pPr marL="454025" lvl="1" indent="1270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Human skills</a:t>
            </a:r>
          </a:p>
          <a:p>
            <a:pPr marL="454025" lvl="1" indent="1270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Technical skills</a:t>
            </a:r>
          </a:p>
          <a:p>
            <a:pPr marL="53975" indent="12700">
              <a:lnSpc>
                <a:spcPct val="90000"/>
              </a:lnSpc>
              <a:buNone/>
            </a:pPr>
            <a:endParaRPr lang="en-US" alt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8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  <a:effectLst>
            <a:outerShdw dist="17961" dir="135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Managerial Skills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71600"/>
            <a:ext cx="8153400" cy="5334000"/>
          </a:xfrm>
          <a:noFill/>
        </p:spPr>
        <p:txBody>
          <a:bodyPr lIns="90488" tIns="44450" rIns="90488" bIns="44450">
            <a:normAutofit/>
          </a:bodyPr>
          <a:lstStyle/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Conceptual skills:</a:t>
            </a:r>
            <a:r>
              <a:rPr lang="en-US" alt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ability to analyze and diagnose a situation and find the cause and effect.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Human skills:</a:t>
            </a:r>
            <a:r>
              <a:rPr lang="en-US" alt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ability to work well with other people individually and in a group.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Technical skills:</a:t>
            </a:r>
            <a:r>
              <a:rPr lang="en-US" alt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job-specific knowledge required to perform a task. Common examples include marketing, accounting, and manufacturing.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" indent="127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three skills are enhanced through formal training, reading, and practice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89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Relative Skills Needed for Effective Performance at Different Levels of Management</a:t>
            </a:r>
            <a:endParaRPr lang="en-US" sz="3200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4" name="Picture 3" descr="jon69447_0105"/>
          <p:cNvPicPr>
            <a:picLocks noChangeAspect="1" noChangeArrowheads="1"/>
          </p:cNvPicPr>
          <p:nvPr/>
        </p:nvPicPr>
        <p:blipFill>
          <a:blip r:embed="rId2" cstate="print">
            <a:lum bright="-16000" contrast="30000"/>
          </a:blip>
          <a:srcRect/>
          <a:stretch>
            <a:fillRect/>
          </a:stretch>
        </p:blipFill>
        <p:spPr bwMode="auto">
          <a:xfrm>
            <a:off x="1219200" y="1524000"/>
            <a:ext cx="6499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95800" y="6096000"/>
            <a:ext cx="326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(Jones and George, 2008)</a:t>
            </a:r>
            <a:endParaRPr lang="en-US" sz="20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51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29718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Managers Do?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Henry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Mintzberg’s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Managerial Roles</a:t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352800"/>
            <a:ext cx="7239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Managerial roles refers to specific actions or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behaviours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expected of and exhibited by a manager.</a:t>
            </a:r>
          </a:p>
          <a:p>
            <a:pPr algn="r"/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(Robbins and Coulter, 2011)</a:t>
            </a:r>
            <a:endParaRPr lang="en-US" sz="20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ln>
            <a:headEnd type="none" w="med" len="med"/>
            <a:tailEnd type="none" w="med" len="med"/>
          </a:ln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Managerial Roles 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Mintzberg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85731" name="Line 3"/>
          <p:cNvSpPr>
            <a:spLocks noChangeShapeType="1"/>
          </p:cNvSpPr>
          <p:nvPr/>
        </p:nvSpPr>
        <p:spPr bwMode="blackWhite">
          <a:xfrm rot="5400000">
            <a:off x="4152900" y="2366963"/>
            <a:ext cx="838200" cy="0"/>
          </a:xfrm>
          <a:prstGeom prst="line">
            <a:avLst/>
          </a:prstGeom>
          <a:noFill/>
          <a:ln w="82550">
            <a:solidFill>
              <a:schemeClr val="tx1"/>
            </a:solidFill>
            <a:round/>
            <a:headEnd/>
            <a:tailEnd type="none" w="sm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blackWhite">
          <a:xfrm>
            <a:off x="3124200" y="1600200"/>
            <a:ext cx="2895600" cy="83185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 Management Roles</a:t>
            </a:r>
          </a:p>
        </p:txBody>
      </p:sp>
      <p:sp>
        <p:nvSpPr>
          <p:cNvPr id="585733" name="Text Box 5"/>
          <p:cNvSpPr txBox="1">
            <a:spLocks noChangeArrowheads="1"/>
          </p:cNvSpPr>
          <p:nvPr/>
        </p:nvSpPr>
        <p:spPr bwMode="blackWhite">
          <a:xfrm>
            <a:off x="677863" y="3382963"/>
            <a:ext cx="233045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Interpersonal Roles</a:t>
            </a:r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blackWhite">
          <a:xfrm>
            <a:off x="6172200" y="3425825"/>
            <a:ext cx="2332038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Decisional</a:t>
            </a:r>
            <a:b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Roles</a:t>
            </a:r>
          </a:p>
        </p:txBody>
      </p:sp>
      <p:sp>
        <p:nvSpPr>
          <p:cNvPr id="585735" name="Text Box 7"/>
          <p:cNvSpPr txBox="1">
            <a:spLocks noChangeArrowheads="1"/>
          </p:cNvSpPr>
          <p:nvPr/>
        </p:nvSpPr>
        <p:spPr bwMode="blackWhite">
          <a:xfrm>
            <a:off x="3421063" y="3387725"/>
            <a:ext cx="2332037" cy="915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Informational Roles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28800" y="2782888"/>
            <a:ext cx="5486400" cy="625475"/>
            <a:chOff x="1200" y="2168"/>
            <a:chExt cx="3360" cy="45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2664" y="728"/>
              <a:ext cx="432" cy="3360"/>
              <a:chOff x="4560" y="768"/>
              <a:chExt cx="384" cy="1728"/>
            </a:xfrm>
          </p:grpSpPr>
          <p:sp>
            <p:nvSpPr>
              <p:cNvPr id="22544" name="Freeform 10"/>
              <p:cNvSpPr>
                <a:spLocks/>
              </p:cNvSpPr>
              <p:nvPr/>
            </p:nvSpPr>
            <p:spPr bwMode="blackWhite">
              <a:xfrm>
                <a:off x="4560" y="1632"/>
                <a:ext cx="384" cy="864"/>
              </a:xfrm>
              <a:custGeom>
                <a:avLst/>
                <a:gdLst>
                  <a:gd name="T0" fmla="*/ 0 w 384"/>
                  <a:gd name="T1" fmla="*/ 0 h 864"/>
                  <a:gd name="T2" fmla="*/ 0 w 384"/>
                  <a:gd name="T3" fmla="*/ 864 h 864"/>
                  <a:gd name="T4" fmla="*/ 384 w 384"/>
                  <a:gd name="T5" fmla="*/ 864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864">
                    <a:moveTo>
                      <a:pt x="0" y="0"/>
                    </a:moveTo>
                    <a:lnTo>
                      <a:pt x="0" y="864"/>
                    </a:lnTo>
                    <a:lnTo>
                      <a:pt x="384" y="864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 type="triangle" w="sm" len="med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Freeform 11"/>
              <p:cNvSpPr>
                <a:spLocks/>
              </p:cNvSpPr>
              <p:nvPr/>
            </p:nvSpPr>
            <p:spPr bwMode="blackWhite">
              <a:xfrm flipV="1">
                <a:off x="4560" y="768"/>
                <a:ext cx="384" cy="864"/>
              </a:xfrm>
              <a:custGeom>
                <a:avLst/>
                <a:gdLst>
                  <a:gd name="T0" fmla="*/ 0 w 384"/>
                  <a:gd name="T1" fmla="*/ 0 h 864"/>
                  <a:gd name="T2" fmla="*/ 0 w 384"/>
                  <a:gd name="T3" fmla="*/ 864 h 864"/>
                  <a:gd name="T4" fmla="*/ 384 w 384"/>
                  <a:gd name="T5" fmla="*/ 864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864">
                    <a:moveTo>
                      <a:pt x="0" y="0"/>
                    </a:moveTo>
                    <a:lnTo>
                      <a:pt x="0" y="864"/>
                    </a:lnTo>
                    <a:lnTo>
                      <a:pt x="384" y="864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 type="triangle" w="sm" len="med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3" name="Line 12"/>
            <p:cNvSpPr>
              <a:spLocks noChangeShapeType="1"/>
            </p:cNvSpPr>
            <p:nvPr/>
          </p:nvSpPr>
          <p:spPr bwMode="blackWhite">
            <a:xfrm rot="5400000">
              <a:off x="2664" y="2384"/>
              <a:ext cx="432" cy="0"/>
            </a:xfrm>
            <a:prstGeom prst="line">
              <a:avLst/>
            </a:prstGeom>
            <a:noFill/>
            <a:ln w="82550">
              <a:solidFill>
                <a:schemeClr val="tx1"/>
              </a:solidFill>
              <a:round/>
              <a:headEnd/>
              <a:tailEnd type="triangle" w="sm" len="med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5741" name="Text Box 13"/>
          <p:cNvSpPr txBox="1">
            <a:spLocks noChangeArrowheads="1"/>
          </p:cNvSpPr>
          <p:nvPr/>
        </p:nvSpPr>
        <p:spPr bwMode="blackWhite">
          <a:xfrm>
            <a:off x="677863" y="4297363"/>
            <a:ext cx="2332037" cy="128111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Ctr="1"/>
          <a:lstStyle>
            <a:lvl1pPr marL="282575" indent="-282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Figurehead</a:t>
            </a:r>
          </a:p>
          <a:p>
            <a:pPr eaLnBrk="0" hangingPunct="0"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Leader</a:t>
            </a:r>
          </a:p>
          <a:p>
            <a:pPr eaLnBrk="0" hangingPunct="0"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Liaison</a:t>
            </a:r>
          </a:p>
        </p:txBody>
      </p:sp>
      <p:sp>
        <p:nvSpPr>
          <p:cNvPr id="585742" name="Text Box 14"/>
          <p:cNvSpPr txBox="1">
            <a:spLocks noChangeArrowheads="1"/>
          </p:cNvSpPr>
          <p:nvPr/>
        </p:nvSpPr>
        <p:spPr bwMode="blackWhite">
          <a:xfrm>
            <a:off x="3427413" y="4297363"/>
            <a:ext cx="2332037" cy="128111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Ctr="1"/>
          <a:lstStyle>
            <a:lvl1pPr marL="282575" indent="-282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Monitor</a:t>
            </a:r>
          </a:p>
          <a:p>
            <a:pPr eaLnBrk="0" hangingPunct="0"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Disseminator</a:t>
            </a:r>
          </a:p>
          <a:p>
            <a:pPr eaLnBrk="0" hangingPunct="0"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Spokesperson</a:t>
            </a:r>
          </a:p>
        </p:txBody>
      </p:sp>
      <p:sp>
        <p:nvSpPr>
          <p:cNvPr id="585743" name="Text Box 15"/>
          <p:cNvSpPr txBox="1">
            <a:spLocks noChangeArrowheads="1"/>
          </p:cNvSpPr>
          <p:nvPr/>
        </p:nvSpPr>
        <p:spPr bwMode="blackWhite">
          <a:xfrm>
            <a:off x="6173788" y="4319588"/>
            <a:ext cx="2332037" cy="215741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Ctr="1"/>
          <a:lstStyle>
            <a:lvl1pPr marL="282575" indent="-282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Entrepreneur (Innovator)</a:t>
            </a:r>
          </a:p>
          <a:p>
            <a:pPr eaLnBrk="0" hangingPunct="0"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Disturbance Handler</a:t>
            </a:r>
          </a:p>
          <a:p>
            <a:pPr eaLnBrk="0" hangingPunct="0"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Resource Allocator</a:t>
            </a:r>
          </a:p>
          <a:p>
            <a:pPr eaLnBrk="0" hangingPunct="0"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Negotiator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2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animBg="1"/>
      <p:bldP spid="585732" grpId="0" animBg="1" autoUpdateAnimBg="0"/>
      <p:bldP spid="585733" grpId="0" animBg="1" autoUpdateAnimBg="0"/>
      <p:bldP spid="585734" grpId="0" animBg="1" autoUpdateAnimBg="0"/>
      <p:bldP spid="585735" grpId="0" animBg="1" autoUpdateAnimBg="0"/>
      <p:bldP spid="585741" grpId="0" animBg="1" autoUpdateAnimBg="0"/>
      <p:bldP spid="585742" grpId="0" animBg="1" autoUpdateAnimBg="0"/>
      <p:bldP spid="58574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  <a:effectLst>
            <a:outerShdw dist="17961" dir="135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Interpersonal Roles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97205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3200" b="1" dirty="0" smtClean="0"/>
              <a:t>	</a:t>
            </a:r>
            <a:r>
              <a:rPr lang="en-US" alt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Roles managers assume to coordinate and interact with employees and provide direction to the organisation.</a:t>
            </a:r>
          </a:p>
          <a:p>
            <a:pPr>
              <a:lnSpc>
                <a:spcPct val="90000"/>
              </a:lnSpc>
              <a:buNone/>
            </a:pPr>
            <a:endParaRPr lang="en-US" alt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30000"/>
              </a:spcBef>
              <a:buSzPct val="75000"/>
              <a:buFont typeface="Wingdings" pitchFamily="2" charset="2"/>
              <a:buChar char="§"/>
            </a:pPr>
            <a:r>
              <a:rPr lang="en-US" alt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Figurehead role:</a:t>
            </a:r>
            <a:r>
              <a:rPr lang="en-US" alt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Perform ceremonial and symbolic duties such as greeting visitors, signing legal documents.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SzPct val="75000"/>
              <a:buFont typeface="Wingdings" pitchFamily="2" charset="2"/>
              <a:buChar char="§"/>
            </a:pPr>
            <a:endParaRPr lang="en-US" alt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30000"/>
              </a:spcBef>
              <a:buSzPct val="75000"/>
              <a:buFont typeface="Wingdings" pitchFamily="2" charset="2"/>
              <a:buChar char="§"/>
            </a:pPr>
            <a:r>
              <a:rPr lang="en-US" alt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Leader role:</a:t>
            </a:r>
            <a:r>
              <a:rPr lang="en-US" alt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Direct and motivate subordinates, train counsel and communicate with subordinates.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SzPct val="75000"/>
              <a:buFont typeface="Wingdings" pitchFamily="2" charset="2"/>
              <a:buChar char="§"/>
            </a:pPr>
            <a:endParaRPr lang="en-US" alt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30000"/>
              </a:spcBef>
              <a:buSzPct val="75000"/>
              <a:buFont typeface="Wingdings" pitchFamily="2" charset="2"/>
              <a:buChar char="§"/>
            </a:pPr>
            <a:r>
              <a:rPr lang="en-US" alt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Liaison role: </a:t>
            </a:r>
            <a:r>
              <a:rPr lang="en-US" alt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Maintain  information links and coordinate people inside and outside the organisation to help achieve goals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3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7961" dir="135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Informational Roles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371600"/>
            <a:ext cx="8262937" cy="48768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altLang="en-US" sz="3200" b="1" dirty="0" smtClean="0">
                <a:solidFill>
                  <a:srgbClr val="002060"/>
                </a:solidFill>
              </a:rPr>
              <a:t>	</a:t>
            </a:r>
            <a:r>
              <a:rPr lang="en-US" alt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Associated with the activities needed to obtain and transmit information for management of the organisation.</a:t>
            </a:r>
          </a:p>
          <a:p>
            <a:pPr>
              <a:lnSpc>
                <a:spcPct val="90000"/>
              </a:lnSpc>
              <a:buNone/>
            </a:pPr>
            <a:endParaRPr lang="en-US" altLang="en-US" sz="3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altLang="en-US" sz="2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Monitor role:</a:t>
            </a:r>
            <a:r>
              <a:rPr lang="en-US" alt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Seek and receive information from both the internal and external environment.</a:t>
            </a:r>
          </a:p>
          <a:p>
            <a:pPr lvl="1">
              <a:lnSpc>
                <a:spcPct val="90000"/>
              </a:lnSpc>
              <a:buSzPct val="75000"/>
              <a:buNone/>
            </a:pPr>
            <a:endParaRPr lang="en-US" alt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altLang="en-US" sz="2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Disseminator role:</a:t>
            </a:r>
            <a:r>
              <a:rPr lang="en-US" alt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Forward information about the changes taking place in the external and internal environment to the </a:t>
            </a:r>
            <a:r>
              <a:rPr lang="en-US" altLang="en-US" sz="2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alt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members.</a:t>
            </a:r>
          </a:p>
          <a:p>
            <a:pPr lvl="1">
              <a:lnSpc>
                <a:spcPct val="90000"/>
              </a:lnSpc>
              <a:buSzPct val="75000"/>
              <a:buNone/>
            </a:pPr>
            <a:endParaRPr lang="en-US" alt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altLang="en-US" sz="2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Spokesperson role:</a:t>
            </a:r>
            <a:r>
              <a:rPr lang="en-US" alt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Transmit information through speeches and reports to outsiders of the </a:t>
            </a:r>
            <a:r>
              <a:rPr lang="en-US" altLang="en-US" sz="2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alt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effectLst>
            <a:outerShdw dist="17961" dir="135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Decisional 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50"/>
            <a:ext cx="8382000" cy="5086350"/>
          </a:xfrm>
          <a:noFill/>
        </p:spPr>
        <p:txBody>
          <a:bodyPr lIns="90488" tIns="44450" rIns="90488" bIns="44450"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3200" b="1" dirty="0" smtClean="0"/>
              <a:t>	</a:t>
            </a:r>
            <a:r>
              <a:rPr lang="en-US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Associated with the methods managers use to plan strategy and utilize resources to achieve goals.</a:t>
            </a:r>
          </a:p>
          <a:p>
            <a:pPr>
              <a:lnSpc>
                <a:spcPct val="90000"/>
              </a:lnSpc>
              <a:buNone/>
            </a:pPr>
            <a:endParaRPr lang="en-US" altLang="en-US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altLang="en-US" sz="27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Entrepreneur role:</a:t>
            </a:r>
            <a:r>
              <a:rPr lang="en-US" altLang="en-US" sz="2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decide and initiate projects; identify new ideas, delegate idea responsibility to others. </a:t>
            </a:r>
          </a:p>
          <a:p>
            <a:pPr lvl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endParaRPr lang="en-US" altLang="en-US" sz="27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altLang="en-US" sz="27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Disturbance handler role:</a:t>
            </a:r>
            <a:r>
              <a:rPr lang="en-US" altLang="en-US" sz="2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assume responsibility for handling an unexpected event or crisis.</a:t>
            </a:r>
          </a:p>
          <a:p>
            <a:pPr lvl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endParaRPr lang="en-US" altLang="en-US" sz="27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altLang="en-US" sz="27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Resource allocator role:</a:t>
            </a:r>
            <a:r>
              <a:rPr lang="en-US" altLang="en-US" sz="2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assign resources between functions and divisions, set budgets of lower managers.</a:t>
            </a:r>
          </a:p>
          <a:p>
            <a:pPr lvl="1">
              <a:lnSpc>
                <a:spcPct val="90000"/>
              </a:lnSpc>
              <a:buSzPct val="75000"/>
              <a:buNone/>
            </a:pPr>
            <a:endParaRPr lang="en-US" altLang="en-US" sz="27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altLang="en-US" sz="27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Negotiator role:</a:t>
            </a:r>
            <a:r>
              <a:rPr lang="en-US" altLang="en-US" sz="2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seeks to negotiate solutions between other managers, unions, customers, or shareholders</a:t>
            </a:r>
            <a:r>
              <a:rPr lang="en-US" altLang="en-US" sz="2700" dirty="0" smtClean="0"/>
              <a:t>.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3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 to be an Effective and Efficient Manager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65532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Knowledge (know what, know how)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Skills (general and specific)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Positive Attitudes (on work, people, environment and on self) </a:t>
            </a:r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7961" dir="13500000" algn="ctr" rotWithShape="0">
              <a:schemeClr val="tx1"/>
            </a:outerShdw>
          </a:effec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Challenges faced by Modern-day Managers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81150"/>
            <a:ext cx="8339137" cy="4624388"/>
          </a:xfrm>
          <a:noFill/>
        </p:spPr>
        <p:txBody>
          <a:bodyPr lIns="90488" tIns="44450" rIns="90488" bIns="44450">
            <a:normAutofit fontScale="85000" lnSpcReduction="10000"/>
          </a:bodyPr>
          <a:lstStyle/>
          <a:p>
            <a:pPr marL="404813" indent="-338138"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Managing global competition.</a:t>
            </a:r>
          </a:p>
          <a:p>
            <a:pPr marL="404813" indent="-338138">
              <a:buFont typeface="Wingdings" pitchFamily="2" charset="2"/>
              <a:buChar char="§"/>
            </a:pPr>
            <a:r>
              <a:rPr lang="en-US" alt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Facing the competition </a:t>
            </a:r>
            <a:r>
              <a:rPr lang="en-US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through superior efficiency, quality, innovation, and responsiveness.</a:t>
            </a:r>
          </a:p>
          <a:p>
            <a:pPr marL="404813" indent="-338138"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Increasing performance while being an ethical manager.</a:t>
            </a:r>
          </a:p>
          <a:p>
            <a:pPr marL="404813" indent="-338138"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Balancing the interests of  different stakeholders.</a:t>
            </a:r>
            <a:endParaRPr lang="en-US" altLang="en-US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4813" indent="-338138"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Managing a diversified workforce.</a:t>
            </a:r>
          </a:p>
          <a:p>
            <a:pPr marL="404813" indent="-338138"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Adopting new technologies.</a:t>
            </a:r>
          </a:p>
          <a:p>
            <a:pPr marL="404813" indent="-338138">
              <a:buFont typeface="Wingdings" pitchFamily="2" charset="2"/>
              <a:buChar char="§"/>
            </a:pPr>
            <a:r>
              <a:rPr lang="en-US" alt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Managing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creativity, innovation and continuous change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.</a:t>
            </a: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29718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Who is a Manager?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429000"/>
            <a:ext cx="3733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Manager/s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95300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people responsible for directing the efforts aimed at helping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achieve their goals.</a:t>
            </a:r>
          </a:p>
          <a:p>
            <a:pPr marL="342900" lvl="1" indent="-342900" algn="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Stoner, Freeman and Gilbert, 2008)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Someone who coordinates and oversees the work of other people so that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organisational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goals can be accomplished.</a:t>
            </a:r>
          </a:p>
          <a:p>
            <a:pPr marL="342900" lvl="1" indent="-342900" algn="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Robbins and Coulter, 2012) </a:t>
            </a:r>
          </a:p>
          <a:p>
            <a:pPr marL="342900" lvl="1" indent="-34290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Someone whose primary responsibility is to carry out the management process.                                             </a:t>
            </a:r>
          </a:p>
          <a:p>
            <a:pPr algn="r">
              <a:spcAft>
                <a:spcPts val="2400"/>
              </a:spcAft>
              <a:buNone/>
            </a:pPr>
            <a:r>
              <a:rPr lang="en-US" sz="2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(Griffin,2012)</a:t>
            </a:r>
          </a:p>
          <a:p>
            <a:pPr indent="0">
              <a:spcAft>
                <a:spcPts val="2400"/>
              </a:spcAft>
              <a:buNone/>
            </a:pPr>
            <a:r>
              <a:rPr lang="en-US" sz="3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general we can define a manager as someone who performs management functions in an </a:t>
            </a:r>
            <a:r>
              <a:rPr lang="en-US" sz="3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3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30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0668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Managers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05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 Managerial Levels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line managers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Middle managers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Top managers</a:t>
            </a: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Scope of the Activities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Functional managers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General managers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Responsibility of the Activities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Line managers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Staff managers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Classification of Managers by the 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Managerial Level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62150"/>
            <a:ext cx="61722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371600" y="5638800"/>
            <a:ext cx="6248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Managers based on Managerial Level in an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First-line managers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Supervisors responsible for directing the day-to-day activities of operative employees</a:t>
            </a:r>
          </a:p>
          <a:p>
            <a:pPr lvl="1"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Middle managers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Individuals at levels of management between the first-line manager and top management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 managers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Individuals who are responsible for making decisions about the direction of the organisation and establishing policies that affect all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organisational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members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81200"/>
            <a:ext cx="8228013" cy="2874567"/>
            <a:chOff x="336" y="647"/>
            <a:chExt cx="5183" cy="1457"/>
          </a:xfrm>
          <a:solidFill>
            <a:srgbClr val="92D050"/>
          </a:solidFill>
        </p:grpSpPr>
        <p:sp>
          <p:nvSpPr>
            <p:cNvPr id="150532" name="Text Box 4"/>
            <p:cNvSpPr txBox="1">
              <a:spLocks noChangeArrowheads="1"/>
            </p:cNvSpPr>
            <p:nvPr/>
          </p:nvSpPr>
          <p:spPr bwMode="auto">
            <a:xfrm>
              <a:off x="336" y="1766"/>
              <a:ext cx="1151" cy="3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Production Manager</a:t>
              </a:r>
            </a:p>
          </p:txBody>
        </p:sp>
        <p:sp>
          <p:nvSpPr>
            <p:cNvPr id="150533" name="Text Box 5"/>
            <p:cNvSpPr txBox="1">
              <a:spLocks noChangeArrowheads="1"/>
            </p:cNvSpPr>
            <p:nvPr/>
          </p:nvSpPr>
          <p:spPr bwMode="auto">
            <a:xfrm>
              <a:off x="1663" y="1753"/>
              <a:ext cx="1151" cy="3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Marketing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Manager</a:t>
              </a:r>
            </a:p>
          </p:txBody>
        </p:sp>
        <p:sp>
          <p:nvSpPr>
            <p:cNvPr id="150534" name="Text Box 6"/>
            <p:cNvSpPr txBox="1">
              <a:spLocks noChangeArrowheads="1"/>
            </p:cNvSpPr>
            <p:nvPr/>
          </p:nvSpPr>
          <p:spPr bwMode="auto">
            <a:xfrm>
              <a:off x="3025" y="1766"/>
              <a:ext cx="1151" cy="3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Finance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Manager</a:t>
              </a:r>
            </a:p>
          </p:txBody>
        </p:sp>
        <p:sp>
          <p:nvSpPr>
            <p:cNvPr id="83984" name="Text Box 7"/>
            <p:cNvSpPr txBox="1">
              <a:spLocks noChangeArrowheads="1"/>
            </p:cNvSpPr>
            <p:nvPr/>
          </p:nvSpPr>
          <p:spPr bwMode="auto">
            <a:xfrm>
              <a:off x="2400" y="647"/>
              <a:ext cx="1152" cy="3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General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Manager</a:t>
              </a:r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4368" y="1776"/>
              <a:ext cx="1151" cy="3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HR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Manager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12" y="1008"/>
              <a:ext cx="3984" cy="779"/>
              <a:chOff x="912" y="1008"/>
              <a:chExt cx="3984" cy="779"/>
            </a:xfrm>
            <a:grpFill/>
          </p:grpSpPr>
          <p:sp>
            <p:nvSpPr>
              <p:cNvPr id="83987" name="Line 10"/>
              <p:cNvSpPr>
                <a:spLocks noChangeShapeType="1"/>
              </p:cNvSpPr>
              <p:nvPr/>
            </p:nvSpPr>
            <p:spPr bwMode="auto">
              <a:xfrm>
                <a:off x="929" y="1393"/>
                <a:ext cx="0" cy="37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88" name="Line 11"/>
              <p:cNvSpPr>
                <a:spLocks noChangeShapeType="1"/>
              </p:cNvSpPr>
              <p:nvPr/>
            </p:nvSpPr>
            <p:spPr bwMode="auto">
              <a:xfrm>
                <a:off x="2186" y="1376"/>
                <a:ext cx="0" cy="37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89" name="Line 12"/>
              <p:cNvSpPr>
                <a:spLocks noChangeShapeType="1"/>
              </p:cNvSpPr>
              <p:nvPr/>
            </p:nvSpPr>
            <p:spPr bwMode="auto">
              <a:xfrm>
                <a:off x="3652" y="1371"/>
                <a:ext cx="0" cy="416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0" name="Line 13"/>
              <p:cNvSpPr>
                <a:spLocks noChangeShapeType="1"/>
              </p:cNvSpPr>
              <p:nvPr/>
            </p:nvSpPr>
            <p:spPr bwMode="auto">
              <a:xfrm>
                <a:off x="4896" y="1388"/>
                <a:ext cx="0" cy="37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1" name="Line 14"/>
              <p:cNvSpPr>
                <a:spLocks noChangeShapeType="1"/>
              </p:cNvSpPr>
              <p:nvPr/>
            </p:nvSpPr>
            <p:spPr bwMode="auto">
              <a:xfrm>
                <a:off x="2976" y="1008"/>
                <a:ext cx="0" cy="37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2" name="Line 15"/>
              <p:cNvSpPr>
                <a:spLocks noChangeShapeType="1"/>
              </p:cNvSpPr>
              <p:nvPr/>
            </p:nvSpPr>
            <p:spPr bwMode="auto">
              <a:xfrm>
                <a:off x="912" y="1379"/>
                <a:ext cx="3984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3975" name="Text Box 23"/>
          <p:cNvSpPr txBox="1">
            <a:spLocks noChangeArrowheads="1"/>
          </p:cNvSpPr>
          <p:nvPr/>
        </p:nvSpPr>
        <p:spPr bwMode="auto">
          <a:xfrm>
            <a:off x="2895600" y="6248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Managers based on the Scope of Activities in an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and General Managers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Functional manager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	A manager who is responsible for </a:t>
            </a:r>
            <a:r>
              <a:rPr lang="en-US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one business function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in an </a:t>
            </a:r>
            <a:r>
              <a:rPr lang="en-US" dirty="0" err="1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organisation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en-US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General manager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	The individual responsible for </a:t>
            </a:r>
            <a:r>
              <a:rPr lang="en-US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all the business functions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in an </a:t>
            </a:r>
            <a:r>
              <a:rPr lang="en-US" dirty="0" err="1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organisation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 and Staff Managers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 managers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responsible for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work activities that directly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affect </a:t>
            </a:r>
            <a:r>
              <a:rPr lang="en-US" sz="3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organisation’s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outputs and objectives.</a:t>
            </a:r>
          </a:p>
          <a:p>
            <a:pPr lvl="1">
              <a:lnSpc>
                <a:spcPct val="90000"/>
              </a:lnSpc>
              <a:buNone/>
            </a:pPr>
            <a:endParaRPr lang="en-US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Staff managers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t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echnical expertise to advise and support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efforts of the line managers and workers 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440</Words>
  <Application>Microsoft Office PowerPoint</Application>
  <PresentationFormat>On-screen Show (4:3)</PresentationFormat>
  <Paragraphs>149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Who is a Manager?</vt:lpstr>
      <vt:lpstr>Manager/s</vt:lpstr>
      <vt:lpstr>Types of Managers</vt:lpstr>
      <vt:lpstr>Classification of Managers by the  Managerial Level</vt:lpstr>
      <vt:lpstr>Types of Managers based on Managerial Level in an Organisation </vt:lpstr>
      <vt:lpstr>Types of Managers based on the Scope of Activities in an Organisation </vt:lpstr>
      <vt:lpstr>Functional and General Managers</vt:lpstr>
      <vt:lpstr>Line and Staff Managers</vt:lpstr>
      <vt:lpstr>Managerial Skills</vt:lpstr>
      <vt:lpstr>Managerial Skills</vt:lpstr>
      <vt:lpstr>Relative Skills Needed for Effective Performance at Different Levels of Management</vt:lpstr>
      <vt:lpstr>What Managers Do?    Henry Mintzberg’s Managerial Roles </vt:lpstr>
      <vt:lpstr>Key Managerial Roles (Mintzberg)</vt:lpstr>
      <vt:lpstr>Interpersonal Roles</vt:lpstr>
      <vt:lpstr>Informational Roles</vt:lpstr>
      <vt:lpstr>Decisional Roles</vt:lpstr>
      <vt:lpstr>Requirements to be an Effective and Efficient Manager</vt:lpstr>
      <vt:lpstr>Challenges faced by Modern-day Managers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02 - Contents</dc:title>
  <dc:creator>RSKPC</dc:creator>
  <cp:lastModifiedBy>Acer</cp:lastModifiedBy>
  <cp:revision>19</cp:revision>
  <dcterms:created xsi:type="dcterms:W3CDTF">2014-11-28T02:21:16Z</dcterms:created>
  <dcterms:modified xsi:type="dcterms:W3CDTF">2018-06-13T10:58:48Z</dcterms:modified>
</cp:coreProperties>
</file>