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0" r:id="rId3"/>
    <p:sldId id="258" r:id="rId4"/>
    <p:sldId id="262" r:id="rId5"/>
    <p:sldId id="263" r:id="rId6"/>
    <p:sldId id="264" r:id="rId7"/>
    <p:sldId id="265" r:id="rId8"/>
    <p:sldId id="266" r:id="rId9"/>
    <p:sldId id="270" r:id="rId10"/>
    <p:sldId id="271" r:id="rId11"/>
    <p:sldId id="276" r:id="rId12"/>
    <p:sldId id="267" r:id="rId13"/>
    <p:sldId id="269" r:id="rId14"/>
    <p:sldId id="272" r:id="rId15"/>
    <p:sldId id="273" r:id="rId16"/>
    <p:sldId id="274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0FD36-3A72-4A79-ADCA-EF3AA135948A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3A243-FCE3-4E37-BA1F-148197937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71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00301AE-318A-4E7F-B3BB-9B975BC0CC7A}" type="slidenum">
              <a:rPr lang="en-US" smtClean="0"/>
              <a:pPr eaLnBrk="1" hangingPunct="1"/>
              <a:t>4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5C74980-DE2B-4E5A-A072-08F5827946B9}" type="slidenum">
              <a:rPr lang="en-US" smtClean="0"/>
              <a:pPr eaLnBrk="1" hangingPunct="1"/>
              <a:t>5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02258B8-2326-4B94-B2D2-7976AC2B2FA9}" type="slidenum">
              <a:rPr lang="en-US" smtClean="0"/>
              <a:pPr eaLnBrk="1" hangingPunct="1"/>
              <a:t>12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919CA2-8863-4B37-B4C4-C909B957B804}" type="slidenum">
              <a:rPr lang="en-US" smtClean="0"/>
              <a:pPr eaLnBrk="1" hangingPunct="1"/>
              <a:t>13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53F3190-18D5-4564-8852-C8F48F739779}" type="slidenum">
              <a:rPr lang="en-US" smtClean="0"/>
              <a:pPr eaLnBrk="1" hangingPunct="1"/>
              <a:t>14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I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42192BC-BBA6-40C9-A601-AC8C9F212DDE}" type="slidenum">
              <a:rPr lang="en-US" smtClean="0"/>
              <a:pPr eaLnBrk="1" hangingPunct="1"/>
              <a:t>15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83686A-CD12-490B-AA7C-D9893EC12653}" type="slidenum">
              <a:rPr lang="en-US" smtClean="0"/>
              <a:pPr eaLnBrk="1" hangingPunct="1"/>
              <a:t>16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79D6CB8-C25D-4681-9811-836DBDAC4B2B}" type="slidenum">
              <a:rPr lang="en-US" smtClean="0"/>
              <a:pPr eaLnBrk="1" hangingPunct="1"/>
              <a:t>17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CD1D-9452-4E5E-9597-6D84984CD414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BD6B-21C0-4966-837B-B4769B866EB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:\Users\Dell PC\Desktop\template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Dell PC\Desktop\mainpage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984" y="2128837"/>
            <a:ext cx="9168984" cy="177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65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CD1D-9452-4E5E-9597-6D84984CD414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BD6B-21C0-4966-837B-B4769B86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0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CD1D-9452-4E5E-9597-6D84984CD414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BD6B-21C0-4966-837B-B4769B86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80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44212-E5BE-4073-9E0F-6B979B6AC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92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3700463"/>
          </a:xfrm>
        </p:spPr>
        <p:txBody>
          <a:bodyPr/>
          <a:lstStyle/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6FD55-3515-4F31-B754-C8050A997B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3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800" b="1" kern="12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CD1D-9452-4E5E-9597-6D84984CD414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BD6B-21C0-4966-837B-B4769B86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8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CD1D-9452-4E5E-9597-6D84984CD414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BD6B-21C0-4966-837B-B4769B86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4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CD1D-9452-4E5E-9597-6D84984CD414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BD6B-21C0-4966-837B-B4769B86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2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CD1D-9452-4E5E-9597-6D84984CD414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BD6B-21C0-4966-837B-B4769B86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9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CD1D-9452-4E5E-9597-6D84984CD414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BD6B-21C0-4966-837B-B4769B86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49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CD1D-9452-4E5E-9597-6D84984CD414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BD6B-21C0-4966-837B-B4769B86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83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CD1D-9452-4E5E-9597-6D84984CD414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BD6B-21C0-4966-837B-B4769B86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92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CD1D-9452-4E5E-9597-6D84984CD414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BD6B-21C0-4966-837B-B4769B86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9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7CD1D-9452-4E5E-9597-6D84984CD414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CBD6B-21C0-4966-837B-B4769B866EB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:\Users\Dell PC\Desktop\template2.jp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65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7086600" cy="1752600"/>
          </a:xfrm>
        </p:spPr>
        <p:txBody>
          <a:bodyPr>
            <a:noAutofit/>
          </a:bodyPr>
          <a:lstStyle/>
          <a:p>
            <a:endParaRPr lang="en-GB" sz="2800" b="1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9</a:t>
            </a:r>
            <a:r>
              <a:rPr lang="en-GB" sz="4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. </a:t>
            </a:r>
            <a:r>
              <a:rPr lang="en-GB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Introduction to </a:t>
            </a:r>
            <a:r>
              <a:rPr lang="en-GB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Economics</a:t>
            </a:r>
            <a:endParaRPr lang="en-US" sz="40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3C36-B616-4C75-B5E7-9AE4F3FA8CB3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3600"/>
            <a:ext cx="4572000" cy="21336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+mn-ea"/>
                <a:cs typeface="+mn-cs"/>
              </a:rPr>
              <a:t>Fundamentals of Management and Economics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6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87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400" dirty="0"/>
              <a:t>Need and Want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i="1" dirty="0">
                <a:solidFill>
                  <a:srgbClr val="FF0000"/>
                </a:solidFill>
              </a:rPr>
              <a:t>need</a:t>
            </a:r>
            <a:r>
              <a:rPr lang="en-US" dirty="0">
                <a:solidFill>
                  <a:srgbClr val="FF0000"/>
                </a:solidFill>
              </a:rPr>
              <a:t> is something you </a:t>
            </a:r>
            <a:r>
              <a:rPr lang="en-US" b="1" i="1" dirty="0">
                <a:solidFill>
                  <a:srgbClr val="FF0000"/>
                </a:solidFill>
              </a:rPr>
              <a:t>have</a:t>
            </a:r>
            <a:r>
              <a:rPr lang="en-US" dirty="0">
                <a:solidFill>
                  <a:srgbClr val="FF0000"/>
                </a:solidFill>
              </a:rPr>
              <a:t> to have, something you can't do without.</a:t>
            </a:r>
            <a:r>
              <a:rPr lang="en-US" dirty="0"/>
              <a:t> A good example is food. If you don't eat, you won't survive for long. Many people have gone days without eating, but they eventually ate a lot of food. You might not need a whole lot of food, but you do need to eat. </a:t>
            </a:r>
          </a:p>
          <a:p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i="1" dirty="0">
                <a:solidFill>
                  <a:srgbClr val="FF0000"/>
                </a:solidFill>
              </a:rPr>
              <a:t>want</a:t>
            </a:r>
            <a:r>
              <a:rPr lang="en-US" dirty="0">
                <a:solidFill>
                  <a:srgbClr val="FF0000"/>
                </a:solidFill>
              </a:rPr>
              <a:t> is something you </a:t>
            </a:r>
            <a:r>
              <a:rPr lang="en-US" b="1" i="1" dirty="0">
                <a:solidFill>
                  <a:srgbClr val="FF0000"/>
                </a:solidFill>
              </a:rPr>
              <a:t>would like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to have. It is not absolutely necessary, but it would be a good thing to have.</a:t>
            </a:r>
            <a:r>
              <a:rPr lang="en-US" dirty="0"/>
              <a:t> A good example is music. Now, some people might argue that music is a </a:t>
            </a:r>
            <a:r>
              <a:rPr lang="en-US" i="1" dirty="0"/>
              <a:t>need</a:t>
            </a:r>
            <a:r>
              <a:rPr lang="en-US" dirty="0"/>
              <a:t> because they think they can't do without it. But you don't need music to survive. You do need to eat. </a:t>
            </a:r>
          </a:p>
          <a:p>
            <a:endParaRPr lang="en-US" dirty="0"/>
          </a:p>
        </p:txBody>
      </p:sp>
      <p:pic>
        <p:nvPicPr>
          <p:cNvPr id="2050" name="Picture 2" descr="http://www.socialstudiesforkids.com/graphics/goodfoo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124200"/>
            <a:ext cx="70485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socialstudiesforkids.com/graphics/musicalnotes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034" y="5486400"/>
            <a:ext cx="685800" cy="61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73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Ctr="0"/>
          <a:lstStyle/>
          <a:p>
            <a:pPr>
              <a:defRPr/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+mn-ea"/>
                <a:cs typeface="+mn-cs"/>
              </a:rPr>
              <a:t>Scarcity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4000"/>
              <a:t>Definition</a:t>
            </a:r>
          </a:p>
          <a:p>
            <a:pPr lvl="1"/>
            <a:r>
              <a:rPr lang="en-US" sz="4000"/>
              <a:t>A situation in which the amount of something actually available would not be sufficient to satisfy the desire for it, if it were provided free of charge.</a:t>
            </a:r>
          </a:p>
        </p:txBody>
      </p:sp>
    </p:spTree>
    <p:extLst>
      <p:ext uri="{BB962C8B-B14F-4D97-AF65-F5344CB8AC3E}">
        <p14:creationId xmlns:p14="http://schemas.microsoft.com/office/powerpoint/2010/main" val="28847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4400" dirty="0"/>
              <a:t>The</a:t>
            </a:r>
            <a:r>
              <a:rPr lang="en-GB" b="1" dirty="0" smtClean="0">
                <a:solidFill>
                  <a:srgbClr val="0088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 </a:t>
            </a:r>
            <a:r>
              <a:rPr lang="en-GB" sz="4400" dirty="0"/>
              <a:t>Economic</a:t>
            </a:r>
            <a:r>
              <a:rPr lang="en-GB" b="1" dirty="0" smtClean="0">
                <a:solidFill>
                  <a:srgbClr val="0088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 </a:t>
            </a:r>
            <a:r>
              <a:rPr lang="en-GB" sz="4400" dirty="0"/>
              <a:t>Problem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Unlimited Wants</a:t>
            </a:r>
          </a:p>
          <a:p>
            <a:pPr eaLnBrk="1" hangingPunct="1">
              <a:defRPr/>
            </a:pPr>
            <a:r>
              <a:rPr lang="en-GB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Scarce Resources – Land, Labour, Capital</a:t>
            </a:r>
          </a:p>
          <a:p>
            <a:pPr eaLnBrk="1" hangingPunct="1">
              <a:defRPr/>
            </a:pPr>
            <a:r>
              <a:rPr lang="en-GB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Many Uses of Resources</a:t>
            </a:r>
          </a:p>
          <a:p>
            <a:pPr eaLnBrk="1" hangingPunct="1">
              <a:defRPr/>
            </a:pPr>
            <a:r>
              <a:rPr lang="en-GB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Choices</a:t>
            </a:r>
          </a:p>
        </p:txBody>
      </p:sp>
      <p:sp>
        <p:nvSpPr>
          <p:cNvPr id="2048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ADA0814-307F-4E36-8D4D-1660E347F9C6}" type="slidenum">
              <a:rPr lang="en-US" smtClean="0"/>
              <a:pPr eaLnBrk="1" hangingPunct="1"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1313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81B9AD-9F87-4423-9E6B-1BB6CBD49169}" type="slidenum">
              <a:rPr lang="en-US" smtClean="0"/>
              <a:pPr eaLnBrk="1" hangingPunct="1"/>
              <a:t>13</a:t>
            </a:fld>
            <a:endParaRPr lang="en-US" smtClean="0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65532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4400" dirty="0"/>
              <a:t>The Economic Problem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16113"/>
            <a:ext cx="8099425" cy="3810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GB" sz="2400" b="1" dirty="0" smtClean="0">
                <a:solidFill>
                  <a:srgbClr val="17417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What goods and services should an economy produce?</a:t>
            </a:r>
            <a:r>
              <a:rPr lang="en-GB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 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GB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    –  should the emphasis be on agriculture, manufacturing or services, should it be on sport and leisure or housing?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GB" sz="2400" b="1" dirty="0" smtClean="0">
                <a:solidFill>
                  <a:srgbClr val="17417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How should goods and services be produced?            </a:t>
            </a:r>
            <a:r>
              <a:rPr lang="en-GB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 – labour intensive, capital intensive? 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GB" sz="2400" b="1" dirty="0" smtClean="0">
                <a:solidFill>
                  <a:srgbClr val="17417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Who should get the goods and services produced?    </a:t>
            </a:r>
            <a:r>
              <a:rPr lang="en-GB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 – Even distribution? More for the rich? For those who work hard?</a:t>
            </a:r>
          </a:p>
        </p:txBody>
      </p:sp>
    </p:spTree>
    <p:extLst>
      <p:ext uri="{BB962C8B-B14F-4D97-AF65-F5344CB8AC3E}">
        <p14:creationId xmlns:p14="http://schemas.microsoft.com/office/powerpoint/2010/main" val="424497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95AA06A-97F8-46EF-8C96-E30B58D7B3BA}" type="slidenum">
              <a:rPr lang="en-US" smtClean="0"/>
              <a:pPr eaLnBrk="1" hangingPunct="1"/>
              <a:t>14</a:t>
            </a:fld>
            <a:endParaRPr lang="en-US" smtClean="0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549275"/>
            <a:ext cx="7772400" cy="7826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4400" dirty="0"/>
              <a:t>Opportunity Cost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49500"/>
            <a:ext cx="8134350" cy="20574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GB" sz="3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Definition – the cost expressed in terms of the next best alternative sacrificed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altLang="zh-CN" sz="30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The cost of anything in terms of other things given up or sacrificed.</a:t>
            </a:r>
            <a:r>
              <a:rPr lang="en-GB" sz="3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zh-CN" altLang="zh-CN" sz="30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971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4BCD0EF-EFFE-4EC2-8522-AF91910B93F2}" type="slidenum">
              <a:rPr lang="en-US" smtClean="0"/>
              <a:pPr eaLnBrk="1" hangingPunct="1"/>
              <a:t>15</a:t>
            </a:fld>
            <a:endParaRPr lang="en-US" smtClean="0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576263" y="228600"/>
            <a:ext cx="8153400" cy="1219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sz="4400" dirty="0"/>
              <a:t>Production Possibility </a:t>
            </a:r>
            <a:r>
              <a:rPr lang="en-GB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Frontiers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43863" cy="4525963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GB" sz="30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PPF Shows the different combinations of goods and services that can be produced with a given amount of resources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GB" sz="30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No ‘ideal’ point on the curve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GB" sz="30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Any point inside the curve – suggests resources are not being utilised efficiently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GB" sz="30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Any point outside the curve – not attainable with the current level of resources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GB" sz="30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Useful to demonstrate economic growth and opportunity cost</a:t>
            </a:r>
          </a:p>
        </p:txBody>
      </p:sp>
    </p:spTree>
    <p:extLst>
      <p:ext uri="{BB962C8B-B14F-4D97-AF65-F5344CB8AC3E}">
        <p14:creationId xmlns:p14="http://schemas.microsoft.com/office/powerpoint/2010/main" val="15381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706EA3C-94C0-4C54-B568-E6DF46375DB4}" type="slidenum">
              <a:rPr lang="en-US" smtClean="0"/>
              <a:pPr eaLnBrk="1" hangingPunct="1"/>
              <a:t>16</a:t>
            </a:fld>
            <a:endParaRPr lang="en-US" smtClean="0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12763"/>
            <a:ext cx="8229600" cy="762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GB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+mn-ea"/>
                <a:cs typeface="+mn-cs"/>
              </a:rPr>
              <a:t>Production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+mn-ea"/>
                <a:cs typeface="+mn-cs"/>
              </a:rPr>
              <a:t> Possibility Frontiers</a:t>
            </a:r>
          </a:p>
        </p:txBody>
      </p:sp>
      <p:sp>
        <p:nvSpPr>
          <p:cNvPr id="105475" name="Line 3"/>
          <p:cNvSpPr>
            <a:spLocks noChangeShapeType="1"/>
          </p:cNvSpPr>
          <p:nvPr/>
        </p:nvSpPr>
        <p:spPr bwMode="auto">
          <a:xfrm>
            <a:off x="2362200" y="2057400"/>
            <a:ext cx="0" cy="388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476" name="Line 4"/>
          <p:cNvSpPr>
            <a:spLocks noChangeShapeType="1"/>
          </p:cNvSpPr>
          <p:nvPr/>
        </p:nvSpPr>
        <p:spPr bwMode="auto">
          <a:xfrm>
            <a:off x="2362200" y="5943600"/>
            <a:ext cx="495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477" name="Arc 5"/>
          <p:cNvSpPr>
            <a:spLocks/>
          </p:cNvSpPr>
          <p:nvPr/>
        </p:nvSpPr>
        <p:spPr bwMode="auto">
          <a:xfrm>
            <a:off x="2362200" y="2590800"/>
            <a:ext cx="4189413" cy="3429000"/>
          </a:xfrm>
          <a:custGeom>
            <a:avLst/>
            <a:gdLst>
              <a:gd name="T0" fmla="*/ 0 w 21590"/>
              <a:gd name="T1" fmla="*/ 0 h 21600"/>
              <a:gd name="T2" fmla="*/ 2147483647 w 21590"/>
              <a:gd name="T3" fmla="*/ 2147483647 h 21600"/>
              <a:gd name="T4" fmla="*/ 0 w 2159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90" h="21600" fill="none" extrusionOk="0">
                <a:moveTo>
                  <a:pt x="-1" y="0"/>
                </a:moveTo>
                <a:cubicBezTo>
                  <a:pt x="11674" y="0"/>
                  <a:pt x="21236" y="9276"/>
                  <a:pt x="21590" y="20944"/>
                </a:cubicBezTo>
              </a:path>
              <a:path w="21590" h="21600" stroke="0" extrusionOk="0">
                <a:moveTo>
                  <a:pt x="-1" y="0"/>
                </a:moveTo>
                <a:cubicBezTo>
                  <a:pt x="11674" y="0"/>
                  <a:pt x="21236" y="9276"/>
                  <a:pt x="21590" y="2094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604838" y="1847850"/>
            <a:ext cx="1757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600" b="1">
                <a:latin typeface="Verdana" pitchFamily="34" charset="0"/>
                <a:cs typeface="Times New Roman" pitchFamily="18" charset="0"/>
              </a:rPr>
              <a:t>Capital Goods</a:t>
            </a:r>
          </a:p>
        </p:txBody>
      </p:sp>
      <p:sp>
        <p:nvSpPr>
          <p:cNvPr id="105479" name="Text Box 7"/>
          <p:cNvSpPr txBox="1">
            <a:spLocks noChangeArrowheads="1"/>
          </p:cNvSpPr>
          <p:nvPr/>
        </p:nvSpPr>
        <p:spPr bwMode="auto">
          <a:xfrm>
            <a:off x="6858000" y="5900738"/>
            <a:ext cx="21097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600" b="1">
                <a:latin typeface="Verdana" pitchFamily="34" charset="0"/>
                <a:cs typeface="Times New Roman" pitchFamily="18" charset="0"/>
              </a:rPr>
              <a:t>Consumer Goods</a:t>
            </a:r>
          </a:p>
        </p:txBody>
      </p:sp>
      <p:sp>
        <p:nvSpPr>
          <p:cNvPr id="105480" name="Line 8"/>
          <p:cNvSpPr>
            <a:spLocks noChangeShapeType="1"/>
          </p:cNvSpPr>
          <p:nvPr/>
        </p:nvSpPr>
        <p:spPr bwMode="auto">
          <a:xfrm>
            <a:off x="2362200" y="3505200"/>
            <a:ext cx="2819400" cy="0"/>
          </a:xfrm>
          <a:prstGeom prst="line">
            <a:avLst/>
          </a:prstGeom>
          <a:noFill/>
          <a:ln w="38100">
            <a:solidFill>
              <a:srgbClr val="FFCC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481" name="Line 9"/>
          <p:cNvSpPr>
            <a:spLocks noChangeShapeType="1"/>
          </p:cNvSpPr>
          <p:nvPr/>
        </p:nvSpPr>
        <p:spPr bwMode="auto">
          <a:xfrm>
            <a:off x="5181600" y="3505200"/>
            <a:ext cx="0" cy="2438400"/>
          </a:xfrm>
          <a:prstGeom prst="line">
            <a:avLst/>
          </a:prstGeom>
          <a:noFill/>
          <a:ln w="38100">
            <a:solidFill>
              <a:srgbClr val="FFCC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482" name="Text Box 10"/>
          <p:cNvSpPr txBox="1">
            <a:spLocks noChangeArrowheads="1"/>
          </p:cNvSpPr>
          <p:nvPr/>
        </p:nvSpPr>
        <p:spPr bwMode="auto">
          <a:xfrm>
            <a:off x="1889125" y="3292475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6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Yo</a:t>
            </a:r>
          </a:p>
        </p:txBody>
      </p:sp>
      <p:sp>
        <p:nvSpPr>
          <p:cNvPr id="105483" name="Text Box 11"/>
          <p:cNvSpPr txBox="1">
            <a:spLocks noChangeArrowheads="1"/>
          </p:cNvSpPr>
          <p:nvPr/>
        </p:nvSpPr>
        <p:spPr bwMode="auto">
          <a:xfrm>
            <a:off x="4953000" y="5911850"/>
            <a:ext cx="479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600" b="1">
                <a:latin typeface="Verdana" pitchFamily="34" charset="0"/>
                <a:cs typeface="Times New Roman" pitchFamily="18" charset="0"/>
              </a:rPr>
              <a:t>Xo</a:t>
            </a:r>
          </a:p>
        </p:txBody>
      </p:sp>
      <p:sp>
        <p:nvSpPr>
          <p:cNvPr id="105484" name="Text Box 12"/>
          <p:cNvSpPr txBox="1">
            <a:spLocks noChangeArrowheads="1"/>
          </p:cNvSpPr>
          <p:nvPr/>
        </p:nvSpPr>
        <p:spPr bwMode="auto">
          <a:xfrm>
            <a:off x="5241925" y="3155950"/>
            <a:ext cx="392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A</a:t>
            </a:r>
          </a:p>
        </p:txBody>
      </p:sp>
      <p:sp>
        <p:nvSpPr>
          <p:cNvPr id="105485" name="Line 13"/>
          <p:cNvSpPr>
            <a:spLocks noChangeShapeType="1"/>
          </p:cNvSpPr>
          <p:nvPr/>
        </p:nvSpPr>
        <p:spPr bwMode="auto">
          <a:xfrm>
            <a:off x="2362200" y="4724400"/>
            <a:ext cx="3886200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486" name="Line 14"/>
          <p:cNvSpPr>
            <a:spLocks noChangeShapeType="1"/>
          </p:cNvSpPr>
          <p:nvPr/>
        </p:nvSpPr>
        <p:spPr bwMode="auto">
          <a:xfrm>
            <a:off x="6248400" y="4724400"/>
            <a:ext cx="0" cy="12192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6376988" y="4311650"/>
            <a:ext cx="39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</a:t>
            </a:r>
          </a:p>
        </p:txBody>
      </p:sp>
      <p:sp>
        <p:nvSpPr>
          <p:cNvPr id="105488" name="Text Box 16"/>
          <p:cNvSpPr txBox="1">
            <a:spLocks noChangeArrowheads="1"/>
          </p:cNvSpPr>
          <p:nvPr/>
        </p:nvSpPr>
        <p:spPr bwMode="auto">
          <a:xfrm>
            <a:off x="1905000" y="4540250"/>
            <a:ext cx="4778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6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Y1</a:t>
            </a:r>
          </a:p>
        </p:txBody>
      </p:sp>
      <p:sp>
        <p:nvSpPr>
          <p:cNvPr id="105489" name="Text Box 17"/>
          <p:cNvSpPr txBox="1">
            <a:spLocks noChangeArrowheads="1"/>
          </p:cNvSpPr>
          <p:nvPr/>
        </p:nvSpPr>
        <p:spPr bwMode="auto">
          <a:xfrm>
            <a:off x="6003925" y="5911850"/>
            <a:ext cx="484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600" b="1">
                <a:latin typeface="Verdana" pitchFamily="34" charset="0"/>
                <a:cs typeface="Times New Roman" pitchFamily="18" charset="0"/>
              </a:rPr>
              <a:t>X1</a:t>
            </a:r>
          </a:p>
        </p:txBody>
      </p:sp>
      <p:sp>
        <p:nvSpPr>
          <p:cNvPr id="105492" name="Text Box 20"/>
          <p:cNvSpPr txBox="1">
            <a:spLocks noChangeArrowheads="1"/>
          </p:cNvSpPr>
          <p:nvPr/>
        </p:nvSpPr>
        <p:spPr bwMode="auto">
          <a:xfrm>
            <a:off x="1828800" y="2406650"/>
            <a:ext cx="547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6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Ym</a:t>
            </a:r>
          </a:p>
        </p:txBody>
      </p:sp>
      <p:sp>
        <p:nvSpPr>
          <p:cNvPr id="105493" name="Text Box 21"/>
          <p:cNvSpPr txBox="1">
            <a:spLocks noChangeArrowheads="1"/>
          </p:cNvSpPr>
          <p:nvPr/>
        </p:nvSpPr>
        <p:spPr bwMode="auto">
          <a:xfrm>
            <a:off x="6324600" y="5911850"/>
            <a:ext cx="554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600" b="1">
                <a:latin typeface="Verdana" pitchFamily="34" charset="0"/>
                <a:cs typeface="Times New Roman" pitchFamily="18" charset="0"/>
              </a:rPr>
              <a:t>Xm</a:t>
            </a:r>
          </a:p>
        </p:txBody>
      </p:sp>
      <p:sp>
        <p:nvSpPr>
          <p:cNvPr id="105494" name="Text Box 22"/>
          <p:cNvSpPr txBox="1">
            <a:spLocks noChangeArrowheads="1"/>
          </p:cNvSpPr>
          <p:nvPr/>
        </p:nvSpPr>
        <p:spPr bwMode="auto">
          <a:xfrm>
            <a:off x="6477000" y="1711325"/>
            <a:ext cx="2514600" cy="2289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b="1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cs typeface="Times New Roman" pitchFamily="18" charset="0"/>
              </a:rPr>
              <a:t>If the country is at point A on the PPF It can produce the combination of Yo capital goods and Xo consumer goods</a:t>
            </a:r>
          </a:p>
        </p:txBody>
      </p:sp>
      <p:sp>
        <p:nvSpPr>
          <p:cNvPr id="105495" name="Text Box 23"/>
          <p:cNvSpPr txBox="1">
            <a:spLocks noChangeArrowheads="1"/>
          </p:cNvSpPr>
          <p:nvPr/>
        </p:nvSpPr>
        <p:spPr bwMode="auto">
          <a:xfrm>
            <a:off x="6376988" y="1784350"/>
            <a:ext cx="2590800" cy="24320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cs typeface="Times New Roman" pitchFamily="18" charset="0"/>
              </a:rPr>
              <a:t>If it reallocates its resources (moving round the PPF from A to B) it can produce more consumer goods but only at the expense of fewer capital goods. The opportunity cost of producing an extra Xo – X1 consumer goods is </a:t>
            </a:r>
            <a:r>
              <a:rPr lang="en-GB" sz="14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cs typeface="Times New Roman" pitchFamily="18" charset="0"/>
              </a:rPr>
              <a:t>Yo</a:t>
            </a:r>
            <a:r>
              <a:rPr lang="en-GB" sz="1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cs typeface="Times New Roman" pitchFamily="18" charset="0"/>
              </a:rPr>
              <a:t> – Y1 capital goods.</a:t>
            </a:r>
          </a:p>
        </p:txBody>
      </p:sp>
    </p:spTree>
    <p:extLst>
      <p:ext uri="{BB962C8B-B14F-4D97-AF65-F5344CB8AC3E}">
        <p14:creationId xmlns:p14="http://schemas.microsoft.com/office/powerpoint/2010/main" val="422594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5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54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0" fill="hold"/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0" fill="hold"/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0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0" fill="hold"/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0" fill="hold"/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0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05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05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0" fill="hold"/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0" fill="hold"/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0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05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05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animBg="1"/>
      <p:bldP spid="105476" grpId="0" animBg="1"/>
      <p:bldP spid="105477" grpId="0" animBg="1"/>
      <p:bldP spid="105478" grpId="0" autoUpdateAnimBg="0"/>
      <p:bldP spid="105479" grpId="0" autoUpdateAnimBg="0"/>
      <p:bldP spid="105480" grpId="0" animBg="1"/>
      <p:bldP spid="105481" grpId="0" animBg="1"/>
      <p:bldP spid="105482" grpId="0" autoUpdateAnimBg="0"/>
      <p:bldP spid="105483" grpId="0" autoUpdateAnimBg="0"/>
      <p:bldP spid="105484" grpId="0" autoUpdateAnimBg="0"/>
      <p:bldP spid="105485" grpId="0" animBg="1"/>
      <p:bldP spid="105486" grpId="0" animBg="1"/>
      <p:bldP spid="105487" grpId="0" autoUpdateAnimBg="0"/>
      <p:bldP spid="105488" grpId="0" autoUpdateAnimBg="0"/>
      <p:bldP spid="105489" grpId="0" autoUpdateAnimBg="0"/>
      <p:bldP spid="105492" grpId="0" autoUpdateAnimBg="0"/>
      <p:bldP spid="105493" grpId="0" autoUpdateAnimBg="0"/>
      <p:bldP spid="105494" grpId="0" animBg="1" autoUpdateAnimBg="0"/>
      <p:bldP spid="105495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BE1D5C-A44C-4BFE-B48E-397174FCAADB}" type="slidenum">
              <a:rPr lang="en-US" smtClean="0"/>
              <a:pPr eaLnBrk="1" hangingPunct="1"/>
              <a:t>17</a:t>
            </a:fld>
            <a:endParaRPr lang="en-US" smtClean="0"/>
          </a:p>
        </p:txBody>
      </p:sp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685800" y="1889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lang="en-GB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Production Possibility Frontiers</a:t>
            </a:r>
          </a:p>
        </p:txBody>
      </p:sp>
      <p:sp>
        <p:nvSpPr>
          <p:cNvPr id="31748" name="Line 3"/>
          <p:cNvSpPr>
            <a:spLocks noChangeShapeType="1"/>
          </p:cNvSpPr>
          <p:nvPr/>
        </p:nvSpPr>
        <p:spPr bwMode="auto">
          <a:xfrm>
            <a:off x="2362200" y="1676400"/>
            <a:ext cx="0" cy="426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9" name="Line 4"/>
          <p:cNvSpPr>
            <a:spLocks noChangeShapeType="1"/>
          </p:cNvSpPr>
          <p:nvPr/>
        </p:nvSpPr>
        <p:spPr bwMode="auto">
          <a:xfrm>
            <a:off x="2362200" y="5943600"/>
            <a:ext cx="548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0" name="Arc 5"/>
          <p:cNvSpPr>
            <a:spLocks/>
          </p:cNvSpPr>
          <p:nvPr/>
        </p:nvSpPr>
        <p:spPr bwMode="auto">
          <a:xfrm>
            <a:off x="2362200" y="2590800"/>
            <a:ext cx="4189413" cy="3429000"/>
          </a:xfrm>
          <a:custGeom>
            <a:avLst/>
            <a:gdLst>
              <a:gd name="T0" fmla="*/ 0 w 21590"/>
              <a:gd name="T1" fmla="*/ 0 h 21600"/>
              <a:gd name="T2" fmla="*/ 2147483647 w 21590"/>
              <a:gd name="T3" fmla="*/ 2147483647 h 21600"/>
              <a:gd name="T4" fmla="*/ 0 w 2159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90" h="21600" fill="none" extrusionOk="0">
                <a:moveTo>
                  <a:pt x="-1" y="0"/>
                </a:moveTo>
                <a:cubicBezTo>
                  <a:pt x="11674" y="0"/>
                  <a:pt x="21236" y="9276"/>
                  <a:pt x="21590" y="20944"/>
                </a:cubicBezTo>
              </a:path>
              <a:path w="21590" h="21600" stroke="0" extrusionOk="0">
                <a:moveTo>
                  <a:pt x="-1" y="0"/>
                </a:moveTo>
                <a:cubicBezTo>
                  <a:pt x="11674" y="0"/>
                  <a:pt x="21236" y="9276"/>
                  <a:pt x="21590" y="2094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Text Box 6"/>
          <p:cNvSpPr txBox="1">
            <a:spLocks noChangeArrowheads="1"/>
          </p:cNvSpPr>
          <p:nvPr/>
        </p:nvSpPr>
        <p:spPr bwMode="auto">
          <a:xfrm>
            <a:off x="609600" y="1873250"/>
            <a:ext cx="1757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600" b="1">
                <a:latin typeface="Verdana" pitchFamily="34" charset="0"/>
                <a:cs typeface="Times New Roman" pitchFamily="18" charset="0"/>
              </a:rPr>
              <a:t>Capital Goods</a:t>
            </a:r>
          </a:p>
        </p:txBody>
      </p:sp>
      <p:sp>
        <p:nvSpPr>
          <p:cNvPr id="31752" name="Text Box 7"/>
          <p:cNvSpPr txBox="1">
            <a:spLocks noChangeArrowheads="1"/>
          </p:cNvSpPr>
          <p:nvPr/>
        </p:nvSpPr>
        <p:spPr bwMode="auto">
          <a:xfrm>
            <a:off x="6705600" y="5943600"/>
            <a:ext cx="21097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600" b="1">
                <a:latin typeface="Verdana" pitchFamily="34" charset="0"/>
                <a:cs typeface="Times New Roman" pitchFamily="18" charset="0"/>
              </a:rPr>
              <a:t>Consumer Goods</a:t>
            </a:r>
          </a:p>
        </p:txBody>
      </p:sp>
      <p:sp>
        <p:nvSpPr>
          <p:cNvPr id="31753" name="Line 8"/>
          <p:cNvSpPr>
            <a:spLocks noChangeShapeType="1"/>
          </p:cNvSpPr>
          <p:nvPr/>
        </p:nvSpPr>
        <p:spPr bwMode="auto">
          <a:xfrm>
            <a:off x="2362200" y="3505200"/>
            <a:ext cx="28194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4" name="Line 9"/>
          <p:cNvSpPr>
            <a:spLocks noChangeShapeType="1"/>
          </p:cNvSpPr>
          <p:nvPr/>
        </p:nvSpPr>
        <p:spPr bwMode="auto">
          <a:xfrm>
            <a:off x="5181600" y="3505200"/>
            <a:ext cx="0" cy="2438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5" name="Text Box 10"/>
          <p:cNvSpPr txBox="1">
            <a:spLocks noChangeArrowheads="1"/>
          </p:cNvSpPr>
          <p:nvPr/>
        </p:nvSpPr>
        <p:spPr bwMode="auto">
          <a:xfrm>
            <a:off x="1905000" y="3276600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600" b="1">
                <a:latin typeface="Verdana" pitchFamily="34" charset="0"/>
                <a:cs typeface="Times New Roman" pitchFamily="18" charset="0"/>
              </a:rPr>
              <a:t>Yo</a:t>
            </a:r>
          </a:p>
        </p:txBody>
      </p:sp>
      <p:sp>
        <p:nvSpPr>
          <p:cNvPr id="31756" name="Text Box 11"/>
          <p:cNvSpPr txBox="1">
            <a:spLocks noChangeArrowheads="1"/>
          </p:cNvSpPr>
          <p:nvPr/>
        </p:nvSpPr>
        <p:spPr bwMode="auto">
          <a:xfrm>
            <a:off x="4937125" y="5943600"/>
            <a:ext cx="479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600" b="1">
                <a:latin typeface="Verdana" pitchFamily="34" charset="0"/>
                <a:cs typeface="Times New Roman" pitchFamily="18" charset="0"/>
              </a:rPr>
              <a:t>Xo</a:t>
            </a:r>
          </a:p>
        </p:txBody>
      </p:sp>
      <p:sp>
        <p:nvSpPr>
          <p:cNvPr id="31757" name="Text Box 12"/>
          <p:cNvSpPr txBox="1">
            <a:spLocks noChangeArrowheads="1"/>
          </p:cNvSpPr>
          <p:nvPr/>
        </p:nvSpPr>
        <p:spPr bwMode="auto">
          <a:xfrm>
            <a:off x="5241925" y="3155950"/>
            <a:ext cx="392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400">
                <a:latin typeface="Verdana" pitchFamily="34" charset="0"/>
                <a:cs typeface="Times New Roman" pitchFamily="18" charset="0"/>
              </a:rPr>
              <a:t>A</a:t>
            </a:r>
          </a:p>
        </p:txBody>
      </p:sp>
      <p:sp>
        <p:nvSpPr>
          <p:cNvPr id="107533" name="Text Box 13"/>
          <p:cNvSpPr txBox="1">
            <a:spLocks noChangeArrowheads="1"/>
          </p:cNvSpPr>
          <p:nvPr/>
        </p:nvSpPr>
        <p:spPr bwMode="auto">
          <a:xfrm>
            <a:off x="3717925" y="3522663"/>
            <a:ext cx="184150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IN" sz="8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534" name="Text Box 14"/>
          <p:cNvSpPr txBox="1">
            <a:spLocks noChangeArrowheads="1"/>
          </p:cNvSpPr>
          <p:nvPr/>
        </p:nvSpPr>
        <p:spPr bwMode="auto">
          <a:xfrm>
            <a:off x="3794125" y="3211513"/>
            <a:ext cx="76358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8000">
                <a:latin typeface="Verdana" pitchFamily="34" charset="0"/>
                <a:cs typeface="Times New Roman" pitchFamily="18" charset="0"/>
              </a:rPr>
              <a:t>.</a:t>
            </a:r>
            <a:r>
              <a:rPr lang="en-GB" sz="2400">
                <a:latin typeface="Verdana" pitchFamily="34" charset="0"/>
                <a:cs typeface="Times New Roman" pitchFamily="18" charset="0"/>
              </a:rPr>
              <a:t>B</a:t>
            </a:r>
            <a:endParaRPr lang="en-GB" sz="800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7535" name="Arc 15"/>
          <p:cNvSpPr>
            <a:spLocks/>
          </p:cNvSpPr>
          <p:nvPr/>
        </p:nvSpPr>
        <p:spPr bwMode="auto">
          <a:xfrm>
            <a:off x="2362200" y="2058988"/>
            <a:ext cx="4953000" cy="3884612"/>
          </a:xfrm>
          <a:custGeom>
            <a:avLst/>
            <a:gdLst>
              <a:gd name="T0" fmla="*/ 0 w 21600"/>
              <a:gd name="T1" fmla="*/ 0 h 22023"/>
              <a:gd name="T2" fmla="*/ 2147483647 w 21600"/>
              <a:gd name="T3" fmla="*/ 2147483647 h 22023"/>
              <a:gd name="T4" fmla="*/ 0 w 21600"/>
              <a:gd name="T5" fmla="*/ 2147483647 h 2202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20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741"/>
                  <a:pt x="21598" y="21882"/>
                  <a:pt x="21595" y="22022"/>
                </a:cubicBezTo>
              </a:path>
              <a:path w="21600" h="220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741"/>
                  <a:pt x="21598" y="21882"/>
                  <a:pt x="21595" y="22022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36" name="Line 16"/>
          <p:cNvSpPr>
            <a:spLocks noChangeShapeType="1"/>
          </p:cNvSpPr>
          <p:nvPr/>
        </p:nvSpPr>
        <p:spPr bwMode="auto">
          <a:xfrm flipH="1">
            <a:off x="2362200" y="3048000"/>
            <a:ext cx="3276600" cy="0"/>
          </a:xfrm>
          <a:prstGeom prst="line">
            <a:avLst/>
          </a:prstGeom>
          <a:noFill/>
          <a:ln w="38100">
            <a:solidFill>
              <a:srgbClr val="9933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7" name="Line 17"/>
          <p:cNvSpPr>
            <a:spLocks noChangeShapeType="1"/>
          </p:cNvSpPr>
          <p:nvPr/>
        </p:nvSpPr>
        <p:spPr bwMode="auto">
          <a:xfrm>
            <a:off x="5638800" y="3048000"/>
            <a:ext cx="0" cy="2895600"/>
          </a:xfrm>
          <a:prstGeom prst="line">
            <a:avLst/>
          </a:prstGeom>
          <a:noFill/>
          <a:ln w="38100">
            <a:solidFill>
              <a:srgbClr val="800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8" name="Text Box 18"/>
          <p:cNvSpPr txBox="1">
            <a:spLocks noChangeArrowheads="1"/>
          </p:cNvSpPr>
          <p:nvPr/>
        </p:nvSpPr>
        <p:spPr bwMode="auto">
          <a:xfrm>
            <a:off x="5699125" y="2622550"/>
            <a:ext cx="39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400">
                <a:latin typeface="Verdana" pitchFamily="34" charset="0"/>
                <a:cs typeface="Times New Roman" pitchFamily="18" charset="0"/>
              </a:rPr>
              <a:t>C</a:t>
            </a:r>
          </a:p>
        </p:txBody>
      </p:sp>
      <p:sp>
        <p:nvSpPr>
          <p:cNvPr id="107539" name="Text Box 19"/>
          <p:cNvSpPr txBox="1">
            <a:spLocks noChangeArrowheads="1"/>
          </p:cNvSpPr>
          <p:nvPr/>
        </p:nvSpPr>
        <p:spPr bwMode="auto">
          <a:xfrm>
            <a:off x="1905000" y="2863850"/>
            <a:ext cx="4778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600" b="1">
                <a:latin typeface="Verdana" pitchFamily="34" charset="0"/>
                <a:cs typeface="Times New Roman" pitchFamily="18" charset="0"/>
              </a:rPr>
              <a:t>Y1</a:t>
            </a:r>
          </a:p>
        </p:txBody>
      </p:sp>
      <p:sp>
        <p:nvSpPr>
          <p:cNvPr id="107540" name="Text Box 20"/>
          <p:cNvSpPr txBox="1">
            <a:spLocks noChangeArrowheads="1"/>
          </p:cNvSpPr>
          <p:nvPr/>
        </p:nvSpPr>
        <p:spPr bwMode="auto">
          <a:xfrm>
            <a:off x="5410200" y="5943600"/>
            <a:ext cx="484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600" b="1">
                <a:latin typeface="Verdana" pitchFamily="34" charset="0"/>
                <a:cs typeface="Times New Roman" pitchFamily="18" charset="0"/>
              </a:rPr>
              <a:t>X1</a:t>
            </a:r>
          </a:p>
        </p:txBody>
      </p:sp>
      <p:sp>
        <p:nvSpPr>
          <p:cNvPr id="107541" name="Text Box 21"/>
          <p:cNvSpPr txBox="1">
            <a:spLocks noChangeArrowheads="1"/>
          </p:cNvSpPr>
          <p:nvPr/>
        </p:nvSpPr>
        <p:spPr bwMode="auto">
          <a:xfrm>
            <a:off x="6831013" y="1376363"/>
            <a:ext cx="1981200" cy="2289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b="1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cs typeface="Times New Roman" pitchFamily="18" charset="0"/>
              </a:rPr>
              <a:t>Production inside the PPF – e.g. point B means the country is not using all its resources </a:t>
            </a:r>
          </a:p>
        </p:txBody>
      </p:sp>
      <p:sp>
        <p:nvSpPr>
          <p:cNvPr id="107542" name="Text Box 22"/>
          <p:cNvSpPr txBox="1">
            <a:spLocks noChangeArrowheads="1"/>
          </p:cNvSpPr>
          <p:nvPr/>
        </p:nvSpPr>
        <p:spPr bwMode="auto">
          <a:xfrm>
            <a:off x="6678613" y="1249363"/>
            <a:ext cx="2286000" cy="24320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 b="1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cs typeface="Times New Roman" pitchFamily="18" charset="0"/>
              </a:rPr>
              <a:t>It can only produce at points outside the PPF if it finds a way of expanding its resources or improves the productivity of those resources it already has. This will push the PPF further outwards.</a:t>
            </a:r>
          </a:p>
        </p:txBody>
      </p:sp>
    </p:spTree>
    <p:extLst>
      <p:ext uri="{BB962C8B-B14F-4D97-AF65-F5344CB8AC3E}">
        <p14:creationId xmlns:p14="http://schemas.microsoft.com/office/powerpoint/2010/main" val="128117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7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75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7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107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107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33" grpId="0" autoUpdateAnimBg="0"/>
      <p:bldP spid="107534" grpId="0" autoUpdateAnimBg="0"/>
      <p:bldP spid="107535" grpId="0" animBg="1"/>
      <p:bldP spid="107536" grpId="0" animBg="1"/>
      <p:bldP spid="107537" grpId="0" animBg="1"/>
      <p:bldP spid="107538" grpId="0" autoUpdateAnimBg="0"/>
      <p:bldP spid="107539" grpId="0" autoUpdateAnimBg="0"/>
      <p:bldP spid="107540" grpId="0" autoUpdateAnimBg="0"/>
      <p:bldP spid="107541" grpId="0" animBg="1" autoUpdateAnimBg="0"/>
      <p:bldP spid="107542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438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+mn-ea"/>
                <a:cs typeface="+mn-cs"/>
              </a:rPr>
              <a:t>What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+mn-ea"/>
                <a:cs typeface="+mn-cs"/>
              </a:rPr>
              <a:t>is Economics?</a:t>
            </a:r>
          </a:p>
        </p:txBody>
      </p:sp>
    </p:spTree>
    <p:extLst>
      <p:ext uri="{BB962C8B-B14F-4D97-AF65-F5344CB8AC3E}">
        <p14:creationId xmlns:p14="http://schemas.microsoft.com/office/powerpoint/2010/main" val="30472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What is Economics?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宋体" pitchFamily="2" charset="-122"/>
              </a:rPr>
              <a:t>A social science that studies and influences human behavior</a:t>
            </a:r>
          </a:p>
          <a:p>
            <a:pPr algn="just">
              <a:defRPr/>
            </a:pP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Economics is the study of what constitutes rational human behavior in the endeavor to fulfill needs and wants</a:t>
            </a: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.</a:t>
            </a:r>
          </a:p>
          <a:p>
            <a:pPr marL="342900" lvl="1" indent="-342900" algn="just">
              <a:buFont typeface="Arial" pitchFamily="34" charset="0"/>
              <a:buChar char="•"/>
              <a:defRPr/>
            </a:pPr>
            <a:r>
              <a:rPr lang="en-US" sz="3600" dirty="0"/>
              <a:t>“A science that deals with the allocation, or use, of scarce resources for the purpose of fulfilling society’s needs and wants.” – Addison-Wesley</a:t>
            </a:r>
          </a:p>
          <a:p>
            <a:pPr algn="just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06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41A1AA-07C6-4E24-B34D-9CADA6634FAB}" type="slidenum">
              <a:rPr lang="en-US" smtClean="0"/>
              <a:pPr eaLnBrk="1" hangingPunct="1"/>
              <a:t>4</a:t>
            </a:fld>
            <a:endParaRPr lang="en-US" smtClean="0"/>
          </a:p>
        </p:txBody>
      </p:sp>
      <p:pic>
        <p:nvPicPr>
          <p:cNvPr id="6147" name="Picture 48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288" y="1196975"/>
            <a:ext cx="341947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8" name="Rectangle 50"/>
          <p:cNvSpPr>
            <a:spLocks noChangeArrowheads="1"/>
          </p:cNvSpPr>
          <p:nvPr/>
        </p:nvSpPr>
        <p:spPr bwMode="auto">
          <a:xfrm rot="-3066039">
            <a:off x="2808288" y="4435475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9" name="Rectangle 52"/>
          <p:cNvSpPr>
            <a:spLocks noChangeArrowheads="1"/>
          </p:cNvSpPr>
          <p:nvPr/>
        </p:nvSpPr>
        <p:spPr bwMode="auto">
          <a:xfrm rot="2448511">
            <a:off x="6037263" y="4292600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41" name="Rectangle 53"/>
          <p:cNvSpPr>
            <a:spLocks noGrp="1" noChangeArrowheads="1"/>
          </p:cNvSpPr>
          <p:nvPr>
            <p:ph type="title"/>
          </p:nvPr>
        </p:nvSpPr>
        <p:spPr>
          <a:xfrm>
            <a:off x="457200" y="1866900"/>
            <a:ext cx="2351088" cy="503238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i="1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The “Father”</a:t>
            </a:r>
          </a:p>
        </p:txBody>
      </p:sp>
      <p:sp>
        <p:nvSpPr>
          <p:cNvPr id="12342" name="Rectangle 54"/>
          <p:cNvSpPr>
            <a:spLocks noGrp="1" noChangeArrowheads="1"/>
          </p:cNvSpPr>
          <p:nvPr>
            <p:ph type="body" idx="1"/>
          </p:nvPr>
        </p:nvSpPr>
        <p:spPr>
          <a:xfrm>
            <a:off x="457200" y="5006975"/>
            <a:ext cx="8328025" cy="13382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b="1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  Adam Smith (1723 - 1790)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Author of the famous book "</a:t>
            </a:r>
            <a:r>
              <a:rPr lang="en-US" sz="24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An Inquiry into the Nature and Causes of the Wealth of Nations</a:t>
            </a:r>
            <a:r>
              <a:rPr lang="en-US" sz="2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"</a:t>
            </a: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 </a:t>
            </a:r>
          </a:p>
        </p:txBody>
      </p:sp>
      <p:sp>
        <p:nvSpPr>
          <p:cNvPr id="6152" name="Rectangle 56"/>
          <p:cNvSpPr>
            <a:spLocks noChangeArrowheads="1"/>
          </p:cNvSpPr>
          <p:nvPr/>
        </p:nvSpPr>
        <p:spPr bwMode="auto">
          <a:xfrm rot="2448511">
            <a:off x="2617788" y="723900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3" name="Rectangle 57"/>
          <p:cNvSpPr>
            <a:spLocks noChangeArrowheads="1"/>
          </p:cNvSpPr>
          <p:nvPr/>
        </p:nvSpPr>
        <p:spPr bwMode="auto">
          <a:xfrm rot="-2162519">
            <a:off x="6037263" y="723900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46" name="Rectangle 58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The Foundation of Economics</a:t>
            </a:r>
          </a:p>
        </p:txBody>
      </p:sp>
    </p:spTree>
    <p:extLst>
      <p:ext uri="{BB962C8B-B14F-4D97-AF65-F5344CB8AC3E}">
        <p14:creationId xmlns:p14="http://schemas.microsoft.com/office/powerpoint/2010/main" val="311092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9E6DECB-5BBD-41D2-9D37-7BB5D23161D7}" type="slidenum">
              <a:rPr lang="en-US" smtClean="0"/>
              <a:pPr eaLnBrk="1" hangingPunct="1"/>
              <a:t>5</a:t>
            </a:fld>
            <a:endParaRPr lang="en-US" smtClean="0"/>
          </a:p>
        </p:txBody>
      </p:sp>
      <p:pic>
        <p:nvPicPr>
          <p:cNvPr id="717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88" y="1366838"/>
            <a:ext cx="1905000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2" name="Rectangle 12"/>
          <p:cNvSpPr>
            <a:spLocks noChangeArrowheads="1"/>
          </p:cNvSpPr>
          <p:nvPr/>
        </p:nvSpPr>
        <p:spPr bwMode="auto">
          <a:xfrm rot="-2999233">
            <a:off x="3233738" y="3351213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73" name="Rectangle 13"/>
          <p:cNvSpPr>
            <a:spLocks noChangeArrowheads="1"/>
          </p:cNvSpPr>
          <p:nvPr/>
        </p:nvSpPr>
        <p:spPr bwMode="auto">
          <a:xfrm rot="2448511">
            <a:off x="3265488" y="903288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74" name="Rectangle 14"/>
          <p:cNvSpPr>
            <a:spLocks noChangeArrowheads="1"/>
          </p:cNvSpPr>
          <p:nvPr/>
        </p:nvSpPr>
        <p:spPr bwMode="auto">
          <a:xfrm rot="-2035346">
            <a:off x="5170488" y="903288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75" name="Rectangle 15"/>
          <p:cNvSpPr>
            <a:spLocks noChangeArrowheads="1"/>
          </p:cNvSpPr>
          <p:nvPr/>
        </p:nvSpPr>
        <p:spPr bwMode="auto">
          <a:xfrm rot="2448511">
            <a:off x="5170488" y="3414713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35" name="Rectangle 19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400" dirty="0"/>
              <a:t>The Foundation of Economics</a:t>
            </a:r>
          </a:p>
        </p:txBody>
      </p:sp>
      <p:sp>
        <p:nvSpPr>
          <p:cNvPr id="34836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304800" y="3752850"/>
            <a:ext cx="8382000" cy="2865438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Scarcity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Scarcity refers to our limited resources and our unlimited wants and needs. 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For an individual, resources include time, money and skill. 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For a country, limited resources include natural resources, capital, </a:t>
            </a:r>
            <a:r>
              <a:rPr lang="en-US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labour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 force and technology.</a:t>
            </a: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 </a:t>
            </a:r>
          </a:p>
        </p:txBody>
      </p: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5551488" y="338296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- Robbins</a:t>
            </a:r>
          </a:p>
        </p:txBody>
      </p:sp>
    </p:spTree>
    <p:extLst>
      <p:ext uri="{BB962C8B-B14F-4D97-AF65-F5344CB8AC3E}">
        <p14:creationId xmlns:p14="http://schemas.microsoft.com/office/powerpoint/2010/main" val="17647968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42B7AF6-2C69-4FB1-B992-E739718BC0B1}" type="slidenum">
              <a:rPr lang="en-US" smtClean="0"/>
              <a:pPr eaLnBrk="1" hangingPunct="1"/>
              <a:t>6</a:t>
            </a:fld>
            <a:endParaRPr lang="en-US" smtClean="0"/>
          </a:p>
        </p:txBody>
      </p:sp>
      <p:sp>
        <p:nvSpPr>
          <p:cNvPr id="9219" name="AutoShape 4"/>
          <p:cNvSpPr>
            <a:spLocks noChangeArrowheads="1"/>
          </p:cNvSpPr>
          <p:nvPr/>
        </p:nvSpPr>
        <p:spPr bwMode="auto">
          <a:xfrm>
            <a:off x="1970088" y="549275"/>
            <a:ext cx="5410200" cy="15240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20" name="AutoShape 5"/>
          <p:cNvSpPr>
            <a:spLocks noChangeArrowheads="1"/>
          </p:cNvSpPr>
          <p:nvPr/>
        </p:nvSpPr>
        <p:spPr bwMode="auto">
          <a:xfrm>
            <a:off x="5183188" y="4689475"/>
            <a:ext cx="3276600" cy="1182688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21" name="AutoShape 6"/>
          <p:cNvSpPr>
            <a:spLocks noChangeArrowheads="1"/>
          </p:cNvSpPr>
          <p:nvPr/>
        </p:nvSpPr>
        <p:spPr bwMode="auto">
          <a:xfrm>
            <a:off x="790575" y="4652963"/>
            <a:ext cx="3276600" cy="1219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2528888" y="908050"/>
            <a:ext cx="441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cs typeface="Arial" charset="0"/>
              </a:rPr>
              <a:t>ECONOMICS</a:t>
            </a:r>
          </a:p>
        </p:txBody>
      </p:sp>
      <p:cxnSp>
        <p:nvCxnSpPr>
          <p:cNvPr id="9223" name="AutoShape 8"/>
          <p:cNvCxnSpPr>
            <a:cxnSpLocks noChangeShapeType="1"/>
          </p:cNvCxnSpPr>
          <p:nvPr/>
        </p:nvCxnSpPr>
        <p:spPr bwMode="auto">
          <a:xfrm>
            <a:off x="2339975" y="3392488"/>
            <a:ext cx="1588" cy="1260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4" name="AutoShape 9"/>
          <p:cNvCxnSpPr>
            <a:cxnSpLocks noChangeShapeType="1"/>
          </p:cNvCxnSpPr>
          <p:nvPr/>
        </p:nvCxnSpPr>
        <p:spPr bwMode="auto">
          <a:xfrm>
            <a:off x="6875463" y="3392488"/>
            <a:ext cx="1587" cy="1296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5" name="AutoShape 10"/>
          <p:cNvCxnSpPr>
            <a:cxnSpLocks noChangeShapeType="1"/>
          </p:cNvCxnSpPr>
          <p:nvPr/>
        </p:nvCxnSpPr>
        <p:spPr bwMode="auto">
          <a:xfrm>
            <a:off x="2339975" y="3392488"/>
            <a:ext cx="45370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6" name="AutoShape 11"/>
          <p:cNvCxnSpPr>
            <a:cxnSpLocks noChangeShapeType="1"/>
          </p:cNvCxnSpPr>
          <p:nvPr/>
        </p:nvCxnSpPr>
        <p:spPr bwMode="auto">
          <a:xfrm>
            <a:off x="4608513" y="2060575"/>
            <a:ext cx="0" cy="1331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1008063" y="5105400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cs typeface="Arial" charset="0"/>
              </a:rPr>
              <a:t>MICRO</a:t>
            </a:r>
          </a:p>
        </p:txBody>
      </p:sp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5543550" y="5105400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cs typeface="Arial" charset="0"/>
              </a:rPr>
              <a:t>MACRO</a:t>
            </a:r>
          </a:p>
        </p:txBody>
      </p:sp>
    </p:spTree>
    <p:extLst>
      <p:ext uri="{BB962C8B-B14F-4D97-AF65-F5344CB8AC3E}">
        <p14:creationId xmlns:p14="http://schemas.microsoft.com/office/powerpoint/2010/main" val="195293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400" dirty="0"/>
              <a:t>Micro Economics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SzPct val="120000"/>
              <a:buFontTx/>
              <a:buChar char="•"/>
              <a:defRPr/>
            </a:pPr>
            <a:r>
              <a:rPr lang="en-US" sz="2400" dirty="0"/>
              <a:t>Micro Economics studies </a:t>
            </a:r>
            <a:r>
              <a:rPr lang="en-IN" sz="2400" dirty="0"/>
              <a:t>how the individual parts of the economy make decisions to allocate limited resources </a:t>
            </a:r>
            <a:endParaRPr lang="en-US" sz="2400" dirty="0"/>
          </a:p>
          <a:p>
            <a:pPr algn="just">
              <a:buSzPct val="120000"/>
              <a:buFontTx/>
              <a:buChar char="•"/>
              <a:defRPr/>
            </a:pPr>
            <a:r>
              <a:rPr lang="en-US" altLang="zh-CN" sz="2400" dirty="0"/>
              <a:t>Microeconomics studies: </a:t>
            </a:r>
          </a:p>
          <a:p>
            <a:pPr lvl="1" algn="just">
              <a:buSzPct val="120000"/>
              <a:buFontTx/>
              <a:buChar char="–"/>
              <a:defRPr/>
            </a:pPr>
            <a:r>
              <a:rPr lang="en-US" altLang="zh-CN" sz="2400" dirty="0"/>
              <a:t>how individuals use limited resources to meet unlimited needs </a:t>
            </a:r>
          </a:p>
          <a:p>
            <a:pPr lvl="1" algn="just">
              <a:buSzPct val="120000"/>
              <a:buFontTx/>
              <a:buChar char="–"/>
              <a:defRPr/>
            </a:pPr>
            <a:r>
              <a:rPr lang="en-US" altLang="zh-CN" sz="2400" dirty="0"/>
              <a:t>the consequences of their decisions</a:t>
            </a:r>
          </a:p>
          <a:p>
            <a:pPr lvl="1" algn="just">
              <a:buSzPct val="120000"/>
              <a:buFontTx/>
              <a:buChar char="–"/>
              <a:defRPr/>
            </a:pPr>
            <a:r>
              <a:rPr lang="en-US" sz="2400" dirty="0"/>
              <a:t>the </a:t>
            </a:r>
            <a:r>
              <a:rPr lang="en-US" sz="2400" dirty="0" err="1"/>
              <a:t>behaviour</a:t>
            </a:r>
            <a:r>
              <a:rPr lang="en-US" sz="2400" dirty="0"/>
              <a:t> of individual components like industries, firms and households.</a:t>
            </a:r>
          </a:p>
          <a:p>
            <a:pPr lvl="1" algn="just">
              <a:buSzPct val="120000"/>
              <a:buFontTx/>
              <a:buChar char="–"/>
              <a:defRPr/>
            </a:pPr>
            <a:r>
              <a:rPr lang="en-US" sz="2400" dirty="0"/>
              <a:t>how individual prices are set</a:t>
            </a:r>
          </a:p>
          <a:p>
            <a:pPr lvl="1" algn="just">
              <a:buSzPct val="120000"/>
              <a:buFontTx/>
              <a:buChar char="–"/>
              <a:defRPr/>
            </a:pPr>
            <a:r>
              <a:rPr lang="en-US" sz="2400" dirty="0"/>
              <a:t>what determines the price of land, </a:t>
            </a:r>
            <a:r>
              <a:rPr lang="en-US" sz="2400" dirty="0" err="1"/>
              <a:t>labour</a:t>
            </a:r>
            <a:r>
              <a:rPr lang="en-US" sz="2400" dirty="0"/>
              <a:t> and capital</a:t>
            </a:r>
          </a:p>
          <a:p>
            <a:pPr lvl="1" algn="just">
              <a:buSzPct val="120000"/>
              <a:buFontTx/>
              <a:buChar char="–"/>
              <a:defRPr/>
            </a:pPr>
            <a:r>
              <a:rPr lang="en-US" sz="2400" dirty="0"/>
              <a:t> inquire into the strengths and weaknesses of the market mechanism</a:t>
            </a:r>
            <a:r>
              <a:rPr lang="en-US" sz="2400" dirty="0" smtClean="0"/>
              <a:t>.</a:t>
            </a:r>
            <a:endParaRPr lang="en-US" altLang="zh-CN" sz="2400" dirty="0"/>
          </a:p>
        </p:txBody>
      </p:sp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C64FC9C-8409-401A-B072-53148E9F037D}" type="slidenum">
              <a:rPr lang="en-US" smtClean="0"/>
              <a:pPr eaLnBrk="1" hangingPunct="1"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7295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400" dirty="0"/>
              <a:t>Macro Economics</a:t>
            </a:r>
          </a:p>
        </p:txBody>
      </p:sp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6877DB0-CD25-4E23-9FBB-56711AF26766}" type="slidenum">
              <a:rPr lang="en-US" smtClean="0"/>
              <a:pPr eaLnBrk="1" hangingPunct="1"/>
              <a:t>8</a:t>
            </a:fld>
            <a:endParaRPr lang="en-US" smtClean="0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533400" y="1484313"/>
            <a:ext cx="8153400" cy="489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SzPct val="125000"/>
              <a:buFontTx/>
              <a:buChar char="•"/>
              <a:defRPr/>
            </a:pPr>
            <a:endParaRPr lang="en-US" sz="2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SzPct val="125000"/>
              <a:buFontTx/>
              <a:buChar char="•"/>
              <a:defRPr/>
            </a:pPr>
            <a:r>
              <a:rPr lang="en-US" altLang="zh-CN" sz="2400" dirty="0"/>
              <a:t>Macroeconomics </a:t>
            </a:r>
            <a:r>
              <a:rPr lang="en-US" sz="2400" dirty="0"/>
              <a:t>studies about the functioning of the economy as a whole</a:t>
            </a:r>
          </a:p>
          <a:p>
            <a:pPr algn="just">
              <a:buSzPct val="125000"/>
              <a:buFontTx/>
              <a:buChar char="•"/>
              <a:defRPr/>
            </a:pPr>
            <a:r>
              <a:rPr lang="en-US" sz="2400" dirty="0"/>
              <a:t>It examines the economy through wide-lens.</a:t>
            </a:r>
          </a:p>
          <a:p>
            <a:pPr>
              <a:lnSpc>
                <a:spcPct val="95000"/>
              </a:lnSpc>
              <a:buSzPct val="125000"/>
              <a:buFontTx/>
              <a:buChar char="•"/>
              <a:defRPr/>
            </a:pPr>
            <a:r>
              <a:rPr lang="en-US" sz="2400" dirty="0"/>
              <a:t>Macroeconomics studies about</a:t>
            </a:r>
          </a:p>
          <a:p>
            <a:pPr lvl="1" algn="just">
              <a:buSzPct val="125000"/>
              <a:buFontTx/>
              <a:buChar char="•"/>
              <a:defRPr/>
            </a:pPr>
            <a:r>
              <a:rPr lang="en-US" sz="2400" dirty="0"/>
              <a:t>the total output of a nation </a:t>
            </a:r>
          </a:p>
          <a:p>
            <a:pPr lvl="1" algn="just">
              <a:buSzPct val="125000"/>
              <a:buFontTx/>
              <a:buChar char="•"/>
              <a:defRPr/>
            </a:pPr>
            <a:r>
              <a:rPr lang="en-US" sz="2400" dirty="0"/>
              <a:t>the way the nation allocates its limited resources of land, labor and capital </a:t>
            </a:r>
          </a:p>
          <a:p>
            <a:pPr lvl="1" algn="just">
              <a:buSzPct val="125000"/>
              <a:buFontTx/>
              <a:buChar char="•"/>
              <a:defRPr/>
            </a:pPr>
            <a:r>
              <a:rPr lang="en-US" sz="2400" dirty="0"/>
              <a:t>the ways to maximize production levels </a:t>
            </a:r>
          </a:p>
          <a:p>
            <a:pPr lvl="1" algn="just">
              <a:buSzPct val="125000"/>
              <a:buFontTx/>
              <a:buChar char="•"/>
              <a:defRPr/>
            </a:pPr>
            <a:r>
              <a:rPr lang="en-US" sz="2400" dirty="0"/>
              <a:t>the techniques to promote trade </a:t>
            </a:r>
          </a:p>
          <a:p>
            <a:pPr algn="just">
              <a:buSzPct val="125000"/>
              <a:buFontTx/>
              <a:buChar char="•"/>
              <a:defRPr/>
            </a:pPr>
            <a:r>
              <a:rPr lang="en-US" sz="2400" dirty="0"/>
              <a:t>After observing the society as a whole, Adam Smith noted that there was an "invisible hand" turning the wheels of the economy: a market force that keeps the economy functioning.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3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639C343-E7A6-4975-A69F-971EC002C0B8}" type="slidenum">
              <a:rPr lang="en-US" smtClean="0"/>
              <a:pPr eaLnBrk="1" hangingPunct="1"/>
              <a:t>9</a:t>
            </a:fld>
            <a:endParaRPr lang="en-US" smtClean="0"/>
          </a:p>
        </p:txBody>
      </p:sp>
      <p:pic>
        <p:nvPicPr>
          <p:cNvPr id="4" name="Picture 4" descr="factor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" t="9424" r="4242" b="2494"/>
          <a:stretch/>
        </p:blipFill>
        <p:spPr bwMode="auto">
          <a:xfrm>
            <a:off x="297872" y="533400"/>
            <a:ext cx="8617528" cy="587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5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855</Words>
  <Application>Microsoft Office PowerPoint</Application>
  <PresentationFormat>On-screen Show (4:3)</PresentationFormat>
  <Paragraphs>111</Paragraphs>
  <Slides>17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Fundamentals of Management and Economics  </vt:lpstr>
      <vt:lpstr>What is Economics?</vt:lpstr>
      <vt:lpstr>What is Economics?</vt:lpstr>
      <vt:lpstr>The “Father”</vt:lpstr>
      <vt:lpstr>The Foundation of Economics</vt:lpstr>
      <vt:lpstr>PowerPoint Presentation</vt:lpstr>
      <vt:lpstr>Micro Economics</vt:lpstr>
      <vt:lpstr>Macro Economics</vt:lpstr>
      <vt:lpstr>PowerPoint Presentation</vt:lpstr>
      <vt:lpstr>Need and Want</vt:lpstr>
      <vt:lpstr>Scarcity</vt:lpstr>
      <vt:lpstr>The Economic Problem</vt:lpstr>
      <vt:lpstr>The Economic Problem</vt:lpstr>
      <vt:lpstr>Opportunity Cost</vt:lpstr>
      <vt:lpstr>Production Possibility Frontiers</vt:lpstr>
      <vt:lpstr>Production Possibility Frontiers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Management and Applied Economics</dc:title>
  <dc:creator>Acer</dc:creator>
  <cp:lastModifiedBy>Acer</cp:lastModifiedBy>
  <cp:revision>10</cp:revision>
  <dcterms:created xsi:type="dcterms:W3CDTF">2015-05-13T17:12:32Z</dcterms:created>
  <dcterms:modified xsi:type="dcterms:W3CDTF">2015-06-14T15:42:48Z</dcterms:modified>
</cp:coreProperties>
</file>