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0FD36-3A72-4A79-ADCA-EF3AA135948A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3A243-FCE3-4E37-BA1F-148197937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8A5DC-032E-4F57-87EB-70594C0E5B9B}" type="slidenum">
              <a:rPr lang="en-US"/>
              <a:pPr/>
              <a:t>6</a:t>
            </a:fld>
            <a:endParaRPr lang="en-US"/>
          </a:p>
        </p:txBody>
      </p:sp>
      <p:sp>
        <p:nvSpPr>
          <p:cNvPr id="173058" name="Rectangle 2050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3059" name="Rectangle 2051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D26AE6-F139-45E2-A3D7-137A8B199DC2}" type="slidenum">
              <a:rPr lang="en-US"/>
              <a:pPr/>
              <a:t>21</a:t>
            </a:fld>
            <a:endParaRPr lang="en-US"/>
          </a:p>
        </p:txBody>
      </p:sp>
      <p:sp>
        <p:nvSpPr>
          <p:cNvPr id="15667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36F1B-DC6D-48AB-A6E1-49EEB66C3EC9}" type="slidenum">
              <a:rPr lang="en-US"/>
              <a:pPr/>
              <a:t>22</a:t>
            </a:fld>
            <a:endParaRPr lang="en-US"/>
          </a:p>
        </p:txBody>
      </p:sp>
      <p:sp>
        <p:nvSpPr>
          <p:cNvPr id="149506" name="Rectangle 2050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7" name="Rectangle 2051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746B48-52F4-4967-A234-C9D5EC69EB7D}" type="slidenum">
              <a:rPr lang="en-US"/>
              <a:pPr/>
              <a:t>23</a:t>
            </a:fld>
            <a:endParaRPr lang="en-US"/>
          </a:p>
        </p:txBody>
      </p:sp>
      <p:sp>
        <p:nvSpPr>
          <p:cNvPr id="7577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163163-76CC-4C44-B222-DDFF4924B549}" type="slidenum">
              <a:rPr lang="en-US"/>
              <a:pPr/>
              <a:t>24</a:t>
            </a:fld>
            <a:endParaRPr lang="en-US"/>
          </a:p>
        </p:txBody>
      </p:sp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4E28AA-D0F6-4A89-B754-F9AAA7C57963}" type="slidenum">
              <a:rPr lang="en-US"/>
              <a:pPr/>
              <a:t>25</a:t>
            </a:fld>
            <a:endParaRPr lang="en-US"/>
          </a:p>
        </p:txBody>
      </p:sp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F8D69-5299-4341-96C2-85F869FEA234}" type="slidenum">
              <a:rPr lang="en-US"/>
              <a:pPr/>
              <a:t>28</a:t>
            </a:fld>
            <a:endParaRPr lang="en-US"/>
          </a:p>
        </p:txBody>
      </p:sp>
      <p:sp>
        <p:nvSpPr>
          <p:cNvPr id="153602" name="Rectangle 2050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3" name="Rectangle 2051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44970-9F65-432E-8B09-36FB2F599BB8}" type="slidenum">
              <a:rPr lang="en-US"/>
              <a:pPr/>
              <a:t>29</a:t>
            </a:fld>
            <a:endParaRPr lang="en-US"/>
          </a:p>
        </p:txBody>
      </p:sp>
      <p:sp>
        <p:nvSpPr>
          <p:cNvPr id="8806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836C61-9B44-4119-89F5-5B3449D7AB62}" type="slidenum">
              <a:rPr lang="en-US"/>
              <a:pPr/>
              <a:t>30</a:t>
            </a:fld>
            <a:endParaRPr lang="en-US"/>
          </a:p>
        </p:txBody>
      </p:sp>
      <p:sp>
        <p:nvSpPr>
          <p:cNvPr id="9011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33C426-196E-49F6-89E0-85B29A98F5E0}" type="slidenum">
              <a:rPr lang="en-US"/>
              <a:pPr/>
              <a:t>31</a:t>
            </a:fld>
            <a:endParaRPr lang="en-US"/>
          </a:p>
        </p:txBody>
      </p:sp>
      <p:sp>
        <p:nvSpPr>
          <p:cNvPr id="94210" name="Rectangle 1026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1027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6187DC-A649-41F8-B55A-6F52F4B8FA1A}" type="slidenum">
              <a:rPr lang="en-US"/>
              <a:pPr/>
              <a:t>32</a:t>
            </a:fld>
            <a:endParaRPr lang="en-US"/>
          </a:p>
        </p:txBody>
      </p:sp>
      <p:sp>
        <p:nvSpPr>
          <p:cNvPr id="9830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42C5E-7054-4EF1-B348-F746E74BF27A}" type="slidenum">
              <a:rPr lang="en-US"/>
              <a:pPr/>
              <a:t>9</a:t>
            </a:fld>
            <a:endParaRPr lang="en-US"/>
          </a:p>
        </p:txBody>
      </p:sp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3047AB-FC7E-4E59-8831-6C3960CC1A41}" type="slidenum">
              <a:rPr lang="en-US"/>
              <a:pPr/>
              <a:t>33</a:t>
            </a:fld>
            <a:endParaRPr lang="en-US"/>
          </a:p>
        </p:txBody>
      </p:sp>
      <p:sp>
        <p:nvSpPr>
          <p:cNvPr id="10240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8D8FA-A680-47FF-9BCF-C846EC259A75}" type="slidenum">
              <a:rPr lang="en-US"/>
              <a:pPr/>
              <a:t>34</a:t>
            </a:fld>
            <a:endParaRPr lang="en-US"/>
          </a:p>
        </p:txBody>
      </p:sp>
      <p:sp>
        <p:nvSpPr>
          <p:cNvPr id="17817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817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246D54-917B-4ED9-9C3B-40A4E3B5311F}" type="slidenum">
              <a:rPr lang="en-US"/>
              <a:pPr/>
              <a:t>12</a:t>
            </a:fld>
            <a:endParaRPr lang="en-US"/>
          </a:p>
        </p:txBody>
      </p:sp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EA643-D92E-4D34-AB09-F3126CEB426B}" type="slidenum">
              <a:rPr lang="en-US"/>
              <a:pPr/>
              <a:t>13</a:t>
            </a:fld>
            <a:endParaRPr lang="en-US"/>
          </a:p>
        </p:txBody>
      </p:sp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894E88-D363-4AA7-B15E-6C031F7E4C4C}" type="slidenum">
              <a:rPr lang="en-US"/>
              <a:pPr/>
              <a:t>14</a:t>
            </a:fld>
            <a:endParaRPr lang="en-US"/>
          </a:p>
        </p:txBody>
      </p:sp>
      <p:sp>
        <p:nvSpPr>
          <p:cNvPr id="4505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676880-E404-402A-86DB-E74E17544BD5}" type="slidenum">
              <a:rPr lang="en-US"/>
              <a:pPr/>
              <a:t>17</a:t>
            </a:fld>
            <a:endParaRPr lang="en-US"/>
          </a:p>
        </p:txBody>
      </p:sp>
      <p:sp>
        <p:nvSpPr>
          <p:cNvPr id="5120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B9114C-6CCA-4B7E-9334-63BD5DC54DD1}" type="slidenum">
              <a:rPr lang="en-US"/>
              <a:pPr/>
              <a:t>18</a:t>
            </a:fld>
            <a:endParaRPr lang="en-US"/>
          </a:p>
        </p:txBody>
      </p:sp>
      <p:sp>
        <p:nvSpPr>
          <p:cNvPr id="55298" name="Rectangle 1026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9" name="Rectangle 1027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92DDDF-3595-43E7-B89B-97BF5EF61147}" type="slidenum">
              <a:rPr lang="en-US"/>
              <a:pPr/>
              <a:t>19</a:t>
            </a:fld>
            <a:endParaRPr lang="en-US"/>
          </a:p>
        </p:txBody>
      </p:sp>
      <p:sp>
        <p:nvSpPr>
          <p:cNvPr id="5734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A8140B-0B13-4357-93CF-C59388195875}" type="slidenum">
              <a:rPr lang="en-US"/>
              <a:pPr/>
              <a:t>20</a:t>
            </a:fld>
            <a:endParaRPr lang="en-US"/>
          </a:p>
        </p:txBody>
      </p:sp>
      <p:sp>
        <p:nvSpPr>
          <p:cNvPr id="5939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CD1D-9452-4E5E-9597-6D84984CD414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BD6B-21C0-4966-837B-B4769B866EB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Dell PC\Desktop\template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Dell PC\Desktop\mainpage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984" y="2128837"/>
            <a:ext cx="9168984" cy="177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65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CD1D-9452-4E5E-9597-6D84984CD414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BD6B-21C0-4966-837B-B4769B86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0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CD1D-9452-4E5E-9597-6D84984CD414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BD6B-21C0-4966-837B-B4769B86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80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/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6FD55-3515-4F31-B754-C8050A997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3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sz="4000" b="1" kern="12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CD1D-9452-4E5E-9597-6D84984CD414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BD6B-21C0-4966-837B-B4769B86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8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CD1D-9452-4E5E-9597-6D84984CD414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BD6B-21C0-4966-837B-B4769B86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4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CD1D-9452-4E5E-9597-6D84984CD414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BD6B-21C0-4966-837B-B4769B86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2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CD1D-9452-4E5E-9597-6D84984CD414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BD6B-21C0-4966-837B-B4769B86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CD1D-9452-4E5E-9597-6D84984CD414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BD6B-21C0-4966-837B-B4769B86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4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CD1D-9452-4E5E-9597-6D84984CD414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BD6B-21C0-4966-837B-B4769B86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83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CD1D-9452-4E5E-9597-6D84984CD414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BD6B-21C0-4966-837B-B4769B86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9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CD1D-9452-4E5E-9597-6D84984CD414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BD6B-21C0-4966-837B-B4769B86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9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7CD1D-9452-4E5E-9597-6D84984CD414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BD6B-21C0-4966-837B-B4769B866EB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Dell PC\Desktop\template2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65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5.e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png"/><Relationship Id="rId5" Type="http://schemas.openxmlformats.org/officeDocument/2006/relationships/image" Target="../media/image35.e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7086600" cy="1752600"/>
          </a:xfrm>
        </p:spPr>
        <p:txBody>
          <a:bodyPr>
            <a:noAutofit/>
          </a:bodyPr>
          <a:lstStyle/>
          <a:p>
            <a:endParaRPr lang="en-GB" sz="2800" b="1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10.Demand</a:t>
            </a:r>
            <a:r>
              <a:rPr 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, Supply, and Market </a:t>
            </a:r>
            <a:r>
              <a:rPr lang="en-U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Equilibrium</a:t>
            </a:r>
            <a:endParaRPr lang="en-US" sz="4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3C36-B616-4C75-B5E7-9AE4F3FA8CB3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4572000" cy="2133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+mn-ea"/>
                <a:cs typeface="+mn-cs"/>
              </a:rPr>
              <a:t>Fundamentals of Management and Economics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87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Law of Demand</a:t>
            </a:r>
          </a:p>
        </p:txBody>
      </p:sp>
      <p:sp>
        <p:nvSpPr>
          <p:cNvPr id="16998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4648200" y="1600200"/>
            <a:ext cx="4114800" cy="2667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The </a:t>
            </a:r>
            <a:r>
              <a:rPr lang="en-US" b="1" i="1"/>
              <a:t>law of demand</a:t>
            </a:r>
            <a:r>
              <a:rPr lang="en-US"/>
              <a:t> states that there is a negative, or inverse, relationship between price and the quantity of a good demanded and its price.</a:t>
            </a:r>
          </a:p>
        </p:txBody>
      </p:sp>
      <p:sp>
        <p:nvSpPr>
          <p:cNvPr id="169999" name="Rectangle 2063"/>
          <p:cNvSpPr>
            <a:spLocks noChangeArrowheads="1"/>
          </p:cNvSpPr>
          <p:nvPr/>
        </p:nvSpPr>
        <p:spPr bwMode="auto">
          <a:xfrm>
            <a:off x="4724400" y="4419600"/>
            <a:ext cx="41148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5000"/>
              </a:spcBef>
              <a:spcAft>
                <a:spcPct val="45000"/>
              </a:spcAft>
              <a:buFontTx/>
              <a:buChar char="•"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This means that demand curves slope downward.</a:t>
            </a:r>
          </a:p>
        </p:txBody>
      </p:sp>
      <p:pic>
        <p:nvPicPr>
          <p:cNvPr id="170000" name="Picture 2064" descr="C:\Prentice Hall\CaseFair\presentations\Cf03\images\optimized\arrows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8400"/>
            <a:ext cx="2514600" cy="141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001" name="Picture 2065" descr="C:\Prentice Hall\CaseFair\presentations\Cf03\images\optimized\dmdcurv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4648200" cy="415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003" name="Picture 2067" descr="C:\Prentice Hall\CaseFair\presentations\Cf03\images\optimized\dmdcurve1-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4648200" cy="415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005" name="Picture 2069" descr="C:\Prentice Hall\CaseFair\presentations\Cf03\images\optimized\dmdcurve1-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4648200" cy="415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20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9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7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7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 bldLvl="2" autoUpdateAnimBg="0"/>
      <p:bldP spid="169999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13" name="Picture 1033" descr="C:\Prentice Hall\CaseFair\presentations\Cf03\images\optimized\dmdcurvewtrmrk.gif"/>
          <p:cNvPicPr>
            <a:picLocks noChangeAspect="1" noChangeArrowheads="1"/>
          </p:cNvPicPr>
          <p:nvPr/>
        </p:nvPicPr>
        <p:blipFill>
          <a:blip r:embed="rId2">
            <a:lum bright="58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50673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Other Properties of Demand Curves</a:t>
            </a:r>
          </a:p>
        </p:txBody>
      </p:sp>
      <p:sp>
        <p:nvSpPr>
          <p:cNvPr id="1751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171700" y="2286000"/>
            <a:ext cx="4991100" cy="2667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Demand curves intersect the quantity (</a:t>
            </a:r>
            <a:r>
              <a:rPr lang="en-US" i="1"/>
              <a:t>X</a:t>
            </a:r>
            <a:r>
              <a:rPr lang="en-US"/>
              <a:t>)-axis, as a result of time limitations and diminishing marginal utility.</a:t>
            </a:r>
          </a:p>
          <a:p>
            <a:pPr>
              <a:lnSpc>
                <a:spcPct val="90000"/>
              </a:lnSpc>
            </a:pPr>
            <a:r>
              <a:rPr lang="en-US"/>
              <a:t>Demand curves intersect the (</a:t>
            </a:r>
            <a:r>
              <a:rPr lang="en-US" i="1"/>
              <a:t>Y</a:t>
            </a:r>
            <a:r>
              <a:rPr lang="en-US"/>
              <a:t>)-axis, as a result of limited incomes and wealth.</a:t>
            </a:r>
          </a:p>
        </p:txBody>
      </p:sp>
    </p:spTree>
    <p:extLst>
      <p:ext uri="{BB962C8B-B14F-4D97-AF65-F5344CB8AC3E}">
        <p14:creationId xmlns:p14="http://schemas.microsoft.com/office/powerpoint/2010/main" val="309635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3800"/>
              <a:t>Income and Wealth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0"/>
            <a:ext cx="6705600" cy="42672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r>
              <a:rPr lang="en-US" b="1" i="1">
                <a:solidFill>
                  <a:srgbClr val="000000"/>
                </a:solidFill>
              </a:rPr>
              <a:t>Income</a:t>
            </a:r>
            <a:r>
              <a:rPr lang="en-US">
                <a:solidFill>
                  <a:srgbClr val="000000"/>
                </a:solidFill>
              </a:rPr>
              <a:t> is the sum of all households wages, salaries, profits, interest payments, rents, and other forms of earnings in a given period of time.  It is a </a:t>
            </a:r>
            <a:r>
              <a:rPr lang="en-US" b="1" i="1">
                <a:solidFill>
                  <a:srgbClr val="000000"/>
                </a:solidFill>
              </a:rPr>
              <a:t>flow</a:t>
            </a:r>
            <a:r>
              <a:rPr lang="en-US">
                <a:solidFill>
                  <a:srgbClr val="000000"/>
                </a:solidFill>
              </a:rPr>
              <a:t> measure.</a:t>
            </a:r>
          </a:p>
          <a:p>
            <a:r>
              <a:rPr lang="en-US" b="1" i="1">
                <a:solidFill>
                  <a:srgbClr val="000000"/>
                </a:solidFill>
              </a:rPr>
              <a:t>Wealth</a:t>
            </a:r>
            <a:r>
              <a:rPr lang="en-US">
                <a:solidFill>
                  <a:srgbClr val="000000"/>
                </a:solidFill>
              </a:rPr>
              <a:t>, or </a:t>
            </a:r>
            <a:r>
              <a:rPr lang="en-US" b="1" i="1">
                <a:solidFill>
                  <a:srgbClr val="000000"/>
                </a:solidFill>
              </a:rPr>
              <a:t>net worth</a:t>
            </a:r>
            <a:r>
              <a:rPr lang="en-US">
                <a:solidFill>
                  <a:srgbClr val="000000"/>
                </a:solidFill>
              </a:rPr>
              <a:t>, is the total value of what a household owns minus what it owes</a:t>
            </a:r>
            <a:r>
              <a:rPr lang="en-US" i="1">
                <a:solidFill>
                  <a:srgbClr val="000000"/>
                </a:solidFill>
              </a:rPr>
              <a:t>.</a:t>
            </a:r>
            <a:r>
              <a:rPr lang="en-US">
                <a:solidFill>
                  <a:srgbClr val="000000"/>
                </a:solidFill>
              </a:rPr>
              <a:t>  It is a </a:t>
            </a:r>
            <a:r>
              <a:rPr lang="en-US" b="1" i="1">
                <a:solidFill>
                  <a:srgbClr val="000000"/>
                </a:solidFill>
              </a:rPr>
              <a:t>stock</a:t>
            </a:r>
            <a:r>
              <a:rPr lang="en-US">
                <a:solidFill>
                  <a:srgbClr val="000000"/>
                </a:solidFill>
              </a:rPr>
              <a:t> measure.</a:t>
            </a:r>
          </a:p>
        </p:txBody>
      </p:sp>
    </p:spTree>
    <p:extLst>
      <p:ext uri="{BB962C8B-B14F-4D97-AF65-F5344CB8AC3E}">
        <p14:creationId xmlns:p14="http://schemas.microsoft.com/office/powerpoint/2010/main" val="3448260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3400"/>
              <a:t>Related Goods and Services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0" y="1752600"/>
            <a:ext cx="6629400" cy="28956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r>
              <a:rPr lang="en-US" b="1" i="1">
                <a:solidFill>
                  <a:srgbClr val="000000"/>
                </a:solidFill>
              </a:rPr>
              <a:t>Normal Goods</a:t>
            </a:r>
            <a:r>
              <a:rPr lang="en-US">
                <a:solidFill>
                  <a:srgbClr val="000000"/>
                </a:solidFill>
              </a:rPr>
              <a:t> are goods for which demand goes up when income is higher and for which demand goes down when income is lower.</a:t>
            </a:r>
          </a:p>
          <a:p>
            <a:pPr eaLnBrk="0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000000"/>
                </a:solidFill>
                <a:effectLst/>
              </a:rPr>
              <a:t>Inferior Goods</a:t>
            </a:r>
            <a:r>
              <a:rPr lang="en-US">
                <a:solidFill>
                  <a:srgbClr val="000000"/>
                </a:solidFill>
                <a:effectLst/>
              </a:rPr>
              <a:t> are goods for which demand falls when income rises.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86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3400"/>
              <a:t>Related Goods and Services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0" y="1752600"/>
            <a:ext cx="7391400" cy="44958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r>
              <a:rPr lang="en-US" b="1" i="1">
                <a:solidFill>
                  <a:srgbClr val="000000"/>
                </a:solidFill>
              </a:rPr>
              <a:t>Substitutes</a:t>
            </a:r>
            <a:r>
              <a:rPr lang="en-US">
                <a:solidFill>
                  <a:srgbClr val="000000"/>
                </a:solidFill>
              </a:rPr>
              <a:t> are goods that can serve as replacements for one another; when the price of one increases, demand for the other goes up.  </a:t>
            </a:r>
            <a:r>
              <a:rPr lang="en-US" b="1" i="1">
                <a:solidFill>
                  <a:srgbClr val="000000"/>
                </a:solidFill>
              </a:rPr>
              <a:t>Perfect substitutes</a:t>
            </a:r>
            <a:r>
              <a:rPr lang="en-US">
                <a:solidFill>
                  <a:srgbClr val="000000"/>
                </a:solidFill>
              </a:rPr>
              <a:t> are identical products.</a:t>
            </a:r>
          </a:p>
          <a:p>
            <a:r>
              <a:rPr lang="en-US" b="1" i="1">
                <a:solidFill>
                  <a:srgbClr val="000000"/>
                </a:solidFill>
                <a:effectLst/>
              </a:rPr>
              <a:t>Complements</a:t>
            </a:r>
            <a:r>
              <a:rPr lang="en-US">
                <a:solidFill>
                  <a:srgbClr val="000000"/>
                </a:solidFill>
                <a:effectLst/>
              </a:rPr>
              <a:t> are goods that “go together”; a decrease in the price of one results in an increase in demand for the other, and vice versa.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16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99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sz="2800"/>
              <a:t>Shift of Demand Versus Movement Along a Demand Curve</a:t>
            </a:r>
          </a:p>
        </p:txBody>
      </p:sp>
      <p:sp>
        <p:nvSpPr>
          <p:cNvPr id="145411" name="Text Box 1027"/>
          <p:cNvSpPr txBox="1">
            <a:spLocks noChangeArrowheads="1"/>
          </p:cNvSpPr>
          <p:nvPr/>
        </p:nvSpPr>
        <p:spPr bwMode="auto">
          <a:xfrm>
            <a:off x="4876800" y="1631950"/>
            <a:ext cx="4038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159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 change in </a:t>
            </a:r>
            <a:r>
              <a:rPr lang="en-US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demand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is not the same as a change in </a:t>
            </a:r>
            <a:r>
              <a:rPr lang="en-US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quantity demanded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</a:t>
            </a:r>
          </a:p>
        </p:txBody>
      </p:sp>
      <p:sp>
        <p:nvSpPr>
          <p:cNvPr id="145412" name="Text Box 1028"/>
          <p:cNvSpPr txBox="1">
            <a:spLocks noChangeArrowheads="1"/>
          </p:cNvSpPr>
          <p:nvPr/>
        </p:nvSpPr>
        <p:spPr bwMode="auto">
          <a:xfrm>
            <a:off x="4876800" y="2895600"/>
            <a:ext cx="4114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buFontTx/>
              <a:buChar char="•"/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 this example, a higher price causes lower </a:t>
            </a:r>
            <a:r>
              <a:rPr lang="en-US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quantity demanded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</a:t>
            </a:r>
          </a:p>
        </p:txBody>
      </p:sp>
      <p:sp>
        <p:nvSpPr>
          <p:cNvPr id="145413" name="Text Box 1029"/>
          <p:cNvSpPr txBox="1">
            <a:spLocks noChangeArrowheads="1"/>
          </p:cNvSpPr>
          <p:nvPr/>
        </p:nvSpPr>
        <p:spPr bwMode="auto">
          <a:xfrm>
            <a:off x="4876800" y="4191000"/>
            <a:ext cx="4114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buFontTx/>
              <a:buChar char="•"/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Changes in determinants of demand, other than price, cause a change in </a:t>
            </a:r>
            <a:r>
              <a:rPr lang="en-US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demand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, or a </a:t>
            </a:r>
            <a:r>
              <a:rPr lang="en-US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shift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of the entire demand curve, from </a:t>
            </a:r>
            <a:r>
              <a:rPr lang="en-US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to </a:t>
            </a:r>
            <a:r>
              <a:rPr lang="en-US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</a:t>
            </a:r>
            <a:r>
              <a:rPr lang="en-US" baseline="-25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</a:t>
            </a:r>
          </a:p>
        </p:txBody>
      </p:sp>
      <p:pic>
        <p:nvPicPr>
          <p:cNvPr id="145429" name="Picture 1045" descr="C:\Prentice Hall\CaseFair\presentations\Cf03\images\optimized\movealong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4721225" cy="379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432" name="Picture 1048" descr="C:\Prentice Hall\CaseFair\presentations\Cf03\images\optimized\movealo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4721225" cy="379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433" name="Picture 1049" descr="C:\Prentice Hall\CaseFair\presentations\Cf03\images\optimized\movealong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4721225" cy="379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29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autoUpdateAnimBg="0"/>
      <p:bldP spid="145412" grpId="0" autoUpdateAnimBg="0"/>
      <p:bldP spid="14541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4876800" y="1752600"/>
            <a:ext cx="4038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When </a:t>
            </a:r>
            <a:r>
              <a:rPr lang="en-US" b="1" i="1">
                <a:solidFill>
                  <a:srgbClr val="000000"/>
                </a:solidFill>
                <a:latin typeface="Arial" charset="0"/>
              </a:rPr>
              <a:t>demand shifts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to the right, demand increases. This causes </a:t>
            </a:r>
            <a:r>
              <a:rPr lang="en-US" b="1" i="1">
                <a:solidFill>
                  <a:srgbClr val="000000"/>
                </a:solidFill>
                <a:latin typeface="Arial" charset="0"/>
              </a:rPr>
              <a:t>quantity demanded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to be greater than it was prior to the shift, </a:t>
            </a:r>
            <a:r>
              <a:rPr lang="en-US" b="1" i="1">
                <a:solidFill>
                  <a:srgbClr val="000000"/>
                </a:solidFill>
                <a:latin typeface="Arial" charset="0"/>
              </a:rPr>
              <a:t>for each and every price level.</a:t>
            </a:r>
            <a:endParaRPr lang="en-US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99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sz="2800"/>
              <a:t>A Change in Demand Versus a Change in Quantity Demanded</a:t>
            </a:r>
          </a:p>
        </p:txBody>
      </p:sp>
      <p:pic>
        <p:nvPicPr>
          <p:cNvPr id="146454" name="Picture 22" descr="C:\Prentice Hall\CaseFair\presentations\Cf03\images\optimized\movealong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752600"/>
            <a:ext cx="4721225" cy="379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455" name="Picture 23" descr="C:\Prentice Hall\CaseFair\presentations\Cf03\images\optimized\movealong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752600"/>
            <a:ext cx="4721225" cy="379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456" name="Picture 24" descr="C:\Prentice Hall\CaseFair\presentations\Cf03\images\optimized\movealong5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752600"/>
            <a:ext cx="4721225" cy="379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96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n-US" sz="2800"/>
              <a:t>A Change in Demand Versus a Change in Quantity Demanded</a:t>
            </a:r>
          </a:p>
        </p:txBody>
      </p:sp>
      <p:sp>
        <p:nvSpPr>
          <p:cNvPr id="50213" name="Text Box 1061"/>
          <p:cNvSpPr txBox="1">
            <a:spLocks noChangeArrowheads="1"/>
          </p:cNvSpPr>
          <p:nvPr/>
        </p:nvSpPr>
        <p:spPr bwMode="auto">
          <a:xfrm>
            <a:off x="609600" y="1524000"/>
            <a:ext cx="220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To summarize</a:t>
            </a:r>
            <a:r>
              <a:rPr lang="en-US"/>
              <a:t>:</a:t>
            </a:r>
          </a:p>
        </p:txBody>
      </p:sp>
      <p:grpSp>
        <p:nvGrpSpPr>
          <p:cNvPr id="50229" name="Group 1077"/>
          <p:cNvGrpSpPr>
            <a:grpSpLocks/>
          </p:cNvGrpSpPr>
          <p:nvPr/>
        </p:nvGrpSpPr>
        <p:grpSpPr bwMode="auto">
          <a:xfrm>
            <a:off x="685800" y="2057400"/>
            <a:ext cx="7772400" cy="1917700"/>
            <a:chOff x="432" y="1296"/>
            <a:chExt cx="4800" cy="1012"/>
          </a:xfrm>
        </p:grpSpPr>
        <p:sp>
          <p:nvSpPr>
            <p:cNvPr id="50210" name="Text Box 1058"/>
            <p:cNvSpPr txBox="1">
              <a:spLocks noChangeArrowheads="1"/>
            </p:cNvSpPr>
            <p:nvPr/>
          </p:nvSpPr>
          <p:spPr bwMode="auto">
            <a:xfrm>
              <a:off x="432" y="1296"/>
              <a:ext cx="4800" cy="1012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82575" indent="-2825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/>
              <a:r>
                <a:rPr lang="en-US">
                  <a:latin typeface="Arial" charset="0"/>
                </a:rPr>
                <a:t>Change in price of a good or service</a:t>
              </a:r>
            </a:p>
            <a:p>
              <a:pPr eaLnBrk="0" hangingPunct="0"/>
              <a:r>
                <a:rPr lang="en-US">
                  <a:latin typeface="Arial" charset="0"/>
                </a:rPr>
                <a:t>         leads to</a:t>
              </a:r>
            </a:p>
            <a:p>
              <a:pPr eaLnBrk="0" hangingPunct="0"/>
              <a:endParaRPr lang="en-US">
                <a:latin typeface="Arial" charset="0"/>
              </a:endParaRPr>
            </a:p>
            <a:p>
              <a:pPr eaLnBrk="0" hangingPunct="0"/>
              <a:r>
                <a:rPr lang="en-US">
                  <a:latin typeface="Arial" charset="0"/>
                </a:rPr>
                <a:t>		Change in </a:t>
              </a:r>
              <a:r>
                <a:rPr lang="en-US" i="1">
                  <a:latin typeface="Arial" charset="0"/>
                </a:rPr>
                <a:t>quantity demanded</a:t>
              </a:r>
              <a:br>
                <a:rPr lang="en-US" i="1">
                  <a:latin typeface="Arial" charset="0"/>
                </a:rPr>
              </a:br>
              <a:r>
                <a:rPr lang="en-US" i="1">
                  <a:latin typeface="Arial" charset="0"/>
                </a:rPr>
                <a:t>	</a:t>
              </a:r>
              <a:r>
                <a:rPr lang="en-US">
                  <a:latin typeface="Arial" charset="0"/>
                </a:rPr>
                <a:t>(</a:t>
              </a:r>
              <a:r>
                <a:rPr lang="en-US" b="1">
                  <a:latin typeface="Arial" charset="0"/>
                </a:rPr>
                <a:t>Movement along the curve</a:t>
              </a:r>
              <a:r>
                <a:rPr lang="en-US">
                  <a:latin typeface="Arial" charset="0"/>
                </a:rPr>
                <a:t>).</a:t>
              </a:r>
            </a:p>
          </p:txBody>
        </p:sp>
        <p:sp>
          <p:nvSpPr>
            <p:cNvPr id="50215" name="Freeform 1063"/>
            <p:cNvSpPr>
              <a:spLocks/>
            </p:cNvSpPr>
            <p:nvPr/>
          </p:nvSpPr>
          <p:spPr bwMode="auto">
            <a:xfrm>
              <a:off x="636" y="1678"/>
              <a:ext cx="372" cy="508"/>
            </a:xfrm>
            <a:custGeom>
              <a:avLst/>
              <a:gdLst>
                <a:gd name="T0" fmla="*/ 0 w 349"/>
                <a:gd name="T1" fmla="*/ 0 h 604"/>
                <a:gd name="T2" fmla="*/ 0 w 349"/>
                <a:gd name="T3" fmla="*/ 604 h 604"/>
                <a:gd name="T4" fmla="*/ 349 w 349"/>
                <a:gd name="T5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9" h="604">
                  <a:moveTo>
                    <a:pt x="0" y="0"/>
                  </a:moveTo>
                  <a:lnTo>
                    <a:pt x="0" y="604"/>
                  </a:lnTo>
                  <a:lnTo>
                    <a:pt x="349" y="604"/>
                  </a:lnTo>
                </a:path>
              </a:pathLst>
            </a:custGeom>
            <a:solidFill>
              <a:srgbClr val="C0C0C0">
                <a:alpha val="50000"/>
              </a:srgbClr>
            </a:solidFill>
            <a:ln w="25400">
              <a:solidFill>
                <a:srgbClr val="FF9900"/>
              </a:solidFill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230" name="Group 1078"/>
          <p:cNvGrpSpPr>
            <a:grpSpLocks/>
          </p:cNvGrpSpPr>
          <p:nvPr/>
        </p:nvGrpSpPr>
        <p:grpSpPr bwMode="auto">
          <a:xfrm>
            <a:off x="685800" y="4191000"/>
            <a:ext cx="7772400" cy="2282825"/>
            <a:chOff x="432" y="2640"/>
            <a:chExt cx="4800" cy="1438"/>
          </a:xfrm>
        </p:grpSpPr>
        <p:sp>
          <p:nvSpPr>
            <p:cNvPr id="50211" name="Text Box 1059"/>
            <p:cNvSpPr txBox="1">
              <a:spLocks noChangeArrowheads="1"/>
            </p:cNvSpPr>
            <p:nvPr/>
          </p:nvSpPr>
          <p:spPr bwMode="auto">
            <a:xfrm>
              <a:off x="432" y="2640"/>
              <a:ext cx="4800" cy="1438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82575" indent="-2825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/>
              <a:r>
                <a:rPr lang="en-US">
                  <a:latin typeface="Arial" charset="0"/>
                </a:rPr>
                <a:t>Change in income, preferences, or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prices of other goods or services</a:t>
              </a:r>
            </a:p>
            <a:p>
              <a:pPr eaLnBrk="0" hangingPunct="0"/>
              <a:r>
                <a:rPr lang="en-US">
                  <a:latin typeface="Arial" charset="0"/>
                </a:rPr>
                <a:t>         leads to</a:t>
              </a:r>
            </a:p>
            <a:p>
              <a:pPr eaLnBrk="0" hangingPunct="0"/>
              <a:endParaRPr lang="en-US">
                <a:latin typeface="Arial" charset="0"/>
              </a:endParaRPr>
            </a:p>
            <a:p>
              <a:pPr eaLnBrk="0" hangingPunct="0"/>
              <a:r>
                <a:rPr lang="en-US">
                  <a:latin typeface="Arial" charset="0"/>
                </a:rPr>
                <a:t>		Change in demand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	(</a:t>
              </a:r>
              <a:r>
                <a:rPr lang="en-US" b="1">
                  <a:latin typeface="Arial" charset="0"/>
                </a:rPr>
                <a:t>Shift of curve</a:t>
              </a:r>
              <a:r>
                <a:rPr lang="en-US">
                  <a:latin typeface="Arial" charset="0"/>
                </a:rPr>
                <a:t>).</a:t>
              </a:r>
            </a:p>
          </p:txBody>
        </p:sp>
        <p:sp>
          <p:nvSpPr>
            <p:cNvPr id="50216" name="Freeform 1064"/>
            <p:cNvSpPr>
              <a:spLocks/>
            </p:cNvSpPr>
            <p:nvPr/>
          </p:nvSpPr>
          <p:spPr bwMode="auto">
            <a:xfrm>
              <a:off x="624" y="3214"/>
              <a:ext cx="349" cy="508"/>
            </a:xfrm>
            <a:custGeom>
              <a:avLst/>
              <a:gdLst>
                <a:gd name="T0" fmla="*/ 0 w 349"/>
                <a:gd name="T1" fmla="*/ 0 h 604"/>
                <a:gd name="T2" fmla="*/ 0 w 349"/>
                <a:gd name="T3" fmla="*/ 604 h 604"/>
                <a:gd name="T4" fmla="*/ 349 w 349"/>
                <a:gd name="T5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9" h="604">
                  <a:moveTo>
                    <a:pt x="0" y="0"/>
                  </a:moveTo>
                  <a:lnTo>
                    <a:pt x="0" y="604"/>
                  </a:lnTo>
                  <a:lnTo>
                    <a:pt x="349" y="604"/>
                  </a:lnTo>
                </a:path>
              </a:pathLst>
            </a:custGeom>
            <a:noFill/>
            <a:ln w="25400">
              <a:solidFill>
                <a:srgbClr val="FF99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0233" name="Picture 1081" descr="C:\Prentice Hall\CaseFair\presentations\Cf03\images\optimized\movealong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043113"/>
            <a:ext cx="2514600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234" name="Picture 1082" descr="C:\Prentice Hall\CaseFair\presentations\Cf03\images\optimized\movealong5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321175"/>
            <a:ext cx="2587625" cy="207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82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The Impact of a Change in Income</a:t>
            </a:r>
          </a:p>
        </p:txBody>
      </p:sp>
      <p:sp>
        <p:nvSpPr>
          <p:cNvPr id="54292" name="Rectangle 20"/>
          <p:cNvSpPr>
            <a:spLocks noChangeArrowheads="1"/>
          </p:cNvSpPr>
          <p:nvPr/>
        </p:nvSpPr>
        <p:spPr bwMode="auto">
          <a:xfrm>
            <a:off x="685800" y="1752600"/>
            <a:ext cx="3886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82575" indent="-282575" eaLnBrk="0" hangingPunct="0">
              <a:spcBef>
                <a:spcPct val="50000"/>
              </a:spcBef>
              <a:buFontTx/>
              <a:buChar char="•"/>
            </a:pPr>
            <a:r>
              <a:rPr lang="en-US">
                <a:latin typeface="Arial" charset="0"/>
              </a:rPr>
              <a:t>Higher income decreases the demand for an </a:t>
            </a:r>
            <a:r>
              <a:rPr lang="en-US" b="1" i="1">
                <a:latin typeface="Arial" charset="0"/>
              </a:rPr>
              <a:t>inferior</a:t>
            </a:r>
            <a:r>
              <a:rPr lang="en-US">
                <a:latin typeface="Arial" charset="0"/>
              </a:rPr>
              <a:t> good</a:t>
            </a:r>
          </a:p>
        </p:txBody>
      </p:sp>
      <p:sp>
        <p:nvSpPr>
          <p:cNvPr id="54293" name="Rectangle 21"/>
          <p:cNvSpPr>
            <a:spLocks noChangeArrowheads="1"/>
          </p:cNvSpPr>
          <p:nvPr/>
        </p:nvSpPr>
        <p:spPr bwMode="auto">
          <a:xfrm>
            <a:off x="4876800" y="1752600"/>
            <a:ext cx="3581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82575" indent="-282575" eaLnBrk="0" hangingPunct="0">
              <a:spcBef>
                <a:spcPct val="50000"/>
              </a:spcBef>
              <a:buFontTx/>
              <a:buChar char="•"/>
            </a:pPr>
            <a:r>
              <a:rPr lang="en-US">
                <a:latin typeface="Arial" charset="0"/>
              </a:rPr>
              <a:t>Higher income increases the demand for a </a:t>
            </a:r>
            <a:r>
              <a:rPr lang="en-US" b="1" i="1">
                <a:latin typeface="Arial" charset="0"/>
              </a:rPr>
              <a:t>normal</a:t>
            </a:r>
            <a:r>
              <a:rPr lang="en-US">
                <a:latin typeface="Arial" charset="0"/>
              </a:rPr>
              <a:t> good</a:t>
            </a:r>
          </a:p>
        </p:txBody>
      </p:sp>
      <p:pic>
        <p:nvPicPr>
          <p:cNvPr id="54305" name="Picture 33" descr="C:\Prentice Hall\CaseFair\presentations\Cf03\images\optimized\DemandLEF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71800"/>
            <a:ext cx="4187825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306" name="Picture 34" descr="C:\Prentice Hall\CaseFair\presentations\Cf03\images\optimized\movealong5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2971800"/>
            <a:ext cx="4187825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95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2" grpId="0" autoUpdateAnimBg="0"/>
      <p:bldP spid="5429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430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/>
              <a:t>The Impact of a Change in the Price of Related Goods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609600" y="5330825"/>
            <a:ext cx="3886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82575" indent="-282575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 b="1">
                <a:latin typeface="Arial" charset="0"/>
              </a:rPr>
              <a:t>Price of hamburger rises</a:t>
            </a:r>
          </a:p>
        </p:txBody>
      </p:sp>
      <p:sp>
        <p:nvSpPr>
          <p:cNvPr id="56359" name="Rectangle 39"/>
          <p:cNvSpPr>
            <a:spLocks noChangeArrowheads="1"/>
          </p:cNvSpPr>
          <p:nvPr/>
        </p:nvSpPr>
        <p:spPr bwMode="auto">
          <a:xfrm>
            <a:off x="3733800" y="1295400"/>
            <a:ext cx="533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82575" indent="-282575" eaLnBrk="0" hangingPunct="0">
              <a:spcBef>
                <a:spcPct val="50000"/>
              </a:spcBef>
              <a:buFontTx/>
              <a:buChar char="•"/>
            </a:pPr>
            <a:r>
              <a:rPr lang="en-US" sz="2000" b="1">
                <a:latin typeface="Arial" charset="0"/>
              </a:rPr>
              <a:t>Demand for complement good (ketchup) shifts left</a:t>
            </a:r>
          </a:p>
        </p:txBody>
      </p:sp>
      <p:sp>
        <p:nvSpPr>
          <p:cNvPr id="56360" name="Rectangle 40"/>
          <p:cNvSpPr>
            <a:spLocks noChangeArrowheads="1"/>
          </p:cNvSpPr>
          <p:nvPr/>
        </p:nvSpPr>
        <p:spPr bwMode="auto">
          <a:xfrm>
            <a:off x="3733800" y="4038600"/>
            <a:ext cx="510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82575" indent="-282575" eaLnBrk="0" hangingPunct="0">
              <a:spcBef>
                <a:spcPct val="50000"/>
              </a:spcBef>
              <a:buFontTx/>
              <a:buChar char="•"/>
            </a:pPr>
            <a:r>
              <a:rPr lang="en-US" sz="2000" b="1">
                <a:latin typeface="Arial" charset="0"/>
              </a:rPr>
              <a:t>Demand for substitute good (chicken) shifts right</a:t>
            </a:r>
          </a:p>
        </p:txBody>
      </p:sp>
      <p:sp>
        <p:nvSpPr>
          <p:cNvPr id="56358" name="Rectangle 38"/>
          <p:cNvSpPr>
            <a:spLocks noChangeArrowheads="1"/>
          </p:cNvSpPr>
          <p:nvPr/>
        </p:nvSpPr>
        <p:spPr bwMode="auto">
          <a:xfrm>
            <a:off x="609600" y="5638800"/>
            <a:ext cx="3657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82575" indent="-282575" eaLnBrk="0" hangingPunct="0">
              <a:spcBef>
                <a:spcPct val="50000"/>
              </a:spcBef>
              <a:buFontTx/>
              <a:buChar char="•"/>
            </a:pPr>
            <a:r>
              <a:rPr lang="en-US" sz="2000" b="1">
                <a:latin typeface="Arial" charset="0"/>
              </a:rPr>
              <a:t>Quantity of hamburger demanded falls</a:t>
            </a:r>
          </a:p>
        </p:txBody>
      </p:sp>
      <p:pic>
        <p:nvPicPr>
          <p:cNvPr id="56380" name="Picture 60" descr="C:\Prentice Hall\CaseFair\presentations\Cf03\images\optimized\hamburger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3429000" cy="379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81" name="Picture 61" descr="C:\Prentice Hall\CaseFair\presentations\Cf03\images\optimized\hamburge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3429000" cy="379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82" name="Picture 62" descr="C:\Prentice Hall\CaseFair\presentations\Cf03\images\optimized\ketchup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25" y="1920875"/>
            <a:ext cx="2606675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83" name="Picture 63" descr="C:\Prentice Hall\CaseFair\presentations\Cf03\images\optimized\ketchup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25" y="1920875"/>
            <a:ext cx="2606675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84" name="Picture 64" descr="C:\Prentice Hall\CaseFair\presentations\Cf03\images\optimized\chicken1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25" y="4343400"/>
            <a:ext cx="2606675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85" name="Picture 65" descr="C:\Prentice Hall\CaseFair\presentations\Cf03\images\optimized\chicken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25" y="4343400"/>
            <a:ext cx="2606675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99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5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utoUpdateAnimBg="0"/>
      <p:bldP spid="56359" grpId="0" autoUpdateAnimBg="0"/>
      <p:bldP spid="56360" grpId="0" autoUpdateAnimBg="0"/>
      <p:bldP spid="5635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Basic Decision-Making Units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6200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i="1" dirty="0"/>
              <a:t>firm</a:t>
            </a:r>
            <a:r>
              <a:rPr lang="en-US" dirty="0"/>
              <a:t> is an organization that transforms resources (inputs) into products (outputs).  Firms are the primary producing units in a market economy.</a:t>
            </a:r>
          </a:p>
          <a:p>
            <a:pPr>
              <a:lnSpc>
                <a:spcPct val="90000"/>
              </a:lnSpc>
            </a:pPr>
            <a:r>
              <a:rPr lang="en-US" dirty="0"/>
              <a:t>An </a:t>
            </a:r>
            <a:r>
              <a:rPr lang="en-US" b="1" i="1" dirty="0"/>
              <a:t>entrepreneur</a:t>
            </a:r>
            <a:r>
              <a:rPr lang="en-US" dirty="0"/>
              <a:t> is a person who organizes, manages, and assumes the risks of a firm, taking a new idea or a new product and turning it into a successful business.</a:t>
            </a:r>
          </a:p>
          <a:p>
            <a:pPr>
              <a:lnSpc>
                <a:spcPct val="90000"/>
              </a:lnSpc>
            </a:pPr>
            <a:r>
              <a:rPr lang="en-US" b="1" i="1" dirty="0"/>
              <a:t>Households</a:t>
            </a:r>
            <a:r>
              <a:rPr lang="en-US" dirty="0"/>
              <a:t> are the consuming units in an economy.</a:t>
            </a:r>
          </a:p>
        </p:txBody>
      </p:sp>
    </p:spTree>
    <p:extLst>
      <p:ext uri="{BB962C8B-B14F-4D97-AF65-F5344CB8AC3E}">
        <p14:creationId xmlns:p14="http://schemas.microsoft.com/office/powerpoint/2010/main" val="359021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/>
              <a:t>From Household to Market Demand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1752600"/>
            <a:ext cx="7581900" cy="4267200"/>
          </a:xfrm>
          <a:noFill/>
          <a:ln/>
        </p:spPr>
        <p:txBody>
          <a:bodyPr lIns="92075" tIns="46038" rIns="92075" bIns="46038"/>
          <a:lstStyle/>
          <a:p>
            <a:r>
              <a:rPr lang="en-US" sz="3000">
                <a:solidFill>
                  <a:srgbClr val="000000"/>
                </a:solidFill>
              </a:rPr>
              <a:t>Demand for a good or service can be defined for an </a:t>
            </a:r>
            <a:r>
              <a:rPr lang="en-US" sz="3000" b="1" i="1">
                <a:solidFill>
                  <a:srgbClr val="000000"/>
                </a:solidFill>
              </a:rPr>
              <a:t>individual household</a:t>
            </a:r>
            <a:r>
              <a:rPr lang="en-US" sz="3000">
                <a:solidFill>
                  <a:srgbClr val="000000"/>
                </a:solidFill>
              </a:rPr>
              <a:t>, or for a group of households that make up a </a:t>
            </a:r>
            <a:r>
              <a:rPr lang="en-US" sz="3000" b="1" i="1">
                <a:solidFill>
                  <a:srgbClr val="000000"/>
                </a:solidFill>
              </a:rPr>
              <a:t>market</a:t>
            </a:r>
            <a:r>
              <a:rPr lang="en-US" sz="3000">
                <a:solidFill>
                  <a:srgbClr val="000000"/>
                </a:solidFill>
              </a:rPr>
              <a:t>.</a:t>
            </a:r>
          </a:p>
          <a:p>
            <a:r>
              <a:rPr lang="en-US" sz="3000" b="1" i="1">
                <a:solidFill>
                  <a:srgbClr val="000000"/>
                </a:solidFill>
              </a:rPr>
              <a:t>Market demand</a:t>
            </a:r>
            <a:r>
              <a:rPr lang="en-US" sz="3000">
                <a:solidFill>
                  <a:srgbClr val="000000"/>
                </a:solidFill>
              </a:rPr>
              <a:t> is the sum of all the quantities of a good or service demanded per period by all the households buying in the market for that good or service.</a:t>
            </a:r>
          </a:p>
        </p:txBody>
      </p:sp>
    </p:spTree>
    <p:extLst>
      <p:ext uri="{BB962C8B-B14F-4D97-AF65-F5344CB8AC3E}">
        <p14:creationId xmlns:p14="http://schemas.microsoft.com/office/powerpoint/2010/main" val="131965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/>
              <a:t>From Household Demand to Market Demand</a:t>
            </a:r>
          </a:p>
        </p:txBody>
      </p:sp>
      <p:sp>
        <p:nvSpPr>
          <p:cNvPr id="15566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800100" y="1752600"/>
            <a:ext cx="8153400" cy="1066800"/>
          </a:xfrm>
        </p:spPr>
        <p:txBody>
          <a:bodyPr>
            <a:normAutofit fontScale="92500"/>
          </a:bodyPr>
          <a:lstStyle/>
          <a:p>
            <a:r>
              <a:rPr lang="en-US">
                <a:solidFill>
                  <a:srgbClr val="000000"/>
                </a:solidFill>
              </a:rPr>
              <a:t>Assuming there are only two households in the market, market demand is derived as follows:</a:t>
            </a:r>
          </a:p>
        </p:txBody>
      </p:sp>
      <p:pic>
        <p:nvPicPr>
          <p:cNvPr id="155664" name="Picture 16" descr="C:\Prentice Hall\CaseFair\presentations\Cf03\images\optimized\Market Demand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933700"/>
            <a:ext cx="8543925" cy="287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665" name="Picture 17" descr="C:\Prentice Hall\CaseFair\presentations\Cf03\images\optimized\Market Demand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933700"/>
            <a:ext cx="8543925" cy="287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666" name="Picture 18" descr="C:\Prentice Hall\CaseFair\presentations\Cf03\images\optimized\Market Demand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933700"/>
            <a:ext cx="8543925" cy="287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96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55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5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+mn-ea"/>
                <a:cs typeface="+mn-cs"/>
              </a:rPr>
              <a:t>Supply</a:t>
            </a:r>
            <a:r>
              <a:rPr lang="en-US" dirty="0"/>
              <a:t> </a:t>
            </a: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+mn-ea"/>
                <a:cs typeface="+mn-cs"/>
              </a:rPr>
              <a:t>in Output Markets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3733800" y="1752600"/>
            <a:ext cx="5029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2575" indent="-282575">
              <a:spcBef>
                <a:spcPct val="25000"/>
              </a:spcBef>
              <a:spcAft>
                <a:spcPct val="45000"/>
              </a:spcAft>
              <a:buFontTx/>
              <a:buChar char="•"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 </a:t>
            </a:r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supply schedule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is a table showing how much of a product firms will supply at different prices.</a:t>
            </a: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3733800" y="3505200"/>
            <a:ext cx="50292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223838" indent="-223838">
              <a:spcBef>
                <a:spcPct val="25000"/>
              </a:spcBef>
              <a:spcAft>
                <a:spcPct val="45000"/>
              </a:spcAft>
              <a:buFontTx/>
              <a:buChar char="•"/>
            </a:pPr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Quantity supplied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represents the number of units of a product that a firm would be willing and able to offer for sale at a particular price during a given time period.</a:t>
            </a:r>
          </a:p>
        </p:txBody>
      </p:sp>
      <p:graphicFrame>
        <p:nvGraphicFramePr>
          <p:cNvPr id="148490" name="Object 10"/>
          <p:cNvGraphicFramePr>
            <a:graphicFrameLocks noChangeAspect="1"/>
          </p:cNvGraphicFramePr>
          <p:nvPr/>
        </p:nvGraphicFramePr>
        <p:xfrm>
          <a:off x="685800" y="1752600"/>
          <a:ext cx="2733675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r:id="rId4" imgW="2238756" imgH="3181807" progId="Excel.Sheet.8">
                  <p:embed/>
                </p:oleObj>
              </mc:Choice>
              <mc:Fallback>
                <p:oleObj name="Worksheet" r:id="rId4" imgW="2238756" imgH="31818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52600"/>
                        <a:ext cx="2733675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882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 autoUpdateAnimBg="0"/>
      <p:bldP spid="14848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+mn-ea"/>
                <a:cs typeface="+mn-cs"/>
              </a:rPr>
              <a:t>The Supply Curve and </a:t>
            </a:r>
            <a:b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+mn-ea"/>
                <a:cs typeface="+mn-cs"/>
              </a:rPr>
            </a:b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+mn-ea"/>
                <a:cs typeface="+mn-cs"/>
              </a:rPr>
              <a:t>the Supply Schedule</a:t>
            </a: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800100" y="1752600"/>
            <a:ext cx="8153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2575" indent="-282575" eaLnBrk="0" hangingPunct="0">
              <a:buFontTx/>
              <a:buChar char="•"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 </a:t>
            </a:r>
            <a:r>
              <a:rPr 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supply curve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is a graph illustrating how much of a product a firm will supply at different prices.</a:t>
            </a:r>
          </a:p>
        </p:txBody>
      </p:sp>
      <p:graphicFrame>
        <p:nvGraphicFramePr>
          <p:cNvPr id="74764" name="Object 12"/>
          <p:cNvGraphicFramePr>
            <a:graphicFrameLocks noChangeAspect="1"/>
          </p:cNvGraphicFramePr>
          <p:nvPr/>
        </p:nvGraphicFramePr>
        <p:xfrm>
          <a:off x="3810000" y="2895600"/>
          <a:ext cx="4419600" cy="358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Chart" r:id="rId4" imgW="3800856" imgH="3086405" progId="Excel.Chart.8">
                  <p:embed/>
                </p:oleObj>
              </mc:Choice>
              <mc:Fallback>
                <p:oleObj name="Chart" r:id="rId4" imgW="3800856" imgH="3086405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895600"/>
                        <a:ext cx="4419600" cy="358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6" name="Object 14"/>
          <p:cNvGraphicFramePr>
            <a:graphicFrameLocks noChangeAspect="1"/>
          </p:cNvGraphicFramePr>
          <p:nvPr/>
        </p:nvGraphicFramePr>
        <p:xfrm>
          <a:off x="1266825" y="2895600"/>
          <a:ext cx="2238375" cy="318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Worksheet" r:id="rId6" imgW="2238756" imgH="3181807" progId="Excel.Sheet.8">
                  <p:embed/>
                </p:oleObj>
              </mc:Choice>
              <mc:Fallback>
                <p:oleObj name="Worksheet" r:id="rId6" imgW="2238756" imgH="31818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2895600"/>
                        <a:ext cx="2238375" cy="318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430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1" grpId="0" autoUpdateAnimBg="0"/>
      <p:bldOleChart spid="7476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The Law of Supply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800" y="1752600"/>
            <a:ext cx="3810000" cy="4800600"/>
          </a:xfrm>
          <a:noFill/>
          <a:ln/>
        </p:spPr>
        <p:txBody>
          <a:bodyPr lIns="92075" tIns="46038" rIns="92075" bIns="46038">
            <a:normAutofit fontScale="92500"/>
          </a:bodyPr>
          <a:lstStyle/>
          <a:p>
            <a:r>
              <a:rPr lang="en-US">
                <a:solidFill>
                  <a:srgbClr val="000000"/>
                </a:solidFill>
              </a:rPr>
              <a:t>The </a:t>
            </a:r>
            <a:r>
              <a:rPr lang="en-US" b="1" i="1">
                <a:solidFill>
                  <a:srgbClr val="000000"/>
                </a:solidFill>
              </a:rPr>
              <a:t>law of supply</a:t>
            </a:r>
            <a:r>
              <a:rPr lang="en-US">
                <a:solidFill>
                  <a:srgbClr val="000000"/>
                </a:solidFill>
              </a:rPr>
              <a:t> states that there is a positive relationship between price and quantity of a good supplied.</a:t>
            </a:r>
          </a:p>
          <a:p>
            <a:r>
              <a:rPr lang="en-US">
                <a:solidFill>
                  <a:srgbClr val="000000"/>
                </a:solidFill>
              </a:rPr>
              <a:t>This means that supply curves typically have a positive slope.</a:t>
            </a:r>
          </a:p>
        </p:txBody>
      </p:sp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457200" y="1752600"/>
          <a:ext cx="4419600" cy="358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Chart" r:id="rId4" imgW="3800856" imgH="3086405" progId="Excel.Chart.8">
                  <p:embed/>
                </p:oleObj>
              </mc:Choice>
              <mc:Fallback>
                <p:oleObj name="Chart" r:id="rId4" imgW="3800856" imgH="3086405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52600"/>
                        <a:ext cx="4419600" cy="358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0665" name="Picture 9" descr="C:\Prentice Hall\CaseFair\presentations\Cf03\images\optimized\arrows2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52600"/>
            <a:ext cx="2049463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92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bldLvl="2" autoUpdateAnimBg="0"/>
      <p:bldOleChart spid="7066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Determinants of Supply</a:t>
            </a:r>
            <a:endParaRPr lang="en-US" b="1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1752600"/>
            <a:ext cx="7696200" cy="4495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</a:rPr>
              <a:t>The </a:t>
            </a:r>
            <a:r>
              <a:rPr lang="en-US" b="1" i="1">
                <a:solidFill>
                  <a:srgbClr val="000000"/>
                </a:solidFill>
              </a:rPr>
              <a:t>price</a:t>
            </a:r>
            <a:r>
              <a:rPr lang="en-US">
                <a:solidFill>
                  <a:srgbClr val="000000"/>
                </a:solidFill>
              </a:rPr>
              <a:t> of the good or service.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</a:rPr>
              <a:t>The </a:t>
            </a:r>
            <a:r>
              <a:rPr lang="en-US" b="1" i="1">
                <a:solidFill>
                  <a:srgbClr val="000000"/>
                </a:solidFill>
              </a:rPr>
              <a:t>cost </a:t>
            </a:r>
            <a:r>
              <a:rPr lang="en-US">
                <a:solidFill>
                  <a:srgbClr val="000000"/>
                </a:solidFill>
              </a:rPr>
              <a:t>of producing the good, which in turn depends on:</a:t>
            </a:r>
          </a:p>
          <a:p>
            <a:pPr lvl="1"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</a:rPr>
              <a:t>The </a:t>
            </a:r>
            <a:r>
              <a:rPr lang="en-US" sz="2800" b="1" i="1">
                <a:solidFill>
                  <a:srgbClr val="000000"/>
                </a:solidFill>
              </a:rPr>
              <a:t>price of required inputs</a:t>
            </a:r>
            <a:r>
              <a:rPr lang="en-US" sz="2800">
                <a:solidFill>
                  <a:srgbClr val="000000"/>
                </a:solidFill>
              </a:rPr>
              <a:t> (labor, capital, and land),</a:t>
            </a:r>
          </a:p>
          <a:p>
            <a:pPr lvl="1"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</a:rPr>
              <a:t>The </a:t>
            </a:r>
            <a:r>
              <a:rPr lang="en-US" sz="2800" b="1" i="1">
                <a:solidFill>
                  <a:srgbClr val="000000"/>
                </a:solidFill>
              </a:rPr>
              <a:t>technologies</a:t>
            </a:r>
            <a:r>
              <a:rPr lang="en-US" sz="2800">
                <a:solidFill>
                  <a:srgbClr val="000000"/>
                </a:solidFill>
              </a:rPr>
              <a:t> that can be used to produce the product,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</a:rPr>
              <a:t>The </a:t>
            </a:r>
            <a:r>
              <a:rPr lang="en-US" b="1" i="1">
                <a:solidFill>
                  <a:srgbClr val="000000"/>
                </a:solidFill>
              </a:rPr>
              <a:t>prices of related products.</a:t>
            </a:r>
          </a:p>
        </p:txBody>
      </p:sp>
    </p:spTree>
    <p:extLst>
      <p:ext uri="{BB962C8B-B14F-4D97-AF65-F5344CB8AC3E}">
        <p14:creationId xmlns:p14="http://schemas.microsoft.com/office/powerpoint/2010/main" val="339754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bldLvl="3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99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+mn-ea"/>
                <a:cs typeface="+mn-cs"/>
              </a:rPr>
              <a:t>A Change in Supply Versus </a:t>
            </a:r>
            <a:b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+mn-ea"/>
                <a:cs typeface="+mn-cs"/>
              </a:rPr>
            </a:b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+mn-ea"/>
                <a:cs typeface="+mn-cs"/>
              </a:rPr>
              <a:t>a Change in Quantity Supplied</a:t>
            </a:r>
          </a:p>
        </p:txBody>
      </p:sp>
      <p:sp>
        <p:nvSpPr>
          <p:cNvPr id="150531" name="Text Box 1027"/>
          <p:cNvSpPr txBox="1">
            <a:spLocks noChangeArrowheads="1"/>
          </p:cNvSpPr>
          <p:nvPr/>
        </p:nvSpPr>
        <p:spPr bwMode="auto">
          <a:xfrm>
            <a:off x="5181600" y="1752600"/>
            <a:ext cx="3733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159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 change in </a:t>
            </a:r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supply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is not the same as a change in </a:t>
            </a:r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quantity supplied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</a:t>
            </a:r>
          </a:p>
        </p:txBody>
      </p:sp>
      <p:sp>
        <p:nvSpPr>
          <p:cNvPr id="150532" name="Text Box 1028"/>
          <p:cNvSpPr txBox="1">
            <a:spLocks noChangeArrowheads="1"/>
          </p:cNvSpPr>
          <p:nvPr/>
        </p:nvSpPr>
        <p:spPr bwMode="auto">
          <a:xfrm>
            <a:off x="5181600" y="3276600"/>
            <a:ext cx="3810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buFontTx/>
              <a:buChar char="•"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 this example, a higher price causes </a:t>
            </a:r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higher quantity supplied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, and a </a:t>
            </a:r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move along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the demand curve.</a:t>
            </a:r>
          </a:p>
        </p:txBody>
      </p:sp>
      <p:sp>
        <p:nvSpPr>
          <p:cNvPr id="150533" name="Text Box 1029"/>
          <p:cNvSpPr txBox="1">
            <a:spLocks noChangeArrowheads="1"/>
          </p:cNvSpPr>
          <p:nvPr/>
        </p:nvSpPr>
        <p:spPr bwMode="auto">
          <a:xfrm>
            <a:off x="609600" y="5257800"/>
            <a:ext cx="8534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buFontTx/>
              <a:buChar char="•"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 this example, changes in determinants of supply, other than price, cause an </a:t>
            </a:r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increase in supply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, or a </a:t>
            </a:r>
            <a:r>
              <a:rPr lang="en-US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shift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of the entire supply curve, from 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to 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</a:t>
            </a:r>
          </a:p>
        </p:txBody>
      </p:sp>
      <p:pic>
        <p:nvPicPr>
          <p:cNvPr id="150547" name="Picture 1043" descr="C:\Prentice Hall\CaseFair\presentations\Cf03\images\optimized\Supply9-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524000"/>
            <a:ext cx="4835525" cy="379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548" name="Picture 1044" descr="C:\Prentice Hall\CaseFair\presentations\Cf03\images\optimized\movealongsuppl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524000"/>
            <a:ext cx="4835525" cy="379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549" name="Picture 1045" descr="C:\Prentice Hall\CaseFair\presentations\Cf03\images\optimized\Supply9-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524000"/>
            <a:ext cx="4835525" cy="379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52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5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autoUpdateAnimBg="0"/>
      <p:bldP spid="150532" grpId="0" autoUpdateAnimBg="0"/>
      <p:bldP spid="15053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5257800" y="1752600"/>
            <a:ext cx="35052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buFontTx/>
              <a:buChar char="•"/>
            </a:pPr>
            <a:r>
              <a:rPr lang="en-US">
                <a:latin typeface="Arial" charset="0"/>
              </a:rPr>
              <a:t>When </a:t>
            </a:r>
            <a:r>
              <a:rPr lang="en-US" b="1" i="1">
                <a:latin typeface="Arial" charset="0"/>
              </a:rPr>
              <a:t>supply shifts</a:t>
            </a:r>
            <a:r>
              <a:rPr lang="en-US">
                <a:latin typeface="Arial" charset="0"/>
              </a:rPr>
              <a:t> to the right, supply increases. This causes </a:t>
            </a:r>
            <a:r>
              <a:rPr lang="en-US" b="1" i="1">
                <a:latin typeface="Arial" charset="0"/>
              </a:rPr>
              <a:t>quantity supplied</a:t>
            </a:r>
            <a:r>
              <a:rPr lang="en-US">
                <a:latin typeface="Arial" charset="0"/>
              </a:rPr>
              <a:t> to be greater than it was prior to the shift, </a:t>
            </a:r>
            <a:r>
              <a:rPr lang="en-US" b="1" i="1">
                <a:latin typeface="Arial" charset="0"/>
              </a:rPr>
              <a:t>for each and every price level.</a:t>
            </a:r>
            <a:endParaRPr lang="en-US" i="1">
              <a:latin typeface="Arial" charset="0"/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99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+mn-ea"/>
                <a:cs typeface="+mn-cs"/>
              </a:rPr>
              <a:t>A Change in Supply Versus</a:t>
            </a:r>
            <a:b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+mn-ea"/>
                <a:cs typeface="+mn-cs"/>
              </a:rPr>
            </a:b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+mn-ea"/>
                <a:cs typeface="+mn-cs"/>
              </a:rPr>
              <a:t>a Change in Quantity Supplied</a:t>
            </a:r>
          </a:p>
        </p:txBody>
      </p:sp>
      <p:pic>
        <p:nvPicPr>
          <p:cNvPr id="151565" name="Picture 13" descr="C:\Prentice Hall\CaseFair\presentations\Cf03\images\optimized\Supply9-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524000"/>
            <a:ext cx="4835525" cy="379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566" name="Picture 14" descr="C:\Prentice Hall\CaseFair\presentations\Cf03\images\optimized\Supply9-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524000"/>
            <a:ext cx="4835525" cy="379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567" name="Picture 15" descr="C:\Prentice Hall\CaseFair\presentations\Cf03\images\optimized\Supply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524000"/>
            <a:ext cx="4835525" cy="379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22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3074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11430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+mn-ea"/>
                <a:cs typeface="+mn-cs"/>
              </a:rPr>
              <a:t>A Change in Supply Versus</a:t>
            </a:r>
            <a:b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+mn-ea"/>
                <a:cs typeface="+mn-cs"/>
              </a:rPr>
            </a:b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+mn-ea"/>
                <a:cs typeface="+mn-cs"/>
              </a:rPr>
              <a:t>a Change in Quantity Supplied</a:t>
            </a:r>
          </a:p>
        </p:txBody>
      </p:sp>
      <p:sp>
        <p:nvSpPr>
          <p:cNvPr id="152579" name="Text Box 3075"/>
          <p:cNvSpPr txBox="1">
            <a:spLocks noChangeArrowheads="1"/>
          </p:cNvSpPr>
          <p:nvPr/>
        </p:nvSpPr>
        <p:spPr bwMode="auto">
          <a:xfrm>
            <a:off x="609600" y="1524000"/>
            <a:ext cx="220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To summarize</a:t>
            </a:r>
            <a:r>
              <a:rPr lang="en-US"/>
              <a:t>:</a:t>
            </a:r>
          </a:p>
        </p:txBody>
      </p:sp>
      <p:grpSp>
        <p:nvGrpSpPr>
          <p:cNvPr id="152593" name="Group 3089"/>
          <p:cNvGrpSpPr>
            <a:grpSpLocks/>
          </p:cNvGrpSpPr>
          <p:nvPr/>
        </p:nvGrpSpPr>
        <p:grpSpPr bwMode="auto">
          <a:xfrm>
            <a:off x="685800" y="2057400"/>
            <a:ext cx="7620000" cy="1917700"/>
            <a:chOff x="432" y="1296"/>
            <a:chExt cx="4800" cy="1208"/>
          </a:xfrm>
        </p:grpSpPr>
        <p:sp>
          <p:nvSpPr>
            <p:cNvPr id="152581" name="Text Box 3077"/>
            <p:cNvSpPr txBox="1">
              <a:spLocks noChangeArrowheads="1"/>
            </p:cNvSpPr>
            <p:nvPr/>
          </p:nvSpPr>
          <p:spPr bwMode="auto">
            <a:xfrm>
              <a:off x="432" y="1296"/>
              <a:ext cx="4800" cy="1208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82575" indent="-2825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/>
              <a:r>
                <a:rPr lang="en-US">
                  <a:latin typeface="Arial" charset="0"/>
                </a:rPr>
                <a:t>Change in price of a good or service</a:t>
              </a:r>
            </a:p>
            <a:p>
              <a:pPr eaLnBrk="0" hangingPunct="0"/>
              <a:r>
                <a:rPr lang="en-US">
                  <a:latin typeface="Arial" charset="0"/>
                </a:rPr>
                <a:t>         leads to</a:t>
              </a:r>
            </a:p>
            <a:p>
              <a:pPr eaLnBrk="0" hangingPunct="0"/>
              <a:endParaRPr lang="en-US">
                <a:latin typeface="Arial" charset="0"/>
              </a:endParaRPr>
            </a:p>
            <a:p>
              <a:pPr eaLnBrk="0" hangingPunct="0"/>
              <a:r>
                <a:rPr lang="en-US">
                  <a:latin typeface="Arial" charset="0"/>
                </a:rPr>
                <a:t>		Change in </a:t>
              </a:r>
              <a:r>
                <a:rPr lang="en-US" i="1">
                  <a:latin typeface="Arial" charset="0"/>
                </a:rPr>
                <a:t>quantity supplied</a:t>
              </a:r>
              <a:br>
                <a:rPr lang="en-US" i="1">
                  <a:latin typeface="Arial" charset="0"/>
                </a:rPr>
              </a:br>
              <a:r>
                <a:rPr lang="en-US" i="1">
                  <a:latin typeface="Arial" charset="0"/>
                </a:rPr>
                <a:t>	</a:t>
              </a:r>
              <a:r>
                <a:rPr lang="en-US">
                  <a:latin typeface="Arial" charset="0"/>
                </a:rPr>
                <a:t>(</a:t>
              </a:r>
              <a:r>
                <a:rPr lang="en-US" b="1">
                  <a:latin typeface="Arial" charset="0"/>
                </a:rPr>
                <a:t>Movement along the curve</a:t>
              </a:r>
              <a:r>
                <a:rPr lang="en-US">
                  <a:latin typeface="Arial" charset="0"/>
                </a:rPr>
                <a:t>).</a:t>
              </a:r>
            </a:p>
          </p:txBody>
        </p:sp>
        <p:sp>
          <p:nvSpPr>
            <p:cNvPr id="152582" name="Freeform 3078"/>
            <p:cNvSpPr>
              <a:spLocks/>
            </p:cNvSpPr>
            <p:nvPr/>
          </p:nvSpPr>
          <p:spPr bwMode="auto">
            <a:xfrm>
              <a:off x="636" y="1678"/>
              <a:ext cx="372" cy="508"/>
            </a:xfrm>
            <a:custGeom>
              <a:avLst/>
              <a:gdLst>
                <a:gd name="T0" fmla="*/ 0 w 349"/>
                <a:gd name="T1" fmla="*/ 0 h 604"/>
                <a:gd name="T2" fmla="*/ 0 w 349"/>
                <a:gd name="T3" fmla="*/ 604 h 604"/>
                <a:gd name="T4" fmla="*/ 349 w 349"/>
                <a:gd name="T5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9" h="604">
                  <a:moveTo>
                    <a:pt x="0" y="0"/>
                  </a:moveTo>
                  <a:lnTo>
                    <a:pt x="0" y="604"/>
                  </a:lnTo>
                  <a:lnTo>
                    <a:pt x="349" y="604"/>
                  </a:lnTo>
                </a:path>
              </a:pathLst>
            </a:custGeom>
            <a:solidFill>
              <a:srgbClr val="C0C0C0">
                <a:alpha val="50000"/>
              </a:srgbClr>
            </a:solidFill>
            <a:ln w="25400">
              <a:solidFill>
                <a:srgbClr val="FF9900"/>
              </a:solidFill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592" name="Group 3088"/>
          <p:cNvGrpSpPr>
            <a:grpSpLocks/>
          </p:cNvGrpSpPr>
          <p:nvPr/>
        </p:nvGrpSpPr>
        <p:grpSpPr bwMode="auto">
          <a:xfrm>
            <a:off x="685800" y="4191000"/>
            <a:ext cx="7620000" cy="2282825"/>
            <a:chOff x="432" y="2640"/>
            <a:chExt cx="4800" cy="1438"/>
          </a:xfrm>
        </p:grpSpPr>
        <p:sp>
          <p:nvSpPr>
            <p:cNvPr id="152584" name="Text Box 3080"/>
            <p:cNvSpPr txBox="1">
              <a:spLocks noChangeArrowheads="1"/>
            </p:cNvSpPr>
            <p:nvPr/>
          </p:nvSpPr>
          <p:spPr bwMode="auto">
            <a:xfrm>
              <a:off x="432" y="2640"/>
              <a:ext cx="4800" cy="1438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82575" indent="-2825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/>
              <a:r>
                <a:rPr lang="en-US">
                  <a:latin typeface="Arial" charset="0"/>
                </a:rPr>
                <a:t>Change in costs, input prices, technology, or prices of related goods and services</a:t>
              </a:r>
            </a:p>
            <a:p>
              <a:pPr eaLnBrk="0" hangingPunct="0"/>
              <a:r>
                <a:rPr lang="en-US">
                  <a:latin typeface="Arial" charset="0"/>
                </a:rPr>
                <a:t>         leads to</a:t>
              </a:r>
            </a:p>
            <a:p>
              <a:pPr eaLnBrk="0" hangingPunct="0"/>
              <a:endParaRPr lang="en-US">
                <a:latin typeface="Arial" charset="0"/>
              </a:endParaRPr>
            </a:p>
            <a:p>
              <a:pPr eaLnBrk="0" hangingPunct="0"/>
              <a:r>
                <a:rPr lang="en-US">
                  <a:latin typeface="Arial" charset="0"/>
                </a:rPr>
                <a:t>		Change in supply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	(</a:t>
              </a:r>
              <a:r>
                <a:rPr lang="en-US" b="1">
                  <a:latin typeface="Arial" charset="0"/>
                </a:rPr>
                <a:t>Shift of curve</a:t>
              </a:r>
              <a:r>
                <a:rPr lang="en-US">
                  <a:latin typeface="Arial" charset="0"/>
                </a:rPr>
                <a:t>).</a:t>
              </a:r>
            </a:p>
          </p:txBody>
        </p:sp>
        <p:sp>
          <p:nvSpPr>
            <p:cNvPr id="152585" name="Freeform 3081"/>
            <p:cNvSpPr>
              <a:spLocks/>
            </p:cNvSpPr>
            <p:nvPr/>
          </p:nvSpPr>
          <p:spPr bwMode="auto">
            <a:xfrm>
              <a:off x="624" y="3234"/>
              <a:ext cx="349" cy="525"/>
            </a:xfrm>
            <a:custGeom>
              <a:avLst/>
              <a:gdLst>
                <a:gd name="T0" fmla="*/ 0 w 349"/>
                <a:gd name="T1" fmla="*/ 0 h 604"/>
                <a:gd name="T2" fmla="*/ 0 w 349"/>
                <a:gd name="T3" fmla="*/ 604 h 604"/>
                <a:gd name="T4" fmla="*/ 349 w 349"/>
                <a:gd name="T5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9" h="604">
                  <a:moveTo>
                    <a:pt x="0" y="0"/>
                  </a:moveTo>
                  <a:lnTo>
                    <a:pt x="0" y="604"/>
                  </a:lnTo>
                  <a:lnTo>
                    <a:pt x="349" y="604"/>
                  </a:lnTo>
                </a:path>
              </a:pathLst>
            </a:custGeom>
            <a:noFill/>
            <a:ln w="25400">
              <a:solidFill>
                <a:srgbClr val="FF99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52594" name="Picture 3090" descr="C:\Prentice Hall\CaseFair\presentations\Cf03\images\optimized\movealongsupply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100263"/>
            <a:ext cx="2341563" cy="183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595" name="Picture 3091" descr="C:\Prentice Hall\CaseFair\presentations\Cf03\images\optimized\Supply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38" y="4597400"/>
            <a:ext cx="2493962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44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/>
              <a:t>From Individual Supply</a:t>
            </a:r>
            <a:br>
              <a:rPr lang="en-US"/>
            </a:br>
            <a:r>
              <a:rPr lang="en-US"/>
              <a:t>to Market Supply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1752600"/>
            <a:ext cx="8153400" cy="35814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r>
              <a:rPr lang="en-US">
                <a:solidFill>
                  <a:srgbClr val="000000"/>
                </a:solidFill>
              </a:rPr>
              <a:t>The supply of a good or service can be defined for an individual firm, or for a group of firms that make up a market or an industry.</a:t>
            </a:r>
          </a:p>
          <a:p>
            <a:r>
              <a:rPr lang="en-US" b="1" i="1">
                <a:solidFill>
                  <a:srgbClr val="000000"/>
                </a:solidFill>
              </a:rPr>
              <a:t>Market supply</a:t>
            </a:r>
            <a:r>
              <a:rPr lang="en-US">
                <a:solidFill>
                  <a:srgbClr val="000000"/>
                </a:solidFill>
              </a:rPr>
              <a:t> is the sum of all the quantities of a good or service supplied per period by all the firms selling in the market for that good or service.</a:t>
            </a:r>
          </a:p>
        </p:txBody>
      </p:sp>
    </p:spTree>
    <p:extLst>
      <p:ext uri="{BB962C8B-B14F-4D97-AF65-F5344CB8AC3E}">
        <p14:creationId xmlns:p14="http://schemas.microsoft.com/office/powerpoint/2010/main" val="302879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5" descr="C:\Prentice Hall\CaseFair\presentations\Cf03\images\optimized\circularflowNEWwatermark.gif"/>
          <p:cNvPicPr>
            <a:picLocks noChangeAspect="1" noChangeArrowheads="1"/>
          </p:cNvPicPr>
          <p:nvPr/>
        </p:nvPicPr>
        <p:blipFill>
          <a:blip r:embed="rId2">
            <a:lum bright="52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0"/>
            <a:ext cx="4572000" cy="429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Circular Flow of Economic Activity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438400"/>
            <a:ext cx="4876800" cy="2971800"/>
          </a:xfrm>
        </p:spPr>
        <p:txBody>
          <a:bodyPr/>
          <a:lstStyle/>
          <a:p>
            <a:r>
              <a:rPr lang="en-US"/>
              <a:t>The </a:t>
            </a:r>
            <a:r>
              <a:rPr lang="en-US" b="1" i="1"/>
              <a:t>circular flow of economic activity</a:t>
            </a:r>
            <a:r>
              <a:rPr lang="en-US"/>
              <a:t> shows the connections between firms and households in input and output markets.</a:t>
            </a:r>
          </a:p>
        </p:txBody>
      </p:sp>
    </p:spTree>
    <p:extLst>
      <p:ext uri="{BB962C8B-B14F-4D97-AF65-F5344CB8AC3E}">
        <p14:creationId xmlns:p14="http://schemas.microsoft.com/office/powerpoint/2010/main" val="162354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Market Supply</a:t>
            </a:r>
          </a:p>
        </p:txBody>
      </p:sp>
      <p:sp>
        <p:nvSpPr>
          <p:cNvPr id="890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00100" y="1752600"/>
            <a:ext cx="8153400" cy="15240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 eaLnBrk="0" hangingPunct="0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effectLst/>
              </a:rPr>
              <a:t>As with market demand, </a:t>
            </a:r>
            <a:r>
              <a:rPr lang="en-US" b="1" i="1">
                <a:solidFill>
                  <a:srgbClr val="000000"/>
                </a:solidFill>
                <a:effectLst/>
              </a:rPr>
              <a:t>market supply</a:t>
            </a:r>
            <a:r>
              <a:rPr lang="en-US">
                <a:solidFill>
                  <a:srgbClr val="000000"/>
                </a:solidFill>
                <a:effectLst/>
              </a:rPr>
              <a:t> is the horizontal summation of individual firms’ supply curves.</a:t>
            </a:r>
            <a:endParaRPr lang="en-US" sz="3600">
              <a:solidFill>
                <a:srgbClr val="000000"/>
              </a:solidFill>
            </a:endParaRPr>
          </a:p>
        </p:txBody>
      </p:sp>
      <p:pic>
        <p:nvPicPr>
          <p:cNvPr id="89110" name="Picture 1046" descr="C:\Prentice Hall\CaseFair\presentations\Cf03\images\optimized\Market Supply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52800"/>
            <a:ext cx="8439150" cy="248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111" name="Picture 1047" descr="C:\Prentice Hall\CaseFair\presentations\Cf03\images\optimized\Market Supply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52800"/>
            <a:ext cx="8439150" cy="248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112" name="Picture 1048" descr="C:\Prentice Hall\CaseFair\presentations\Cf03\images\optimized\Market Supply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52800"/>
            <a:ext cx="8439150" cy="248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113" name="Picture 1049" descr="C:\Prentice Hall\CaseFair\presentations\Cf03\images\optimized\Market Supply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52800"/>
            <a:ext cx="8439150" cy="248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53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8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8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89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89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9" name="Picture 5" descr="C:\Prentice Hall\CaseFair\presentations\Cf03\images\optimized\equilibrium6.gif"/>
          <p:cNvPicPr>
            <a:picLocks noChangeAspect="1" noChangeArrowheads="1"/>
          </p:cNvPicPr>
          <p:nvPr/>
        </p:nvPicPr>
        <p:blipFill>
          <a:blip r:embed="rId3">
            <a:lum bright="52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25" y="1752600"/>
            <a:ext cx="6024563" cy="440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Market Equilibrium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752600"/>
            <a:ext cx="6096000" cy="4648200"/>
          </a:xfrm>
          <a:noFill/>
          <a:ln/>
        </p:spPr>
        <p:txBody>
          <a:bodyPr lIns="92075" tIns="46038" rIns="92075" bIns="46038">
            <a:normAutofit fontScale="92500"/>
          </a:bodyPr>
          <a:lstStyle/>
          <a:p>
            <a:r>
              <a:rPr lang="en-US">
                <a:solidFill>
                  <a:srgbClr val="000000"/>
                </a:solidFill>
              </a:rPr>
              <a:t>The operation of the market depends on the interaction between buyers and sellers.</a:t>
            </a:r>
          </a:p>
          <a:p>
            <a:r>
              <a:rPr lang="en-US">
                <a:solidFill>
                  <a:srgbClr val="000000"/>
                </a:solidFill>
              </a:rPr>
              <a:t>An </a:t>
            </a:r>
            <a:r>
              <a:rPr lang="en-US" b="1" i="1">
                <a:solidFill>
                  <a:srgbClr val="000000"/>
                </a:solidFill>
              </a:rPr>
              <a:t>equilibrium</a:t>
            </a:r>
            <a:r>
              <a:rPr lang="en-US">
                <a:solidFill>
                  <a:srgbClr val="000000"/>
                </a:solidFill>
              </a:rPr>
              <a:t> is the condition that exists when quantity supplied and quantity demanded are equal.</a:t>
            </a:r>
          </a:p>
          <a:p>
            <a:r>
              <a:rPr lang="en-US">
                <a:solidFill>
                  <a:srgbClr val="000000"/>
                </a:solidFill>
              </a:rPr>
              <a:t>At equilibrium, there is no tendency for the market price to change.</a:t>
            </a:r>
          </a:p>
        </p:txBody>
      </p:sp>
    </p:spTree>
    <p:extLst>
      <p:ext uri="{BB962C8B-B14F-4D97-AF65-F5344CB8AC3E}">
        <p14:creationId xmlns:p14="http://schemas.microsoft.com/office/powerpoint/2010/main" val="422447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bldLvl="2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Market Equilibrium</a:t>
            </a:r>
          </a:p>
        </p:txBody>
      </p:sp>
      <p:sp>
        <p:nvSpPr>
          <p:cNvPr id="97301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4876800" y="1752600"/>
            <a:ext cx="3886200" cy="2438400"/>
          </a:xfrm>
        </p:spPr>
        <p:txBody>
          <a:bodyPr/>
          <a:lstStyle/>
          <a:p>
            <a:r>
              <a:rPr lang="en-US"/>
              <a:t>Only in equilibrium is quantity supplied equal to quantity demanded.</a:t>
            </a:r>
          </a:p>
        </p:txBody>
      </p:sp>
      <p:sp>
        <p:nvSpPr>
          <p:cNvPr id="97302" name="Rectangle 22"/>
          <p:cNvSpPr>
            <a:spLocks noChangeArrowheads="1"/>
          </p:cNvSpPr>
          <p:nvPr/>
        </p:nvSpPr>
        <p:spPr bwMode="auto">
          <a:xfrm>
            <a:off x="4876800" y="3581400"/>
            <a:ext cx="38100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5000"/>
              </a:spcBef>
              <a:spcAft>
                <a:spcPct val="45000"/>
              </a:spcAft>
              <a:buFontTx/>
              <a:buChar char="•"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At any price level other than 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</a:t>
            </a:r>
            <a:r>
              <a:rPr lang="en-US" sz="2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, the wishes of buyers and sellers do not coincide.</a:t>
            </a:r>
          </a:p>
        </p:txBody>
      </p:sp>
      <p:pic>
        <p:nvPicPr>
          <p:cNvPr id="97314" name="Picture 34" descr="C:\Prentice Hall\CaseFair\presentations\Cf03\images\optimized\equilibrium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5189538" cy="379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315" name="Picture 35" descr="C:\Prentice Hall\CaseFair\presentations\Cf03\images\optimized\equilibrium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5189538" cy="379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316" name="Picture 36" descr="C:\Prentice Hall\CaseFair\presentations\Cf03\images\optimized\equilibrium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5189538" cy="379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317" name="Picture 37" descr="C:\Prentice Hall\CaseFair\presentations\Cf03\images\optimized\equilibrium7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5189538" cy="379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76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01" grpId="0" build="p" bldLvl="2" autoUpdateAnimBg="0"/>
      <p:bldP spid="9730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Market Disequilibria</a:t>
            </a:r>
          </a:p>
        </p:txBody>
      </p:sp>
      <p:sp>
        <p:nvSpPr>
          <p:cNvPr id="101390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4876800" y="1752600"/>
            <a:ext cx="4038600" cy="2971800"/>
          </a:xfrm>
        </p:spPr>
        <p:txBody>
          <a:bodyPr/>
          <a:lstStyle/>
          <a:p>
            <a:r>
              <a:rPr lang="en-US" sz="2400" b="1" i="1">
                <a:solidFill>
                  <a:srgbClr val="000000"/>
                </a:solidFill>
              </a:rPr>
              <a:t>Excess demand</a:t>
            </a:r>
            <a:r>
              <a:rPr lang="en-US" sz="2400">
                <a:solidFill>
                  <a:srgbClr val="000000"/>
                </a:solidFill>
              </a:rPr>
              <a:t>, or shortage, is the condition that exists when quantity demanded exceeds quantity supplied at the current price.</a:t>
            </a:r>
            <a:endParaRPr lang="en-US"/>
          </a:p>
        </p:txBody>
      </p:sp>
      <p:sp>
        <p:nvSpPr>
          <p:cNvPr id="101397" name="Rectangle 21"/>
          <p:cNvSpPr>
            <a:spLocks noChangeArrowheads="1"/>
          </p:cNvSpPr>
          <p:nvPr/>
        </p:nvSpPr>
        <p:spPr bwMode="auto">
          <a:xfrm>
            <a:off x="4876800" y="4038600"/>
            <a:ext cx="4038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5000"/>
              </a:spcBef>
              <a:spcAft>
                <a:spcPct val="45000"/>
              </a:spcAft>
              <a:buFontTx/>
              <a:buChar char="•"/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When quantity demanded exceeds quantity supplied, price tends to rise until equilibrium is restored.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101398" name="Picture 22" descr="C:\Prentice Hall\CaseFair\presentations\Cf03\images\optimized\excessdmd2-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4040188" cy="335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399" name="Picture 23" descr="C:\Prentice Hall\CaseFair\presentations\Cf03\images\optimized\excessdmd2-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4040188" cy="335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400" name="Picture 24" descr="C:\Prentice Hall\CaseFair\presentations\Cf03\images\optimized\excessdmd2-4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4040188" cy="335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401" name="Picture 25" descr="C:\Prentice Hall\CaseFair\presentations\Cf03\images\optimized\excessdmd2-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4038600" cy="335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13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0" grpId="0" build="p" bldLvl="2" autoUpdateAnimBg="0"/>
      <p:bldP spid="101397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Market Disequilibria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800" y="1752600"/>
            <a:ext cx="4038600" cy="19812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b="1" i="1">
                <a:solidFill>
                  <a:srgbClr val="000000"/>
                </a:solidFill>
              </a:rPr>
              <a:t>Excess supply</a:t>
            </a:r>
            <a:r>
              <a:rPr lang="en-US" sz="2400">
                <a:solidFill>
                  <a:srgbClr val="000000"/>
                </a:solidFill>
              </a:rPr>
              <a:t>, or surplus, is the condition that exists when quantity supplied exceeds quantity demanded at the current price.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4876800" y="3886200"/>
            <a:ext cx="4038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5000"/>
              </a:spcBef>
              <a:spcAft>
                <a:spcPct val="45000"/>
              </a:spcAft>
              <a:buFontTx/>
              <a:buChar char="•"/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When quantity supplied exceeds quantity demanded, price tends to fall until equilibrium is restored.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177165" name="Picture 13" descr="C:\Prentice Hall\CaseFair\presentations\Cf03\images\optimized\excessspl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5189538" cy="379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166" name="Picture 14" descr="C:\Prentice Hall\CaseFair\presentations\Cf03\images\optimized\excesssply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5189538" cy="379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167" name="Picture 15" descr="C:\Prentice Hall\CaseFair\presentations\Cf03\images\optimized\excesssply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5189538" cy="379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27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bldLvl="2" autoUpdateAnimBg="0"/>
      <p:bldP spid="17715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+mn-ea"/>
                <a:cs typeface="+mn-cs"/>
              </a:rPr>
              <a:t>Increases in Demand and Supply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5257800"/>
            <a:ext cx="4457700" cy="1447800"/>
          </a:xfrm>
        </p:spPr>
        <p:txBody>
          <a:bodyPr/>
          <a:lstStyle/>
          <a:p>
            <a:r>
              <a:rPr lang="en-US" sz="2400" b="1" i="1"/>
              <a:t>Higher demand</a:t>
            </a:r>
            <a:r>
              <a:rPr lang="en-US" sz="2400"/>
              <a:t> leads to higher equilibrium price and higher equilibrium quantity.</a:t>
            </a:r>
          </a:p>
        </p:txBody>
      </p:sp>
      <p:sp>
        <p:nvSpPr>
          <p:cNvPr id="159754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5257800"/>
            <a:ext cx="4267200" cy="1524000"/>
          </a:xfrm>
        </p:spPr>
        <p:txBody>
          <a:bodyPr/>
          <a:lstStyle/>
          <a:p>
            <a:r>
              <a:rPr lang="en-US" sz="2400" b="1" i="1"/>
              <a:t>Higher supply</a:t>
            </a:r>
            <a:r>
              <a:rPr lang="en-US" sz="2400"/>
              <a:t> leads to lower equilibrium price and higher equilibrium quantity.</a:t>
            </a:r>
          </a:p>
        </p:txBody>
      </p:sp>
      <p:pic>
        <p:nvPicPr>
          <p:cNvPr id="159773" name="Picture 29" descr="C:\Prentice Hall\CaseFair\presentations\Cf03\images\optimized\S&amp;D1-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3749675" cy="344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774" name="Picture 30" descr="C:\Prentice Hall\CaseFair\presentations\Cf03\images\optimized\S&amp;D1-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3749675" cy="344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775" name="Picture 31" descr="C:\Prentice Hall\CaseFair\presentations\Cf03\images\optimized\S&amp;d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3749675" cy="344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776" name="Picture 32" descr="C:\Prentice Hall\CaseFair\presentations\Cf03\images\optimized\S&amp;d2-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3749675" cy="344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777" name="Picture 33" descr="C:\Prentice Hall\CaseFair\presentations\Cf03\images\optimized\S&amp;d2-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3749675" cy="344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779" name="Picture 35" descr="C:\Prentice Hall\CaseFair\presentations\Cf03\images\optimized\S&amp;d2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3749675" cy="344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1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5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bldLvl="2" autoUpdateAnimBg="0"/>
      <p:bldP spid="159754" grpId="0" build="p" bldLvl="2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+mn-ea"/>
                <a:cs typeface="+mn-cs"/>
              </a:rPr>
              <a:t>Decreases in Demand and Supply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76300" y="5257800"/>
            <a:ext cx="4000500" cy="1295400"/>
          </a:xfrm>
        </p:spPr>
        <p:txBody>
          <a:bodyPr/>
          <a:lstStyle/>
          <a:p>
            <a:r>
              <a:rPr lang="en-US" sz="2400" b="1" i="1"/>
              <a:t>Lower demand</a:t>
            </a:r>
            <a:r>
              <a:rPr lang="en-US" sz="2400"/>
              <a:t> leads to lower price and lower quantity exchanged.</a:t>
            </a:r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5257800"/>
            <a:ext cx="4000500" cy="1219200"/>
          </a:xfrm>
        </p:spPr>
        <p:txBody>
          <a:bodyPr/>
          <a:lstStyle/>
          <a:p>
            <a:r>
              <a:rPr lang="en-US" sz="2400" b="1" i="1"/>
              <a:t>Lower supply</a:t>
            </a:r>
            <a:r>
              <a:rPr lang="en-US" sz="2400"/>
              <a:t> leads to higher price and lower quantity exchanged.</a:t>
            </a:r>
          </a:p>
        </p:txBody>
      </p:sp>
      <p:pic>
        <p:nvPicPr>
          <p:cNvPr id="160792" name="Picture 24" descr="C:\Prentice Hall\CaseFair\presentations\Cf03\images\optimized\S&amp;d3-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3749675" cy="344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793" name="Picture 25" descr="C:\Prentice Hall\CaseFair\presentations\Cf03\images\optimized\S&amp;d3-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3749675" cy="344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794" name="Picture 26" descr="C:\Prentice Hall\CaseFair\presentations\Cf03\images\optimized\S&amp;d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3749675" cy="344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795" name="Picture 27" descr="C:\Prentice Hall\CaseFair\presentations\Cf03\images\optimized\S&amp;d4-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3749675" cy="344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796" name="Picture 28" descr="C:\Prentice Hall\CaseFair\presentations\Cf03\images\optimized\S&amp;d4-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3749675" cy="344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797" name="Picture 29" descr="C:\Prentice Hall\CaseFair\presentations\Cf03\images\optimized\S&amp;d4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3749675" cy="344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95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0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0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60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60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bldLvl="2" autoUpdateAnimBg="0"/>
      <p:bldP spid="160772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+mn-ea"/>
                <a:cs typeface="+mn-cs"/>
              </a:rPr>
              <a:t>Relative Magnitudes of Change</a:t>
            </a:r>
          </a:p>
        </p:txBody>
      </p:sp>
      <p:sp>
        <p:nvSpPr>
          <p:cNvPr id="163868" name="Text Box 28"/>
          <p:cNvSpPr txBox="1">
            <a:spLocks noChangeArrowheads="1"/>
          </p:cNvSpPr>
          <p:nvPr/>
        </p:nvSpPr>
        <p:spPr bwMode="auto">
          <a:xfrm>
            <a:off x="914400" y="5578475"/>
            <a:ext cx="7924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The relative magnitudes of change in supply and demand determine the outcome of market equilibrium.</a:t>
            </a:r>
          </a:p>
        </p:txBody>
      </p:sp>
      <p:pic>
        <p:nvPicPr>
          <p:cNvPr id="163894" name="Picture 54" descr="C:\Prentice Hall\CaseFair\presentations\Cf03\images\optimized\arrows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36700"/>
            <a:ext cx="33528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95" name="Picture 55" descr="C:\Prentice Hall\CaseFair\presentations\Cf03\images\optimized\arrows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36700"/>
            <a:ext cx="33528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0" name="Picture 60" descr="C:\Prentice Hall\CaseFair\presentations\Cf03\images\optimized\equil16-3-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97075"/>
            <a:ext cx="38862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1" name="Picture 61" descr="C:\Prentice Hall\CaseFair\presentations\Cf03\images\optimized\equil16-3-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97075"/>
            <a:ext cx="38862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2" name="Picture 62" descr="C:\Prentice Hall\CaseFair\presentations\Cf03\images\optimized\equil16-3-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97075"/>
            <a:ext cx="38862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3" name="Picture 63" descr="C:\Prentice Hall\CaseFair\presentations\Cf03\images\optimized\equil16-3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97075"/>
            <a:ext cx="38862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4" name="Picture 64" descr="C:\Prentice Hall\CaseFair\presentations\Cf03\images\optimized\equil10-5-3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974850"/>
            <a:ext cx="4149725" cy="350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5" name="Picture 65" descr="C:\Prentice Hall\CaseFair\presentations\Cf03\images\optimized\equil10-5-2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974850"/>
            <a:ext cx="4149725" cy="350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6" name="Picture 66" descr="C:\Prentice Hall\CaseFair\presentations\Cf03\images\optimized\equil10-5-1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974850"/>
            <a:ext cx="4149725" cy="350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7" name="Picture 67" descr="C:\Prentice Hall\CaseFair\presentations\Cf03\images\optimized\equil10-5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974850"/>
            <a:ext cx="4149725" cy="350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32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6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6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6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3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3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6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6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6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ea typeface="+mn-ea"/>
                <a:cs typeface="+mn-cs"/>
              </a:rPr>
              <a:t>Relative Magnitudes of Change</a:t>
            </a:r>
          </a:p>
        </p:txBody>
      </p:sp>
      <p:sp>
        <p:nvSpPr>
          <p:cNvPr id="165899" name="Text Box 11"/>
          <p:cNvSpPr txBox="1">
            <a:spLocks noChangeArrowheads="1"/>
          </p:cNvSpPr>
          <p:nvPr/>
        </p:nvSpPr>
        <p:spPr bwMode="auto">
          <a:xfrm>
            <a:off x="914400" y="5578475"/>
            <a:ext cx="7315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When supply and demand both increase, quantity will increase, but price may go up or down.</a:t>
            </a:r>
          </a:p>
        </p:txBody>
      </p:sp>
      <p:pic>
        <p:nvPicPr>
          <p:cNvPr id="165914" name="Picture 26" descr="C:\Prentice Hall\CaseFair\presentations\Cf03\images\optimized\arrows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35113"/>
            <a:ext cx="3352800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915" name="Picture 27" descr="C:\Prentice Hall\CaseFair\presentations\Cf03\images\optimized\arrows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36700"/>
            <a:ext cx="33528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920" name="Picture 32" descr="C:\Prentice Hall\CaseFair\presentations\Cf03\images\optimized\equil10A-2-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19300"/>
            <a:ext cx="390842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921" name="Picture 33" descr="C:\Prentice Hall\CaseFair\presentations\Cf03\images\optimized\equil10A-2-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19300"/>
            <a:ext cx="390842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922" name="Picture 34" descr="C:\Prentice Hall\CaseFair\presentations\Cf03\images\optimized\equil10A-2-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19300"/>
            <a:ext cx="390842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923" name="Picture 35" descr="C:\Prentice Hall\CaseFair\presentations\Cf03\images\optimized\equil10A-2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19300"/>
            <a:ext cx="390842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924" name="Picture 36" descr="C:\Prentice Hall\CaseFair\presentations\Cf03\images\optimized\equil10-3-2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97075"/>
            <a:ext cx="4000500" cy="350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925" name="Picture 37" descr="C:\Prentice Hall\CaseFair\presentations\Cf03\images\optimized\equil10-3-1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97075"/>
            <a:ext cx="4000500" cy="350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926" name="Picture 38" descr="C:\Prentice Hall\CaseFair\presentations\Cf03\images\optimized\equil10-3-3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97075"/>
            <a:ext cx="4000500" cy="350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927" name="Picture 39" descr="C:\Prentice Hall\CaseFair\presentations\Cf03\images\optimized\equil10-3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97075"/>
            <a:ext cx="4000500" cy="350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37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65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65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6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6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6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6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Input Markets and Output Markets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91000" y="1600200"/>
            <a:ext cx="4724400" cy="4953000"/>
          </a:xfrm>
        </p:spPr>
        <p:txBody>
          <a:bodyPr>
            <a:normAutofit lnSpcReduction="10000"/>
          </a:bodyPr>
          <a:lstStyle/>
          <a:p>
            <a:r>
              <a:rPr lang="en-US" b="1" i="1"/>
              <a:t>Output, or product, markets</a:t>
            </a:r>
            <a:r>
              <a:rPr lang="en-US"/>
              <a:t> are the markets in which goods and services are exchanged.</a:t>
            </a:r>
          </a:p>
          <a:p>
            <a:r>
              <a:rPr lang="en-US" b="1" i="1"/>
              <a:t>Input markets</a:t>
            </a:r>
            <a:r>
              <a:rPr lang="en-US"/>
              <a:t> are the markets in which resources—labor, capital, and land—used to produce products, are exchanged.</a:t>
            </a:r>
          </a:p>
        </p:txBody>
      </p:sp>
      <p:pic>
        <p:nvPicPr>
          <p:cNvPr id="19479" name="Picture 23" descr="C:\Prentice Hall\CaseFair\presentations\Cf03\images\optimized\circularflowNEW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7147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80" name="Picture 24" descr="C:\Prentice Hall\CaseFair\presentations\Cf03\images\optimized\circularflowNEW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7147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81" name="Picture 25" descr="C:\Prentice Hall\CaseFair\presentations\Cf03\images\optimized\circularflowNEW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7147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82" name="Picture 26" descr="C:\Prentice Hall\CaseFair\presentations\Cf03\images\optimized\circularflowNEW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7147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83" name="Picture 27" descr="C:\Prentice Hall\CaseFair\presentations\Cf03\images\optimized\circularflowNEW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7147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84" name="Picture 28" descr="C:\Prentice Hall\CaseFair\presentations\Cf03\images\optimized\circularflowNEW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7147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304800" y="5029200"/>
            <a:ext cx="4114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Payments flow in the opposite direction as the physical flow of resources, goods, and services (counterclockwise).</a:t>
            </a:r>
          </a:p>
        </p:txBody>
      </p:sp>
    </p:spTree>
    <p:extLst>
      <p:ext uri="{BB962C8B-B14F-4D97-AF65-F5344CB8AC3E}">
        <p14:creationId xmlns:p14="http://schemas.microsoft.com/office/powerpoint/2010/main" val="223955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 bldLvl="2" autoUpdateAnimBg="0"/>
      <p:bldP spid="1948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Markets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29600" cy="4953000"/>
          </a:xfrm>
        </p:spPr>
        <p:txBody>
          <a:bodyPr>
            <a:normAutofit fontScale="92500"/>
          </a:bodyPr>
          <a:lstStyle/>
          <a:p>
            <a:pPr>
              <a:spcAft>
                <a:spcPct val="30000"/>
              </a:spcAft>
              <a:buFontTx/>
              <a:buNone/>
            </a:pPr>
            <a:r>
              <a:rPr lang="en-US"/>
              <a:t>Input markets include:</a:t>
            </a:r>
          </a:p>
          <a:p>
            <a:pPr>
              <a:spcAft>
                <a:spcPct val="30000"/>
              </a:spcAft>
            </a:pPr>
            <a:r>
              <a:rPr lang="en-US"/>
              <a:t>The </a:t>
            </a:r>
            <a:r>
              <a:rPr lang="en-US" b="1" i="1"/>
              <a:t>labor market</a:t>
            </a:r>
            <a:r>
              <a:rPr lang="en-US"/>
              <a:t>, in which households supply work for wages to firms that demand labor.</a:t>
            </a:r>
          </a:p>
          <a:p>
            <a:pPr>
              <a:spcAft>
                <a:spcPct val="30000"/>
              </a:spcAft>
            </a:pPr>
            <a:r>
              <a:rPr lang="en-US"/>
              <a:t>The </a:t>
            </a:r>
            <a:r>
              <a:rPr lang="en-US" b="1" i="1"/>
              <a:t>capital market</a:t>
            </a:r>
            <a:r>
              <a:rPr lang="en-US"/>
              <a:t>, in which households supply their savings, for interest or for claims to future profits, to firms that demand funds to buy capital goods.</a:t>
            </a:r>
          </a:p>
          <a:p>
            <a:pPr>
              <a:spcAft>
                <a:spcPct val="30000"/>
              </a:spcAft>
            </a:pPr>
            <a:r>
              <a:rPr lang="en-US"/>
              <a:t>The </a:t>
            </a:r>
            <a:r>
              <a:rPr lang="en-US" b="1" i="1"/>
              <a:t>land market</a:t>
            </a:r>
            <a:r>
              <a:rPr lang="en-US"/>
              <a:t>, in which households supply land or other real property in exchange for rent.</a:t>
            </a:r>
          </a:p>
        </p:txBody>
      </p:sp>
    </p:spTree>
    <p:extLst>
      <p:ext uri="{BB962C8B-B14F-4D97-AF65-F5344CB8AC3E}">
        <p14:creationId xmlns:p14="http://schemas.microsoft.com/office/powerpoint/2010/main" val="111805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3400"/>
              <a:t>Determinants of Household Demand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438400"/>
            <a:ext cx="7391400" cy="41910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/>
              <a:t>The </a:t>
            </a:r>
            <a:r>
              <a:rPr lang="en-US" sz="2400" b="1" i="1"/>
              <a:t>price of the product</a:t>
            </a:r>
            <a:r>
              <a:rPr lang="en-US" sz="2400"/>
              <a:t> in question.</a:t>
            </a:r>
          </a:p>
          <a:p>
            <a:pPr>
              <a:lnSpc>
                <a:spcPct val="90000"/>
              </a:lnSpc>
            </a:pPr>
            <a:r>
              <a:rPr lang="en-US" sz="2400"/>
              <a:t>The </a:t>
            </a:r>
            <a:r>
              <a:rPr lang="en-US" sz="2400" b="1" i="1"/>
              <a:t>income</a:t>
            </a:r>
            <a:r>
              <a:rPr lang="en-US" sz="2400"/>
              <a:t> available to the household.</a:t>
            </a:r>
          </a:p>
          <a:p>
            <a:pPr>
              <a:lnSpc>
                <a:spcPct val="90000"/>
              </a:lnSpc>
            </a:pPr>
            <a:r>
              <a:rPr lang="en-US" sz="2400"/>
              <a:t>The household’s amount of </a:t>
            </a:r>
            <a:r>
              <a:rPr lang="en-US" sz="2400" b="1" i="1"/>
              <a:t>accumulated wealth</a:t>
            </a:r>
            <a:r>
              <a:rPr lang="en-US" sz="2400" i="1"/>
              <a:t>.</a:t>
            </a:r>
          </a:p>
          <a:p>
            <a:pPr>
              <a:lnSpc>
                <a:spcPct val="90000"/>
              </a:lnSpc>
            </a:pPr>
            <a:r>
              <a:rPr lang="en-US" sz="2400"/>
              <a:t>The </a:t>
            </a:r>
            <a:r>
              <a:rPr lang="en-US" sz="2400" b="1" i="1"/>
              <a:t>prices of related products</a:t>
            </a:r>
            <a:r>
              <a:rPr lang="en-US" sz="2400"/>
              <a:t> available to the household.</a:t>
            </a:r>
          </a:p>
          <a:p>
            <a:pPr>
              <a:lnSpc>
                <a:spcPct val="90000"/>
              </a:lnSpc>
            </a:pPr>
            <a:r>
              <a:rPr lang="en-US" sz="2400"/>
              <a:t>The household’s </a:t>
            </a:r>
            <a:r>
              <a:rPr lang="en-US" sz="2400" b="1" i="1"/>
              <a:t>tastes and preferences</a:t>
            </a:r>
            <a:r>
              <a:rPr lang="en-US" sz="2400"/>
              <a:t>.</a:t>
            </a:r>
          </a:p>
          <a:p>
            <a:pPr>
              <a:lnSpc>
                <a:spcPct val="90000"/>
              </a:lnSpc>
            </a:pPr>
            <a:r>
              <a:rPr lang="en-US" sz="2400"/>
              <a:t>The household’s </a:t>
            </a:r>
            <a:r>
              <a:rPr lang="en-US" sz="2400" b="1" i="1"/>
              <a:t>expectations</a:t>
            </a:r>
            <a:r>
              <a:rPr lang="en-US" sz="2400"/>
              <a:t> about future income, wealth, and prices.</a:t>
            </a:r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609600" y="1524000"/>
            <a:ext cx="8077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5000"/>
              </a:spcBef>
              <a:spcAft>
                <a:spcPct val="45000"/>
              </a:spcAft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 household’s decision about the quantity of a particular output to demand depends on: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5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 autoUpdateAnimBg="0"/>
      <p:bldP spid="17203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Quantity Demanded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>
            <p:ph type="body" idx="1"/>
          </p:nvPr>
        </p:nvSpPr>
        <p:spPr>
          <a:xfrm>
            <a:off x="1676400" y="2209800"/>
            <a:ext cx="6477000" cy="2895600"/>
          </a:xfrm>
          <a:noFill/>
          <a:ln/>
        </p:spPr>
        <p:txBody>
          <a:bodyPr/>
          <a:lstStyle>
            <a:lvl1pPr marL="282575" indent="-282575"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 b="1" i="1">
                <a:solidFill>
                  <a:srgbClr val="000000"/>
                </a:solidFill>
              </a:rPr>
              <a:t>Quantity demanded</a:t>
            </a:r>
            <a:r>
              <a:rPr lang="en-US">
                <a:solidFill>
                  <a:srgbClr val="000000"/>
                </a:solidFill>
              </a:rPr>
              <a:t> is the amount (number of units) of a product that a household would buy in a given time period if it could buy all it wanted at the current market price.</a:t>
            </a:r>
          </a:p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36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Demand in Output Markets</a:t>
            </a:r>
          </a:p>
        </p:txBody>
      </p:sp>
      <p:sp>
        <p:nvSpPr>
          <p:cNvPr id="1669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0" y="1600200"/>
            <a:ext cx="4038600" cy="4953000"/>
          </a:xfrm>
        </p:spPr>
        <p:txBody>
          <a:bodyPr>
            <a:normAutofit lnSpcReduction="10000"/>
          </a:bodyPr>
          <a:lstStyle/>
          <a:p>
            <a:r>
              <a:rPr lang="en-US">
                <a:solidFill>
                  <a:srgbClr val="000000"/>
                </a:solidFill>
              </a:rPr>
              <a:t>A </a:t>
            </a:r>
            <a:r>
              <a:rPr lang="en-US" b="1" i="1">
                <a:solidFill>
                  <a:srgbClr val="000000"/>
                </a:solidFill>
              </a:rPr>
              <a:t>demand schedule</a:t>
            </a:r>
            <a:r>
              <a:rPr lang="en-US">
                <a:solidFill>
                  <a:srgbClr val="000000"/>
                </a:solidFill>
              </a:rPr>
              <a:t> is a table showing how much of a given product a household would be willing to buy at different prices.</a:t>
            </a:r>
          </a:p>
          <a:p>
            <a:r>
              <a:rPr lang="en-US">
                <a:solidFill>
                  <a:srgbClr val="000000"/>
                </a:solidFill>
              </a:rPr>
              <a:t>Demand curves are usually derived from demand schedules.</a:t>
            </a:r>
          </a:p>
        </p:txBody>
      </p:sp>
      <p:graphicFrame>
        <p:nvGraphicFramePr>
          <p:cNvPr id="166917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801174"/>
              </p:ext>
            </p:extLst>
          </p:nvPr>
        </p:nvGraphicFramePr>
        <p:xfrm>
          <a:off x="1006475" y="1752600"/>
          <a:ext cx="3184525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3" imgW="2238338" imgH="3000523" progId="Excel.Sheet.8">
                  <p:embed/>
                </p:oleObj>
              </mc:Choice>
              <mc:Fallback>
                <p:oleObj name="Worksheet" r:id="rId3" imgW="2238338" imgH="3000523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1752600"/>
                        <a:ext cx="3184525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887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The Demand Curve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24400" y="1600200"/>
            <a:ext cx="4038600" cy="2590800"/>
          </a:xfrm>
          <a:noFill/>
          <a:ln/>
        </p:spPr>
        <p:txBody>
          <a:bodyPr lIns="92075" tIns="46038" rIns="92075" bIns="46038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</a:rPr>
              <a:t>The </a:t>
            </a:r>
            <a:r>
              <a:rPr lang="en-US" b="1" i="1">
                <a:solidFill>
                  <a:srgbClr val="000000"/>
                </a:solidFill>
              </a:rPr>
              <a:t>demand curve</a:t>
            </a:r>
            <a:r>
              <a:rPr lang="en-US">
                <a:solidFill>
                  <a:srgbClr val="000000"/>
                </a:solidFill>
              </a:rPr>
              <a:t> is a graph illustrating how much of a given product a household would be willing to buy at different prices.</a:t>
            </a:r>
          </a:p>
        </p:txBody>
      </p:sp>
      <p:graphicFrame>
        <p:nvGraphicFramePr>
          <p:cNvPr id="29717" name="Object 21"/>
          <p:cNvGraphicFramePr>
            <a:graphicFrameLocks noChangeAspect="1"/>
          </p:cNvGraphicFramePr>
          <p:nvPr/>
        </p:nvGraphicFramePr>
        <p:xfrm>
          <a:off x="2316163" y="1524000"/>
          <a:ext cx="2332037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r:id="rId4" imgW="2238756" imgH="3000756" progId="Excel.Sheet.8">
                  <p:embed/>
                </p:oleObj>
              </mc:Choice>
              <mc:Fallback>
                <p:oleObj name="Worksheet" r:id="rId4" imgW="2238756" imgH="300075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1524000"/>
                        <a:ext cx="2332037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18" name="Picture 22" descr="C:\Prentice Hall\CaseFair\presentations\Cf03\images\optimized\dmdcurve2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4648200" cy="415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19" name="Picture 23" descr="C:\Prentice Hall\CaseFair\presentations\Cf03\images\optimized\dmdcurve1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4648200" cy="415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17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bldLvl="2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1635</Words>
  <Application>Microsoft Office PowerPoint</Application>
  <PresentationFormat>On-screen Show (4:3)</PresentationFormat>
  <Paragraphs>157</Paragraphs>
  <Slides>38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Office Theme</vt:lpstr>
      <vt:lpstr>Microsoft Excel 97-2003 Worksheet</vt:lpstr>
      <vt:lpstr>Microsoft Excel Worksheet</vt:lpstr>
      <vt:lpstr>Microsoft Excel Chart</vt:lpstr>
      <vt:lpstr>Fundamentals of Management and Economics  </vt:lpstr>
      <vt:lpstr>The Basic Decision-Making Units</vt:lpstr>
      <vt:lpstr>The Circular Flow of Economic Activity</vt:lpstr>
      <vt:lpstr>Input Markets and Output Markets</vt:lpstr>
      <vt:lpstr>Input Markets</vt:lpstr>
      <vt:lpstr>Determinants of Household Demand</vt:lpstr>
      <vt:lpstr>Quantity Demanded</vt:lpstr>
      <vt:lpstr>Demand in Output Markets</vt:lpstr>
      <vt:lpstr>The Demand Curve</vt:lpstr>
      <vt:lpstr>The Law of Demand</vt:lpstr>
      <vt:lpstr>Other Properties of Demand Curves</vt:lpstr>
      <vt:lpstr>Income and Wealth</vt:lpstr>
      <vt:lpstr>Related Goods and Services</vt:lpstr>
      <vt:lpstr>Related Goods and Services</vt:lpstr>
      <vt:lpstr>Shift of Demand Versus Movement Along a Demand Curve</vt:lpstr>
      <vt:lpstr>A Change in Demand Versus a Change in Quantity Demanded</vt:lpstr>
      <vt:lpstr>A Change in Demand Versus a Change in Quantity Demanded</vt:lpstr>
      <vt:lpstr>The Impact of a Change in Income</vt:lpstr>
      <vt:lpstr>The Impact of a Change in the Price of Related Goods</vt:lpstr>
      <vt:lpstr>From Household to Market Demand</vt:lpstr>
      <vt:lpstr>From Household Demand to Market Demand</vt:lpstr>
      <vt:lpstr>Supply in Output Markets</vt:lpstr>
      <vt:lpstr>The Supply Curve and  the Supply Schedule</vt:lpstr>
      <vt:lpstr>The Law of Supply</vt:lpstr>
      <vt:lpstr>Determinants of Supply</vt:lpstr>
      <vt:lpstr>A Change in Supply Versus  a Change in Quantity Supplied</vt:lpstr>
      <vt:lpstr>A Change in Supply Versus a Change in Quantity Supplied</vt:lpstr>
      <vt:lpstr>A Change in Supply Versus a Change in Quantity Supplied</vt:lpstr>
      <vt:lpstr>From Individual Supply to Market Supply</vt:lpstr>
      <vt:lpstr>Market Supply</vt:lpstr>
      <vt:lpstr>Market Equilibrium</vt:lpstr>
      <vt:lpstr>Market Equilibrium</vt:lpstr>
      <vt:lpstr>Market Disequilibria</vt:lpstr>
      <vt:lpstr>Market Disequilibria</vt:lpstr>
      <vt:lpstr>Increases in Demand and Supply</vt:lpstr>
      <vt:lpstr>Decreases in Demand and Supply</vt:lpstr>
      <vt:lpstr>Relative Magnitudes of Change</vt:lpstr>
      <vt:lpstr>Relative Magnitudes of Change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Management and Applied Economics</dc:title>
  <dc:creator>Acer</dc:creator>
  <cp:lastModifiedBy>Acer</cp:lastModifiedBy>
  <cp:revision>13</cp:revision>
  <dcterms:created xsi:type="dcterms:W3CDTF">2015-05-13T17:12:32Z</dcterms:created>
  <dcterms:modified xsi:type="dcterms:W3CDTF">2015-06-14T15:50:22Z</dcterms:modified>
</cp:coreProperties>
</file>