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D31684-27D9-44E6-B364-CBA23809EDE9}" type="datetimeFigureOut">
              <a:rPr lang="en-US" smtClean="0"/>
              <a:t>7/4/2016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11ED20-19C3-45B4-82A3-A4878EFB82DE}" type="slidenum">
              <a:rPr lang="en-US" smtClean="0"/>
              <a:t>‹#›</a:t>
            </a:fld>
            <a:endParaRPr lang="en-US"/>
          </a:p>
        </p:txBody>
      </p:sp>
    </p:spTree>
    <p:extLst>
      <p:ext uri="{BB962C8B-B14F-4D97-AF65-F5344CB8AC3E}">
        <p14:creationId xmlns:p14="http://schemas.microsoft.com/office/powerpoint/2010/main" val="1380093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579109-15FE-41BA-8708-C19D544AFE45}" type="datetimeFigureOut">
              <a:rPr lang="en-US" smtClean="0"/>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68538-048D-4CB6-9FB0-1E70B6C20EAE}" type="slidenum">
              <a:rPr lang="en-US" smtClean="0"/>
              <a:t>‹#›</a:t>
            </a:fld>
            <a:endParaRPr lang="en-US"/>
          </a:p>
        </p:txBody>
      </p:sp>
      <p:pic>
        <p:nvPicPr>
          <p:cNvPr id="7" name="Picture 2" descr="C:\Users\Dell PC\Desktop\template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Dell PC\Desktop\mainpag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984" y="2057400"/>
            <a:ext cx="9168984" cy="1772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766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579109-15FE-41BA-8708-C19D544AFE45}" type="datetimeFigureOut">
              <a:rPr lang="en-US" smtClean="0"/>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68538-048D-4CB6-9FB0-1E70B6C20EAE}" type="slidenum">
              <a:rPr lang="en-US" smtClean="0"/>
              <a:t>‹#›</a:t>
            </a:fld>
            <a:endParaRPr lang="en-US"/>
          </a:p>
        </p:txBody>
      </p:sp>
    </p:spTree>
    <p:extLst>
      <p:ext uri="{BB962C8B-B14F-4D97-AF65-F5344CB8AC3E}">
        <p14:creationId xmlns:p14="http://schemas.microsoft.com/office/powerpoint/2010/main" val="407533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579109-15FE-41BA-8708-C19D544AFE45}" type="datetimeFigureOut">
              <a:rPr lang="en-US" smtClean="0"/>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68538-048D-4CB6-9FB0-1E70B6C20EAE}" type="slidenum">
              <a:rPr lang="en-US" smtClean="0"/>
              <a:t>‹#›</a:t>
            </a:fld>
            <a:endParaRPr lang="en-US"/>
          </a:p>
        </p:txBody>
      </p:sp>
    </p:spTree>
    <p:extLst>
      <p:ext uri="{BB962C8B-B14F-4D97-AF65-F5344CB8AC3E}">
        <p14:creationId xmlns:p14="http://schemas.microsoft.com/office/powerpoint/2010/main" val="1819522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579109-15FE-41BA-8708-C19D544AFE45}" type="datetimeFigureOut">
              <a:rPr lang="en-US" smtClean="0"/>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68538-048D-4CB6-9FB0-1E70B6C20EAE}" type="slidenum">
              <a:rPr lang="en-US" smtClean="0"/>
              <a:t>‹#›</a:t>
            </a:fld>
            <a:endParaRPr lang="en-US"/>
          </a:p>
        </p:txBody>
      </p:sp>
    </p:spTree>
    <p:extLst>
      <p:ext uri="{BB962C8B-B14F-4D97-AF65-F5344CB8AC3E}">
        <p14:creationId xmlns:p14="http://schemas.microsoft.com/office/powerpoint/2010/main" val="3671394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579109-15FE-41BA-8708-C19D544AFE45}" type="datetimeFigureOut">
              <a:rPr lang="en-US" smtClean="0"/>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68538-048D-4CB6-9FB0-1E70B6C20EAE}" type="slidenum">
              <a:rPr lang="en-US" smtClean="0"/>
              <a:t>‹#›</a:t>
            </a:fld>
            <a:endParaRPr lang="en-US"/>
          </a:p>
        </p:txBody>
      </p:sp>
    </p:spTree>
    <p:extLst>
      <p:ext uri="{BB962C8B-B14F-4D97-AF65-F5344CB8AC3E}">
        <p14:creationId xmlns:p14="http://schemas.microsoft.com/office/powerpoint/2010/main" val="4074328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579109-15FE-41BA-8708-C19D544AFE45}" type="datetimeFigureOut">
              <a:rPr lang="en-US" smtClean="0"/>
              <a:t>7/4/2016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68538-048D-4CB6-9FB0-1E70B6C20EAE}" type="slidenum">
              <a:rPr lang="en-US" smtClean="0"/>
              <a:t>‹#›</a:t>
            </a:fld>
            <a:endParaRPr lang="en-US"/>
          </a:p>
        </p:txBody>
      </p:sp>
    </p:spTree>
    <p:extLst>
      <p:ext uri="{BB962C8B-B14F-4D97-AF65-F5344CB8AC3E}">
        <p14:creationId xmlns:p14="http://schemas.microsoft.com/office/powerpoint/2010/main" val="135807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579109-15FE-41BA-8708-C19D544AFE45}" type="datetimeFigureOut">
              <a:rPr lang="en-US" smtClean="0"/>
              <a:t>7/4/2016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68538-048D-4CB6-9FB0-1E70B6C20EAE}" type="slidenum">
              <a:rPr lang="en-US" smtClean="0"/>
              <a:t>‹#›</a:t>
            </a:fld>
            <a:endParaRPr lang="en-US"/>
          </a:p>
        </p:txBody>
      </p:sp>
    </p:spTree>
    <p:extLst>
      <p:ext uri="{BB962C8B-B14F-4D97-AF65-F5344CB8AC3E}">
        <p14:creationId xmlns:p14="http://schemas.microsoft.com/office/powerpoint/2010/main" val="55065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579109-15FE-41BA-8708-C19D544AFE45}" type="datetimeFigureOut">
              <a:rPr lang="en-US" smtClean="0"/>
              <a:t>7/4/2016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368538-048D-4CB6-9FB0-1E70B6C20EAE}" type="slidenum">
              <a:rPr lang="en-US" smtClean="0"/>
              <a:t>‹#›</a:t>
            </a:fld>
            <a:endParaRPr lang="en-US"/>
          </a:p>
        </p:txBody>
      </p:sp>
    </p:spTree>
    <p:extLst>
      <p:ext uri="{BB962C8B-B14F-4D97-AF65-F5344CB8AC3E}">
        <p14:creationId xmlns:p14="http://schemas.microsoft.com/office/powerpoint/2010/main" val="416633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579109-15FE-41BA-8708-C19D544AFE45}" type="datetimeFigureOut">
              <a:rPr lang="en-US" smtClean="0"/>
              <a:t>7/4/2016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368538-048D-4CB6-9FB0-1E70B6C20EAE}" type="slidenum">
              <a:rPr lang="en-US" smtClean="0"/>
              <a:t>‹#›</a:t>
            </a:fld>
            <a:endParaRPr lang="en-US"/>
          </a:p>
        </p:txBody>
      </p:sp>
    </p:spTree>
    <p:extLst>
      <p:ext uri="{BB962C8B-B14F-4D97-AF65-F5344CB8AC3E}">
        <p14:creationId xmlns:p14="http://schemas.microsoft.com/office/powerpoint/2010/main" val="414940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579109-15FE-41BA-8708-C19D544AFE45}" type="datetimeFigureOut">
              <a:rPr lang="en-US" smtClean="0"/>
              <a:t>7/4/2016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68538-048D-4CB6-9FB0-1E70B6C20EAE}" type="slidenum">
              <a:rPr lang="en-US" smtClean="0"/>
              <a:t>‹#›</a:t>
            </a:fld>
            <a:endParaRPr lang="en-US"/>
          </a:p>
        </p:txBody>
      </p:sp>
    </p:spTree>
    <p:extLst>
      <p:ext uri="{BB962C8B-B14F-4D97-AF65-F5344CB8AC3E}">
        <p14:creationId xmlns:p14="http://schemas.microsoft.com/office/powerpoint/2010/main" val="280783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579109-15FE-41BA-8708-C19D544AFE45}" type="datetimeFigureOut">
              <a:rPr lang="en-US" smtClean="0"/>
              <a:t>7/4/2016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68538-048D-4CB6-9FB0-1E70B6C20EAE}" type="slidenum">
              <a:rPr lang="en-US" smtClean="0"/>
              <a:t>‹#›</a:t>
            </a:fld>
            <a:endParaRPr lang="en-US"/>
          </a:p>
        </p:txBody>
      </p:sp>
    </p:spTree>
    <p:extLst>
      <p:ext uri="{BB962C8B-B14F-4D97-AF65-F5344CB8AC3E}">
        <p14:creationId xmlns:p14="http://schemas.microsoft.com/office/powerpoint/2010/main" val="221760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79109-15FE-41BA-8708-C19D544AFE45}" type="datetimeFigureOut">
              <a:rPr lang="en-US" smtClean="0"/>
              <a:t>7/4/2016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68538-048D-4CB6-9FB0-1E70B6C20EAE}" type="slidenum">
              <a:rPr lang="en-US" smtClean="0"/>
              <a:t>‹#›</a:t>
            </a:fld>
            <a:endParaRPr lang="en-US"/>
          </a:p>
        </p:txBody>
      </p:sp>
      <p:pic>
        <p:nvPicPr>
          <p:cNvPr id="7" name="Picture 2" descr="C:\Users\Dell PC\Desktop\template2.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592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419600"/>
            <a:ext cx="7772400" cy="1470025"/>
          </a:xfrm>
        </p:spPr>
        <p:txBody>
          <a:bodyPr>
            <a:normAutofit/>
          </a:bodyPr>
          <a:lstStyle/>
          <a:p>
            <a:r>
              <a:rPr lang="en-US" sz="3200" b="1" dirty="0" smtClean="0">
                <a:solidFill>
                  <a:schemeClr val="accent2">
                    <a:lumMod val="50000"/>
                  </a:schemeClr>
                </a:solidFill>
                <a:latin typeface="Times New Roman" pitchFamily="18" charset="0"/>
                <a:cs typeface="Times New Roman" pitchFamily="18" charset="0"/>
              </a:rPr>
              <a:t>11. </a:t>
            </a:r>
            <a:r>
              <a:rPr lang="en-US" sz="3200" b="1" dirty="0">
                <a:solidFill>
                  <a:schemeClr val="accent2">
                    <a:lumMod val="50000"/>
                  </a:schemeClr>
                </a:solidFill>
                <a:latin typeface="Times New Roman" pitchFamily="18" charset="0"/>
                <a:cs typeface="Times New Roman" pitchFamily="18" charset="0"/>
              </a:rPr>
              <a:t>Unemployment</a:t>
            </a:r>
            <a:endParaRPr lang="en-US" sz="3200" b="1" dirty="0">
              <a:solidFill>
                <a:schemeClr val="accent2">
                  <a:lumMod val="50000"/>
                </a:schemeClr>
              </a:solidFill>
              <a:latin typeface="Times New Roman" pitchFamily="18" charset="0"/>
              <a:ea typeface="+mn-ea"/>
              <a:cs typeface="Times New Roman" pitchFamily="18" charset="0"/>
            </a:endParaRPr>
          </a:p>
        </p:txBody>
      </p:sp>
      <p:sp>
        <p:nvSpPr>
          <p:cNvPr id="6" name="Title 1"/>
          <p:cNvSpPr txBox="1">
            <a:spLocks/>
          </p:cNvSpPr>
          <p:nvPr/>
        </p:nvSpPr>
        <p:spPr>
          <a:xfrm>
            <a:off x="0" y="1828800"/>
            <a:ext cx="4572000" cy="2133600"/>
          </a:xfrm>
          <a:prstGeom prst="rect">
            <a:avLst/>
          </a:prstGeom>
        </p:spPr>
        <p:txBody>
          <a:bodyPr vert="horz" lIns="91440" tIns="45720" rIns="91440" bIns="45720" rtlCol="0" anchor="ctr">
            <a:normAutofit fontScale="97500"/>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r>
              <a:rPr lang="en-US" sz="4300" b="1" dirty="0">
                <a:solidFill>
                  <a:srgbClr val="C0504D">
                    <a:lumMod val="50000"/>
                  </a:srgbClr>
                </a:solidFill>
                <a:latin typeface="Times New Roman" pitchFamily="18" charset="0"/>
                <a:ea typeface="Tahoma" pitchFamily="34" charset="0"/>
                <a:cs typeface="Times New Roman" pitchFamily="18" charset="0"/>
              </a:rPr>
              <a:t>Fundamentals of Management and Economics </a:t>
            </a:r>
          </a:p>
        </p:txBody>
      </p:sp>
    </p:spTree>
    <p:extLst>
      <p:ext uri="{BB962C8B-B14F-4D97-AF65-F5344CB8AC3E}">
        <p14:creationId xmlns:p14="http://schemas.microsoft.com/office/powerpoint/2010/main" val="1876459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lnSpcReduction="10000"/>
          </a:bodyPr>
          <a:lstStyle/>
          <a:p>
            <a:r>
              <a:rPr lang="en-US" sz="4400" b="1" dirty="0" smtClean="0"/>
              <a:t>Society: </a:t>
            </a:r>
            <a:r>
              <a:rPr lang="en-US" dirty="0" smtClean="0"/>
              <a:t>An economy with high unemployment is not using all of the resources, i.e. labor, available to it. Since it is operating below its production capability, it could have higher output if more people are usefully employed.</a:t>
            </a:r>
          </a:p>
          <a:p>
            <a:pPr>
              <a:buNone/>
            </a:pPr>
            <a:r>
              <a:rPr lang="en-US" dirty="0" smtClean="0"/>
              <a:t>	However, there is a difference between economic efficiency and unemployment: if the frictionally unemployed accepted the first job they were offered, they would be likely to be operating at below their skill level, reducing the economy's efficiency.</a:t>
            </a:r>
          </a:p>
          <a:p>
            <a:endParaRPr lang="en-US" dirty="0"/>
          </a:p>
        </p:txBody>
      </p:sp>
    </p:spTree>
    <p:extLst>
      <p:ext uri="{BB962C8B-B14F-4D97-AF65-F5344CB8AC3E}">
        <p14:creationId xmlns:p14="http://schemas.microsoft.com/office/powerpoint/2010/main" val="275719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18488"/>
          </a:xfrm>
        </p:spPr>
        <p:txBody>
          <a:bodyPr>
            <a:normAutofit fontScale="90000"/>
          </a:bodyPr>
          <a:lstStyle/>
          <a:p>
            <a:pPr algn="ctr"/>
            <a:r>
              <a:rPr lang="en-US" sz="7300" dirty="0" smtClean="0"/>
              <a:t>Measurement</a:t>
            </a:r>
            <a:r>
              <a:rPr lang="en-US" dirty="0" smtClean="0"/>
              <a:t/>
            </a:r>
            <a:br>
              <a:rPr lang="en-US" dirty="0" smtClean="0"/>
            </a:br>
            <a:endParaRPr lang="en-US" dirty="0"/>
          </a:p>
        </p:txBody>
      </p:sp>
      <p:sp>
        <p:nvSpPr>
          <p:cNvPr id="3" name="Content Placeholder 2"/>
          <p:cNvSpPr>
            <a:spLocks noGrp="1"/>
          </p:cNvSpPr>
          <p:nvPr>
            <p:ph idx="1"/>
          </p:nvPr>
        </p:nvSpPr>
        <p:spPr>
          <a:xfrm>
            <a:off x="228600" y="1905000"/>
            <a:ext cx="8686800" cy="4389120"/>
          </a:xfrm>
        </p:spPr>
        <p:txBody>
          <a:bodyPr>
            <a:normAutofit fontScale="77500" lnSpcReduction="20000"/>
          </a:bodyPr>
          <a:lstStyle/>
          <a:p>
            <a:r>
              <a:rPr lang="en-US" dirty="0" smtClean="0"/>
              <a:t>Economists typically focus on the unemployment rate. The unemployment rate is expressed as a percentage, and is calculated as follows</a:t>
            </a:r>
            <a:r>
              <a:rPr lang="en-US" dirty="0" smtClean="0"/>
              <a:t>:</a:t>
            </a:r>
          </a:p>
          <a:p>
            <a:endParaRPr lang="en-US" dirty="0" smtClean="0"/>
          </a:p>
          <a:p>
            <a:pPr>
              <a:buNone/>
            </a:pPr>
            <a:r>
              <a:rPr lang="en-US" sz="3900" dirty="0" smtClean="0"/>
              <a:t>	</a:t>
            </a:r>
            <a:r>
              <a:rPr lang="en-US" sz="3900" b="1" dirty="0" smtClean="0">
                <a:solidFill>
                  <a:srgbClr val="FF0000"/>
                </a:solidFill>
              </a:rPr>
              <a:t>Unemployment rate=unemployed worker/total labor  </a:t>
            </a:r>
            <a:r>
              <a:rPr lang="en-US" sz="3900" b="1" dirty="0" smtClean="0">
                <a:solidFill>
                  <a:srgbClr val="FF0000"/>
                </a:solidFill>
              </a:rPr>
              <a:t>force*100 </a:t>
            </a:r>
          </a:p>
          <a:p>
            <a:pPr>
              <a:buNone/>
            </a:pPr>
            <a:endParaRPr lang="en-US" sz="3900" dirty="0" smtClean="0"/>
          </a:p>
          <a:p>
            <a:pPr>
              <a:buNone/>
            </a:pPr>
            <a:r>
              <a:rPr lang="en-US" dirty="0" smtClean="0"/>
              <a:t>	As defined by the International labor organization, "unemployed workers" are those who are currently not working but are willing and are able to work for pay, currently available to work, and actively searching for work</a:t>
            </a:r>
          </a:p>
          <a:p>
            <a:endParaRPr lang="en-US" dirty="0"/>
          </a:p>
        </p:txBody>
      </p:sp>
    </p:spTree>
    <p:extLst>
      <p:ext uri="{BB962C8B-B14F-4D97-AF65-F5344CB8AC3E}">
        <p14:creationId xmlns:p14="http://schemas.microsoft.com/office/powerpoint/2010/main" val="2183778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Solutions</a:t>
            </a:r>
          </a:p>
        </p:txBody>
      </p:sp>
      <p:sp>
        <p:nvSpPr>
          <p:cNvPr id="3" name="Content Placeholder 2"/>
          <p:cNvSpPr>
            <a:spLocks noGrp="1"/>
          </p:cNvSpPr>
          <p:nvPr>
            <p:ph idx="1"/>
          </p:nvPr>
        </p:nvSpPr>
        <p:spPr/>
        <p:txBody>
          <a:bodyPr/>
          <a:lstStyle/>
          <a:p>
            <a:r>
              <a:rPr lang="en-US" b="1" dirty="0" smtClean="0"/>
              <a:t>A Change in the pattern of investment</a:t>
            </a:r>
          </a:p>
          <a:p>
            <a:r>
              <a:rPr lang="en-US" b="1" dirty="0" smtClean="0"/>
              <a:t>Encouragement to small enterprises as against big enterprises</a:t>
            </a:r>
          </a:p>
          <a:p>
            <a:r>
              <a:rPr lang="en-US" b="1" dirty="0" smtClean="0"/>
              <a:t>Problem of Choice of technique</a:t>
            </a:r>
          </a:p>
          <a:p>
            <a:r>
              <a:rPr lang="en-US" b="1" dirty="0" smtClean="0"/>
              <a:t>Encouragement of New Growth Centers in Small Towns and Rural Areas</a:t>
            </a:r>
          </a:p>
          <a:p>
            <a:r>
              <a:rPr lang="en-US" b="1" dirty="0" smtClean="0"/>
              <a:t>Subsidies on the Basis of Employment</a:t>
            </a:r>
          </a:p>
          <a:p>
            <a:r>
              <a:rPr lang="en-US" b="1" dirty="0" smtClean="0"/>
              <a:t>Reorientation of Educational Policy</a:t>
            </a:r>
          </a:p>
        </p:txBody>
      </p:sp>
    </p:spTree>
    <p:extLst>
      <p:ext uri="{BB962C8B-B14F-4D97-AF65-F5344CB8AC3E}">
        <p14:creationId xmlns:p14="http://schemas.microsoft.com/office/powerpoint/2010/main" val="550033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algn="ctr"/>
            <a:r>
              <a:rPr lang="en-US" sz="5400" dirty="0" smtClean="0"/>
              <a:t>UNEMPLOYMENT</a:t>
            </a:r>
            <a:endParaRPr lang="en-US" sz="5400" dirty="0"/>
          </a:p>
        </p:txBody>
      </p:sp>
      <p:sp>
        <p:nvSpPr>
          <p:cNvPr id="3" name="Content Placeholder 2"/>
          <p:cNvSpPr>
            <a:spLocks noGrp="1"/>
          </p:cNvSpPr>
          <p:nvPr>
            <p:ph idx="1"/>
          </p:nvPr>
        </p:nvSpPr>
        <p:spPr>
          <a:xfrm>
            <a:off x="457200" y="2057400"/>
            <a:ext cx="8229600" cy="3810000"/>
          </a:xfrm>
        </p:spPr>
        <p:txBody>
          <a:bodyPr>
            <a:normAutofit/>
          </a:bodyPr>
          <a:lstStyle/>
          <a:p>
            <a:pPr>
              <a:buNone/>
            </a:pPr>
            <a:r>
              <a:rPr lang="en-US" sz="4000" dirty="0" smtClean="0"/>
              <a:t>  Unemployment refers to </a:t>
            </a:r>
            <a:r>
              <a:rPr lang="en-US" sz="4000" b="1" dirty="0" smtClean="0"/>
              <a:t>a situation in which the workers who are capable of working and willing to work do not get employment.</a:t>
            </a:r>
            <a:endParaRPr lang="en-US" sz="4000" b="1" dirty="0"/>
          </a:p>
        </p:txBody>
      </p:sp>
    </p:spTree>
    <p:extLst>
      <p:ext uri="{BB962C8B-B14F-4D97-AF65-F5344CB8AC3E}">
        <p14:creationId xmlns:p14="http://schemas.microsoft.com/office/powerpoint/2010/main" val="3355968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Autofit/>
          </a:bodyPr>
          <a:lstStyle/>
          <a:p>
            <a:pPr algn="ctr"/>
            <a:r>
              <a:rPr lang="en-US" sz="6000" dirty="0" smtClean="0"/>
              <a:t>Types of unemployment</a:t>
            </a:r>
            <a:endParaRPr lang="en-US" sz="6000" dirty="0"/>
          </a:p>
        </p:txBody>
      </p:sp>
      <p:sp>
        <p:nvSpPr>
          <p:cNvPr id="3" name="Content Placeholder 2"/>
          <p:cNvSpPr>
            <a:spLocks noGrp="1"/>
          </p:cNvSpPr>
          <p:nvPr>
            <p:ph idx="1"/>
          </p:nvPr>
        </p:nvSpPr>
        <p:spPr/>
        <p:txBody>
          <a:bodyPr>
            <a:normAutofit/>
          </a:bodyPr>
          <a:lstStyle/>
          <a:p>
            <a:r>
              <a:rPr lang="en-US" sz="4000" dirty="0"/>
              <a:t>Frictional</a:t>
            </a:r>
            <a:r>
              <a:rPr lang="en-US" sz="4000" dirty="0" smtClean="0"/>
              <a:t> unemployment</a:t>
            </a:r>
          </a:p>
          <a:p>
            <a:r>
              <a:rPr lang="en-US" sz="4000" dirty="0" smtClean="0"/>
              <a:t>Structural unemployment</a:t>
            </a:r>
          </a:p>
          <a:p>
            <a:r>
              <a:rPr lang="en-US" sz="4000" dirty="0" smtClean="0"/>
              <a:t>Cyclical or Keynesian unemployment</a:t>
            </a:r>
          </a:p>
          <a:p>
            <a:r>
              <a:rPr lang="en-US" sz="4000" dirty="0" smtClean="0"/>
              <a:t>Seasonal unemployment</a:t>
            </a:r>
          </a:p>
        </p:txBody>
      </p:sp>
    </p:spTree>
    <p:extLst>
      <p:ext uri="{BB962C8B-B14F-4D97-AF65-F5344CB8AC3E}">
        <p14:creationId xmlns:p14="http://schemas.microsoft.com/office/powerpoint/2010/main" val="3197856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3810000"/>
          </a:xfrm>
        </p:spPr>
        <p:txBody>
          <a:bodyPr>
            <a:normAutofit lnSpcReduction="10000"/>
          </a:bodyPr>
          <a:lstStyle/>
          <a:p>
            <a:r>
              <a:rPr lang="en-US" sz="3200" dirty="0" smtClean="0"/>
              <a:t>   </a:t>
            </a:r>
            <a:r>
              <a:rPr lang="en-US" sz="4000" b="1" dirty="0" smtClean="0"/>
              <a:t>Frictional unemployment</a:t>
            </a:r>
            <a:r>
              <a:rPr lang="en-US" sz="3200" dirty="0" smtClean="0"/>
              <a:t> </a:t>
            </a:r>
            <a:endParaRPr lang="en-US" sz="3200" dirty="0" smtClean="0"/>
          </a:p>
          <a:p>
            <a:pPr>
              <a:buNone/>
            </a:pPr>
            <a:r>
              <a:rPr lang="en-US" sz="3200" dirty="0" smtClean="0"/>
              <a:t>	occurs </a:t>
            </a:r>
            <a:r>
              <a:rPr lang="en-US" sz="3200" dirty="0" smtClean="0"/>
              <a:t>when a worker moves from one job to another. It is a result of imperfect information in the labor market, because if job seekers knew that they would be employed for a particular job vacancy, almost no time would be lost in getting a new job, eliminating this form of unemployment.</a:t>
            </a:r>
          </a:p>
          <a:p>
            <a:pPr>
              <a:buNone/>
            </a:pPr>
            <a:endParaRPr lang="en-US" dirty="0"/>
          </a:p>
        </p:txBody>
      </p:sp>
      <p:sp>
        <p:nvSpPr>
          <p:cNvPr id="5" name="Title 1"/>
          <p:cNvSpPr txBox="1">
            <a:spLocks/>
          </p:cNvSpPr>
          <p:nvPr/>
        </p:nvSpPr>
        <p:spPr>
          <a:xfrm>
            <a:off x="457200" y="533400"/>
            <a:ext cx="82296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smtClean="0"/>
              <a:t>Types of unemployment</a:t>
            </a:r>
            <a:endParaRPr lang="en-US" sz="6000" dirty="0"/>
          </a:p>
        </p:txBody>
      </p:sp>
    </p:spTree>
    <p:extLst>
      <p:ext uri="{BB962C8B-B14F-4D97-AF65-F5344CB8AC3E}">
        <p14:creationId xmlns:p14="http://schemas.microsoft.com/office/powerpoint/2010/main" val="100670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229600" cy="3810000"/>
          </a:xfrm>
        </p:spPr>
        <p:txBody>
          <a:bodyPr/>
          <a:lstStyle/>
          <a:p>
            <a:r>
              <a:rPr lang="en-US" sz="4000" b="1" dirty="0"/>
              <a:t>Structural</a:t>
            </a:r>
            <a:r>
              <a:rPr lang="en-US" sz="3200" dirty="0" smtClean="0"/>
              <a:t> </a:t>
            </a:r>
            <a:r>
              <a:rPr lang="en-US" sz="4000" b="1" dirty="0"/>
              <a:t>unemployment</a:t>
            </a:r>
            <a:r>
              <a:rPr lang="en-US" sz="3200" dirty="0" smtClean="0"/>
              <a:t> </a:t>
            </a:r>
            <a:endParaRPr lang="en-US" sz="3200" dirty="0" smtClean="0"/>
          </a:p>
          <a:p>
            <a:pPr marL="0" indent="0">
              <a:buNone/>
            </a:pPr>
            <a:r>
              <a:rPr lang="en-US" sz="3200" dirty="0" smtClean="0"/>
              <a:t>arises </a:t>
            </a:r>
            <a:r>
              <a:rPr lang="en-US" sz="3200" dirty="0" smtClean="0"/>
              <a:t>when the qualification of a person is not enough to meet his job responsibilities. Conversely, structural unemployment arises when the salary offered to a person falls short of the minimum wage that can be paid for the concerned job.</a:t>
            </a:r>
            <a:endParaRPr lang="en-US" dirty="0"/>
          </a:p>
        </p:txBody>
      </p:sp>
      <p:sp>
        <p:nvSpPr>
          <p:cNvPr id="5" name="Title 1"/>
          <p:cNvSpPr>
            <a:spLocks noGrp="1"/>
          </p:cNvSpPr>
          <p:nvPr>
            <p:ph type="title"/>
          </p:nvPr>
        </p:nvSpPr>
        <p:spPr>
          <a:xfrm>
            <a:off x="457200" y="533400"/>
            <a:ext cx="8229600" cy="838200"/>
          </a:xfrm>
        </p:spPr>
        <p:txBody>
          <a:bodyPr>
            <a:noAutofit/>
          </a:bodyPr>
          <a:lstStyle/>
          <a:p>
            <a:pPr algn="ctr"/>
            <a:r>
              <a:rPr lang="en-US" sz="6000" dirty="0" smtClean="0"/>
              <a:t>Types of unemployment</a:t>
            </a:r>
            <a:endParaRPr lang="en-US" sz="6000" dirty="0"/>
          </a:p>
        </p:txBody>
      </p:sp>
    </p:spTree>
    <p:extLst>
      <p:ext uri="{BB962C8B-B14F-4D97-AF65-F5344CB8AC3E}">
        <p14:creationId xmlns:p14="http://schemas.microsoft.com/office/powerpoint/2010/main" val="721399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981200"/>
            <a:ext cx="9677400" cy="4343400"/>
          </a:xfrm>
        </p:spPr>
        <p:txBody>
          <a:bodyPr>
            <a:normAutofit fontScale="40000" lnSpcReduction="20000"/>
          </a:bodyPr>
          <a:lstStyle/>
          <a:p>
            <a:pPr lvl="2">
              <a:buNone/>
            </a:pPr>
            <a:endParaRPr lang="en-US" sz="3200" dirty="0" smtClean="0"/>
          </a:p>
          <a:p>
            <a:pPr lvl="2">
              <a:buNone/>
            </a:pPr>
            <a:endParaRPr lang="en-US" sz="3200" dirty="0" smtClean="0"/>
          </a:p>
          <a:p>
            <a:pPr lvl="2"/>
            <a:r>
              <a:rPr lang="en-US" sz="10000" b="1" dirty="0"/>
              <a:t> </a:t>
            </a:r>
            <a:r>
              <a:rPr lang="en-US" sz="10000" b="1" dirty="0"/>
              <a:t>Cyclical</a:t>
            </a:r>
            <a:r>
              <a:rPr lang="en-US" sz="10000" b="1" dirty="0"/>
              <a:t> </a:t>
            </a:r>
            <a:r>
              <a:rPr lang="en-US" sz="10000" b="1" dirty="0"/>
              <a:t>or demand deficient unemployment</a:t>
            </a:r>
            <a:r>
              <a:rPr lang="en-US" sz="10000" b="1" dirty="0"/>
              <a:t> </a:t>
            </a:r>
          </a:p>
          <a:p>
            <a:pPr marL="914400" lvl="2" indent="0">
              <a:buNone/>
            </a:pPr>
            <a:r>
              <a:rPr lang="en-US" sz="8000" dirty="0" smtClean="0"/>
              <a:t>occurs </a:t>
            </a:r>
            <a:r>
              <a:rPr lang="en-US" sz="8000" dirty="0" smtClean="0"/>
              <a:t>when the economy is in need of low workforce. The demand for labor increases with the economy in the growth phase. Again, when the economy passes through depression, demand for labor decreases and the extra workers are released as the unemployed labor force. </a:t>
            </a:r>
            <a:endParaRPr lang="en-US" sz="8000" dirty="0"/>
          </a:p>
        </p:txBody>
      </p:sp>
      <p:sp>
        <p:nvSpPr>
          <p:cNvPr id="5" name="Title 1"/>
          <p:cNvSpPr>
            <a:spLocks noGrp="1"/>
          </p:cNvSpPr>
          <p:nvPr>
            <p:ph type="title"/>
          </p:nvPr>
        </p:nvSpPr>
        <p:spPr>
          <a:xfrm>
            <a:off x="457200" y="533400"/>
            <a:ext cx="8229600" cy="838200"/>
          </a:xfrm>
        </p:spPr>
        <p:txBody>
          <a:bodyPr>
            <a:noAutofit/>
          </a:bodyPr>
          <a:lstStyle/>
          <a:p>
            <a:pPr algn="ctr"/>
            <a:r>
              <a:rPr lang="en-US" sz="6000" dirty="0" smtClean="0"/>
              <a:t>Types of unemployment</a:t>
            </a:r>
            <a:endParaRPr lang="en-US" sz="6000" dirty="0"/>
          </a:p>
        </p:txBody>
      </p:sp>
    </p:spTree>
    <p:extLst>
      <p:ext uri="{BB962C8B-B14F-4D97-AF65-F5344CB8AC3E}">
        <p14:creationId xmlns:p14="http://schemas.microsoft.com/office/powerpoint/2010/main" val="295003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38400"/>
            <a:ext cx="8229600" cy="3886200"/>
          </a:xfrm>
        </p:spPr>
        <p:txBody>
          <a:bodyPr>
            <a:normAutofit/>
          </a:bodyPr>
          <a:lstStyle/>
          <a:p>
            <a:r>
              <a:rPr lang="en-US" sz="4000" b="1" dirty="0" smtClean="0"/>
              <a:t>Seasonal unemployment </a:t>
            </a:r>
          </a:p>
          <a:p>
            <a:pPr marL="0" indent="0">
              <a:buNone/>
            </a:pPr>
            <a:r>
              <a:rPr lang="en-US" sz="4800" dirty="0" smtClean="0"/>
              <a:t>occurs </a:t>
            </a:r>
            <a:r>
              <a:rPr lang="en-US" sz="4800" dirty="0" smtClean="0"/>
              <a:t>when an occupation is not in demand at certain seasons.</a:t>
            </a:r>
            <a:endParaRPr lang="en-US" sz="4800" dirty="0"/>
          </a:p>
        </p:txBody>
      </p:sp>
      <p:sp>
        <p:nvSpPr>
          <p:cNvPr id="6" name="Title 1"/>
          <p:cNvSpPr>
            <a:spLocks noGrp="1"/>
          </p:cNvSpPr>
          <p:nvPr>
            <p:ph type="title"/>
          </p:nvPr>
        </p:nvSpPr>
        <p:spPr>
          <a:xfrm>
            <a:off x="457200" y="533400"/>
            <a:ext cx="8229600" cy="838200"/>
          </a:xfrm>
        </p:spPr>
        <p:txBody>
          <a:bodyPr>
            <a:noAutofit/>
          </a:bodyPr>
          <a:lstStyle/>
          <a:p>
            <a:pPr algn="ctr"/>
            <a:r>
              <a:rPr lang="en-US" sz="6000" dirty="0" smtClean="0"/>
              <a:t>Types of unemployment</a:t>
            </a:r>
            <a:endParaRPr lang="en-US" sz="6000" dirty="0"/>
          </a:p>
        </p:txBody>
      </p:sp>
    </p:spTree>
    <p:extLst>
      <p:ext uri="{BB962C8B-B14F-4D97-AF65-F5344CB8AC3E}">
        <p14:creationId xmlns:p14="http://schemas.microsoft.com/office/powerpoint/2010/main" val="816575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a:bodyPr>
          <a:lstStyle/>
          <a:p>
            <a:pPr algn="ctr"/>
            <a:r>
              <a:rPr lang="en-US" sz="6000" dirty="0" smtClean="0"/>
              <a:t>Causes of unemployment</a:t>
            </a:r>
            <a:endParaRPr lang="en-US" dirty="0"/>
          </a:p>
        </p:txBody>
      </p:sp>
      <p:sp>
        <p:nvSpPr>
          <p:cNvPr id="3" name="Content Placeholder 2"/>
          <p:cNvSpPr>
            <a:spLocks noGrp="1"/>
          </p:cNvSpPr>
          <p:nvPr>
            <p:ph idx="1"/>
          </p:nvPr>
        </p:nvSpPr>
        <p:spPr>
          <a:xfrm>
            <a:off x="457200" y="1905000"/>
            <a:ext cx="8229600" cy="4267200"/>
          </a:xfrm>
        </p:spPr>
        <p:txBody>
          <a:bodyPr>
            <a:normAutofit fontScale="92500" lnSpcReduction="20000"/>
          </a:bodyPr>
          <a:lstStyle/>
          <a:p>
            <a:pPr>
              <a:buNone/>
            </a:pPr>
            <a:r>
              <a:rPr lang="en-US" b="1" i="1" dirty="0" smtClean="0"/>
              <a:t> </a:t>
            </a:r>
          </a:p>
          <a:p>
            <a:r>
              <a:rPr lang="en-US" b="1" i="1" dirty="0" smtClean="0"/>
              <a:t>High Population growth.</a:t>
            </a:r>
          </a:p>
          <a:p>
            <a:r>
              <a:rPr lang="en-US" b="1" i="1" dirty="0" smtClean="0"/>
              <a:t>Absence of employment opportunities.</a:t>
            </a:r>
          </a:p>
          <a:p>
            <a:r>
              <a:rPr lang="en-US" b="1" i="1" dirty="0" smtClean="0"/>
              <a:t>Seasonal Employment.</a:t>
            </a:r>
          </a:p>
          <a:p>
            <a:r>
              <a:rPr lang="en-US" b="1" i="1" dirty="0" smtClean="0"/>
              <a:t>Joint Family System.</a:t>
            </a:r>
          </a:p>
          <a:p>
            <a:r>
              <a:rPr lang="en-US" b="1" i="1" dirty="0" smtClean="0"/>
              <a:t>Increasing turnout of students from Indian Universities.</a:t>
            </a:r>
          </a:p>
          <a:p>
            <a:r>
              <a:rPr lang="en-US" b="1" i="1" dirty="0" smtClean="0"/>
              <a:t>Slow Developing of Industries.</a:t>
            </a:r>
          </a:p>
          <a:p>
            <a:r>
              <a:rPr lang="en-US" b="1" i="1" dirty="0" smtClean="0"/>
              <a:t>Insufficient Rate of Economic Progress.</a:t>
            </a:r>
          </a:p>
          <a:p>
            <a:pPr>
              <a:buNone/>
            </a:pPr>
            <a:endParaRPr lang="en-US" b="1" i="1" dirty="0" smtClean="0"/>
          </a:p>
          <a:p>
            <a:pPr>
              <a:buNone/>
            </a:pPr>
            <a:endParaRPr lang="en-US" dirty="0"/>
          </a:p>
        </p:txBody>
      </p:sp>
    </p:spTree>
    <p:extLst>
      <p:ext uri="{BB962C8B-B14F-4D97-AF65-F5344CB8AC3E}">
        <p14:creationId xmlns:p14="http://schemas.microsoft.com/office/powerpoint/2010/main" val="156725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42288"/>
          </a:xfrm>
        </p:spPr>
        <p:txBody>
          <a:bodyPr>
            <a:normAutofit fontScale="90000"/>
          </a:bodyPr>
          <a:lstStyle/>
          <a:p>
            <a:pPr algn="ctr"/>
            <a:r>
              <a:rPr lang="en-US" sz="6700" dirty="0" smtClean="0"/>
              <a:t>Costs of unemployment</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4000" dirty="0" smtClean="0"/>
              <a:t>Individual :</a:t>
            </a:r>
            <a:r>
              <a:rPr lang="en-US" dirty="0" smtClean="0"/>
              <a:t>Unemployed individuals are unable to earn money to meet financial needs. Failure to pay installments or to pay rent may lead to homelessness through eviction. Unemployment increases chances of malnutrition, illness, mental stress, and loss of self-esteem, leading to depression.</a:t>
            </a:r>
            <a:endParaRPr lang="en-US" dirty="0"/>
          </a:p>
        </p:txBody>
      </p:sp>
    </p:spTree>
    <p:extLst>
      <p:ext uri="{BB962C8B-B14F-4D97-AF65-F5344CB8AC3E}">
        <p14:creationId xmlns:p14="http://schemas.microsoft.com/office/powerpoint/2010/main" val="996298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376</Words>
  <Application>Microsoft Office PowerPoint</Application>
  <PresentationFormat>On-screen Show (4:3)</PresentationFormat>
  <Paragraphs>49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11. Unemployment</vt:lpstr>
      <vt:lpstr>UNEMPLOYMENT</vt:lpstr>
      <vt:lpstr>Types of unemployment</vt:lpstr>
      <vt:lpstr>PowerPoint Presentation</vt:lpstr>
      <vt:lpstr>Types of unemployment</vt:lpstr>
      <vt:lpstr>Types of unemployment</vt:lpstr>
      <vt:lpstr>Types of unemployment</vt:lpstr>
      <vt:lpstr>Causes of unemployment</vt:lpstr>
      <vt:lpstr>Costs of unemployment </vt:lpstr>
      <vt:lpstr>PowerPoint Presentation</vt:lpstr>
      <vt:lpstr>Measurement </vt:lpstr>
      <vt:lpstr>Solutions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The Process of Controlling</dc:title>
  <dc:creator>Acer</dc:creator>
  <cp:lastModifiedBy>Acer</cp:lastModifiedBy>
  <cp:revision>6</cp:revision>
  <dcterms:created xsi:type="dcterms:W3CDTF">2015-05-29T06:19:00Z</dcterms:created>
  <dcterms:modified xsi:type="dcterms:W3CDTF">2016-07-04T16:39:31Z</dcterms:modified>
</cp:coreProperties>
</file>