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handoutMasterIdLst>
    <p:handoutMasterId r:id="rId30"/>
  </p:handoutMasterIdLst>
  <p:sldIdLst>
    <p:sldId id="376" r:id="rId2"/>
    <p:sldId id="348" r:id="rId3"/>
    <p:sldId id="420" r:id="rId4"/>
    <p:sldId id="259" r:id="rId5"/>
    <p:sldId id="286" r:id="rId6"/>
    <p:sldId id="377" r:id="rId7"/>
    <p:sldId id="301" r:id="rId8"/>
    <p:sldId id="374" r:id="rId9"/>
    <p:sldId id="422" r:id="rId10"/>
    <p:sldId id="442" r:id="rId11"/>
    <p:sldId id="443" r:id="rId12"/>
    <p:sldId id="423" r:id="rId13"/>
    <p:sldId id="424" r:id="rId14"/>
    <p:sldId id="425" r:id="rId15"/>
    <p:sldId id="426" r:id="rId16"/>
    <p:sldId id="427" r:id="rId17"/>
    <p:sldId id="428" r:id="rId18"/>
    <p:sldId id="429" r:id="rId19"/>
    <p:sldId id="430" r:id="rId20"/>
    <p:sldId id="431" r:id="rId21"/>
    <p:sldId id="432" r:id="rId22"/>
    <p:sldId id="433" r:id="rId23"/>
    <p:sldId id="435" r:id="rId24"/>
    <p:sldId id="438" r:id="rId25"/>
    <p:sldId id="439" r:id="rId26"/>
    <p:sldId id="440" r:id="rId27"/>
    <p:sldId id="441" r:id="rId28"/>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325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21" autoAdjust="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38446" cy="465194"/>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70302" y="1"/>
            <a:ext cx="3038445" cy="465194"/>
          </a:xfrm>
          <a:prstGeom prst="rect">
            <a:avLst/>
          </a:prstGeom>
        </p:spPr>
        <p:txBody>
          <a:bodyPr vert="horz" lIns="91440" tIns="45720" rIns="91440" bIns="45720" rtlCol="0"/>
          <a:lstStyle>
            <a:lvl1pPr algn="r">
              <a:defRPr sz="1200"/>
            </a:lvl1pPr>
          </a:lstStyle>
          <a:p>
            <a:fld id="{75A2D29A-7AB0-412C-AB0E-CA64639F2DEB}" type="datetimeFigureOut">
              <a:rPr lang="en-US" smtClean="0"/>
              <a:pPr/>
              <a:t>5/29/2018</a:t>
            </a:fld>
            <a:endParaRPr lang="en-US" dirty="0"/>
          </a:p>
        </p:txBody>
      </p:sp>
      <p:sp>
        <p:nvSpPr>
          <p:cNvPr id="4" name="Footer Placeholder 3"/>
          <p:cNvSpPr>
            <a:spLocks noGrp="1"/>
          </p:cNvSpPr>
          <p:nvPr>
            <p:ph type="ftr" sz="quarter" idx="2"/>
          </p:nvPr>
        </p:nvSpPr>
        <p:spPr>
          <a:xfrm>
            <a:off x="1" y="8829711"/>
            <a:ext cx="3038446" cy="465193"/>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02" y="8829711"/>
            <a:ext cx="3038445" cy="465193"/>
          </a:xfrm>
          <a:prstGeom prst="rect">
            <a:avLst/>
          </a:prstGeom>
        </p:spPr>
        <p:txBody>
          <a:bodyPr vert="horz" lIns="91440" tIns="45720" rIns="91440" bIns="45720" rtlCol="0" anchor="b"/>
          <a:lstStyle>
            <a:lvl1pPr algn="r">
              <a:defRPr sz="1200"/>
            </a:lvl1pPr>
          </a:lstStyle>
          <a:p>
            <a:fld id="{9408C89B-D9FA-4C1D-84BE-223EC6B0127E}" type="slidenum">
              <a:rPr lang="en-US" smtClean="0"/>
              <a:pPr/>
              <a:t>‹#›</a:t>
            </a:fld>
            <a:endParaRPr lang="en-US" dirty="0"/>
          </a:p>
        </p:txBody>
      </p:sp>
    </p:spTree>
    <p:extLst>
      <p:ext uri="{BB962C8B-B14F-4D97-AF65-F5344CB8AC3E}">
        <p14:creationId xmlns:p14="http://schemas.microsoft.com/office/powerpoint/2010/main" val="7052143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7840" cy="46482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1440" tIns="45720" rIns="91440" bIns="45720" rtlCol="0"/>
          <a:lstStyle>
            <a:lvl1pPr algn="r">
              <a:defRPr sz="1200"/>
            </a:lvl1pPr>
          </a:lstStyle>
          <a:p>
            <a:fld id="{6D72DBC2-65B7-432A-800E-E0D637B2365C}" type="datetimeFigureOut">
              <a:rPr lang="en-US" smtClean="0"/>
              <a:pPr/>
              <a:t>5/29/2018</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1041" y="4415791"/>
            <a:ext cx="5608320" cy="418338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8829967"/>
            <a:ext cx="3037840" cy="46482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1440" tIns="45720" rIns="91440" bIns="45720" rtlCol="0" anchor="b"/>
          <a:lstStyle>
            <a:lvl1pPr algn="r">
              <a:defRPr sz="1200"/>
            </a:lvl1pPr>
          </a:lstStyle>
          <a:p>
            <a:fld id="{D99F7FF2-0B42-4122-AC51-FE9024F0EDDB}" type="slidenum">
              <a:rPr lang="en-US" smtClean="0"/>
              <a:pPr/>
              <a:t>‹#›</a:t>
            </a:fld>
            <a:endParaRPr lang="en-US" dirty="0"/>
          </a:p>
        </p:txBody>
      </p:sp>
    </p:spTree>
    <p:extLst>
      <p:ext uri="{BB962C8B-B14F-4D97-AF65-F5344CB8AC3E}">
        <p14:creationId xmlns:p14="http://schemas.microsoft.com/office/powerpoint/2010/main" val="2646984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6" name="Slide Number Placeholder 5"/>
          <p:cNvSpPr>
            <a:spLocks noGrp="1"/>
          </p:cNvSpPr>
          <p:nvPr>
            <p:ph type="sldNum" sz="quarter" idx="12"/>
          </p:nvPr>
        </p:nvSpPr>
        <p:spPr/>
        <p:txBody>
          <a:bodyPr/>
          <a:lstStyle/>
          <a:p>
            <a:fld id="{54DD55FE-46AB-49B3-A65C-CEFDF7289EF9}" type="slidenum">
              <a:rPr lang="en-US" smtClean="0"/>
              <a:pPr/>
              <a:t>‹#›</a:t>
            </a:fld>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100262"/>
            <a:ext cx="9144000" cy="2566851"/>
          </a:xfrm>
          <a:prstGeom prst="rect">
            <a:avLst/>
          </a:prstGeom>
        </p:spPr>
      </p:pic>
      <p:sp>
        <p:nvSpPr>
          <p:cNvPr id="12" name="Title 1"/>
          <p:cNvSpPr txBox="1">
            <a:spLocks/>
          </p:cNvSpPr>
          <p:nvPr userDrawn="1"/>
        </p:nvSpPr>
        <p:spPr>
          <a:xfrm>
            <a:off x="4724400" y="2311332"/>
            <a:ext cx="4572000" cy="21336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accent2">
                    <a:lumMod val="50000"/>
                  </a:schemeClr>
                </a:solidFill>
                <a:latin typeface="Times New Roman" pitchFamily="18" charset="0"/>
                <a:cs typeface="Times New Roman" pitchFamily="18" charset="0"/>
              </a:rPr>
              <a:t>Fundamentals of Management and Economics </a:t>
            </a:r>
            <a:endParaRPr lang="en-US" sz="4000" dirty="0">
              <a:latin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54DD55FE-46AB-49B3-A65C-CEFDF7289EF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54DD55FE-46AB-49B3-A65C-CEFDF7289EF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981200"/>
            <a:ext cx="7772400" cy="4114800"/>
          </a:xfrm>
        </p:spPr>
        <p:txBody>
          <a:bodyPr/>
          <a:lstStyle/>
          <a:p>
            <a:pPr lvl="0"/>
            <a:endParaRPr lang="en-US" noProof="0" dirty="0" smtClean="0"/>
          </a:p>
        </p:txBody>
      </p:sp>
    </p:spTree>
    <p:extLst>
      <p:ext uri="{BB962C8B-B14F-4D97-AF65-F5344CB8AC3E}">
        <p14:creationId xmlns:p14="http://schemas.microsoft.com/office/powerpoint/2010/main" val="3844147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06400" y="228600"/>
            <a:ext cx="8229600" cy="5829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a:xfrm>
            <a:off x="431800" y="6229350"/>
            <a:ext cx="1905000" cy="457200"/>
          </a:xfrm>
          <a:prstGeom prst="rect">
            <a:avLst/>
          </a:prstGeom>
        </p:spPr>
        <p:txBody>
          <a:bodyPr/>
          <a:lstStyle>
            <a:lvl1pPr>
              <a:defRPr/>
            </a:lvl1pPr>
          </a:lstStyle>
          <a:p>
            <a:endParaRPr lang="en-US" dirty="0"/>
          </a:p>
        </p:txBody>
      </p:sp>
      <p:sp>
        <p:nvSpPr>
          <p:cNvPr id="5" name="Slide Number Placeholder 4"/>
          <p:cNvSpPr>
            <a:spLocks noGrp="1"/>
          </p:cNvSpPr>
          <p:nvPr>
            <p:ph type="sldNum" sz="quarter" idx="12"/>
          </p:nvPr>
        </p:nvSpPr>
        <p:spPr>
          <a:xfrm>
            <a:off x="6731000" y="6229350"/>
            <a:ext cx="1905000" cy="457200"/>
          </a:xfrm>
        </p:spPr>
        <p:txBody>
          <a:bodyPr/>
          <a:lstStyle>
            <a:lvl1pPr>
              <a:defRPr/>
            </a:lvl1pPr>
          </a:lstStyle>
          <a:p>
            <a:fld id="{8D49D91E-0A6B-4106-B5C0-E4E62B5B6502}" type="slidenum">
              <a:rPr lang="en-US"/>
              <a:pPr/>
              <a:t>‹#›</a:t>
            </a:fld>
            <a:endParaRPr lang="en-US" dirty="0"/>
          </a:p>
        </p:txBody>
      </p:sp>
    </p:spTree>
    <p:extLst>
      <p:ext uri="{BB962C8B-B14F-4D97-AF65-F5344CB8AC3E}">
        <p14:creationId xmlns:p14="http://schemas.microsoft.com/office/powerpoint/2010/main" val="68011475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54DD55FE-46AB-49B3-A65C-CEFDF7289EF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54DD55FE-46AB-49B3-A65C-CEFDF7289EF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54DD55FE-46AB-49B3-A65C-CEFDF7289EF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54DD55FE-46AB-49B3-A65C-CEFDF7289EF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54DD55FE-46AB-49B3-A65C-CEFDF7289EF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54DD55FE-46AB-49B3-A65C-CEFDF7289EF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54DD55FE-46AB-49B3-A65C-CEFDF7289EF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54DD55FE-46AB-49B3-A65C-CEFDF7289EF9}" type="slidenum">
              <a:rPr lang="en-US" smtClean="0"/>
              <a:pPr/>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DD55FE-46AB-49B3-A65C-CEFDF7289EF9}" type="slidenum">
              <a:rPr lang="en-US" smtClean="0"/>
              <a:pPr/>
              <a:t>‹#›</a:t>
            </a:fld>
            <a:endParaRPr lang="en-US" dirty="0"/>
          </a:p>
        </p:txBody>
      </p:sp>
      <p:pic>
        <p:nvPicPr>
          <p:cNvPr id="5" name="Picture 4"/>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0" y="0"/>
            <a:ext cx="9144000" cy="381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17.jpeg"/><Relationship Id="rId7" Type="http://schemas.openxmlformats.org/officeDocument/2006/relationships/image" Target="../media/image21.jpeg"/><Relationship Id="rId2"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90600" y="4876800"/>
            <a:ext cx="6400800" cy="1752600"/>
          </a:xfrm>
        </p:spPr>
        <p:txBody>
          <a:bodyPr/>
          <a:lstStyle/>
          <a:p>
            <a:pPr lvl="0"/>
            <a:r>
              <a:rPr lang="en-GB" dirty="0" smtClean="0"/>
              <a:t>2. Introduction </a:t>
            </a:r>
            <a:r>
              <a:rPr lang="en-GB" dirty="0"/>
              <a:t>to Organization and Organization </a:t>
            </a:r>
            <a:r>
              <a:rPr lang="en-GB" dirty="0" smtClean="0"/>
              <a:t>Environment</a:t>
            </a:r>
            <a:endParaRPr lang="en-US" dirty="0"/>
          </a:p>
        </p:txBody>
      </p:sp>
    </p:spTree>
  </p:cSld>
  <p:clrMapOvr>
    <a:overrideClrMapping bg1="lt1" tx1="dk1" bg2="lt2" tx2="dk2" accent1="accent1" accent2="accent2" accent3="accent3" accent4="accent4" accent5="accent5" accent6="accent6" hlink="hlink" folHlink="folHlink"/>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33400" y="762000"/>
            <a:ext cx="8305800" cy="5105400"/>
          </a:xfrm>
        </p:spPr>
        <p:txBody>
          <a:bodyPr>
            <a:normAutofit fontScale="90000"/>
          </a:bodyPr>
          <a:lstStyle/>
          <a:p>
            <a:pPr marL="441325" indent="-441325" algn="l">
              <a:lnSpc>
                <a:spcPct val="90000"/>
              </a:lnSpc>
            </a:pPr>
            <a:r>
              <a:rPr lang="en-US" b="1" dirty="0" smtClean="0">
                <a:solidFill>
                  <a:schemeClr val="accent2">
                    <a:lumMod val="50000"/>
                  </a:schemeClr>
                </a:solidFill>
                <a:latin typeface="Times New Roman" pitchFamily="18" charset="0"/>
                <a:cs typeface="Times New Roman" pitchFamily="18" charset="0"/>
              </a:rPr>
              <a:t/>
            </a:r>
            <a:br>
              <a:rPr lang="en-US" b="1" dirty="0" smtClean="0">
                <a:solidFill>
                  <a:schemeClr val="accent2">
                    <a:lumMod val="50000"/>
                  </a:schemeClr>
                </a:solidFill>
                <a:latin typeface="Times New Roman" pitchFamily="18" charset="0"/>
                <a:cs typeface="Times New Roman" pitchFamily="18" charset="0"/>
              </a:rPr>
            </a:br>
            <a:r>
              <a:rPr lang="en-US" b="1" dirty="0" smtClean="0">
                <a:solidFill>
                  <a:schemeClr val="accent2">
                    <a:lumMod val="50000"/>
                  </a:schemeClr>
                </a:solidFill>
                <a:latin typeface="Times New Roman" pitchFamily="18" charset="0"/>
                <a:cs typeface="Times New Roman" pitchFamily="18" charset="0"/>
              </a:rPr>
              <a:t/>
            </a:r>
            <a:br>
              <a:rPr lang="en-US" b="1" dirty="0" smtClean="0">
                <a:solidFill>
                  <a:schemeClr val="accent2">
                    <a:lumMod val="50000"/>
                  </a:schemeClr>
                </a:solidFill>
                <a:latin typeface="Times New Roman" pitchFamily="18" charset="0"/>
                <a:cs typeface="Times New Roman" pitchFamily="18" charset="0"/>
              </a:rPr>
            </a:br>
            <a:r>
              <a:rPr lang="en-US" b="1" dirty="0" smtClean="0">
                <a:solidFill>
                  <a:schemeClr val="accent2">
                    <a:lumMod val="50000"/>
                  </a:schemeClr>
                </a:solidFill>
                <a:latin typeface="Times New Roman" pitchFamily="18" charset="0"/>
                <a:cs typeface="Times New Roman" pitchFamily="18" charset="0"/>
              </a:rPr>
              <a:t/>
            </a:r>
            <a:br>
              <a:rPr lang="en-US" b="1" dirty="0" smtClean="0">
                <a:solidFill>
                  <a:schemeClr val="accent2">
                    <a:lumMod val="50000"/>
                  </a:schemeClr>
                </a:solidFill>
                <a:latin typeface="Times New Roman" pitchFamily="18" charset="0"/>
                <a:cs typeface="Times New Roman" pitchFamily="18" charset="0"/>
              </a:rPr>
            </a:br>
            <a:r>
              <a:rPr lang="en-US" b="1" dirty="0" smtClean="0">
                <a:solidFill>
                  <a:schemeClr val="accent2">
                    <a:lumMod val="50000"/>
                  </a:schemeClr>
                </a:solidFill>
                <a:latin typeface="Times New Roman" pitchFamily="18" charset="0"/>
                <a:cs typeface="Times New Roman" pitchFamily="18" charset="0"/>
              </a:rPr>
              <a:t/>
            </a:r>
            <a:br>
              <a:rPr lang="en-US" b="1" dirty="0" smtClean="0">
                <a:solidFill>
                  <a:schemeClr val="accent2">
                    <a:lumMod val="50000"/>
                  </a:schemeClr>
                </a:solidFill>
                <a:latin typeface="Times New Roman" pitchFamily="18" charset="0"/>
                <a:cs typeface="Times New Roman" pitchFamily="18" charset="0"/>
              </a:rPr>
            </a:br>
            <a:r>
              <a:rPr lang="en-US" b="1" dirty="0" smtClean="0">
                <a:solidFill>
                  <a:schemeClr val="accent2">
                    <a:lumMod val="50000"/>
                  </a:schemeClr>
                </a:solidFill>
                <a:latin typeface="Times New Roman" pitchFamily="18" charset="0"/>
                <a:cs typeface="Times New Roman" pitchFamily="18" charset="0"/>
              </a:rPr>
              <a:t>                 Stakeholders</a:t>
            </a:r>
            <a:r>
              <a:rPr lang="en-US" b="1" dirty="0" smtClean="0"/>
              <a:t> </a:t>
            </a:r>
            <a:br>
              <a:rPr lang="en-US" b="1" dirty="0" smtClean="0"/>
            </a:br>
            <a:r>
              <a:rPr lang="en-US" b="1" dirty="0" smtClean="0">
                <a:solidFill>
                  <a:schemeClr val="accent2">
                    <a:lumMod val="50000"/>
                  </a:schemeClr>
                </a:solidFill>
                <a:latin typeface="Times New Roman" pitchFamily="18" charset="0"/>
                <a:cs typeface="Times New Roman" pitchFamily="18" charset="0"/>
              </a:rPr>
              <a:t/>
            </a:r>
            <a:br>
              <a:rPr lang="en-US" b="1" dirty="0" smtClean="0">
                <a:solidFill>
                  <a:schemeClr val="accent2">
                    <a:lumMod val="50000"/>
                  </a:schemeClr>
                </a:solidFill>
                <a:latin typeface="Times New Roman" pitchFamily="18" charset="0"/>
                <a:cs typeface="Times New Roman" pitchFamily="18" charset="0"/>
              </a:rPr>
            </a:br>
            <a:r>
              <a:rPr lang="en-US" sz="3100" dirty="0" smtClean="0">
                <a:solidFill>
                  <a:srgbClr val="002060"/>
                </a:solidFill>
                <a:latin typeface="Times New Roman" pitchFamily="18" charset="0"/>
                <a:cs typeface="Times New Roman" pitchFamily="18" charset="0"/>
              </a:rPr>
              <a:t>The people or groups that supply a company with its productive </a:t>
            </a:r>
            <a:r>
              <a:rPr lang="en-US" sz="3100" spc="-100" dirty="0" smtClean="0">
                <a:solidFill>
                  <a:srgbClr val="002060"/>
                </a:solidFill>
                <a:latin typeface="Times New Roman" pitchFamily="18" charset="0"/>
                <a:cs typeface="Times New Roman" pitchFamily="18" charset="0"/>
              </a:rPr>
              <a:t>resources</a:t>
            </a:r>
            <a:r>
              <a:rPr lang="en-US" sz="3100" dirty="0" smtClean="0">
                <a:solidFill>
                  <a:srgbClr val="002060"/>
                </a:solidFill>
                <a:latin typeface="Times New Roman" pitchFamily="18" charset="0"/>
                <a:cs typeface="Times New Roman" pitchFamily="18" charset="0"/>
              </a:rPr>
              <a:t> and so have a claim on and stake in the company.</a:t>
            </a:r>
            <a:br>
              <a:rPr lang="en-US" sz="3100" dirty="0" smtClean="0">
                <a:solidFill>
                  <a:srgbClr val="002060"/>
                </a:solidFill>
                <a:latin typeface="Times New Roman" pitchFamily="18" charset="0"/>
                <a:cs typeface="Times New Roman" pitchFamily="18" charset="0"/>
              </a:rPr>
            </a:br>
            <a:r>
              <a:rPr lang="en-US" sz="3100" dirty="0" smtClean="0">
                <a:solidFill>
                  <a:srgbClr val="002060"/>
                </a:solidFill>
                <a:latin typeface="Times New Roman" pitchFamily="18" charset="0"/>
                <a:cs typeface="Times New Roman" pitchFamily="18" charset="0"/>
              </a:rPr>
              <a:t/>
            </a:r>
            <a:br>
              <a:rPr lang="en-US" sz="3100" dirty="0" smtClean="0">
                <a:solidFill>
                  <a:srgbClr val="002060"/>
                </a:solidFill>
                <a:latin typeface="Times New Roman" pitchFamily="18" charset="0"/>
                <a:cs typeface="Times New Roman" pitchFamily="18" charset="0"/>
              </a:rPr>
            </a:br>
            <a:r>
              <a:rPr lang="en-US" sz="3100" dirty="0" smtClean="0">
                <a:solidFill>
                  <a:srgbClr val="002060"/>
                </a:solidFill>
                <a:latin typeface="Times New Roman" pitchFamily="18" charset="0"/>
                <a:cs typeface="Times New Roman" pitchFamily="18" charset="0"/>
              </a:rPr>
              <a:t/>
            </a:r>
            <a:br>
              <a:rPr lang="en-US" sz="3100" dirty="0" smtClean="0">
                <a:solidFill>
                  <a:srgbClr val="002060"/>
                </a:solidFill>
                <a:latin typeface="Times New Roman" pitchFamily="18" charset="0"/>
                <a:cs typeface="Times New Roman" pitchFamily="18" charset="0"/>
              </a:rPr>
            </a:br>
            <a:r>
              <a:rPr lang="en-US" sz="3100" dirty="0" smtClean="0">
                <a:solidFill>
                  <a:srgbClr val="002060"/>
                </a:solidFill>
                <a:latin typeface="Times New Roman" pitchFamily="18" charset="0"/>
                <a:cs typeface="Times New Roman" pitchFamily="18" charset="0"/>
              </a:rPr>
              <a:t/>
            </a:r>
            <a:br>
              <a:rPr lang="en-US" sz="3100" dirty="0" smtClean="0">
                <a:solidFill>
                  <a:srgbClr val="002060"/>
                </a:solidFill>
                <a:latin typeface="Times New Roman" pitchFamily="18" charset="0"/>
                <a:cs typeface="Times New Roman" pitchFamily="18" charset="0"/>
              </a:rPr>
            </a:br>
            <a:r>
              <a:rPr lang="en-US" sz="3100" dirty="0" smtClean="0">
                <a:solidFill>
                  <a:srgbClr val="002060"/>
                </a:solidFill>
                <a:latin typeface="Times New Roman" pitchFamily="18" charset="0"/>
                <a:cs typeface="Times New Roman" pitchFamily="18" charset="0"/>
              </a:rPr>
              <a:t>Individuals, groups or institutions directly or indirectly affected by the activities of the organisation and who have an  interest over it.</a:t>
            </a:r>
            <a:r>
              <a:rPr lang="en-US" sz="3100" b="1" dirty="0" smtClean="0">
                <a:solidFill>
                  <a:srgbClr val="000099"/>
                </a:solidFill>
                <a:latin typeface="Times New Roman" pitchFamily="18" charset="0"/>
                <a:cs typeface="Times New Roman" pitchFamily="18" charset="0"/>
              </a:rPr>
              <a:t/>
            </a:r>
            <a:br>
              <a:rPr lang="en-US" sz="3100" b="1" dirty="0" smtClean="0">
                <a:solidFill>
                  <a:srgbClr val="000099"/>
                </a:solidFill>
                <a:latin typeface="Times New Roman" pitchFamily="18" charset="0"/>
                <a:cs typeface="Times New Roman" pitchFamily="18" charset="0"/>
              </a:rPr>
            </a:br>
            <a:r>
              <a:rPr lang="en-US" sz="3100" b="1" dirty="0" smtClean="0">
                <a:solidFill>
                  <a:srgbClr val="002060"/>
                </a:solidFill>
                <a:latin typeface="Times New Roman" pitchFamily="18" charset="0"/>
                <a:cs typeface="Times New Roman" pitchFamily="18" charset="0"/>
              </a:rPr>
              <a:t/>
            </a:r>
            <a:br>
              <a:rPr lang="en-US" sz="3100" b="1" dirty="0" smtClean="0">
                <a:solidFill>
                  <a:srgbClr val="002060"/>
                </a:solidFill>
                <a:latin typeface="Times New Roman" pitchFamily="18" charset="0"/>
                <a:cs typeface="Times New Roman" pitchFamily="18" charset="0"/>
              </a:rPr>
            </a:br>
            <a:r>
              <a:rPr lang="en-US" sz="4000" b="1" dirty="0" smtClean="0"/>
              <a:t/>
            </a:r>
            <a:br>
              <a:rPr lang="en-US" sz="4000" b="1" dirty="0" smtClean="0"/>
            </a:br>
            <a:r>
              <a:rPr lang="en-US" sz="4000" b="1" dirty="0" smtClean="0"/>
              <a:t/>
            </a:r>
            <a:br>
              <a:rPr lang="en-US" sz="4000" b="1" dirty="0" smtClean="0"/>
            </a:br>
            <a:r>
              <a:rPr lang="en-US" sz="4000" b="1" dirty="0" smtClean="0"/>
              <a:t/>
            </a:r>
            <a:br>
              <a:rPr lang="en-US" sz="4000" b="1" dirty="0" smtClean="0"/>
            </a:br>
            <a:r>
              <a:rPr lang="en-US" sz="4000" b="1" dirty="0" smtClean="0"/>
              <a:t/>
            </a:r>
            <a:br>
              <a:rPr lang="en-US" sz="4000" b="1" dirty="0" smtClean="0"/>
            </a:br>
            <a:endParaRPr lang="en-US" sz="4000" b="1" dirty="0"/>
          </a:p>
        </p:txBody>
      </p:sp>
      <p:sp>
        <p:nvSpPr>
          <p:cNvPr id="6" name="TextBox 5"/>
          <p:cNvSpPr txBox="1"/>
          <p:nvPr/>
        </p:nvSpPr>
        <p:spPr>
          <a:xfrm>
            <a:off x="3886200" y="3048000"/>
            <a:ext cx="4648200" cy="400110"/>
          </a:xfrm>
          <a:prstGeom prst="rect">
            <a:avLst/>
          </a:prstGeom>
          <a:noFill/>
        </p:spPr>
        <p:txBody>
          <a:bodyPr wrap="square" rtlCol="0">
            <a:spAutoFit/>
          </a:bodyPr>
          <a:lstStyle/>
          <a:p>
            <a:pPr algn="r"/>
            <a:r>
              <a:rPr lang="en-US" sz="2000" i="1" dirty="0" smtClean="0">
                <a:solidFill>
                  <a:srgbClr val="002060"/>
                </a:solidFill>
                <a:latin typeface="Times New Roman" pitchFamily="18" charset="0"/>
                <a:cs typeface="Times New Roman" pitchFamily="18" charset="0"/>
              </a:rPr>
              <a:t>(Jones and George, 2009)</a:t>
            </a:r>
            <a:endParaRPr lang="en-US" sz="2000" i="1" dirty="0">
              <a:solidFill>
                <a:srgbClr val="002060"/>
              </a:solidFill>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54DD55FE-46AB-49B3-A65C-CEFDF7289EF9}" type="slidenum">
              <a:rPr lang="en-US" smtClean="0"/>
              <a:pPr/>
              <a:t>10</a:t>
            </a:fld>
            <a:endParaRPr lang="en-US" dirty="0"/>
          </a:p>
        </p:txBody>
      </p:sp>
    </p:spTree>
    <p:extLst>
      <p:ext uri="{BB962C8B-B14F-4D97-AF65-F5344CB8AC3E}">
        <p14:creationId xmlns:p14="http://schemas.microsoft.com/office/powerpoint/2010/main" val="11664433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algn="ctr">
              <a:buNone/>
            </a:pPr>
            <a:r>
              <a:rPr lang="en-US" sz="3600" b="1" dirty="0" smtClean="0">
                <a:solidFill>
                  <a:schemeClr val="accent2">
                    <a:lumMod val="50000"/>
                  </a:schemeClr>
                </a:solidFill>
                <a:latin typeface="Times New Roman" pitchFamily="18" charset="0"/>
                <a:cs typeface="Times New Roman" pitchFamily="18" charset="0"/>
              </a:rPr>
              <a:t>Types of Stakeholders  </a:t>
            </a:r>
          </a:p>
          <a:p>
            <a:pPr algn="ctr">
              <a:buNone/>
            </a:pPr>
            <a:endParaRPr lang="en-US" b="1" dirty="0" smtClean="0"/>
          </a:p>
          <a:p>
            <a:pPr algn="ctr">
              <a:buNone/>
            </a:pPr>
            <a:endParaRPr lang="en-US" sz="2800" dirty="0">
              <a:solidFill>
                <a:srgbClr val="002060"/>
              </a:solidFill>
              <a:latin typeface="Times New Roman" pitchFamily="18" charset="0"/>
              <a:cs typeface="Times New Roman" pitchFamily="18" charset="0"/>
            </a:endParaRPr>
          </a:p>
        </p:txBody>
      </p:sp>
      <p:pic>
        <p:nvPicPr>
          <p:cNvPr id="9" name="Picture 5"/>
          <p:cNvPicPr>
            <a:picLocks noChangeAspect="1" noChangeArrowheads="1"/>
          </p:cNvPicPr>
          <p:nvPr/>
        </p:nvPicPr>
        <p:blipFill>
          <a:blip r:embed="rId2" cstate="print">
            <a:duotone>
              <a:schemeClr val="accent3">
                <a:shade val="45000"/>
                <a:satMod val="135000"/>
              </a:schemeClr>
              <a:prstClr val="white"/>
            </a:duotone>
          </a:blip>
          <a:srcRect/>
          <a:stretch>
            <a:fillRect/>
          </a:stretch>
        </p:blipFill>
        <p:spPr bwMode="auto">
          <a:xfrm>
            <a:off x="1447800" y="1371600"/>
            <a:ext cx="6553201" cy="4343400"/>
          </a:xfrm>
          <a:prstGeom prst="rect">
            <a:avLst/>
          </a:prstGeom>
          <a:solidFill>
            <a:schemeClr val="accent2">
              <a:lumMod val="40000"/>
              <a:lumOff val="60000"/>
            </a:schemeClr>
          </a:solidFill>
          <a:ln w="28575">
            <a:solidFill>
              <a:schemeClr val="accent3">
                <a:lumMod val="50000"/>
              </a:schemeClr>
            </a:solidFill>
            <a:miter lim="800000"/>
            <a:headEnd/>
            <a:tailEnd/>
          </a:ln>
          <a:effectLst/>
        </p:spPr>
      </p:pic>
      <p:sp>
        <p:nvSpPr>
          <p:cNvPr id="10" name="Rectangle 9"/>
          <p:cNvSpPr/>
          <p:nvPr/>
        </p:nvSpPr>
        <p:spPr>
          <a:xfrm>
            <a:off x="4953000" y="5791200"/>
            <a:ext cx="3130985" cy="400110"/>
          </a:xfrm>
          <a:prstGeom prst="rect">
            <a:avLst/>
          </a:prstGeom>
        </p:spPr>
        <p:txBody>
          <a:bodyPr wrap="none">
            <a:spAutoFit/>
          </a:bodyPr>
          <a:lstStyle/>
          <a:p>
            <a:r>
              <a:rPr lang="en-US" sz="2000" i="1" dirty="0" smtClean="0">
                <a:solidFill>
                  <a:srgbClr val="002060"/>
                </a:solidFill>
                <a:latin typeface="Times New Roman" pitchFamily="18" charset="0"/>
                <a:cs typeface="Times New Roman" pitchFamily="18" charset="0"/>
              </a:rPr>
              <a:t>(Robbins and Coulter ,2010)</a:t>
            </a:r>
            <a:endParaRPr lang="en-US" sz="2000" i="1" dirty="0">
              <a:solidFill>
                <a:srgbClr val="002060"/>
              </a:solidFill>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54DD55FE-46AB-49B3-A65C-CEFDF7289EF9}" type="slidenum">
              <a:rPr lang="en-US" smtClean="0"/>
              <a:pPr/>
              <a:t>11</a:t>
            </a:fld>
            <a:endParaRPr lang="en-US" dirty="0"/>
          </a:p>
        </p:txBody>
      </p:sp>
    </p:spTree>
    <p:extLst>
      <p:ext uri="{BB962C8B-B14F-4D97-AF65-F5344CB8AC3E}">
        <p14:creationId xmlns:p14="http://schemas.microsoft.com/office/powerpoint/2010/main" val="34028492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chemeClr val="accent2">
                    <a:lumMod val="50000"/>
                  </a:schemeClr>
                </a:solidFill>
                <a:latin typeface="Times New Roman" pitchFamily="18" charset="0"/>
                <a:cs typeface="Times New Roman" pitchFamily="18" charset="0"/>
              </a:rPr>
              <a:t>Organizational Environment</a:t>
            </a:r>
            <a:endParaRPr lang="en-US" sz="3600" b="1" dirty="0">
              <a:solidFill>
                <a:schemeClr val="accent2">
                  <a:lumMod val="50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762000" y="1600201"/>
            <a:ext cx="7848600" cy="4267200"/>
          </a:xfrm>
        </p:spPr>
        <p:txBody>
          <a:bodyPr/>
          <a:lstStyle/>
          <a:p>
            <a:pPr lvl="0" algn="just">
              <a:buNone/>
            </a:pPr>
            <a:r>
              <a:rPr lang="en-US" dirty="0" smtClean="0"/>
              <a:t>   </a:t>
            </a:r>
            <a:r>
              <a:rPr lang="en-US" sz="2800" dirty="0" smtClean="0">
                <a:solidFill>
                  <a:srgbClr val="002060"/>
                </a:solidFill>
                <a:latin typeface="Times New Roman" pitchFamily="18" charset="0"/>
                <a:cs typeface="Times New Roman" pitchFamily="18" charset="0"/>
              </a:rPr>
              <a:t>Organizational Environment is a set of forces surrounding an organisation that have the potential to affect the way it operates and its access to scare resources. </a:t>
            </a:r>
          </a:p>
          <a:p>
            <a:pPr lvl="0" algn="r">
              <a:buNone/>
            </a:pPr>
            <a:r>
              <a:rPr lang="en-US" sz="2000" i="1" dirty="0" smtClean="0">
                <a:solidFill>
                  <a:srgbClr val="002060"/>
                </a:solidFill>
                <a:latin typeface="Times New Roman" pitchFamily="18" charset="0"/>
                <a:cs typeface="Times New Roman" pitchFamily="18" charset="0"/>
              </a:rPr>
              <a:t>                                                             (Jones, 2007)</a:t>
            </a:r>
          </a:p>
          <a:p>
            <a:pPr>
              <a:buNone/>
            </a:pPr>
            <a:r>
              <a:rPr lang="en-US" sz="2800" dirty="0" smtClean="0">
                <a:solidFill>
                  <a:srgbClr val="002060"/>
                </a:solidFill>
                <a:latin typeface="Times New Roman" pitchFamily="18" charset="0"/>
                <a:cs typeface="Times New Roman" pitchFamily="18" charset="0"/>
              </a:rPr>
              <a:t>	</a:t>
            </a:r>
          </a:p>
          <a:p>
            <a:pPr>
              <a:buNone/>
            </a:pPr>
            <a:r>
              <a:rPr lang="en-US" sz="2800" dirty="0" smtClean="0">
                <a:solidFill>
                  <a:srgbClr val="002060"/>
                </a:solidFill>
                <a:latin typeface="Times New Roman" pitchFamily="18" charset="0"/>
                <a:cs typeface="Times New Roman" pitchFamily="18" charset="0"/>
              </a:rPr>
              <a:t>    Organizational Environment is the sum totality of all the internal and external factors and forces affecting the organizational performance.</a:t>
            </a:r>
            <a:endParaRPr lang="en-US" sz="2800" dirty="0">
              <a:solidFill>
                <a:srgbClr val="002060"/>
              </a:solidFill>
              <a:latin typeface="Times New Roman" pitchFamily="18" charset="0"/>
              <a:cs typeface="Times New Roman" pitchFamily="18" charset="0"/>
            </a:endParaRPr>
          </a:p>
        </p:txBody>
      </p:sp>
      <p:sp>
        <p:nvSpPr>
          <p:cNvPr id="8" name="Slide Number Placeholder 7"/>
          <p:cNvSpPr>
            <a:spLocks noGrp="1"/>
          </p:cNvSpPr>
          <p:nvPr>
            <p:ph type="sldNum" sz="quarter" idx="12"/>
          </p:nvPr>
        </p:nvSpPr>
        <p:spPr/>
        <p:txBody>
          <a:bodyPr/>
          <a:lstStyle/>
          <a:p>
            <a:fld id="{54DD55FE-46AB-49B3-A65C-CEFDF7289EF9}" type="slidenum">
              <a:rPr lang="en-US" smtClean="0"/>
              <a:pPr/>
              <a:t>12</a:t>
            </a:fld>
            <a:endParaRPr lang="en-US" dirty="0"/>
          </a:p>
        </p:txBody>
      </p:sp>
    </p:spTree>
    <p:extLst>
      <p:ext uri="{BB962C8B-B14F-4D97-AF65-F5344CB8AC3E}">
        <p14:creationId xmlns:p14="http://schemas.microsoft.com/office/powerpoint/2010/main" val="28491119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839200" cy="1325562"/>
          </a:xfrm>
        </p:spPr>
        <p:txBody>
          <a:bodyPr>
            <a:noAutofit/>
          </a:bodyPr>
          <a:lstStyle/>
          <a:p>
            <a:r>
              <a:rPr lang="en-US" sz="3200" b="1" dirty="0" smtClean="0">
                <a:latin typeface="Times New Roman" pitchFamily="18" charset="0"/>
                <a:cs typeface="Times New Roman" pitchFamily="18" charset="0"/>
              </a:rPr>
              <a:t/>
            </a:r>
            <a:br>
              <a:rPr lang="en-US" sz="3200" b="1" dirty="0" smtClean="0">
                <a:latin typeface="Times New Roman" pitchFamily="18" charset="0"/>
                <a:cs typeface="Times New Roman" pitchFamily="18" charset="0"/>
              </a:rPr>
            </a:br>
            <a:r>
              <a:rPr lang="en-US" sz="3200" b="1" dirty="0" smtClean="0">
                <a:solidFill>
                  <a:schemeClr val="accent2">
                    <a:lumMod val="50000"/>
                  </a:schemeClr>
                </a:solidFill>
                <a:latin typeface="Times New Roman" pitchFamily="18" charset="0"/>
                <a:cs typeface="Times New Roman" pitchFamily="18" charset="0"/>
              </a:rPr>
              <a:t>Classification of Organizational Environment</a:t>
            </a:r>
            <a:r>
              <a:rPr lang="en-US" sz="3200" dirty="0" smtClean="0">
                <a:solidFill>
                  <a:schemeClr val="accent2">
                    <a:lumMod val="50000"/>
                  </a:schemeClr>
                </a:solidFill>
                <a:latin typeface="Times New Roman" pitchFamily="18" charset="0"/>
                <a:cs typeface="Times New Roman" pitchFamily="18" charset="0"/>
              </a:rPr>
              <a:t/>
            </a:r>
            <a:br>
              <a:rPr lang="en-US" sz="3200" dirty="0" smtClean="0">
                <a:solidFill>
                  <a:schemeClr val="accent2">
                    <a:lumMod val="50000"/>
                  </a:schemeClr>
                </a:solidFill>
                <a:latin typeface="Times New Roman" pitchFamily="18" charset="0"/>
                <a:cs typeface="Times New Roman" pitchFamily="18" charset="0"/>
              </a:rPr>
            </a:br>
            <a:endParaRPr lang="en-US" sz="3200" dirty="0">
              <a:solidFill>
                <a:schemeClr val="accent2">
                  <a:lumMod val="50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953000"/>
          </a:xfrm>
        </p:spPr>
        <p:txBody>
          <a:bodyPr/>
          <a:lstStyle/>
          <a:p>
            <a:pPr lvl="0">
              <a:buNone/>
            </a:pPr>
            <a:endParaRPr lang="en-US" dirty="0" smtClean="0"/>
          </a:p>
          <a:p>
            <a:pPr marL="514350" lvl="0" indent="-514350">
              <a:buFont typeface="Wingdings" pitchFamily="2" charset="2"/>
              <a:buChar char="§"/>
            </a:pPr>
            <a:r>
              <a:rPr lang="en-US" dirty="0" smtClean="0">
                <a:solidFill>
                  <a:srgbClr val="002060"/>
                </a:solidFill>
                <a:latin typeface="Times New Roman" pitchFamily="18" charset="0"/>
                <a:cs typeface="Times New Roman" pitchFamily="18" charset="0"/>
              </a:rPr>
              <a:t>Internal Environment </a:t>
            </a:r>
          </a:p>
          <a:p>
            <a:pPr marL="514350" lvl="0" indent="-514350">
              <a:buNone/>
            </a:pPr>
            <a:endParaRPr lang="en-US" dirty="0" smtClean="0">
              <a:solidFill>
                <a:srgbClr val="002060"/>
              </a:solidFill>
              <a:latin typeface="Times New Roman" pitchFamily="18" charset="0"/>
              <a:cs typeface="Times New Roman" pitchFamily="18" charset="0"/>
            </a:endParaRPr>
          </a:p>
          <a:p>
            <a:pPr marL="514350" lvl="0" indent="-514350">
              <a:buFont typeface="Wingdings" pitchFamily="2" charset="2"/>
              <a:buChar char="§"/>
            </a:pPr>
            <a:r>
              <a:rPr lang="en-US" dirty="0" smtClean="0">
                <a:solidFill>
                  <a:srgbClr val="002060"/>
                </a:solidFill>
                <a:latin typeface="Times New Roman" pitchFamily="18" charset="0"/>
                <a:cs typeface="Times New Roman" pitchFamily="18" charset="0"/>
              </a:rPr>
              <a:t>External Environment</a:t>
            </a:r>
          </a:p>
          <a:p>
            <a:pPr marL="1828800">
              <a:buNone/>
            </a:pPr>
            <a:r>
              <a:rPr lang="en-US" dirty="0" smtClean="0">
                <a:solidFill>
                  <a:srgbClr val="002060"/>
                </a:solidFill>
                <a:latin typeface="Times New Roman" pitchFamily="18" charset="0"/>
                <a:cs typeface="Times New Roman" pitchFamily="18" charset="0"/>
              </a:rPr>
              <a:t>Macro/General Environment</a:t>
            </a:r>
          </a:p>
          <a:p>
            <a:pPr marL="1828800">
              <a:buNone/>
            </a:pPr>
            <a:r>
              <a:rPr lang="en-US" dirty="0" smtClean="0">
                <a:solidFill>
                  <a:srgbClr val="002060"/>
                </a:solidFill>
                <a:latin typeface="Times New Roman" pitchFamily="18" charset="0"/>
                <a:cs typeface="Times New Roman" pitchFamily="18" charset="0"/>
              </a:rPr>
              <a:t>Micro/Task Environment</a:t>
            </a:r>
          </a:p>
          <a:p>
            <a:pPr marL="514350" lvl="0" indent="-514350">
              <a:buFont typeface="Wingdings" pitchFamily="2" charset="2"/>
              <a:buChar char="§"/>
            </a:pPr>
            <a:endParaRPr lang="en-US" dirty="0" smtClean="0"/>
          </a:p>
          <a:p>
            <a:pPr marL="514350" lvl="0" indent="-514350">
              <a:buNone/>
            </a:pPr>
            <a:endParaRPr lang="en-US" dirty="0" smtClean="0"/>
          </a:p>
          <a:p>
            <a:endParaRPr lang="en-US" dirty="0"/>
          </a:p>
        </p:txBody>
      </p:sp>
      <p:sp>
        <p:nvSpPr>
          <p:cNvPr id="8" name="Slide Number Placeholder 7"/>
          <p:cNvSpPr>
            <a:spLocks noGrp="1"/>
          </p:cNvSpPr>
          <p:nvPr>
            <p:ph type="sldNum" sz="quarter" idx="12"/>
          </p:nvPr>
        </p:nvSpPr>
        <p:spPr/>
        <p:txBody>
          <a:bodyPr/>
          <a:lstStyle/>
          <a:p>
            <a:fld id="{54DD55FE-46AB-49B3-A65C-CEFDF7289EF9}" type="slidenum">
              <a:rPr lang="en-US" smtClean="0"/>
              <a:pPr/>
              <a:t>13</a:t>
            </a:fld>
            <a:endParaRPr lang="en-US" dirty="0"/>
          </a:p>
        </p:txBody>
      </p:sp>
    </p:spTree>
    <p:extLst>
      <p:ext uri="{BB962C8B-B14F-4D97-AF65-F5344CB8AC3E}">
        <p14:creationId xmlns:p14="http://schemas.microsoft.com/office/powerpoint/2010/main" val="26968642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val 23"/>
          <p:cNvSpPr/>
          <p:nvPr/>
        </p:nvSpPr>
        <p:spPr>
          <a:xfrm>
            <a:off x="2819400" y="2133600"/>
            <a:ext cx="3276600" cy="2971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ontent Placeholder 5"/>
          <p:cNvSpPr>
            <a:spLocks noGrp="1"/>
          </p:cNvSpPr>
          <p:nvPr>
            <p:ph idx="1"/>
          </p:nvPr>
        </p:nvSpPr>
        <p:spPr>
          <a:xfrm>
            <a:off x="228600" y="1676401"/>
            <a:ext cx="8534400" cy="4267200"/>
          </a:xfrm>
        </p:spPr>
        <p:txBody>
          <a:bodyPr/>
          <a:lstStyle/>
          <a:p>
            <a:pPr>
              <a:buNone/>
            </a:pPr>
            <a:r>
              <a:rPr lang="en-US" sz="2800" dirty="0" smtClean="0"/>
              <a:t>    </a:t>
            </a:r>
            <a:endParaRPr lang="en-US" sz="2800" dirty="0" smtClean="0">
              <a:solidFill>
                <a:srgbClr val="002060"/>
              </a:solidFill>
              <a:latin typeface="Times New Roman" pitchFamily="18" charset="0"/>
              <a:cs typeface="Times New Roman" pitchFamily="18" charset="0"/>
            </a:endParaRPr>
          </a:p>
        </p:txBody>
      </p:sp>
      <p:sp>
        <p:nvSpPr>
          <p:cNvPr id="7" name="Title 6"/>
          <p:cNvSpPr>
            <a:spLocks noGrp="1"/>
          </p:cNvSpPr>
          <p:nvPr>
            <p:ph type="title"/>
          </p:nvPr>
        </p:nvSpPr>
        <p:spPr>
          <a:xfrm>
            <a:off x="152400" y="76200"/>
            <a:ext cx="9144000" cy="1600200"/>
          </a:xfrm>
        </p:spPr>
        <p:txBody>
          <a:bodyPr>
            <a:normAutofit/>
          </a:bodyPr>
          <a:lstStyle/>
          <a:p>
            <a:r>
              <a:rPr lang="en-US" b="1" dirty="0" smtClean="0"/>
              <a:t/>
            </a:r>
            <a:br>
              <a:rPr lang="en-US" b="1" dirty="0" smtClean="0"/>
            </a:br>
            <a:endParaRPr lang="en-US" sz="3600" dirty="0">
              <a:solidFill>
                <a:schemeClr val="accent2">
                  <a:lumMod val="50000"/>
                </a:schemeClr>
              </a:solidFill>
              <a:latin typeface="Times New Roman" pitchFamily="18" charset="0"/>
              <a:cs typeface="Times New Roman" pitchFamily="18" charset="0"/>
            </a:endParaRPr>
          </a:p>
        </p:txBody>
      </p:sp>
      <p:sp>
        <p:nvSpPr>
          <p:cNvPr id="10" name="Rectangle 9"/>
          <p:cNvSpPr/>
          <p:nvPr/>
        </p:nvSpPr>
        <p:spPr>
          <a:xfrm>
            <a:off x="304800" y="228600"/>
            <a:ext cx="8839200" cy="1569660"/>
          </a:xfrm>
          <a:prstGeom prst="rect">
            <a:avLst/>
          </a:prstGeom>
        </p:spPr>
        <p:txBody>
          <a:bodyPr wrap="square">
            <a:spAutoFit/>
          </a:bodyPr>
          <a:lstStyle/>
          <a:p>
            <a:pPr algn="ctr"/>
            <a:r>
              <a:rPr lang="en-US" sz="3200" b="1" dirty="0" smtClean="0">
                <a:latin typeface="Times New Roman" pitchFamily="18" charset="0"/>
                <a:cs typeface="Times New Roman" pitchFamily="18" charset="0"/>
              </a:rPr>
              <a:t/>
            </a:r>
            <a:br>
              <a:rPr lang="en-US" sz="3200" b="1" dirty="0" smtClean="0">
                <a:latin typeface="Times New Roman" pitchFamily="18" charset="0"/>
                <a:cs typeface="Times New Roman" pitchFamily="18" charset="0"/>
              </a:rPr>
            </a:br>
            <a:r>
              <a:rPr lang="en-US" sz="3200" b="1" dirty="0" smtClean="0">
                <a:solidFill>
                  <a:schemeClr val="accent2">
                    <a:lumMod val="50000"/>
                  </a:schemeClr>
                </a:solidFill>
                <a:latin typeface="Times New Roman" pitchFamily="18" charset="0"/>
                <a:cs typeface="Times New Roman" pitchFamily="18" charset="0"/>
              </a:rPr>
              <a:t>Classification of Organizational Environment</a:t>
            </a:r>
            <a:r>
              <a:rPr lang="en-US" sz="3200" dirty="0" smtClean="0">
                <a:solidFill>
                  <a:schemeClr val="accent2">
                    <a:lumMod val="50000"/>
                  </a:schemeClr>
                </a:solidFill>
                <a:latin typeface="Times New Roman" pitchFamily="18" charset="0"/>
                <a:cs typeface="Times New Roman" pitchFamily="18" charset="0"/>
              </a:rPr>
              <a:t/>
            </a:r>
            <a:br>
              <a:rPr lang="en-US" sz="3200" dirty="0" smtClean="0">
                <a:solidFill>
                  <a:schemeClr val="accent2">
                    <a:lumMod val="50000"/>
                  </a:schemeClr>
                </a:solidFill>
                <a:latin typeface="Times New Roman" pitchFamily="18" charset="0"/>
                <a:cs typeface="Times New Roman" pitchFamily="18" charset="0"/>
              </a:rPr>
            </a:br>
            <a:endParaRPr lang="en-US" sz="3200" dirty="0"/>
          </a:p>
        </p:txBody>
      </p:sp>
      <p:sp>
        <p:nvSpPr>
          <p:cNvPr id="11" name="Rectangle 10"/>
          <p:cNvSpPr/>
          <p:nvPr/>
        </p:nvSpPr>
        <p:spPr>
          <a:xfrm>
            <a:off x="1219200" y="1524000"/>
            <a:ext cx="6705600" cy="45720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1981200" y="2286000"/>
            <a:ext cx="5029200" cy="3124200"/>
          </a:xfrm>
          <a:prstGeom prst="rect">
            <a:avLst/>
          </a:prstGeom>
          <a:solidFill>
            <a:schemeClr val="accent3">
              <a:lumMod val="40000"/>
              <a:lumOff val="60000"/>
            </a:schemeClr>
          </a:solidFill>
          <a:ln w="3175"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p:cNvSpPr/>
          <p:nvPr/>
        </p:nvSpPr>
        <p:spPr>
          <a:xfrm>
            <a:off x="3352800" y="2895600"/>
            <a:ext cx="2286000" cy="16764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p:nvSpPr>
        <p:spPr>
          <a:xfrm>
            <a:off x="3810000" y="3200400"/>
            <a:ext cx="1371600" cy="9906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p:cNvCxnSpPr/>
          <p:nvPr/>
        </p:nvCxnSpPr>
        <p:spPr>
          <a:xfrm flipV="1">
            <a:off x="1981200" y="4572000"/>
            <a:ext cx="137160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5638800" y="2286000"/>
            <a:ext cx="13716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0800000">
            <a:off x="1981200" y="2286000"/>
            <a:ext cx="13716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0800000">
            <a:off x="5638800" y="4572000"/>
            <a:ext cx="1371600" cy="838200"/>
          </a:xfrm>
          <a:prstGeom prst="line">
            <a:avLst/>
          </a:prstGeom>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743200" y="1752600"/>
            <a:ext cx="3581400" cy="369332"/>
          </a:xfrm>
          <a:prstGeom prst="rect">
            <a:avLst/>
          </a:prstGeom>
          <a:noFill/>
        </p:spPr>
        <p:txBody>
          <a:bodyPr wrap="square" rtlCol="0">
            <a:spAutoFit/>
          </a:bodyPr>
          <a:lstStyle/>
          <a:p>
            <a:pPr algn="ctr"/>
            <a:r>
              <a:rPr lang="en-US" b="1" dirty="0" smtClean="0">
                <a:solidFill>
                  <a:schemeClr val="accent3">
                    <a:lumMod val="50000"/>
                  </a:schemeClr>
                </a:solidFill>
                <a:latin typeface="Times New Roman" pitchFamily="18" charset="0"/>
                <a:cs typeface="Times New Roman" pitchFamily="18" charset="0"/>
              </a:rPr>
              <a:t>Global Environment</a:t>
            </a:r>
            <a:endParaRPr lang="en-US" b="1" dirty="0">
              <a:solidFill>
                <a:schemeClr val="accent3">
                  <a:lumMod val="50000"/>
                </a:schemeClr>
              </a:solidFill>
              <a:latin typeface="Times New Roman" pitchFamily="18" charset="0"/>
              <a:cs typeface="Times New Roman" pitchFamily="18" charset="0"/>
            </a:endParaRPr>
          </a:p>
        </p:txBody>
      </p:sp>
      <p:sp>
        <p:nvSpPr>
          <p:cNvPr id="19" name="TextBox 18"/>
          <p:cNvSpPr txBox="1"/>
          <p:nvPr/>
        </p:nvSpPr>
        <p:spPr>
          <a:xfrm>
            <a:off x="2743200" y="2209800"/>
            <a:ext cx="3581400" cy="369332"/>
          </a:xfrm>
          <a:prstGeom prst="rect">
            <a:avLst/>
          </a:prstGeom>
          <a:noFill/>
        </p:spPr>
        <p:txBody>
          <a:bodyPr wrap="square" rtlCol="0">
            <a:spAutoFit/>
          </a:bodyPr>
          <a:lstStyle/>
          <a:p>
            <a:pPr algn="ctr"/>
            <a:r>
              <a:rPr lang="en-US" b="1" dirty="0" smtClean="0">
                <a:solidFill>
                  <a:schemeClr val="accent3">
                    <a:lumMod val="50000"/>
                  </a:schemeClr>
                </a:solidFill>
                <a:latin typeface="Times New Roman" pitchFamily="18" charset="0"/>
                <a:cs typeface="Times New Roman" pitchFamily="18" charset="0"/>
              </a:rPr>
              <a:t>Macro Environment</a:t>
            </a:r>
            <a:endParaRPr lang="en-US" b="1" dirty="0">
              <a:solidFill>
                <a:schemeClr val="accent3">
                  <a:lumMod val="50000"/>
                </a:schemeClr>
              </a:solidFill>
              <a:latin typeface="Times New Roman" pitchFamily="18" charset="0"/>
              <a:cs typeface="Times New Roman" pitchFamily="18" charset="0"/>
            </a:endParaRPr>
          </a:p>
        </p:txBody>
      </p:sp>
      <p:sp>
        <p:nvSpPr>
          <p:cNvPr id="20" name="TextBox 19"/>
          <p:cNvSpPr txBox="1"/>
          <p:nvPr/>
        </p:nvSpPr>
        <p:spPr>
          <a:xfrm>
            <a:off x="2971800" y="2438400"/>
            <a:ext cx="3048000" cy="446276"/>
          </a:xfrm>
          <a:prstGeom prst="rect">
            <a:avLst/>
          </a:prstGeom>
          <a:noFill/>
        </p:spPr>
        <p:txBody>
          <a:bodyPr wrap="square" rtlCol="0">
            <a:spAutoFit/>
          </a:bodyPr>
          <a:lstStyle/>
          <a:p>
            <a:pPr algn="ctr"/>
            <a:r>
              <a:rPr lang="en-US" sz="1400" b="1" dirty="0" smtClean="0">
                <a:solidFill>
                  <a:schemeClr val="accent5">
                    <a:lumMod val="50000"/>
                  </a:schemeClr>
                </a:solidFill>
                <a:latin typeface="Times New Roman" pitchFamily="18" charset="0"/>
                <a:cs typeface="Times New Roman" pitchFamily="18" charset="0"/>
              </a:rPr>
              <a:t>Economic Environment</a:t>
            </a:r>
          </a:p>
          <a:p>
            <a:pPr algn="ctr"/>
            <a:r>
              <a:rPr lang="en-US" sz="800" b="1" i="1" dirty="0" smtClean="0">
                <a:solidFill>
                  <a:schemeClr val="accent6">
                    <a:lumMod val="50000"/>
                  </a:schemeClr>
                </a:solidFill>
                <a:latin typeface="Times New Roman" pitchFamily="18" charset="0"/>
                <a:cs typeface="Times New Roman" pitchFamily="18" charset="0"/>
              </a:rPr>
              <a:t>Inflation, Interest Rate, Budgetary and Monetary Policies </a:t>
            </a:r>
            <a:endParaRPr lang="en-US" sz="800" b="1" i="1" dirty="0">
              <a:solidFill>
                <a:schemeClr val="accent6">
                  <a:lumMod val="50000"/>
                </a:schemeClr>
              </a:solidFill>
              <a:latin typeface="Times New Roman" pitchFamily="18" charset="0"/>
              <a:cs typeface="Times New Roman" pitchFamily="18" charset="0"/>
            </a:endParaRPr>
          </a:p>
        </p:txBody>
      </p:sp>
      <p:sp>
        <p:nvSpPr>
          <p:cNvPr id="21" name="TextBox 20"/>
          <p:cNvSpPr txBox="1"/>
          <p:nvPr/>
        </p:nvSpPr>
        <p:spPr>
          <a:xfrm rot="16200000">
            <a:off x="1563591" y="3524933"/>
            <a:ext cx="2209798" cy="646331"/>
          </a:xfrm>
          <a:prstGeom prst="rect">
            <a:avLst/>
          </a:prstGeom>
          <a:noFill/>
        </p:spPr>
        <p:txBody>
          <a:bodyPr wrap="square" rtlCol="0">
            <a:spAutoFit/>
          </a:bodyPr>
          <a:lstStyle/>
          <a:p>
            <a:pPr algn="ctr"/>
            <a:r>
              <a:rPr lang="en-US" sz="1400" b="1" dirty="0" smtClean="0">
                <a:solidFill>
                  <a:schemeClr val="accent5">
                    <a:lumMod val="50000"/>
                  </a:schemeClr>
                </a:solidFill>
                <a:latin typeface="Times New Roman" pitchFamily="18" charset="0"/>
                <a:cs typeface="Times New Roman" pitchFamily="18" charset="0"/>
              </a:rPr>
              <a:t>Political Environment</a:t>
            </a:r>
          </a:p>
          <a:p>
            <a:pPr algn="ctr"/>
            <a:r>
              <a:rPr lang="en-US" sz="900" b="1" i="1" dirty="0" smtClean="0">
                <a:solidFill>
                  <a:schemeClr val="accent6">
                    <a:lumMod val="50000"/>
                  </a:schemeClr>
                </a:solidFill>
                <a:latin typeface="Times New Roman" pitchFamily="18" charset="0"/>
                <a:cs typeface="Times New Roman" pitchFamily="18" charset="0"/>
              </a:rPr>
              <a:t>Political Structure of the economy</a:t>
            </a:r>
            <a:r>
              <a:rPr lang="en-US" sz="1400" b="1" i="1" dirty="0" smtClean="0">
                <a:solidFill>
                  <a:schemeClr val="accent6">
                    <a:lumMod val="50000"/>
                  </a:schemeClr>
                </a:solidFill>
                <a:latin typeface="Times New Roman" pitchFamily="18" charset="0"/>
                <a:cs typeface="Times New Roman" pitchFamily="18" charset="0"/>
              </a:rPr>
              <a:t>,</a:t>
            </a:r>
          </a:p>
          <a:p>
            <a:pPr algn="ctr"/>
            <a:r>
              <a:rPr lang="en-US" sz="800" b="1" i="1" dirty="0" smtClean="0">
                <a:solidFill>
                  <a:schemeClr val="accent6">
                    <a:lumMod val="50000"/>
                  </a:schemeClr>
                </a:solidFill>
                <a:latin typeface="Times New Roman" pitchFamily="18" charset="0"/>
                <a:cs typeface="Times New Roman" pitchFamily="18" charset="0"/>
              </a:rPr>
              <a:t>Civil Wars, Class Struggle </a:t>
            </a:r>
            <a:endParaRPr lang="en-US" sz="800" b="1" i="1" dirty="0">
              <a:solidFill>
                <a:schemeClr val="accent6">
                  <a:lumMod val="50000"/>
                </a:schemeClr>
              </a:solidFill>
              <a:latin typeface="Times New Roman" pitchFamily="18" charset="0"/>
              <a:cs typeface="Times New Roman" pitchFamily="18" charset="0"/>
            </a:endParaRPr>
          </a:p>
        </p:txBody>
      </p:sp>
      <p:sp>
        <p:nvSpPr>
          <p:cNvPr id="23" name="TextBox 22"/>
          <p:cNvSpPr txBox="1"/>
          <p:nvPr/>
        </p:nvSpPr>
        <p:spPr>
          <a:xfrm>
            <a:off x="3352800" y="4724400"/>
            <a:ext cx="2362200" cy="677108"/>
          </a:xfrm>
          <a:prstGeom prst="rect">
            <a:avLst/>
          </a:prstGeom>
          <a:noFill/>
        </p:spPr>
        <p:txBody>
          <a:bodyPr wrap="square" rtlCol="0">
            <a:spAutoFit/>
          </a:bodyPr>
          <a:lstStyle/>
          <a:p>
            <a:r>
              <a:rPr lang="en-US" sz="1400" b="1" dirty="0" smtClean="0">
                <a:solidFill>
                  <a:schemeClr val="accent5">
                    <a:lumMod val="50000"/>
                  </a:schemeClr>
                </a:solidFill>
                <a:latin typeface="Times New Roman" pitchFamily="18" charset="0"/>
                <a:cs typeface="Times New Roman" pitchFamily="18" charset="0"/>
              </a:rPr>
              <a:t>Technological Environment</a:t>
            </a:r>
          </a:p>
          <a:p>
            <a:pPr algn="ctr"/>
            <a:r>
              <a:rPr lang="en-US" sz="800" b="1" i="1" dirty="0" smtClean="0">
                <a:solidFill>
                  <a:schemeClr val="accent6">
                    <a:lumMod val="50000"/>
                  </a:schemeClr>
                </a:solidFill>
                <a:latin typeface="Times New Roman" pitchFamily="18" charset="0"/>
                <a:cs typeface="Times New Roman" pitchFamily="18" charset="0"/>
              </a:rPr>
              <a:t>Acquisition and Development of Information Technology , Communication and Manufacturing Technology</a:t>
            </a:r>
            <a:endParaRPr lang="en-US" sz="800" b="1" i="1" dirty="0">
              <a:solidFill>
                <a:schemeClr val="accent6">
                  <a:lumMod val="50000"/>
                </a:schemeClr>
              </a:solidFill>
              <a:latin typeface="Times New Roman" pitchFamily="18" charset="0"/>
              <a:cs typeface="Times New Roman" pitchFamily="18" charset="0"/>
            </a:endParaRPr>
          </a:p>
        </p:txBody>
      </p:sp>
      <p:sp>
        <p:nvSpPr>
          <p:cNvPr id="25" name="TextBox 24"/>
          <p:cNvSpPr txBox="1"/>
          <p:nvPr/>
        </p:nvSpPr>
        <p:spPr>
          <a:xfrm rot="5400000">
            <a:off x="5257800" y="3594556"/>
            <a:ext cx="2438400" cy="430887"/>
          </a:xfrm>
          <a:prstGeom prst="rect">
            <a:avLst/>
          </a:prstGeom>
          <a:noFill/>
        </p:spPr>
        <p:txBody>
          <a:bodyPr wrap="square" rtlCol="0">
            <a:spAutoFit/>
          </a:bodyPr>
          <a:lstStyle/>
          <a:p>
            <a:r>
              <a:rPr lang="en-US" sz="1400" b="1" dirty="0" smtClean="0">
                <a:solidFill>
                  <a:schemeClr val="accent5">
                    <a:lumMod val="50000"/>
                  </a:schemeClr>
                </a:solidFill>
                <a:latin typeface="Times New Roman" pitchFamily="18" charset="0"/>
                <a:cs typeface="Times New Roman" pitchFamily="18" charset="0"/>
              </a:rPr>
              <a:t>Socio-Cultural  Environment</a:t>
            </a:r>
          </a:p>
          <a:p>
            <a:pPr algn="ctr"/>
            <a:r>
              <a:rPr lang="en-US" sz="800" b="1" i="1" dirty="0" smtClean="0">
                <a:solidFill>
                  <a:schemeClr val="accent6">
                    <a:lumMod val="50000"/>
                  </a:schemeClr>
                </a:solidFill>
                <a:latin typeface="Times New Roman" pitchFamily="18" charset="0"/>
                <a:cs typeface="Times New Roman" pitchFamily="18" charset="0"/>
              </a:rPr>
              <a:t>Demographic Structure, </a:t>
            </a:r>
            <a:r>
              <a:rPr lang="en-US" sz="800" b="1" dirty="0" smtClean="0">
                <a:solidFill>
                  <a:schemeClr val="accent6">
                    <a:lumMod val="50000"/>
                  </a:schemeClr>
                </a:solidFill>
                <a:latin typeface="Times New Roman" pitchFamily="18" charset="0"/>
                <a:cs typeface="Times New Roman" pitchFamily="18" charset="0"/>
              </a:rPr>
              <a:t>Ethnic </a:t>
            </a:r>
            <a:r>
              <a:rPr lang="en-US" sz="800" b="1" i="1" dirty="0" smtClean="0">
                <a:solidFill>
                  <a:schemeClr val="accent6">
                    <a:lumMod val="50000"/>
                  </a:schemeClr>
                </a:solidFill>
                <a:latin typeface="Times New Roman" pitchFamily="18" charset="0"/>
                <a:cs typeface="Times New Roman" pitchFamily="18" charset="0"/>
              </a:rPr>
              <a:t>Structure </a:t>
            </a:r>
            <a:endParaRPr lang="en-US" sz="800" b="1" i="1" dirty="0">
              <a:solidFill>
                <a:schemeClr val="accent6">
                  <a:lumMod val="50000"/>
                </a:schemeClr>
              </a:solidFill>
              <a:latin typeface="Times New Roman" pitchFamily="18" charset="0"/>
              <a:cs typeface="Times New Roman" pitchFamily="18" charset="0"/>
            </a:endParaRPr>
          </a:p>
        </p:txBody>
      </p:sp>
      <p:sp>
        <p:nvSpPr>
          <p:cNvPr id="31" name="TextBox 30"/>
          <p:cNvSpPr txBox="1"/>
          <p:nvPr/>
        </p:nvSpPr>
        <p:spPr>
          <a:xfrm>
            <a:off x="2743200" y="2895600"/>
            <a:ext cx="3581400" cy="338554"/>
          </a:xfrm>
          <a:prstGeom prst="rect">
            <a:avLst/>
          </a:prstGeom>
          <a:noFill/>
        </p:spPr>
        <p:txBody>
          <a:bodyPr wrap="square" rtlCol="0">
            <a:spAutoFit/>
          </a:bodyPr>
          <a:lstStyle/>
          <a:p>
            <a:pPr algn="ctr"/>
            <a:r>
              <a:rPr lang="en-US" sz="1600" b="1" dirty="0" smtClean="0">
                <a:solidFill>
                  <a:schemeClr val="accent3">
                    <a:lumMod val="50000"/>
                  </a:schemeClr>
                </a:solidFill>
                <a:latin typeface="Times New Roman" pitchFamily="18" charset="0"/>
                <a:cs typeface="Times New Roman" pitchFamily="18" charset="0"/>
              </a:rPr>
              <a:t>  Task Environment</a:t>
            </a:r>
            <a:endParaRPr lang="en-US" sz="1600" b="1" dirty="0">
              <a:solidFill>
                <a:schemeClr val="accent3">
                  <a:lumMod val="50000"/>
                </a:schemeClr>
              </a:solidFill>
              <a:latin typeface="Times New Roman" pitchFamily="18" charset="0"/>
              <a:cs typeface="Times New Roman" pitchFamily="18" charset="0"/>
            </a:endParaRPr>
          </a:p>
        </p:txBody>
      </p:sp>
      <p:sp>
        <p:nvSpPr>
          <p:cNvPr id="32" name="TextBox 31"/>
          <p:cNvSpPr txBox="1"/>
          <p:nvPr/>
        </p:nvSpPr>
        <p:spPr>
          <a:xfrm>
            <a:off x="3429000" y="3200401"/>
            <a:ext cx="2057400" cy="946413"/>
          </a:xfrm>
          <a:prstGeom prst="rect">
            <a:avLst/>
          </a:prstGeom>
          <a:noFill/>
        </p:spPr>
        <p:txBody>
          <a:bodyPr wrap="square" rtlCol="0">
            <a:spAutoFit/>
          </a:bodyPr>
          <a:lstStyle/>
          <a:p>
            <a:pPr algn="ctr"/>
            <a:r>
              <a:rPr lang="en-US" sz="1200" b="1" dirty="0" smtClean="0">
                <a:solidFill>
                  <a:schemeClr val="accent3">
                    <a:lumMod val="50000"/>
                  </a:schemeClr>
                </a:solidFill>
                <a:latin typeface="Times New Roman" pitchFamily="18" charset="0"/>
                <a:cs typeface="Times New Roman" pitchFamily="18" charset="0"/>
              </a:rPr>
              <a:t>Internal</a:t>
            </a:r>
          </a:p>
          <a:p>
            <a:pPr algn="ctr"/>
            <a:r>
              <a:rPr lang="en-US" sz="1200" b="1" dirty="0" smtClean="0">
                <a:solidFill>
                  <a:schemeClr val="accent3">
                    <a:lumMod val="50000"/>
                  </a:schemeClr>
                </a:solidFill>
                <a:latin typeface="Times New Roman" pitchFamily="18" charset="0"/>
                <a:cs typeface="Times New Roman" pitchFamily="18" charset="0"/>
              </a:rPr>
              <a:t>Environment</a:t>
            </a:r>
          </a:p>
          <a:p>
            <a:pPr algn="ctr"/>
            <a:r>
              <a:rPr lang="en-US" sz="1050" b="1" dirty="0" smtClean="0">
                <a:solidFill>
                  <a:schemeClr val="accent5">
                    <a:lumMod val="50000"/>
                  </a:schemeClr>
                </a:solidFill>
                <a:latin typeface="Times New Roman" pitchFamily="18" charset="0"/>
                <a:cs typeface="Times New Roman" pitchFamily="18" charset="0"/>
              </a:rPr>
              <a:t>  Goals</a:t>
            </a:r>
          </a:p>
          <a:p>
            <a:pPr algn="ctr"/>
            <a:r>
              <a:rPr lang="en-US" sz="1050" b="1" dirty="0" smtClean="0">
                <a:solidFill>
                  <a:schemeClr val="accent5">
                    <a:lumMod val="50000"/>
                  </a:schemeClr>
                </a:solidFill>
                <a:latin typeface="Times New Roman" pitchFamily="18" charset="0"/>
                <a:cs typeface="Times New Roman" pitchFamily="18" charset="0"/>
              </a:rPr>
              <a:t>Leadership  Culture</a:t>
            </a:r>
          </a:p>
          <a:p>
            <a:pPr algn="ctr"/>
            <a:r>
              <a:rPr lang="en-US" sz="1050" b="1" dirty="0" smtClean="0">
                <a:solidFill>
                  <a:schemeClr val="accent5">
                    <a:lumMod val="50000"/>
                  </a:schemeClr>
                </a:solidFill>
                <a:latin typeface="Times New Roman" pitchFamily="18" charset="0"/>
                <a:cs typeface="Times New Roman" pitchFamily="18" charset="0"/>
              </a:rPr>
              <a:t>Processes</a:t>
            </a:r>
            <a:endParaRPr lang="en-US" sz="1050" b="1" dirty="0">
              <a:solidFill>
                <a:schemeClr val="accent5">
                  <a:lumMod val="50000"/>
                </a:schemeClr>
              </a:solidFill>
              <a:latin typeface="Times New Roman" pitchFamily="18" charset="0"/>
              <a:cs typeface="Times New Roman" pitchFamily="18" charset="0"/>
            </a:endParaRPr>
          </a:p>
        </p:txBody>
      </p:sp>
      <p:sp>
        <p:nvSpPr>
          <p:cNvPr id="36" name="TextBox 35"/>
          <p:cNvSpPr txBox="1"/>
          <p:nvPr/>
        </p:nvSpPr>
        <p:spPr>
          <a:xfrm rot="16200000">
            <a:off x="3040247" y="3580343"/>
            <a:ext cx="1310908" cy="246221"/>
          </a:xfrm>
          <a:prstGeom prst="rect">
            <a:avLst/>
          </a:prstGeom>
          <a:noFill/>
        </p:spPr>
        <p:txBody>
          <a:bodyPr wrap="square" rtlCol="0">
            <a:spAutoFit/>
          </a:bodyPr>
          <a:lstStyle/>
          <a:p>
            <a:pPr algn="ctr"/>
            <a:r>
              <a:rPr lang="en-US" sz="1000" b="1" dirty="0" smtClean="0">
                <a:solidFill>
                  <a:schemeClr val="accent4">
                    <a:lumMod val="50000"/>
                  </a:schemeClr>
                </a:solidFill>
                <a:latin typeface="Times New Roman" pitchFamily="18" charset="0"/>
                <a:cs typeface="Times New Roman" pitchFamily="18" charset="0"/>
              </a:rPr>
              <a:t>Government</a:t>
            </a:r>
            <a:endParaRPr lang="en-US" sz="1000" b="1" dirty="0">
              <a:solidFill>
                <a:schemeClr val="accent4">
                  <a:lumMod val="50000"/>
                </a:schemeClr>
              </a:solidFill>
              <a:latin typeface="Times New Roman" pitchFamily="18" charset="0"/>
              <a:cs typeface="Times New Roman" pitchFamily="18" charset="0"/>
            </a:endParaRPr>
          </a:p>
        </p:txBody>
      </p:sp>
      <p:sp>
        <p:nvSpPr>
          <p:cNvPr id="41" name="TextBox 40"/>
          <p:cNvSpPr txBox="1"/>
          <p:nvPr/>
        </p:nvSpPr>
        <p:spPr>
          <a:xfrm>
            <a:off x="3505200" y="4191000"/>
            <a:ext cx="2057400" cy="400110"/>
          </a:xfrm>
          <a:prstGeom prst="rect">
            <a:avLst/>
          </a:prstGeom>
          <a:noFill/>
        </p:spPr>
        <p:txBody>
          <a:bodyPr wrap="square" rtlCol="0">
            <a:spAutoFit/>
          </a:bodyPr>
          <a:lstStyle/>
          <a:p>
            <a:pPr algn="ctr"/>
            <a:r>
              <a:rPr lang="en-US" sz="1000" b="1" dirty="0" smtClean="0">
                <a:solidFill>
                  <a:schemeClr val="accent4">
                    <a:lumMod val="50000"/>
                  </a:schemeClr>
                </a:solidFill>
                <a:latin typeface="Times New Roman" pitchFamily="18" charset="0"/>
                <a:cs typeface="Times New Roman" pitchFamily="18" charset="0"/>
              </a:rPr>
              <a:t>Customers           Competitors Suppliers</a:t>
            </a:r>
            <a:endParaRPr lang="en-US" sz="1000" b="1" dirty="0">
              <a:solidFill>
                <a:schemeClr val="accent4">
                  <a:lumMod val="50000"/>
                </a:schemeClr>
              </a:solidFill>
              <a:latin typeface="Times New Roman" pitchFamily="18" charset="0"/>
              <a:cs typeface="Times New Roman" pitchFamily="18" charset="0"/>
            </a:endParaRPr>
          </a:p>
        </p:txBody>
      </p:sp>
      <p:sp>
        <p:nvSpPr>
          <p:cNvPr id="42" name="TextBox 41"/>
          <p:cNvSpPr txBox="1"/>
          <p:nvPr/>
        </p:nvSpPr>
        <p:spPr>
          <a:xfrm rot="5400000">
            <a:off x="4352955" y="3419445"/>
            <a:ext cx="2057400" cy="400110"/>
          </a:xfrm>
          <a:prstGeom prst="rect">
            <a:avLst/>
          </a:prstGeom>
          <a:noFill/>
        </p:spPr>
        <p:txBody>
          <a:bodyPr wrap="square" rtlCol="0">
            <a:spAutoFit/>
          </a:bodyPr>
          <a:lstStyle/>
          <a:p>
            <a:pPr algn="ctr"/>
            <a:endParaRPr lang="en-US" sz="1000" b="1" dirty="0" smtClean="0">
              <a:solidFill>
                <a:schemeClr val="accent4">
                  <a:lumMod val="50000"/>
                </a:schemeClr>
              </a:solidFill>
              <a:latin typeface="Times New Roman" pitchFamily="18" charset="0"/>
              <a:cs typeface="Times New Roman" pitchFamily="18" charset="0"/>
            </a:endParaRPr>
          </a:p>
          <a:p>
            <a:pPr algn="ctr"/>
            <a:r>
              <a:rPr lang="en-US" sz="1000" b="1" dirty="0" smtClean="0">
                <a:solidFill>
                  <a:schemeClr val="accent4">
                    <a:lumMod val="50000"/>
                  </a:schemeClr>
                </a:solidFill>
                <a:latin typeface="Times New Roman" pitchFamily="18" charset="0"/>
                <a:cs typeface="Times New Roman" pitchFamily="18" charset="0"/>
              </a:rPr>
              <a:t>         Bankers</a:t>
            </a:r>
            <a:endParaRPr lang="en-US" sz="1000" b="1" dirty="0">
              <a:solidFill>
                <a:schemeClr val="accent4">
                  <a:lumMod val="50000"/>
                </a:schemeClr>
              </a:solidFill>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54DD55FE-46AB-49B3-A65C-CEFDF7289EF9}" type="slidenum">
              <a:rPr lang="en-US" smtClean="0"/>
              <a:pPr/>
              <a:t>14</a:t>
            </a:fld>
            <a:endParaRPr lang="en-US" dirty="0"/>
          </a:p>
        </p:txBody>
      </p:sp>
    </p:spTree>
    <p:extLst>
      <p:ext uri="{BB962C8B-B14F-4D97-AF65-F5344CB8AC3E}">
        <p14:creationId xmlns:p14="http://schemas.microsoft.com/office/powerpoint/2010/main" val="5313102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1143000"/>
          </a:xfrm>
        </p:spPr>
        <p:txBody>
          <a:bodyPr/>
          <a:lstStyle/>
          <a:p>
            <a:r>
              <a:rPr lang="en-US" b="1" dirty="0" smtClean="0">
                <a:solidFill>
                  <a:schemeClr val="accent2">
                    <a:lumMod val="50000"/>
                  </a:schemeClr>
                </a:solidFill>
                <a:latin typeface="Times New Roman" pitchFamily="18" charset="0"/>
                <a:cs typeface="Times New Roman" pitchFamily="18" charset="0"/>
              </a:rPr>
              <a:t>Internal Environment</a:t>
            </a:r>
            <a:endParaRPr lang="en-US" b="1" dirty="0">
              <a:solidFill>
                <a:schemeClr val="accent2">
                  <a:lumMod val="50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905000"/>
            <a:ext cx="8229600" cy="3810001"/>
          </a:xfrm>
        </p:spPr>
        <p:txBody>
          <a:bodyPr/>
          <a:lstStyle/>
          <a:p>
            <a:pPr algn="just">
              <a:buNone/>
            </a:pPr>
            <a:r>
              <a:rPr lang="en-US" dirty="0" smtClean="0"/>
              <a:t>	</a:t>
            </a:r>
            <a:r>
              <a:rPr lang="en-US" spc="-100" dirty="0" smtClean="0">
                <a:solidFill>
                  <a:srgbClr val="002060"/>
                </a:solidFill>
                <a:latin typeface="Times New Roman" pitchFamily="18" charset="0"/>
                <a:cs typeface="Times New Roman" pitchFamily="18" charset="0"/>
              </a:rPr>
              <a:t>Internal environment includes the elements within the organization's boundaries, composed of current employees, structure, culture, technology, leadership, resources, etc.</a:t>
            </a:r>
            <a:endParaRPr lang="en-US" spc="-100" dirty="0">
              <a:solidFill>
                <a:srgbClr val="002060"/>
              </a:solidFill>
              <a:latin typeface="Times New Roman" pitchFamily="18" charset="0"/>
              <a:cs typeface="Times New Roman" pitchFamily="18" charset="0"/>
            </a:endParaRPr>
          </a:p>
        </p:txBody>
      </p:sp>
      <p:sp>
        <p:nvSpPr>
          <p:cNvPr id="9" name="Slide Number Placeholder 7"/>
          <p:cNvSpPr txBox="1">
            <a:spLocks/>
          </p:cNvSpPr>
          <p:nvPr/>
        </p:nvSpPr>
        <p:spPr>
          <a:xfrm>
            <a:off x="6629400" y="63246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 name="Slide Number Placeholder 9"/>
          <p:cNvSpPr>
            <a:spLocks noGrp="1"/>
          </p:cNvSpPr>
          <p:nvPr>
            <p:ph type="sldNum" sz="quarter" idx="12"/>
          </p:nvPr>
        </p:nvSpPr>
        <p:spPr/>
        <p:txBody>
          <a:bodyPr/>
          <a:lstStyle/>
          <a:p>
            <a:fld id="{54DD55FE-46AB-49B3-A65C-CEFDF7289EF9}" type="slidenum">
              <a:rPr lang="en-US" smtClean="0"/>
              <a:pPr/>
              <a:t>15</a:t>
            </a:fld>
            <a:endParaRPr lang="en-US" dirty="0"/>
          </a:p>
        </p:txBody>
      </p:sp>
    </p:spTree>
    <p:extLst>
      <p:ext uri="{BB962C8B-B14F-4D97-AF65-F5344CB8AC3E}">
        <p14:creationId xmlns:p14="http://schemas.microsoft.com/office/powerpoint/2010/main" val="23017910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8229600" cy="1143000"/>
          </a:xfrm>
        </p:spPr>
        <p:txBody>
          <a:bodyPr/>
          <a:lstStyle/>
          <a:p>
            <a:r>
              <a:rPr lang="en-US" b="1" dirty="0" smtClean="0">
                <a:solidFill>
                  <a:schemeClr val="accent2">
                    <a:lumMod val="50000"/>
                  </a:schemeClr>
                </a:solidFill>
                <a:latin typeface="Times New Roman" pitchFamily="18" charset="0"/>
                <a:cs typeface="Times New Roman" pitchFamily="18" charset="0"/>
              </a:rPr>
              <a:t>External  Environment</a:t>
            </a:r>
            <a:endParaRPr lang="en-US" b="1" dirty="0">
              <a:solidFill>
                <a:schemeClr val="accent2">
                  <a:lumMod val="50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981200"/>
            <a:ext cx="8229600" cy="4114801"/>
          </a:xfrm>
        </p:spPr>
        <p:txBody>
          <a:bodyPr>
            <a:normAutofit/>
          </a:bodyPr>
          <a:lstStyle/>
          <a:p>
            <a:pPr algn="just">
              <a:buNone/>
            </a:pPr>
            <a:r>
              <a:rPr lang="en-US" dirty="0" smtClean="0"/>
              <a:t>	</a:t>
            </a:r>
          </a:p>
          <a:p>
            <a:pPr algn="just">
              <a:buNone/>
            </a:pPr>
            <a:r>
              <a:rPr lang="en-US" sz="3100" dirty="0" smtClean="0">
                <a:solidFill>
                  <a:srgbClr val="002060"/>
                </a:solidFill>
                <a:latin typeface="Times New Roman" pitchFamily="18" charset="0"/>
                <a:cs typeface="Times New Roman" pitchFamily="18" charset="0"/>
              </a:rPr>
              <a:t>   The external organizational environment includes all elements existing outside the boundary of the organisation that have the potential to affect the organisation.</a:t>
            </a:r>
          </a:p>
          <a:p>
            <a:pPr algn="just">
              <a:buNone/>
            </a:pPr>
            <a:endParaRPr lang="en-US" sz="3100" dirty="0" smtClean="0">
              <a:solidFill>
                <a:srgbClr val="002060"/>
              </a:solidFill>
              <a:latin typeface="Times New Roman" pitchFamily="18" charset="0"/>
              <a:cs typeface="Times New Roman" pitchFamily="18" charset="0"/>
            </a:endParaRPr>
          </a:p>
          <a:p>
            <a:pPr algn="just">
              <a:buNone/>
            </a:pPr>
            <a:r>
              <a:rPr lang="en-US" sz="3100" dirty="0" smtClean="0">
                <a:solidFill>
                  <a:srgbClr val="002060"/>
                </a:solidFill>
                <a:latin typeface="Times New Roman" pitchFamily="18" charset="0"/>
                <a:cs typeface="Times New Roman" pitchFamily="18" charset="0"/>
              </a:rPr>
              <a:t>	</a:t>
            </a:r>
            <a:endParaRPr lang="en-US" dirty="0">
              <a:solidFill>
                <a:srgbClr val="002060"/>
              </a:solidFill>
              <a:latin typeface="Times New Roman" pitchFamily="18" charset="0"/>
              <a:cs typeface="Times New Roman" pitchFamily="18" charset="0"/>
            </a:endParaRPr>
          </a:p>
        </p:txBody>
      </p:sp>
      <p:sp>
        <p:nvSpPr>
          <p:cNvPr id="10" name="Slide Number Placeholder 9"/>
          <p:cNvSpPr>
            <a:spLocks noGrp="1"/>
          </p:cNvSpPr>
          <p:nvPr>
            <p:ph type="sldNum" sz="quarter" idx="12"/>
          </p:nvPr>
        </p:nvSpPr>
        <p:spPr/>
        <p:txBody>
          <a:bodyPr/>
          <a:lstStyle/>
          <a:p>
            <a:fld id="{54DD55FE-46AB-49B3-A65C-CEFDF7289EF9}" type="slidenum">
              <a:rPr lang="en-US" smtClean="0"/>
              <a:pPr/>
              <a:t>16</a:t>
            </a:fld>
            <a:endParaRPr lang="en-US" dirty="0"/>
          </a:p>
        </p:txBody>
      </p:sp>
    </p:spTree>
    <p:extLst>
      <p:ext uri="{BB962C8B-B14F-4D97-AF65-F5344CB8AC3E}">
        <p14:creationId xmlns:p14="http://schemas.microsoft.com/office/powerpoint/2010/main" val="3401676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50000"/>
                  </a:schemeClr>
                </a:solidFill>
                <a:latin typeface="Times New Roman" pitchFamily="18" charset="0"/>
                <a:cs typeface="Times New Roman" pitchFamily="18" charset="0"/>
              </a:rPr>
              <a:t>External  Environment</a:t>
            </a:r>
            <a:endParaRPr lang="en-US" b="1" dirty="0">
              <a:solidFill>
                <a:schemeClr val="accent2">
                  <a:lumMod val="50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4648200"/>
          </a:xfrm>
        </p:spPr>
        <p:txBody>
          <a:bodyPr>
            <a:normAutofit fontScale="77500" lnSpcReduction="20000"/>
          </a:bodyPr>
          <a:lstStyle/>
          <a:p>
            <a:pPr algn="just">
              <a:buNone/>
            </a:pPr>
            <a:r>
              <a:rPr lang="en-US" dirty="0" smtClean="0"/>
              <a:t>	</a:t>
            </a:r>
            <a:endParaRPr lang="en-US" sz="3100" dirty="0" smtClean="0">
              <a:solidFill>
                <a:srgbClr val="002060"/>
              </a:solidFill>
              <a:latin typeface="Times New Roman" pitchFamily="18" charset="0"/>
              <a:cs typeface="Times New Roman" pitchFamily="18" charset="0"/>
            </a:endParaRPr>
          </a:p>
          <a:p>
            <a:pPr algn="just">
              <a:buNone/>
            </a:pPr>
            <a:r>
              <a:rPr lang="en-US" sz="3100" dirty="0" smtClean="0">
                <a:solidFill>
                  <a:srgbClr val="002060"/>
                </a:solidFill>
                <a:latin typeface="Times New Roman" pitchFamily="18" charset="0"/>
                <a:cs typeface="Times New Roman" pitchFamily="18" charset="0"/>
              </a:rPr>
              <a:t>	</a:t>
            </a:r>
            <a:r>
              <a:rPr lang="en-US" sz="3700" dirty="0" smtClean="0">
                <a:solidFill>
                  <a:srgbClr val="002060"/>
                </a:solidFill>
                <a:latin typeface="Times New Roman" pitchFamily="18" charset="0"/>
                <a:cs typeface="Times New Roman" pitchFamily="18" charset="0"/>
              </a:rPr>
              <a:t>The </a:t>
            </a:r>
            <a:r>
              <a:rPr lang="en-US" sz="3700" b="1" i="1" dirty="0" smtClean="0">
                <a:solidFill>
                  <a:schemeClr val="accent2">
                    <a:lumMod val="50000"/>
                  </a:schemeClr>
                </a:solidFill>
                <a:latin typeface="Times New Roman" pitchFamily="18" charset="0"/>
                <a:cs typeface="Times New Roman" pitchFamily="18" charset="0"/>
              </a:rPr>
              <a:t>macro</a:t>
            </a:r>
            <a:r>
              <a:rPr lang="en-US" sz="3700" i="1" dirty="0" smtClean="0">
                <a:solidFill>
                  <a:schemeClr val="accent2">
                    <a:lumMod val="50000"/>
                  </a:schemeClr>
                </a:solidFill>
                <a:latin typeface="Times New Roman" pitchFamily="18" charset="0"/>
                <a:cs typeface="Times New Roman" pitchFamily="18" charset="0"/>
              </a:rPr>
              <a:t>/</a:t>
            </a:r>
            <a:r>
              <a:rPr lang="en-US" sz="3700" b="1" i="1" dirty="0" smtClean="0">
                <a:solidFill>
                  <a:schemeClr val="accent2">
                    <a:lumMod val="50000"/>
                  </a:schemeClr>
                </a:solidFill>
                <a:latin typeface="Times New Roman" pitchFamily="18" charset="0"/>
                <a:cs typeface="Times New Roman" pitchFamily="18" charset="0"/>
              </a:rPr>
              <a:t>general</a:t>
            </a:r>
            <a:r>
              <a:rPr lang="en-US" sz="3700" dirty="0" smtClean="0">
                <a:solidFill>
                  <a:srgbClr val="002060"/>
                </a:solidFill>
                <a:latin typeface="Times New Roman" pitchFamily="18" charset="0"/>
                <a:cs typeface="Times New Roman" pitchFamily="18" charset="0"/>
              </a:rPr>
              <a:t> environment is the outer layer that is widely dispersed and affects organizations indirectly. It includes economical, social, technological, political and legal and natural.</a:t>
            </a:r>
          </a:p>
          <a:p>
            <a:pPr algn="just">
              <a:buNone/>
            </a:pPr>
            <a:r>
              <a:rPr lang="en-US" sz="3700" dirty="0" smtClean="0">
                <a:solidFill>
                  <a:srgbClr val="002060"/>
                </a:solidFill>
                <a:latin typeface="Times New Roman" pitchFamily="18" charset="0"/>
                <a:cs typeface="Times New Roman" pitchFamily="18" charset="0"/>
              </a:rPr>
              <a:t> </a:t>
            </a:r>
          </a:p>
          <a:p>
            <a:pPr algn="just">
              <a:buNone/>
            </a:pPr>
            <a:r>
              <a:rPr lang="en-US" sz="3700" dirty="0" smtClean="0">
                <a:solidFill>
                  <a:srgbClr val="002060"/>
                </a:solidFill>
                <a:latin typeface="Times New Roman" pitchFamily="18" charset="0"/>
                <a:cs typeface="Times New Roman" pitchFamily="18" charset="0"/>
              </a:rPr>
              <a:t>	The </a:t>
            </a:r>
            <a:r>
              <a:rPr lang="en-US" sz="3700" b="1" i="1" dirty="0" smtClean="0">
                <a:solidFill>
                  <a:schemeClr val="accent2">
                    <a:lumMod val="50000"/>
                  </a:schemeClr>
                </a:solidFill>
                <a:latin typeface="Times New Roman" pitchFamily="18" charset="0"/>
                <a:cs typeface="Times New Roman" pitchFamily="18" charset="0"/>
              </a:rPr>
              <a:t>micro/task</a:t>
            </a:r>
            <a:r>
              <a:rPr lang="en-US" sz="3700" dirty="0" smtClean="0">
                <a:solidFill>
                  <a:srgbClr val="002060"/>
                </a:solidFill>
                <a:latin typeface="Times New Roman" pitchFamily="18" charset="0"/>
                <a:cs typeface="Times New Roman" pitchFamily="18" charset="0"/>
              </a:rPr>
              <a:t> environment is closer to the organisation and includes individuals, groups and institutions directly influencing organization's basic operations and performance.  It generally includes competitors, suppliers, customers, labor market, financial institutions, etc.</a:t>
            </a:r>
          </a:p>
          <a:p>
            <a:pPr algn="just">
              <a:buNone/>
            </a:pPr>
            <a:endParaRPr lang="en-US" sz="3700" dirty="0">
              <a:solidFill>
                <a:srgbClr val="002060"/>
              </a:solidFill>
              <a:latin typeface="Times New Roman" pitchFamily="18" charset="0"/>
              <a:cs typeface="Times New Roman" pitchFamily="18" charset="0"/>
            </a:endParaRPr>
          </a:p>
        </p:txBody>
      </p:sp>
      <p:sp>
        <p:nvSpPr>
          <p:cNvPr id="10" name="Slide Number Placeholder 9"/>
          <p:cNvSpPr>
            <a:spLocks noGrp="1"/>
          </p:cNvSpPr>
          <p:nvPr>
            <p:ph type="sldNum" sz="quarter" idx="12"/>
          </p:nvPr>
        </p:nvSpPr>
        <p:spPr/>
        <p:txBody>
          <a:bodyPr/>
          <a:lstStyle/>
          <a:p>
            <a:fld id="{54DD55FE-46AB-49B3-A65C-CEFDF7289EF9}" type="slidenum">
              <a:rPr lang="en-US" smtClean="0"/>
              <a:pPr/>
              <a:t>17</a:t>
            </a:fld>
            <a:endParaRPr lang="en-US" dirty="0"/>
          </a:p>
        </p:txBody>
      </p:sp>
    </p:spTree>
    <p:extLst>
      <p:ext uri="{BB962C8B-B14F-4D97-AF65-F5344CB8AC3E}">
        <p14:creationId xmlns:p14="http://schemas.microsoft.com/office/powerpoint/2010/main" val="34637223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28600" y="1676401"/>
            <a:ext cx="8534400" cy="4495799"/>
          </a:xfrm>
        </p:spPr>
        <p:txBody>
          <a:bodyPr/>
          <a:lstStyle/>
          <a:p>
            <a:pPr algn="just">
              <a:buNone/>
            </a:pPr>
            <a:r>
              <a:rPr lang="en-US" sz="2800" dirty="0" smtClean="0"/>
              <a:t>    </a:t>
            </a:r>
            <a:r>
              <a:rPr lang="en-US" sz="2800" dirty="0" smtClean="0">
                <a:solidFill>
                  <a:srgbClr val="002060"/>
                </a:solidFill>
                <a:latin typeface="Times New Roman" pitchFamily="18" charset="0"/>
                <a:cs typeface="Times New Roman" pitchFamily="18" charset="0"/>
              </a:rPr>
              <a:t>A careful analysis of organizational environment is necessary to diagnose SWOT (Strengths, Weaknesses, Opportunities and Threats). </a:t>
            </a:r>
          </a:p>
          <a:p>
            <a:pPr>
              <a:buNone/>
            </a:pPr>
            <a:endParaRPr lang="en-US" sz="2800" dirty="0" smtClean="0">
              <a:solidFill>
                <a:srgbClr val="002060"/>
              </a:solidFill>
              <a:latin typeface="Times New Roman" pitchFamily="18" charset="0"/>
              <a:cs typeface="Times New Roman" pitchFamily="18" charset="0"/>
            </a:endParaRPr>
          </a:p>
          <a:p>
            <a:pPr algn="just">
              <a:buNone/>
            </a:pPr>
            <a:r>
              <a:rPr lang="en-US" sz="2800" dirty="0" smtClean="0">
                <a:solidFill>
                  <a:srgbClr val="002060"/>
                </a:solidFill>
                <a:latin typeface="Times New Roman" pitchFamily="18" charset="0"/>
                <a:cs typeface="Times New Roman" pitchFamily="18" charset="0"/>
              </a:rPr>
              <a:t>    The objective of internal analysis is to identify the strengths and weaknesses and external analysis is to identify opportunities and threats to build competitive advantages to high performance of an organisation.   </a:t>
            </a:r>
          </a:p>
          <a:p>
            <a:pPr marL="182880" indent="0" algn="just">
              <a:spcBef>
                <a:spcPts val="0"/>
              </a:spcBef>
              <a:buNone/>
            </a:pPr>
            <a:endParaRPr lang="en-US" sz="2800" dirty="0" smtClean="0">
              <a:solidFill>
                <a:srgbClr val="002060"/>
              </a:solidFill>
              <a:latin typeface="Times New Roman" pitchFamily="18" charset="0"/>
              <a:cs typeface="Times New Roman" pitchFamily="18" charset="0"/>
            </a:endParaRPr>
          </a:p>
        </p:txBody>
      </p:sp>
      <p:sp>
        <p:nvSpPr>
          <p:cNvPr id="7" name="Title 6"/>
          <p:cNvSpPr>
            <a:spLocks noGrp="1"/>
          </p:cNvSpPr>
          <p:nvPr>
            <p:ph type="title"/>
          </p:nvPr>
        </p:nvSpPr>
        <p:spPr>
          <a:xfrm>
            <a:off x="152400" y="76200"/>
            <a:ext cx="9144000" cy="1600200"/>
          </a:xfrm>
        </p:spPr>
        <p:txBody>
          <a:bodyPr>
            <a:normAutofit fontScale="90000"/>
          </a:bodyPr>
          <a:lstStyle/>
          <a:p>
            <a:r>
              <a:rPr lang="en-US" b="1" dirty="0" smtClean="0"/>
              <a:t/>
            </a:r>
            <a:br>
              <a:rPr lang="en-US" b="1" dirty="0" smtClean="0"/>
            </a:br>
            <a:r>
              <a:rPr lang="en-US" sz="3600" b="1" dirty="0" smtClean="0">
                <a:solidFill>
                  <a:schemeClr val="accent2">
                    <a:lumMod val="50000"/>
                  </a:schemeClr>
                </a:solidFill>
                <a:latin typeface="Times New Roman" pitchFamily="18" charset="0"/>
                <a:cs typeface="Times New Roman" pitchFamily="18" charset="0"/>
              </a:rPr>
              <a:t>SWOT Analysis in </a:t>
            </a:r>
            <a:br>
              <a:rPr lang="en-US" sz="3600" b="1" dirty="0" smtClean="0">
                <a:solidFill>
                  <a:schemeClr val="accent2">
                    <a:lumMod val="50000"/>
                  </a:schemeClr>
                </a:solidFill>
                <a:latin typeface="Times New Roman" pitchFamily="18" charset="0"/>
                <a:cs typeface="Times New Roman" pitchFamily="18" charset="0"/>
              </a:rPr>
            </a:br>
            <a:r>
              <a:rPr lang="en-US" sz="3600" b="1" dirty="0" smtClean="0">
                <a:solidFill>
                  <a:schemeClr val="accent2">
                    <a:lumMod val="50000"/>
                  </a:schemeClr>
                </a:solidFill>
                <a:latin typeface="Times New Roman" pitchFamily="18" charset="0"/>
                <a:cs typeface="Times New Roman" pitchFamily="18" charset="0"/>
              </a:rPr>
              <a:t> Organizational Environment </a:t>
            </a:r>
            <a:r>
              <a:rPr lang="en-US" sz="3600" dirty="0" smtClean="0">
                <a:solidFill>
                  <a:schemeClr val="accent2">
                    <a:lumMod val="50000"/>
                  </a:schemeClr>
                </a:solidFill>
                <a:latin typeface="Times New Roman" pitchFamily="18" charset="0"/>
                <a:cs typeface="Times New Roman" pitchFamily="18" charset="0"/>
              </a:rPr>
              <a:t/>
            </a:r>
            <a:br>
              <a:rPr lang="en-US" sz="3600" dirty="0" smtClean="0">
                <a:solidFill>
                  <a:schemeClr val="accent2">
                    <a:lumMod val="50000"/>
                  </a:schemeClr>
                </a:solidFill>
                <a:latin typeface="Times New Roman" pitchFamily="18" charset="0"/>
                <a:cs typeface="Times New Roman" pitchFamily="18" charset="0"/>
              </a:rPr>
            </a:br>
            <a:endParaRPr lang="en-US" sz="3600" dirty="0">
              <a:solidFill>
                <a:schemeClr val="accent2">
                  <a:lumMod val="50000"/>
                </a:schemeClr>
              </a:solidFill>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54DD55FE-46AB-49B3-A65C-CEFDF7289EF9}" type="slidenum">
              <a:rPr lang="en-US" smtClean="0"/>
              <a:pPr/>
              <a:t>18</a:t>
            </a:fld>
            <a:endParaRPr lang="en-US" dirty="0"/>
          </a:p>
        </p:txBody>
      </p:sp>
    </p:spTree>
    <p:extLst>
      <p:ext uri="{BB962C8B-B14F-4D97-AF65-F5344CB8AC3E}">
        <p14:creationId xmlns:p14="http://schemas.microsoft.com/office/powerpoint/2010/main" val="39356656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85800" y="228600"/>
            <a:ext cx="7772400" cy="1143000"/>
          </a:xfrm>
        </p:spPr>
        <p:txBody>
          <a:bodyPr/>
          <a:lstStyle/>
          <a:p>
            <a:pPr eaLnBrk="1" hangingPunct="1"/>
            <a:r>
              <a:rPr lang="en-US" b="1" dirty="0" smtClean="0">
                <a:solidFill>
                  <a:schemeClr val="accent2">
                    <a:lumMod val="50000"/>
                  </a:schemeClr>
                </a:solidFill>
                <a:latin typeface="Times New Roman" pitchFamily="18" charset="0"/>
                <a:cs typeface="Times New Roman" pitchFamily="18" charset="0"/>
              </a:rPr>
              <a:t>Environmental Analysis</a:t>
            </a:r>
          </a:p>
        </p:txBody>
      </p:sp>
      <p:graphicFrame>
        <p:nvGraphicFramePr>
          <p:cNvPr id="130112" name="Group 64"/>
          <p:cNvGraphicFramePr>
            <a:graphicFrameLocks noGrp="1"/>
          </p:cNvGraphicFramePr>
          <p:nvPr>
            <p:ph idx="1"/>
            <p:extLst>
              <p:ext uri="{D42A27DB-BD31-4B8C-83A1-F6EECF244321}">
                <p14:modId xmlns:p14="http://schemas.microsoft.com/office/powerpoint/2010/main" val="2958630990"/>
              </p:ext>
            </p:extLst>
          </p:nvPr>
        </p:nvGraphicFramePr>
        <p:xfrm>
          <a:off x="304800" y="1600200"/>
          <a:ext cx="8534400" cy="4114800"/>
        </p:xfrm>
        <a:graphic>
          <a:graphicData uri="http://schemas.openxmlformats.org/drawingml/2006/table">
            <a:tbl>
              <a:tblPr/>
              <a:tblGrid>
                <a:gridCol w="2590800"/>
                <a:gridCol w="2819400"/>
                <a:gridCol w="3124200"/>
              </a:tblGrid>
              <a:tr h="1371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3200" b="1" i="0" u="none" strike="noStrike" cap="none" normalizeH="0" baseline="0" dirty="0" smtClean="0">
                        <a:ln>
                          <a:noFill/>
                        </a:ln>
                        <a:solidFill>
                          <a:srgbClr val="002060"/>
                        </a:solidFill>
                        <a:effectLst/>
                        <a:latin typeface="Times New Roman" pitchFamily="18" charset="0"/>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smtClean="0">
                          <a:ln>
                            <a:noFill/>
                          </a:ln>
                          <a:solidFill>
                            <a:srgbClr val="002060"/>
                          </a:solidFill>
                          <a:effectLst/>
                          <a:latin typeface="Times New Roman" pitchFamily="18" charset="0"/>
                        </a:rPr>
                        <a:t>Internal</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smtClean="0">
                          <a:ln>
                            <a:noFill/>
                          </a:ln>
                          <a:solidFill>
                            <a:srgbClr val="002060"/>
                          </a:solidFill>
                          <a:effectLst/>
                          <a:latin typeface="Times New Roman" pitchFamily="18" charset="0"/>
                        </a:rPr>
                        <a:t>External</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r>
              <a:tr h="1371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smtClean="0">
                          <a:ln>
                            <a:noFill/>
                          </a:ln>
                          <a:solidFill>
                            <a:srgbClr val="002060"/>
                          </a:solidFill>
                          <a:effectLst/>
                          <a:latin typeface="Times New Roman" pitchFamily="18" charset="0"/>
                        </a:rPr>
                        <a:t>Favourable</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7200" b="1" i="0" u="none" strike="noStrike" cap="none" normalizeH="0" baseline="0" dirty="0" smtClean="0">
                          <a:ln>
                            <a:noFill/>
                          </a:ln>
                          <a:solidFill>
                            <a:srgbClr val="7030A0"/>
                          </a:solidFill>
                          <a:effectLst/>
                          <a:latin typeface="Times New Roman" pitchFamily="18" charset="0"/>
                        </a:rPr>
                        <a:t>S</a:t>
                      </a:r>
                      <a:r>
                        <a:rPr kumimoji="0" lang="en-US" sz="3200" b="1" i="0" u="none" strike="noStrike" cap="none" normalizeH="0" baseline="0" dirty="0" smtClean="0">
                          <a:ln>
                            <a:noFill/>
                          </a:ln>
                          <a:solidFill>
                            <a:srgbClr val="002060"/>
                          </a:solidFill>
                          <a:effectLst/>
                          <a:latin typeface="Times New Roman" pitchFamily="18" charset="0"/>
                        </a:rPr>
                        <a:t>trengths</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tx2">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7200" b="1" i="0" u="none" strike="noStrike" cap="none" normalizeH="0" baseline="0" dirty="0" smtClean="0">
                          <a:ln>
                            <a:noFill/>
                          </a:ln>
                          <a:solidFill>
                            <a:srgbClr val="7030A0"/>
                          </a:solidFill>
                          <a:effectLst/>
                          <a:latin typeface="Times New Roman" pitchFamily="18" charset="0"/>
                        </a:rPr>
                        <a:t>O</a:t>
                      </a:r>
                      <a:r>
                        <a:rPr kumimoji="0" lang="en-US" sz="3200" b="1" i="0" u="none" strike="noStrike" cap="none" normalizeH="0" baseline="0" dirty="0" smtClean="0">
                          <a:ln>
                            <a:noFill/>
                          </a:ln>
                          <a:solidFill>
                            <a:srgbClr val="002060"/>
                          </a:solidFill>
                          <a:effectLst/>
                          <a:latin typeface="Times New Roman" pitchFamily="18" charset="0"/>
                        </a:rPr>
                        <a:t>pportunities</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5">
                        <a:lumMod val="60000"/>
                        <a:lumOff val="40000"/>
                      </a:schemeClr>
                    </a:solidFill>
                  </a:tcPr>
                </a:tc>
              </a:tr>
              <a:tr h="1371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smtClean="0">
                          <a:ln>
                            <a:noFill/>
                          </a:ln>
                          <a:solidFill>
                            <a:srgbClr val="002060"/>
                          </a:solidFill>
                          <a:effectLst/>
                          <a:latin typeface="Times New Roman" pitchFamily="18" charset="0"/>
                        </a:rPr>
                        <a:t>Unfavourable</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7200" b="1" i="0" u="none" strike="noStrike" cap="none" normalizeH="0" baseline="0" dirty="0" smtClean="0">
                          <a:ln>
                            <a:noFill/>
                          </a:ln>
                          <a:solidFill>
                            <a:srgbClr val="7030A0"/>
                          </a:solidFill>
                          <a:effectLst/>
                          <a:latin typeface="Times New Roman" pitchFamily="18" charset="0"/>
                        </a:rPr>
                        <a:t>W</a:t>
                      </a:r>
                      <a:r>
                        <a:rPr kumimoji="0" lang="en-US" sz="3200" b="1" i="0" u="none" strike="noStrike" cap="none" normalizeH="0" baseline="0" dirty="0" smtClean="0">
                          <a:ln>
                            <a:noFill/>
                          </a:ln>
                          <a:solidFill>
                            <a:srgbClr val="002060"/>
                          </a:solidFill>
                          <a:effectLst/>
                          <a:latin typeface="Times New Roman" pitchFamily="18" charset="0"/>
                        </a:rPr>
                        <a:t>eaknesses</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7200" b="1" i="0" u="none" strike="noStrike" cap="none" normalizeH="0" baseline="0" dirty="0" smtClean="0">
                          <a:ln>
                            <a:noFill/>
                          </a:ln>
                          <a:solidFill>
                            <a:srgbClr val="7030A0"/>
                          </a:solidFill>
                          <a:effectLst/>
                          <a:latin typeface="Times New Roman" pitchFamily="18" charset="0"/>
                        </a:rPr>
                        <a:t>T</a:t>
                      </a:r>
                      <a:r>
                        <a:rPr kumimoji="0" lang="en-US" sz="3200" b="1" i="0" u="none" strike="noStrike" cap="none" normalizeH="0" baseline="0" dirty="0" smtClean="0">
                          <a:ln>
                            <a:noFill/>
                          </a:ln>
                          <a:solidFill>
                            <a:srgbClr val="002060"/>
                          </a:solidFill>
                          <a:effectLst/>
                          <a:latin typeface="Times New Roman" pitchFamily="18" charset="0"/>
                        </a:rPr>
                        <a:t>hreats</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4">
                        <a:lumMod val="60000"/>
                        <a:lumOff val="40000"/>
                      </a:schemeClr>
                    </a:solidFill>
                  </a:tcPr>
                </a:tc>
              </a:tr>
            </a:tbl>
          </a:graphicData>
        </a:graphic>
      </p:graphicFrame>
      <p:sp>
        <p:nvSpPr>
          <p:cNvPr id="30741" name="Line 38"/>
          <p:cNvSpPr>
            <a:spLocks noChangeShapeType="1"/>
          </p:cNvSpPr>
          <p:nvPr/>
        </p:nvSpPr>
        <p:spPr bwMode="auto">
          <a:xfrm>
            <a:off x="304800" y="1600200"/>
            <a:ext cx="2590800" cy="1371600"/>
          </a:xfrm>
          <a:prstGeom prst="line">
            <a:avLst/>
          </a:prstGeom>
          <a:noFill/>
          <a:ln w="38100">
            <a:solidFill>
              <a:schemeClr val="tx1"/>
            </a:solidFill>
            <a:round/>
            <a:headEnd/>
            <a:tailEnd/>
          </a:ln>
        </p:spPr>
        <p:txBody>
          <a:bodyPr/>
          <a:lstStyle/>
          <a:p>
            <a:endParaRPr lang="en-US" dirty="0"/>
          </a:p>
        </p:txBody>
      </p:sp>
      <p:sp>
        <p:nvSpPr>
          <p:cNvPr id="30742" name="Text Box 39"/>
          <p:cNvSpPr txBox="1">
            <a:spLocks noChangeArrowheads="1"/>
          </p:cNvSpPr>
          <p:nvPr/>
        </p:nvSpPr>
        <p:spPr bwMode="auto">
          <a:xfrm>
            <a:off x="1219200" y="1676400"/>
            <a:ext cx="2057400" cy="400110"/>
          </a:xfrm>
          <a:prstGeom prst="rect">
            <a:avLst/>
          </a:prstGeom>
          <a:noFill/>
          <a:ln w="9525">
            <a:noFill/>
            <a:miter lim="800000"/>
            <a:headEnd/>
            <a:tailEnd/>
          </a:ln>
        </p:spPr>
        <p:txBody>
          <a:bodyPr>
            <a:spAutoFit/>
          </a:bodyPr>
          <a:lstStyle/>
          <a:p>
            <a:pPr>
              <a:spcBef>
                <a:spcPct val="50000"/>
              </a:spcBef>
            </a:pPr>
            <a:r>
              <a:rPr lang="en-US" sz="2000" b="1" dirty="0">
                <a:solidFill>
                  <a:srgbClr val="002060"/>
                </a:solidFill>
                <a:latin typeface="Times New Roman" pitchFamily="18" charset="0"/>
                <a:cs typeface="Times New Roman" pitchFamily="18" charset="0"/>
              </a:rPr>
              <a:t>Environment</a:t>
            </a:r>
            <a:endParaRPr lang="en-US" b="1" dirty="0">
              <a:solidFill>
                <a:srgbClr val="002060"/>
              </a:solidFill>
              <a:latin typeface="Times New Roman" pitchFamily="18" charset="0"/>
              <a:cs typeface="Times New Roman" pitchFamily="18" charset="0"/>
            </a:endParaRPr>
          </a:p>
        </p:txBody>
      </p:sp>
      <p:sp>
        <p:nvSpPr>
          <p:cNvPr id="30743" name="Text Box 40"/>
          <p:cNvSpPr txBox="1">
            <a:spLocks noChangeArrowheads="1"/>
          </p:cNvSpPr>
          <p:nvPr/>
        </p:nvSpPr>
        <p:spPr bwMode="auto">
          <a:xfrm>
            <a:off x="457200" y="2438400"/>
            <a:ext cx="1219200" cy="400110"/>
          </a:xfrm>
          <a:prstGeom prst="rect">
            <a:avLst/>
          </a:prstGeom>
          <a:noFill/>
          <a:ln w="9525">
            <a:noFill/>
            <a:miter lim="800000"/>
            <a:headEnd/>
            <a:tailEnd/>
          </a:ln>
        </p:spPr>
        <p:txBody>
          <a:bodyPr wrap="square">
            <a:spAutoFit/>
          </a:bodyPr>
          <a:lstStyle/>
          <a:p>
            <a:pPr algn="ctr">
              <a:spcBef>
                <a:spcPct val="50000"/>
              </a:spcBef>
            </a:pPr>
            <a:r>
              <a:rPr lang="en-US" sz="2000" b="1" dirty="0">
                <a:solidFill>
                  <a:srgbClr val="002060"/>
                </a:solidFill>
                <a:latin typeface="Times New Roman" pitchFamily="18" charset="0"/>
                <a:cs typeface="Times New Roman" pitchFamily="18" charset="0"/>
              </a:rPr>
              <a:t>Effect</a:t>
            </a:r>
          </a:p>
        </p:txBody>
      </p:sp>
    </p:spTree>
    <p:extLst>
      <p:ext uri="{BB962C8B-B14F-4D97-AF65-F5344CB8AC3E}">
        <p14:creationId xmlns:p14="http://schemas.microsoft.com/office/powerpoint/2010/main" val="33415080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itle 4"/>
          <p:cNvSpPr>
            <a:spLocks noGrp="1"/>
          </p:cNvSpPr>
          <p:nvPr>
            <p:ph type="title"/>
          </p:nvPr>
        </p:nvSpPr>
        <p:spPr>
          <a:xfrm>
            <a:off x="457200" y="533400"/>
            <a:ext cx="8229600" cy="1143000"/>
          </a:xfrm>
        </p:spPr>
        <p:txBody>
          <a:bodyPr/>
          <a:lstStyle/>
          <a:p>
            <a:r>
              <a:rPr lang="en-US" b="1" dirty="0" smtClean="0">
                <a:solidFill>
                  <a:schemeClr val="accent2">
                    <a:lumMod val="50000"/>
                  </a:schemeClr>
                </a:solidFill>
                <a:latin typeface="Times New Roman" pitchFamily="18" charset="0"/>
                <a:cs typeface="Times New Roman" pitchFamily="18" charset="0"/>
              </a:rPr>
              <a:t>Contents</a:t>
            </a:r>
            <a:endParaRPr lang="en-US" b="1" dirty="0">
              <a:solidFill>
                <a:schemeClr val="accent2">
                  <a:lumMod val="50000"/>
                </a:schemeClr>
              </a:solidFill>
              <a:latin typeface="Times New Roman" pitchFamily="18" charset="0"/>
              <a:cs typeface="Times New Roman" pitchFamily="18" charset="0"/>
            </a:endParaRPr>
          </a:p>
        </p:txBody>
      </p:sp>
      <p:sp>
        <p:nvSpPr>
          <p:cNvPr id="13314" name="Content Placeholder 2"/>
          <p:cNvSpPr>
            <a:spLocks noGrp="1"/>
          </p:cNvSpPr>
          <p:nvPr>
            <p:ph idx="1"/>
          </p:nvPr>
        </p:nvSpPr>
        <p:spPr>
          <a:xfrm>
            <a:off x="762000" y="1981200"/>
            <a:ext cx="7924800" cy="4144963"/>
          </a:xfrm>
        </p:spPr>
        <p:txBody>
          <a:bodyPr>
            <a:normAutofit fontScale="92500"/>
          </a:bodyPr>
          <a:lstStyle/>
          <a:p>
            <a:pPr lvl="0"/>
            <a:r>
              <a:rPr lang="en-US" dirty="0"/>
              <a:t>What is an organization?</a:t>
            </a:r>
            <a:endParaRPr lang="en-US" sz="2800" dirty="0"/>
          </a:p>
          <a:p>
            <a:pPr lvl="0"/>
            <a:r>
              <a:rPr lang="en-US" dirty="0"/>
              <a:t>What is a business organization? </a:t>
            </a:r>
            <a:endParaRPr lang="en-US" sz="2800" dirty="0"/>
          </a:p>
          <a:p>
            <a:pPr lvl="0"/>
            <a:r>
              <a:rPr lang="en-US" dirty="0"/>
              <a:t>Classification of business </a:t>
            </a:r>
            <a:r>
              <a:rPr lang="en-US" dirty="0" smtClean="0"/>
              <a:t>organizations</a:t>
            </a:r>
            <a:endParaRPr lang="en-US" sz="2800" dirty="0"/>
          </a:p>
          <a:p>
            <a:pPr lvl="0"/>
            <a:r>
              <a:rPr lang="en-US" dirty="0" smtClean="0"/>
              <a:t>Organizational Environment</a:t>
            </a:r>
            <a:endParaRPr lang="en-US" sz="2400" dirty="0"/>
          </a:p>
          <a:p>
            <a:pPr lvl="0"/>
            <a:r>
              <a:rPr lang="en-US" dirty="0" smtClean="0"/>
              <a:t>SWOT </a:t>
            </a:r>
            <a:r>
              <a:rPr lang="en-US" dirty="0"/>
              <a:t>Analysis in Organizational Environment </a:t>
            </a:r>
            <a:endParaRPr lang="en-US" sz="2400" dirty="0"/>
          </a:p>
          <a:p>
            <a:pPr lvl="0"/>
            <a:r>
              <a:rPr lang="en-US" dirty="0" smtClean="0"/>
              <a:t>Corporate </a:t>
            </a:r>
            <a:r>
              <a:rPr lang="en-US" dirty="0"/>
              <a:t>Social Responsibility</a:t>
            </a:r>
            <a:endParaRPr lang="en-US" sz="2400" dirty="0"/>
          </a:p>
          <a:p>
            <a:r>
              <a:rPr lang="en-US" dirty="0"/>
              <a:t>Stakeholders of an Organization </a:t>
            </a:r>
            <a:endParaRPr lang="en-US" sz="3600" dirty="0" smtClean="0">
              <a:solidFill>
                <a:srgbClr val="002060"/>
              </a:solidFill>
            </a:endParaRPr>
          </a:p>
          <a:p>
            <a:pPr>
              <a:buFont typeface="Wingdings" pitchFamily="2" charset="2"/>
              <a:buChar char="§"/>
            </a:pPr>
            <a:endParaRPr lang="en-US" sz="3600" dirty="0" smtClean="0"/>
          </a:p>
        </p:txBody>
      </p:sp>
      <p:sp>
        <p:nvSpPr>
          <p:cNvPr id="2" name="Slide Number Placeholder 1"/>
          <p:cNvSpPr>
            <a:spLocks noGrp="1"/>
          </p:cNvSpPr>
          <p:nvPr>
            <p:ph type="sldNum" sz="quarter" idx="12"/>
          </p:nvPr>
        </p:nvSpPr>
        <p:spPr/>
        <p:txBody>
          <a:bodyPr/>
          <a:lstStyle/>
          <a:p>
            <a:fld id="{54DD55FE-46AB-49B3-A65C-CEFDF7289EF9}" type="slidenum">
              <a:rPr lang="en-US" smtClean="0"/>
              <a:pPr/>
              <a:t>2</a:t>
            </a:fld>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p:cNvSpPr txBox="1">
            <a:spLocks noChangeArrowheads="1"/>
          </p:cNvSpPr>
          <p:nvPr/>
        </p:nvSpPr>
        <p:spPr bwMode="auto">
          <a:xfrm>
            <a:off x="457200" y="609600"/>
            <a:ext cx="8305800" cy="584775"/>
          </a:xfrm>
          <a:prstGeom prst="rect">
            <a:avLst/>
          </a:prstGeom>
          <a:noFill/>
          <a:ln w="12700">
            <a:noFill/>
            <a:miter lim="800000"/>
            <a:headEnd type="none" w="sm" len="sm"/>
            <a:tailEnd type="none" w="sm" len="sm"/>
          </a:ln>
          <a:effectLst/>
        </p:spPr>
        <p:txBody>
          <a:bodyPr wrap="square">
            <a:spAutoFit/>
          </a:bodyPr>
          <a:lstStyle/>
          <a:p>
            <a:pPr algn="ctr">
              <a:spcBef>
                <a:spcPct val="50000"/>
              </a:spcBef>
            </a:pPr>
            <a:r>
              <a:rPr lang="en-US" sz="3200" b="1" dirty="0">
                <a:solidFill>
                  <a:schemeClr val="accent2">
                    <a:lumMod val="50000"/>
                  </a:schemeClr>
                </a:solidFill>
                <a:latin typeface="Times New Roman" pitchFamily="18" charset="0"/>
                <a:cs typeface="Times New Roman" pitchFamily="18" charset="0"/>
              </a:rPr>
              <a:t>Evolving Nature of the Business Environment</a:t>
            </a:r>
            <a:endParaRPr lang="en-US" sz="3200" dirty="0">
              <a:solidFill>
                <a:schemeClr val="accent2">
                  <a:lumMod val="50000"/>
                </a:schemeClr>
              </a:solidFill>
              <a:latin typeface="Times New Roman" pitchFamily="18" charset="0"/>
              <a:cs typeface="Times New Roman" pitchFamily="18" charset="0"/>
            </a:endParaRPr>
          </a:p>
        </p:txBody>
      </p:sp>
      <p:sp>
        <p:nvSpPr>
          <p:cNvPr id="72707" name="Text Box 3"/>
          <p:cNvSpPr txBox="1">
            <a:spLocks noChangeArrowheads="1"/>
          </p:cNvSpPr>
          <p:nvPr/>
        </p:nvSpPr>
        <p:spPr bwMode="auto">
          <a:xfrm>
            <a:off x="457200" y="1981200"/>
            <a:ext cx="8686800" cy="549275"/>
          </a:xfrm>
          <a:prstGeom prst="rect">
            <a:avLst/>
          </a:prstGeom>
          <a:noFill/>
          <a:ln w="12700">
            <a:noFill/>
            <a:miter lim="800000"/>
            <a:headEnd type="none" w="sm" len="sm"/>
            <a:tailEnd type="none" w="sm" len="sm"/>
          </a:ln>
          <a:effectLst/>
        </p:spPr>
        <p:txBody>
          <a:bodyPr>
            <a:spAutoFit/>
          </a:bodyPr>
          <a:lstStyle/>
          <a:p>
            <a:pPr>
              <a:spcBef>
                <a:spcPct val="50000"/>
              </a:spcBef>
            </a:pPr>
            <a:r>
              <a:rPr lang="en-US" sz="3000" dirty="0">
                <a:solidFill>
                  <a:srgbClr val="002060"/>
                </a:solidFill>
                <a:latin typeface="Times New Roman" pitchFamily="18" charset="0"/>
                <a:cs typeface="Times New Roman" pitchFamily="18" charset="0"/>
              </a:rPr>
              <a:t>Up to 1915 </a:t>
            </a:r>
            <a:r>
              <a:rPr lang="en-US" sz="3000" dirty="0" smtClean="0">
                <a:solidFill>
                  <a:srgbClr val="002060"/>
                </a:solidFill>
                <a:latin typeface="Times New Roman" pitchFamily="18" charset="0"/>
                <a:cs typeface="Times New Roman" pitchFamily="18" charset="0"/>
              </a:rPr>
              <a:t> :  </a:t>
            </a:r>
            <a:r>
              <a:rPr lang="en-US" sz="3000" dirty="0">
                <a:solidFill>
                  <a:srgbClr val="002060"/>
                </a:solidFill>
                <a:latin typeface="Times New Roman" pitchFamily="18" charset="0"/>
                <a:cs typeface="Times New Roman" pitchFamily="18" charset="0"/>
              </a:rPr>
              <a:t>Almost Stable Business Environment</a:t>
            </a:r>
            <a:endParaRPr lang="en-US" dirty="0">
              <a:solidFill>
                <a:srgbClr val="002060"/>
              </a:solidFill>
              <a:latin typeface="Times New Roman" pitchFamily="18" charset="0"/>
              <a:cs typeface="Times New Roman" pitchFamily="18" charset="0"/>
            </a:endParaRPr>
          </a:p>
        </p:txBody>
      </p:sp>
      <p:sp>
        <p:nvSpPr>
          <p:cNvPr id="72708" name="Text Box 4"/>
          <p:cNvSpPr txBox="1">
            <a:spLocks noChangeArrowheads="1"/>
          </p:cNvSpPr>
          <p:nvPr/>
        </p:nvSpPr>
        <p:spPr bwMode="auto">
          <a:xfrm>
            <a:off x="457200" y="2895600"/>
            <a:ext cx="8077200" cy="549275"/>
          </a:xfrm>
          <a:prstGeom prst="rect">
            <a:avLst/>
          </a:prstGeom>
          <a:noFill/>
          <a:ln w="12700">
            <a:noFill/>
            <a:miter lim="800000"/>
            <a:headEnd type="none" w="sm" len="sm"/>
            <a:tailEnd type="none" w="sm" len="sm"/>
          </a:ln>
          <a:effectLst/>
        </p:spPr>
        <p:txBody>
          <a:bodyPr>
            <a:spAutoFit/>
          </a:bodyPr>
          <a:lstStyle/>
          <a:p>
            <a:pPr>
              <a:spcBef>
                <a:spcPct val="50000"/>
              </a:spcBef>
            </a:pPr>
            <a:r>
              <a:rPr lang="en-US" sz="3000" dirty="0">
                <a:solidFill>
                  <a:srgbClr val="002060"/>
                </a:solidFill>
                <a:latin typeface="Times New Roman" pitchFamily="18" charset="0"/>
                <a:cs typeface="Times New Roman" pitchFamily="18" charset="0"/>
              </a:rPr>
              <a:t>1915 </a:t>
            </a:r>
            <a:r>
              <a:rPr lang="en-US" sz="3000" dirty="0" smtClean="0">
                <a:solidFill>
                  <a:srgbClr val="002060"/>
                </a:solidFill>
                <a:latin typeface="Times New Roman" pitchFamily="18" charset="0"/>
                <a:cs typeface="Times New Roman" pitchFamily="18" charset="0"/>
              </a:rPr>
              <a:t>– 1960 : </a:t>
            </a:r>
            <a:r>
              <a:rPr lang="en-US" sz="3000" dirty="0">
                <a:solidFill>
                  <a:srgbClr val="002060"/>
                </a:solidFill>
                <a:latin typeface="Times New Roman" pitchFamily="18" charset="0"/>
                <a:cs typeface="Times New Roman" pitchFamily="18" charset="0"/>
              </a:rPr>
              <a:t>Changing Business Environment</a:t>
            </a:r>
            <a:endParaRPr lang="en-US" dirty="0">
              <a:solidFill>
                <a:srgbClr val="002060"/>
              </a:solidFill>
              <a:latin typeface="Times New Roman" pitchFamily="18" charset="0"/>
              <a:cs typeface="Times New Roman" pitchFamily="18" charset="0"/>
            </a:endParaRPr>
          </a:p>
        </p:txBody>
      </p:sp>
      <p:sp>
        <p:nvSpPr>
          <p:cNvPr id="72709" name="Text Box 5"/>
          <p:cNvSpPr txBox="1">
            <a:spLocks noChangeArrowheads="1"/>
          </p:cNvSpPr>
          <p:nvPr/>
        </p:nvSpPr>
        <p:spPr bwMode="auto">
          <a:xfrm>
            <a:off x="457200" y="3886200"/>
            <a:ext cx="8077200" cy="549275"/>
          </a:xfrm>
          <a:prstGeom prst="rect">
            <a:avLst/>
          </a:prstGeom>
          <a:noFill/>
          <a:ln w="12700">
            <a:noFill/>
            <a:miter lim="800000"/>
            <a:headEnd type="none" w="sm" len="sm"/>
            <a:tailEnd type="none" w="sm" len="sm"/>
          </a:ln>
          <a:effectLst/>
        </p:spPr>
        <p:txBody>
          <a:bodyPr>
            <a:spAutoFit/>
          </a:bodyPr>
          <a:lstStyle/>
          <a:p>
            <a:pPr>
              <a:spcBef>
                <a:spcPct val="50000"/>
              </a:spcBef>
            </a:pPr>
            <a:r>
              <a:rPr lang="en-US" sz="3000" dirty="0">
                <a:solidFill>
                  <a:srgbClr val="002060"/>
                </a:solidFill>
                <a:latin typeface="Times New Roman" pitchFamily="18" charset="0"/>
                <a:cs typeface="Times New Roman" pitchFamily="18" charset="0"/>
              </a:rPr>
              <a:t>1960 - 1990 </a:t>
            </a:r>
            <a:r>
              <a:rPr lang="en-US" sz="3000" dirty="0" smtClean="0">
                <a:solidFill>
                  <a:srgbClr val="002060"/>
                </a:solidFill>
                <a:latin typeface="Times New Roman" pitchFamily="18" charset="0"/>
                <a:cs typeface="Times New Roman" pitchFamily="18" charset="0"/>
              </a:rPr>
              <a:t> : Dynamic </a:t>
            </a:r>
            <a:r>
              <a:rPr lang="en-US" sz="3000" dirty="0">
                <a:solidFill>
                  <a:srgbClr val="002060"/>
                </a:solidFill>
                <a:latin typeface="Times New Roman" pitchFamily="18" charset="0"/>
                <a:cs typeface="Times New Roman" pitchFamily="18" charset="0"/>
              </a:rPr>
              <a:t>Business Environment</a:t>
            </a:r>
            <a:endParaRPr lang="en-US" dirty="0">
              <a:solidFill>
                <a:srgbClr val="002060"/>
              </a:solidFill>
              <a:latin typeface="Times New Roman" pitchFamily="18" charset="0"/>
              <a:cs typeface="Times New Roman" pitchFamily="18" charset="0"/>
            </a:endParaRPr>
          </a:p>
        </p:txBody>
      </p:sp>
      <p:sp>
        <p:nvSpPr>
          <p:cNvPr id="72710" name="Text Box 6"/>
          <p:cNvSpPr txBox="1">
            <a:spLocks noChangeArrowheads="1"/>
          </p:cNvSpPr>
          <p:nvPr/>
        </p:nvSpPr>
        <p:spPr bwMode="auto">
          <a:xfrm>
            <a:off x="457200" y="4724400"/>
            <a:ext cx="8077200" cy="549275"/>
          </a:xfrm>
          <a:prstGeom prst="rect">
            <a:avLst/>
          </a:prstGeom>
          <a:noFill/>
          <a:ln w="12700">
            <a:noFill/>
            <a:miter lim="800000"/>
            <a:headEnd type="none" w="sm" len="sm"/>
            <a:tailEnd type="none" w="sm" len="sm"/>
          </a:ln>
          <a:effectLst/>
        </p:spPr>
        <p:txBody>
          <a:bodyPr>
            <a:spAutoFit/>
          </a:bodyPr>
          <a:lstStyle/>
          <a:p>
            <a:pPr>
              <a:spcBef>
                <a:spcPct val="50000"/>
              </a:spcBef>
            </a:pPr>
            <a:r>
              <a:rPr lang="en-US" sz="3000" dirty="0">
                <a:solidFill>
                  <a:srgbClr val="002060"/>
                </a:solidFill>
                <a:latin typeface="Times New Roman" pitchFamily="18" charset="0"/>
                <a:cs typeface="Times New Roman" pitchFamily="18" charset="0"/>
              </a:rPr>
              <a:t>After 1990  </a:t>
            </a:r>
            <a:r>
              <a:rPr lang="en-US" sz="3000" dirty="0" smtClean="0">
                <a:solidFill>
                  <a:srgbClr val="002060"/>
                </a:solidFill>
                <a:latin typeface="Times New Roman" pitchFamily="18" charset="0"/>
                <a:cs typeface="Times New Roman" pitchFamily="18" charset="0"/>
              </a:rPr>
              <a:t>  : </a:t>
            </a:r>
            <a:r>
              <a:rPr lang="en-US" sz="3000" dirty="0">
                <a:solidFill>
                  <a:srgbClr val="002060"/>
                </a:solidFill>
                <a:latin typeface="Times New Roman" pitchFamily="18" charset="0"/>
                <a:cs typeface="Times New Roman" pitchFamily="18" charset="0"/>
              </a:rPr>
              <a:t>Turbulent Business Environment</a:t>
            </a:r>
            <a:endParaRPr lang="en-US" dirty="0">
              <a:solidFill>
                <a:srgbClr val="002060"/>
              </a:solidFill>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8D49D91E-0A6B-4106-B5C0-E4E62B5B6502}" type="slidenum">
              <a:rPr lang="en-US" smtClean="0"/>
              <a:pPr/>
              <a:t>20</a:t>
            </a:fld>
            <a:endParaRPr lang="en-US" dirty="0"/>
          </a:p>
        </p:txBody>
      </p:sp>
    </p:spTree>
    <p:extLst>
      <p:ext uri="{BB962C8B-B14F-4D97-AF65-F5344CB8AC3E}">
        <p14:creationId xmlns:p14="http://schemas.microsoft.com/office/powerpoint/2010/main" val="40218083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1600200"/>
            <a:ext cx="8534400" cy="4525963"/>
          </a:xfrm>
        </p:spPr>
        <p:txBody>
          <a:bodyPr>
            <a:normAutofit/>
          </a:bodyPr>
          <a:lstStyle/>
          <a:p>
            <a:pPr>
              <a:buNone/>
            </a:pPr>
            <a:r>
              <a:rPr lang="en-US" sz="2800" dirty="0" smtClean="0">
                <a:solidFill>
                  <a:srgbClr val="002060"/>
                </a:solidFill>
                <a:latin typeface="Times New Roman" pitchFamily="18" charset="0"/>
                <a:cs typeface="Times New Roman" pitchFamily="18" charset="0"/>
              </a:rPr>
              <a:t>    Main factors that decide the nature of the organisation-environment relationship.</a:t>
            </a:r>
          </a:p>
          <a:p>
            <a:pPr lvl="2">
              <a:buFont typeface="Wingdings" pitchFamily="2" charset="2"/>
              <a:buChar char="§"/>
            </a:pPr>
            <a:r>
              <a:rPr lang="en-US" sz="2800" dirty="0" smtClean="0">
                <a:solidFill>
                  <a:srgbClr val="002060"/>
                </a:solidFill>
                <a:latin typeface="Times New Roman" pitchFamily="18" charset="0"/>
                <a:cs typeface="Times New Roman" pitchFamily="18" charset="0"/>
              </a:rPr>
              <a:t>Environment turbulence</a:t>
            </a:r>
          </a:p>
          <a:p>
            <a:pPr lvl="2">
              <a:buFont typeface="Wingdings" pitchFamily="2" charset="2"/>
              <a:buChar char="§"/>
            </a:pPr>
            <a:r>
              <a:rPr lang="en-US" sz="2800" dirty="0" smtClean="0">
                <a:solidFill>
                  <a:srgbClr val="002060"/>
                </a:solidFill>
                <a:latin typeface="Times New Roman" pitchFamily="18" charset="0"/>
                <a:cs typeface="Times New Roman" pitchFamily="18" charset="0"/>
              </a:rPr>
              <a:t>Environmental uncertainty and </a:t>
            </a:r>
          </a:p>
          <a:p>
            <a:pPr lvl="2">
              <a:buFont typeface="Wingdings" pitchFamily="2" charset="2"/>
              <a:buChar char="§"/>
            </a:pPr>
            <a:r>
              <a:rPr lang="en-US" sz="2800" dirty="0" smtClean="0">
                <a:solidFill>
                  <a:srgbClr val="002060"/>
                </a:solidFill>
                <a:latin typeface="Times New Roman" pitchFamily="18" charset="0"/>
                <a:cs typeface="Times New Roman" pitchFamily="18" charset="0"/>
              </a:rPr>
              <a:t>Competitive forces</a:t>
            </a:r>
          </a:p>
          <a:p>
            <a:pPr lvl="1">
              <a:buFont typeface="Wingdings" pitchFamily="2" charset="2"/>
              <a:buChar char="§"/>
            </a:pPr>
            <a:endParaRPr lang="en-US" dirty="0" smtClean="0">
              <a:solidFill>
                <a:srgbClr val="002060"/>
              </a:solidFill>
              <a:latin typeface="Times New Roman" pitchFamily="18" charset="0"/>
              <a:cs typeface="Times New Roman" pitchFamily="18" charset="0"/>
            </a:endParaRPr>
          </a:p>
          <a:p>
            <a:pPr marL="182880" indent="0" algn="just">
              <a:spcBef>
                <a:spcPts val="0"/>
              </a:spcBef>
              <a:buNone/>
            </a:pPr>
            <a:endParaRPr lang="en-US" dirty="0" smtClean="0">
              <a:latin typeface="Times New Roman" pitchFamily="18" charset="0"/>
              <a:cs typeface="Times New Roman" pitchFamily="18" charset="0"/>
            </a:endParaRPr>
          </a:p>
        </p:txBody>
      </p:sp>
      <p:sp>
        <p:nvSpPr>
          <p:cNvPr id="7" name="Title 6"/>
          <p:cNvSpPr>
            <a:spLocks noGrp="1"/>
          </p:cNvSpPr>
          <p:nvPr>
            <p:ph type="title"/>
          </p:nvPr>
        </p:nvSpPr>
        <p:spPr>
          <a:xfrm>
            <a:off x="304800" y="533400"/>
            <a:ext cx="8382000" cy="1143000"/>
          </a:xfrm>
        </p:spPr>
        <p:txBody>
          <a:bodyPr>
            <a:normAutofit fontScale="90000"/>
          </a:bodyPr>
          <a:lstStyle/>
          <a:p>
            <a:r>
              <a:rPr lang="en-US" b="1" dirty="0" smtClean="0">
                <a:solidFill>
                  <a:schemeClr val="accent2">
                    <a:lumMod val="50000"/>
                  </a:schemeClr>
                </a:solidFill>
                <a:latin typeface="Times New Roman" pitchFamily="18" charset="0"/>
                <a:cs typeface="Times New Roman" pitchFamily="18" charset="0"/>
              </a:rPr>
              <a:t/>
            </a:r>
            <a:br>
              <a:rPr lang="en-US" b="1" dirty="0" smtClean="0">
                <a:solidFill>
                  <a:schemeClr val="accent2">
                    <a:lumMod val="50000"/>
                  </a:schemeClr>
                </a:solidFill>
                <a:latin typeface="Times New Roman" pitchFamily="18" charset="0"/>
                <a:cs typeface="Times New Roman" pitchFamily="18" charset="0"/>
              </a:rPr>
            </a:br>
            <a:r>
              <a:rPr lang="en-US" b="1" dirty="0" smtClean="0">
                <a:solidFill>
                  <a:schemeClr val="accent2">
                    <a:lumMod val="50000"/>
                  </a:schemeClr>
                </a:solidFill>
                <a:latin typeface="Times New Roman" pitchFamily="18" charset="0"/>
                <a:cs typeface="Times New Roman" pitchFamily="18" charset="0"/>
              </a:rPr>
              <a:t/>
            </a:r>
            <a:br>
              <a:rPr lang="en-US" b="1" dirty="0" smtClean="0">
                <a:solidFill>
                  <a:schemeClr val="accent2">
                    <a:lumMod val="50000"/>
                  </a:schemeClr>
                </a:solidFill>
                <a:latin typeface="Times New Roman" pitchFamily="18" charset="0"/>
                <a:cs typeface="Times New Roman" pitchFamily="18" charset="0"/>
              </a:rPr>
            </a:br>
            <a:r>
              <a:rPr lang="en-US" sz="4000" b="1" dirty="0" smtClean="0">
                <a:solidFill>
                  <a:schemeClr val="accent2">
                    <a:lumMod val="50000"/>
                  </a:schemeClr>
                </a:solidFill>
                <a:latin typeface="Times New Roman" pitchFamily="18" charset="0"/>
                <a:cs typeface="Times New Roman" pitchFamily="18" charset="0"/>
              </a:rPr>
              <a:t>Organisation-Environment Relationship</a:t>
            </a:r>
            <a:r>
              <a:rPr lang="en-US" dirty="0" smtClean="0">
                <a:solidFill>
                  <a:schemeClr val="accent2">
                    <a:lumMod val="50000"/>
                  </a:schemeClr>
                </a:solidFill>
                <a:latin typeface="Times New Roman" pitchFamily="18" charset="0"/>
                <a:cs typeface="Times New Roman" pitchFamily="18" charset="0"/>
              </a:rPr>
              <a:t/>
            </a:r>
            <a:br>
              <a:rPr lang="en-US" dirty="0" smtClean="0">
                <a:solidFill>
                  <a:schemeClr val="accent2">
                    <a:lumMod val="50000"/>
                  </a:schemeClr>
                </a:solidFill>
                <a:latin typeface="Times New Roman" pitchFamily="18" charset="0"/>
                <a:cs typeface="Times New Roman" pitchFamily="18" charset="0"/>
              </a:rPr>
            </a:br>
            <a:r>
              <a:rPr lang="en-US" dirty="0" smtClean="0">
                <a:solidFill>
                  <a:schemeClr val="accent2">
                    <a:lumMod val="50000"/>
                  </a:schemeClr>
                </a:solidFill>
                <a:latin typeface="Times New Roman" pitchFamily="18" charset="0"/>
                <a:cs typeface="Times New Roman" pitchFamily="18" charset="0"/>
              </a:rPr>
              <a:t/>
            </a:r>
            <a:br>
              <a:rPr lang="en-US" dirty="0" smtClean="0">
                <a:solidFill>
                  <a:schemeClr val="accent2">
                    <a:lumMod val="50000"/>
                  </a:schemeClr>
                </a:solidFill>
                <a:latin typeface="Times New Roman" pitchFamily="18" charset="0"/>
                <a:cs typeface="Times New Roman" pitchFamily="18" charset="0"/>
              </a:rPr>
            </a:br>
            <a:endParaRPr lang="en-US" dirty="0">
              <a:solidFill>
                <a:schemeClr val="accent2">
                  <a:lumMod val="50000"/>
                </a:schemeClr>
              </a:solidFill>
              <a:latin typeface="Times New Roman" pitchFamily="18" charset="0"/>
              <a:cs typeface="Times New Roman" pitchFamily="18" charset="0"/>
            </a:endParaRPr>
          </a:p>
        </p:txBody>
      </p:sp>
      <p:sp>
        <p:nvSpPr>
          <p:cNvPr id="10" name="Rectangle 9"/>
          <p:cNvSpPr/>
          <p:nvPr/>
        </p:nvSpPr>
        <p:spPr>
          <a:xfrm>
            <a:off x="457200" y="4343400"/>
            <a:ext cx="8382000" cy="954107"/>
          </a:xfrm>
          <a:prstGeom prst="rect">
            <a:avLst/>
          </a:prstGeom>
        </p:spPr>
        <p:txBody>
          <a:bodyPr wrap="square">
            <a:spAutoFit/>
          </a:bodyPr>
          <a:lstStyle/>
          <a:p>
            <a:pPr lvl="1"/>
            <a:r>
              <a:rPr lang="en-US" sz="2800" dirty="0" smtClean="0">
                <a:solidFill>
                  <a:srgbClr val="002060"/>
                </a:solidFill>
                <a:latin typeface="Times New Roman" pitchFamily="18" charset="0"/>
                <a:cs typeface="Times New Roman" pitchFamily="18" charset="0"/>
              </a:rPr>
              <a:t>Thus, environment is one of the leading contingencies that every organisation should plan and/or adapt. </a:t>
            </a:r>
          </a:p>
        </p:txBody>
      </p:sp>
      <p:sp>
        <p:nvSpPr>
          <p:cNvPr id="2" name="Slide Number Placeholder 1"/>
          <p:cNvSpPr>
            <a:spLocks noGrp="1"/>
          </p:cNvSpPr>
          <p:nvPr>
            <p:ph type="sldNum" sz="quarter" idx="12"/>
          </p:nvPr>
        </p:nvSpPr>
        <p:spPr/>
        <p:txBody>
          <a:bodyPr/>
          <a:lstStyle/>
          <a:p>
            <a:fld id="{54DD55FE-46AB-49B3-A65C-CEFDF7289EF9}" type="slidenum">
              <a:rPr lang="en-US" smtClean="0"/>
              <a:pPr/>
              <a:t>21</a:t>
            </a:fld>
            <a:endParaRPr lang="en-US" dirty="0"/>
          </a:p>
        </p:txBody>
      </p:sp>
    </p:spTree>
    <p:extLst>
      <p:ext uri="{BB962C8B-B14F-4D97-AF65-F5344CB8AC3E}">
        <p14:creationId xmlns:p14="http://schemas.microsoft.com/office/powerpoint/2010/main" val="11303459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C:\Users\Wasana\Desktop\images.jpg"/>
          <p:cNvPicPr>
            <a:picLocks noChangeAspect="1" noChangeArrowheads="1"/>
          </p:cNvPicPr>
          <p:nvPr/>
        </p:nvPicPr>
        <p:blipFill>
          <a:blip r:embed="rId2" cstate="print"/>
          <a:srcRect/>
          <a:stretch>
            <a:fillRect/>
          </a:stretch>
        </p:blipFill>
        <p:spPr bwMode="auto">
          <a:xfrm>
            <a:off x="6934200" y="4495800"/>
            <a:ext cx="1981200" cy="1981200"/>
          </a:xfrm>
          <a:prstGeom prst="rect">
            <a:avLst/>
          </a:prstGeom>
          <a:noFill/>
        </p:spPr>
      </p:pic>
      <p:sp>
        <p:nvSpPr>
          <p:cNvPr id="7" name="Title 6"/>
          <p:cNvSpPr>
            <a:spLocks noGrp="1"/>
          </p:cNvSpPr>
          <p:nvPr>
            <p:ph type="title"/>
          </p:nvPr>
        </p:nvSpPr>
        <p:spPr>
          <a:xfrm>
            <a:off x="381000" y="914400"/>
            <a:ext cx="8229600" cy="3505200"/>
          </a:xfrm>
        </p:spPr>
        <p:txBody>
          <a:bodyPr>
            <a:normAutofit/>
          </a:bodyPr>
          <a:lstStyle/>
          <a:p>
            <a:r>
              <a:rPr lang="en-US" sz="4000" dirty="0" smtClean="0">
                <a:solidFill>
                  <a:srgbClr val="002060"/>
                </a:solidFill>
                <a:latin typeface="Times New Roman" pitchFamily="18" charset="0"/>
                <a:cs typeface="Times New Roman" pitchFamily="18" charset="0"/>
              </a:rPr>
              <a:t>Corporate Social Responsibility and Ethics as  means of strengthening the relationship between organisation and its environment.</a:t>
            </a:r>
            <a:r>
              <a:rPr lang="en-US" dirty="0" smtClean="0">
                <a:solidFill>
                  <a:srgbClr val="002060"/>
                </a:solidFill>
                <a:latin typeface="Times New Roman" pitchFamily="18" charset="0"/>
                <a:cs typeface="Times New Roman" pitchFamily="18" charset="0"/>
              </a:rPr>
              <a:t/>
            </a:r>
            <a:br>
              <a:rPr lang="en-US" dirty="0" smtClean="0">
                <a:solidFill>
                  <a:srgbClr val="002060"/>
                </a:solidFill>
                <a:latin typeface="Times New Roman" pitchFamily="18" charset="0"/>
                <a:cs typeface="Times New Roman" pitchFamily="18" charset="0"/>
              </a:rPr>
            </a:br>
            <a:endParaRPr lang="en-US" dirty="0">
              <a:solidFill>
                <a:srgbClr val="002060"/>
              </a:solidFill>
              <a:latin typeface="Times New Roman" pitchFamily="18" charset="0"/>
              <a:cs typeface="Times New Roman" pitchFamily="18" charset="0"/>
            </a:endParaRPr>
          </a:p>
        </p:txBody>
      </p:sp>
      <p:pic>
        <p:nvPicPr>
          <p:cNvPr id="2053" name="Picture 5" descr="C:\Users\Wasana\Desktop\300_1512890.jpg"/>
          <p:cNvPicPr>
            <a:picLocks noChangeAspect="1" noChangeArrowheads="1"/>
          </p:cNvPicPr>
          <p:nvPr/>
        </p:nvPicPr>
        <p:blipFill>
          <a:blip r:embed="rId3" cstate="print"/>
          <a:srcRect/>
          <a:stretch>
            <a:fillRect/>
          </a:stretch>
        </p:blipFill>
        <p:spPr bwMode="auto">
          <a:xfrm>
            <a:off x="3429000" y="4343400"/>
            <a:ext cx="1984248" cy="1904878"/>
          </a:xfrm>
          <a:prstGeom prst="rect">
            <a:avLst/>
          </a:prstGeom>
          <a:noFill/>
        </p:spPr>
      </p:pic>
      <p:pic>
        <p:nvPicPr>
          <p:cNvPr id="2055" name="Picture 7" descr="C:\Users\Wasana\Desktop\0022190fd33011e5b2c503.jpg"/>
          <p:cNvPicPr>
            <a:picLocks noChangeAspect="1" noChangeArrowheads="1"/>
          </p:cNvPicPr>
          <p:nvPr/>
        </p:nvPicPr>
        <p:blipFill>
          <a:blip r:embed="rId4" cstate="print"/>
          <a:srcRect/>
          <a:stretch>
            <a:fillRect/>
          </a:stretch>
        </p:blipFill>
        <p:spPr bwMode="auto">
          <a:xfrm>
            <a:off x="105217" y="4267200"/>
            <a:ext cx="1723583" cy="1984248"/>
          </a:xfrm>
          <a:prstGeom prst="rect">
            <a:avLst/>
          </a:prstGeom>
          <a:noFill/>
        </p:spPr>
      </p:pic>
      <p:sp>
        <p:nvSpPr>
          <p:cNvPr id="2" name="Slide Number Placeholder 1"/>
          <p:cNvSpPr>
            <a:spLocks noGrp="1"/>
          </p:cNvSpPr>
          <p:nvPr>
            <p:ph type="sldNum" sz="quarter" idx="12"/>
          </p:nvPr>
        </p:nvSpPr>
        <p:spPr/>
        <p:txBody>
          <a:bodyPr/>
          <a:lstStyle/>
          <a:p>
            <a:fld id="{54DD55FE-46AB-49B3-A65C-CEFDF7289EF9}" type="slidenum">
              <a:rPr lang="en-US" smtClean="0"/>
              <a:pPr/>
              <a:t>22</a:t>
            </a:fld>
            <a:endParaRPr lang="en-US" dirty="0"/>
          </a:p>
        </p:txBody>
      </p:sp>
    </p:spTree>
    <p:extLst>
      <p:ext uri="{BB962C8B-B14F-4D97-AF65-F5344CB8AC3E}">
        <p14:creationId xmlns:p14="http://schemas.microsoft.com/office/powerpoint/2010/main" val="17741167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61536" y="645942"/>
            <a:ext cx="8229600" cy="5715000"/>
          </a:xfrm>
        </p:spPr>
        <p:txBody>
          <a:bodyPr>
            <a:normAutofit/>
          </a:bodyPr>
          <a:lstStyle/>
          <a:p>
            <a:r>
              <a:rPr lang="en-US" sz="4000" b="1" dirty="0" smtClean="0">
                <a:solidFill>
                  <a:schemeClr val="accent2">
                    <a:lumMod val="50000"/>
                  </a:schemeClr>
                </a:solidFill>
                <a:latin typeface="Times New Roman" pitchFamily="18" charset="0"/>
                <a:cs typeface="Times New Roman" pitchFamily="18" charset="0"/>
              </a:rPr>
              <a:t>Corporate Social Responsibility </a:t>
            </a:r>
            <a:br>
              <a:rPr lang="en-US" sz="4000" b="1" dirty="0" smtClean="0">
                <a:solidFill>
                  <a:schemeClr val="accent2">
                    <a:lumMod val="50000"/>
                  </a:schemeClr>
                </a:solidFill>
                <a:latin typeface="Times New Roman" pitchFamily="18" charset="0"/>
                <a:cs typeface="Times New Roman" pitchFamily="18" charset="0"/>
              </a:rPr>
            </a:br>
            <a:r>
              <a:rPr lang="en-US" sz="4000" b="1" dirty="0" smtClean="0">
                <a:solidFill>
                  <a:srgbClr val="002060"/>
                </a:solidFill>
                <a:latin typeface="Times New Roman" pitchFamily="18" charset="0"/>
                <a:cs typeface="Times New Roman" pitchFamily="18" charset="0"/>
              </a:rPr>
              <a:t/>
            </a:r>
            <a:br>
              <a:rPr lang="en-US" sz="4000" b="1" dirty="0" smtClean="0">
                <a:solidFill>
                  <a:srgbClr val="002060"/>
                </a:solidFill>
                <a:latin typeface="Times New Roman" pitchFamily="18" charset="0"/>
                <a:cs typeface="Times New Roman" pitchFamily="18" charset="0"/>
              </a:rPr>
            </a:br>
            <a:r>
              <a:rPr lang="en-US" sz="4000" dirty="0" smtClean="0">
                <a:solidFill>
                  <a:srgbClr val="002060"/>
                </a:solidFill>
                <a:latin typeface="Times New Roman" pitchFamily="18" charset="0"/>
                <a:cs typeface="Times New Roman" pitchFamily="18" charset="0"/>
              </a:rPr>
              <a:t>The way a company’s managers and employees view their duty or obligation to make decisions that protect, enhance and promote the welfare and well-being of stakeholders and society as a whole.</a:t>
            </a:r>
            <a:r>
              <a:rPr lang="en-US" sz="4000" b="1" dirty="0" smtClean="0">
                <a:solidFill>
                  <a:srgbClr val="002060"/>
                </a:solidFill>
                <a:latin typeface="Times New Roman" pitchFamily="18" charset="0"/>
                <a:cs typeface="Times New Roman" pitchFamily="18" charset="0"/>
              </a:rPr>
              <a:t/>
            </a:r>
            <a:br>
              <a:rPr lang="en-US" sz="4000" b="1" dirty="0" smtClean="0">
                <a:solidFill>
                  <a:srgbClr val="002060"/>
                </a:solidFill>
                <a:latin typeface="Times New Roman" pitchFamily="18" charset="0"/>
                <a:cs typeface="Times New Roman" pitchFamily="18" charset="0"/>
              </a:rPr>
            </a:br>
            <a:endParaRPr lang="en-US" sz="4000" b="1" dirty="0">
              <a:solidFill>
                <a:srgbClr val="002060"/>
              </a:solidFill>
              <a:latin typeface="Times New Roman" pitchFamily="18" charset="0"/>
              <a:cs typeface="Times New Roman" pitchFamily="18" charset="0"/>
            </a:endParaRPr>
          </a:p>
        </p:txBody>
      </p:sp>
      <p:sp>
        <p:nvSpPr>
          <p:cNvPr id="6" name="TextBox 5"/>
          <p:cNvSpPr txBox="1"/>
          <p:nvPr/>
        </p:nvSpPr>
        <p:spPr>
          <a:xfrm>
            <a:off x="3962400" y="5562600"/>
            <a:ext cx="4648200" cy="400110"/>
          </a:xfrm>
          <a:prstGeom prst="rect">
            <a:avLst/>
          </a:prstGeom>
          <a:noFill/>
        </p:spPr>
        <p:txBody>
          <a:bodyPr wrap="square" rtlCol="0">
            <a:spAutoFit/>
          </a:bodyPr>
          <a:lstStyle/>
          <a:p>
            <a:pPr algn="r"/>
            <a:r>
              <a:rPr lang="en-US" sz="2000" i="1" dirty="0" smtClean="0">
                <a:solidFill>
                  <a:srgbClr val="002060"/>
                </a:solidFill>
                <a:latin typeface="Times New Roman" pitchFamily="18" charset="0"/>
                <a:cs typeface="Times New Roman" pitchFamily="18" charset="0"/>
              </a:rPr>
              <a:t>(Jones and George, 2009)</a:t>
            </a:r>
            <a:endParaRPr lang="en-US" sz="2000" i="1" dirty="0">
              <a:solidFill>
                <a:srgbClr val="002060"/>
              </a:solidFill>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54DD55FE-46AB-49B3-A65C-CEFDF7289EF9}" type="slidenum">
              <a:rPr lang="en-US" smtClean="0"/>
              <a:pPr/>
              <a:t>23</a:t>
            </a:fld>
            <a:endParaRPr lang="en-US" dirty="0"/>
          </a:p>
        </p:txBody>
      </p:sp>
    </p:spTree>
    <p:extLst>
      <p:ext uri="{BB962C8B-B14F-4D97-AF65-F5344CB8AC3E}">
        <p14:creationId xmlns:p14="http://schemas.microsoft.com/office/powerpoint/2010/main" val="37326435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28600" y="381000"/>
            <a:ext cx="8915400" cy="6324600"/>
          </a:xfrm>
        </p:spPr>
        <p:txBody>
          <a:bodyPr>
            <a:noAutofit/>
          </a:bodyPr>
          <a:lstStyle/>
          <a:p>
            <a:pPr indent="-1005840" algn="l">
              <a:spcBef>
                <a:spcPct val="50000"/>
              </a:spcBef>
            </a:pPr>
            <a:r>
              <a:rPr lang="en-US" sz="4000" b="1" i="1" dirty="0" smtClean="0">
                <a:latin typeface="Times New Roman" pitchFamily="18" charset="0"/>
                <a:cs typeface="Times New Roman" pitchFamily="18" charset="0"/>
              </a:rPr>
              <a:t/>
            </a:r>
            <a:br>
              <a:rPr lang="en-US" sz="4000" b="1" i="1" dirty="0" smtClean="0">
                <a:latin typeface="Times New Roman" pitchFamily="18" charset="0"/>
                <a:cs typeface="Times New Roman" pitchFamily="18" charset="0"/>
              </a:rPr>
            </a:br>
            <a:r>
              <a:rPr lang="en-US" sz="4000" b="1" dirty="0" smtClean="0">
                <a:solidFill>
                  <a:schemeClr val="accent2">
                    <a:lumMod val="50000"/>
                  </a:schemeClr>
                </a:solidFill>
                <a:latin typeface="Times New Roman" pitchFamily="18" charset="0"/>
                <a:cs typeface="Times New Roman" pitchFamily="18" charset="0"/>
              </a:rPr>
              <a:t>How an Organization can achieve CSR?</a:t>
            </a:r>
            <a:r>
              <a:rPr lang="en-US" sz="4000" b="1" i="1" dirty="0" smtClean="0">
                <a:solidFill>
                  <a:schemeClr val="accent2">
                    <a:lumMod val="50000"/>
                  </a:schemeClr>
                </a:solidFill>
                <a:latin typeface="Times New Roman" pitchFamily="18" charset="0"/>
                <a:cs typeface="Times New Roman" pitchFamily="18" charset="0"/>
              </a:rPr>
              <a:t/>
            </a:r>
            <a:br>
              <a:rPr lang="en-US" sz="4000" b="1" i="1" dirty="0" smtClean="0">
                <a:solidFill>
                  <a:schemeClr val="accent2">
                    <a:lumMod val="50000"/>
                  </a:schemeClr>
                </a:solidFill>
                <a:latin typeface="Times New Roman" pitchFamily="18" charset="0"/>
                <a:cs typeface="Times New Roman" pitchFamily="18" charset="0"/>
              </a:rPr>
            </a:br>
            <a:r>
              <a:rPr lang="en-US" sz="4000" b="1" i="1" dirty="0" smtClean="0">
                <a:latin typeface="Times New Roman" pitchFamily="18" charset="0"/>
                <a:cs typeface="Times New Roman" pitchFamily="18" charset="0"/>
              </a:rPr>
              <a:t/>
            </a:r>
            <a:br>
              <a:rPr lang="en-US" sz="4000" b="1" i="1" dirty="0" smtClean="0">
                <a:latin typeface="Times New Roman" pitchFamily="18" charset="0"/>
                <a:cs typeface="Times New Roman" pitchFamily="18" charset="0"/>
              </a:rPr>
            </a:br>
            <a:r>
              <a:rPr lang="en-US" sz="4000" i="1" dirty="0" smtClean="0">
                <a:latin typeface="Times New Roman" pitchFamily="18" charset="0"/>
                <a:cs typeface="Times New Roman" pitchFamily="18" charset="0"/>
              </a:rPr>
              <a:t> </a:t>
            </a:r>
            <a:br>
              <a:rPr lang="en-US" sz="4000" i="1" dirty="0" smtClean="0">
                <a:latin typeface="Times New Roman" pitchFamily="18" charset="0"/>
                <a:cs typeface="Times New Roman" pitchFamily="18" charset="0"/>
              </a:rPr>
            </a:br>
            <a:r>
              <a:rPr lang="en-US" sz="4000" i="1" dirty="0" smtClean="0">
                <a:latin typeface="Times New Roman" pitchFamily="18" charset="0"/>
                <a:cs typeface="Times New Roman" pitchFamily="18" charset="0"/>
              </a:rPr>
              <a:t/>
            </a:r>
            <a:br>
              <a:rPr lang="en-US" sz="4000" i="1" dirty="0" smtClean="0">
                <a:latin typeface="Times New Roman" pitchFamily="18" charset="0"/>
                <a:cs typeface="Times New Roman" pitchFamily="18" charset="0"/>
              </a:rPr>
            </a:br>
            <a:r>
              <a:rPr lang="en-US" sz="4000" i="1" dirty="0" smtClean="0">
                <a:latin typeface="Times New Roman" pitchFamily="18" charset="0"/>
                <a:cs typeface="Times New Roman" pitchFamily="18" charset="0"/>
              </a:rPr>
              <a:t/>
            </a:r>
            <a:br>
              <a:rPr lang="en-US" sz="4000" i="1" dirty="0" smtClean="0">
                <a:latin typeface="Times New Roman" pitchFamily="18" charset="0"/>
                <a:cs typeface="Times New Roman" pitchFamily="18" charset="0"/>
              </a:rPr>
            </a:br>
            <a:r>
              <a:rPr lang="en-US" sz="4000" i="1" dirty="0" smtClean="0">
                <a:latin typeface="Times New Roman" pitchFamily="18" charset="0"/>
                <a:cs typeface="Times New Roman" pitchFamily="18" charset="0"/>
              </a:rPr>
              <a:t/>
            </a:r>
            <a:br>
              <a:rPr lang="en-US" sz="4000" i="1" dirty="0" smtClean="0">
                <a:latin typeface="Times New Roman" pitchFamily="18" charset="0"/>
                <a:cs typeface="Times New Roman" pitchFamily="18" charset="0"/>
              </a:rPr>
            </a:br>
            <a:r>
              <a:rPr lang="en-US" sz="4000" i="1" dirty="0" smtClean="0">
                <a:latin typeface="Times New Roman" pitchFamily="18" charset="0"/>
                <a:cs typeface="Times New Roman" pitchFamily="18" charset="0"/>
              </a:rPr>
              <a:t/>
            </a:r>
            <a:br>
              <a:rPr lang="en-US" sz="4000" i="1" dirty="0" smtClean="0">
                <a:latin typeface="Times New Roman" pitchFamily="18" charset="0"/>
                <a:cs typeface="Times New Roman" pitchFamily="18" charset="0"/>
              </a:rPr>
            </a:br>
            <a:r>
              <a:rPr lang="en-US" sz="4000" i="1" dirty="0" smtClean="0">
                <a:latin typeface="Times New Roman" pitchFamily="18" charset="0"/>
                <a:cs typeface="Times New Roman" pitchFamily="18" charset="0"/>
              </a:rPr>
              <a:t/>
            </a:r>
            <a:br>
              <a:rPr lang="en-US" sz="4000" i="1" dirty="0" smtClean="0">
                <a:latin typeface="Times New Roman" pitchFamily="18" charset="0"/>
                <a:cs typeface="Times New Roman" pitchFamily="18" charset="0"/>
              </a:rPr>
            </a:br>
            <a:r>
              <a:rPr lang="en-US" sz="3200" i="1" dirty="0" smtClean="0">
                <a:solidFill>
                  <a:srgbClr val="002060"/>
                </a:solidFill>
                <a:latin typeface="Times New Roman" pitchFamily="18" charset="0"/>
                <a:cs typeface="Times New Roman" pitchFamily="18" charset="0"/>
              </a:rPr>
              <a:t/>
            </a:r>
            <a:br>
              <a:rPr lang="en-US" sz="3200" i="1" dirty="0" smtClean="0">
                <a:solidFill>
                  <a:srgbClr val="002060"/>
                </a:solidFill>
                <a:latin typeface="Times New Roman" pitchFamily="18" charset="0"/>
                <a:cs typeface="Times New Roman" pitchFamily="18" charset="0"/>
              </a:rPr>
            </a:br>
            <a:r>
              <a:rPr lang="en-US" sz="1200" i="1" dirty="0" smtClean="0">
                <a:solidFill>
                  <a:srgbClr val="002060"/>
                </a:solidFill>
                <a:latin typeface="Times New Roman" pitchFamily="18" charset="0"/>
                <a:cs typeface="Times New Roman" pitchFamily="18" charset="0"/>
              </a:rPr>
              <a:t>(</a:t>
            </a:r>
            <a:r>
              <a:rPr lang="en-US" sz="1200" i="1" dirty="0" smtClean="0">
                <a:latin typeface="Times New Roman" charset="0"/>
              </a:rPr>
              <a:t> </a:t>
            </a:r>
            <a:r>
              <a:rPr lang="en-US" sz="1200" i="1" dirty="0" smtClean="0">
                <a:solidFill>
                  <a:srgbClr val="002060"/>
                </a:solidFill>
                <a:latin typeface="Times New Roman" charset="0"/>
              </a:rPr>
              <a:t>Source: </a:t>
            </a:r>
            <a:r>
              <a:rPr lang="en-US" sz="1200" i="1" dirty="0" smtClean="0">
                <a:solidFill>
                  <a:srgbClr val="002060"/>
                </a:solidFill>
                <a:latin typeface="Times New Roman" pitchFamily="18" charset="0"/>
                <a:cs typeface="Times New Roman" pitchFamily="18" charset="0"/>
              </a:rPr>
              <a:t>Archie B. Carroll, “The Pyramid of Corporate Social Responsibility: Toward the Moral Management of Organizational Stakeholders,” Business Horizons (July-August 1981) © 1991 by the Foundation for the School of Business at Indiana University. )</a:t>
            </a:r>
            <a:br>
              <a:rPr lang="en-US" sz="1200" i="1" dirty="0" smtClean="0">
                <a:solidFill>
                  <a:srgbClr val="002060"/>
                </a:solidFill>
                <a:latin typeface="Times New Roman" pitchFamily="18" charset="0"/>
                <a:cs typeface="Times New Roman" pitchFamily="18" charset="0"/>
              </a:rPr>
            </a:br>
            <a:r>
              <a:rPr lang="en-US" sz="1200" i="1" dirty="0" smtClean="0">
                <a:solidFill>
                  <a:srgbClr val="002060"/>
                </a:solidFill>
                <a:latin typeface="Times New Roman" pitchFamily="18" charset="0"/>
                <a:cs typeface="Times New Roman" pitchFamily="18" charset="0"/>
              </a:rPr>
              <a:t/>
            </a:r>
            <a:br>
              <a:rPr lang="en-US" sz="1200" i="1" dirty="0" smtClean="0">
                <a:solidFill>
                  <a:srgbClr val="002060"/>
                </a:solidFill>
                <a:latin typeface="Times New Roman" pitchFamily="18" charset="0"/>
                <a:cs typeface="Times New Roman" pitchFamily="18" charset="0"/>
              </a:rPr>
            </a:br>
            <a:r>
              <a:rPr lang="en-US" sz="4000" i="1" dirty="0" smtClean="0">
                <a:latin typeface="Times New Roman" pitchFamily="18" charset="0"/>
                <a:cs typeface="Times New Roman" pitchFamily="18" charset="0"/>
              </a:rPr>
              <a:t/>
            </a:r>
            <a:br>
              <a:rPr lang="en-US" sz="4000" i="1" dirty="0" smtClean="0">
                <a:latin typeface="Times New Roman" pitchFamily="18" charset="0"/>
                <a:cs typeface="Times New Roman" pitchFamily="18" charset="0"/>
              </a:rPr>
            </a:br>
            <a:r>
              <a:rPr lang="en-US" sz="4000" i="1" dirty="0" smtClean="0">
                <a:latin typeface="Times New Roman" pitchFamily="18" charset="0"/>
                <a:cs typeface="Times New Roman" pitchFamily="18" charset="0"/>
              </a:rPr>
              <a:t> </a:t>
            </a:r>
            <a:endParaRPr lang="en-US" sz="4000" b="1" i="1" dirty="0">
              <a:latin typeface="Times New Roman" pitchFamily="18" charset="0"/>
              <a:cs typeface="Times New Roman" pitchFamily="18" charset="0"/>
            </a:endParaRPr>
          </a:p>
        </p:txBody>
      </p:sp>
      <p:sp>
        <p:nvSpPr>
          <p:cNvPr id="6" name="AutoShape 11"/>
          <p:cNvSpPr>
            <a:spLocks noChangeArrowheads="1"/>
          </p:cNvSpPr>
          <p:nvPr/>
        </p:nvSpPr>
        <p:spPr bwMode="auto">
          <a:xfrm rot="10800834">
            <a:off x="838662" y="1524897"/>
            <a:ext cx="7392988" cy="3810000"/>
          </a:xfrm>
          <a:custGeom>
            <a:avLst/>
            <a:gdLst>
              <a:gd name="G0" fmla="+- 6185 0 0"/>
              <a:gd name="G1" fmla="+- 21600 0 6185"/>
              <a:gd name="G2" fmla="*/ 6185 1 2"/>
              <a:gd name="G3" fmla="+- 21600 0 G2"/>
              <a:gd name="G4" fmla="+/ 6185 21600 2"/>
              <a:gd name="G5" fmla="+/ G1 0 2"/>
              <a:gd name="G6" fmla="*/ 21600 21600 6185"/>
              <a:gd name="G7" fmla="*/ G6 1 2"/>
              <a:gd name="G8" fmla="+- 21600 0 G7"/>
              <a:gd name="G9" fmla="*/ 21600 1 2"/>
              <a:gd name="G10" fmla="+- 6185 0 G9"/>
              <a:gd name="G11" fmla="?: G10 G8 0"/>
              <a:gd name="G12" fmla="?: G10 G7 21600"/>
              <a:gd name="T0" fmla="*/ 18507 w 21600"/>
              <a:gd name="T1" fmla="*/ 10800 h 21600"/>
              <a:gd name="T2" fmla="*/ 10800 w 21600"/>
              <a:gd name="T3" fmla="*/ 21600 h 21600"/>
              <a:gd name="T4" fmla="*/ 3093 w 21600"/>
              <a:gd name="T5" fmla="*/ 10800 h 21600"/>
              <a:gd name="T6" fmla="*/ 10800 w 21600"/>
              <a:gd name="T7" fmla="*/ 0 h 21600"/>
              <a:gd name="T8" fmla="*/ 4893 w 21600"/>
              <a:gd name="T9" fmla="*/ 4893 h 21600"/>
              <a:gd name="T10" fmla="*/ 16707 w 21600"/>
              <a:gd name="T11" fmla="*/ 16707 h 21600"/>
            </a:gdLst>
            <a:ahLst/>
            <a:cxnLst>
              <a:cxn ang="0">
                <a:pos x="T0" y="T1"/>
              </a:cxn>
              <a:cxn ang="0">
                <a:pos x="T2" y="T3"/>
              </a:cxn>
              <a:cxn ang="0">
                <a:pos x="T4" y="T5"/>
              </a:cxn>
              <a:cxn ang="0">
                <a:pos x="T6" y="T7"/>
              </a:cxn>
            </a:cxnLst>
            <a:rect l="T8" t="T9" r="T10" b="T11"/>
            <a:pathLst>
              <a:path w="21600" h="21600">
                <a:moveTo>
                  <a:pt x="0" y="0"/>
                </a:moveTo>
                <a:lnTo>
                  <a:pt x="6185" y="21600"/>
                </a:lnTo>
                <a:lnTo>
                  <a:pt x="15415" y="21600"/>
                </a:lnTo>
                <a:lnTo>
                  <a:pt x="21600" y="0"/>
                </a:lnTo>
                <a:close/>
              </a:path>
            </a:pathLst>
          </a:custGeom>
          <a:solidFill>
            <a:schemeClr val="accent3">
              <a:lumMod val="40000"/>
              <a:lumOff val="60000"/>
            </a:schemeClr>
          </a:solidFill>
          <a:ln w="12700">
            <a:miter lim="800000"/>
            <a:headEnd/>
            <a:tailEnd/>
          </a:ln>
          <a:effectLst/>
          <a:scene3d>
            <a:camera prst="legacyPerspectiveTop"/>
            <a:lightRig rig="legacyFlat3" dir="b"/>
          </a:scene3d>
          <a:sp3d extrusionH="887400" prstMaterial="legacyMatte">
            <a:bevelT w="13500" h="13500" prst="angle"/>
            <a:bevelB w="13500" h="13500" prst="angle"/>
            <a:extrusionClr>
              <a:srgbClr val="DF9083"/>
            </a:extrusionClr>
          </a:sp3d>
        </p:spPr>
        <p:txBody>
          <a:bodyPr rot="10800000" lIns="0" tIns="0" rIns="0" bIns="0" anchor="ctr">
            <a:flatTx/>
          </a:bodyPr>
          <a:lstStyle/>
          <a:p>
            <a:pPr algn="ctr"/>
            <a:r>
              <a:rPr lang="en-US" sz="1800" dirty="0">
                <a:solidFill>
                  <a:srgbClr val="002060"/>
                </a:solidFill>
                <a:latin typeface="Times New Roman" pitchFamily="18" charset="0"/>
                <a:cs typeface="Times New Roman" pitchFamily="18" charset="0"/>
              </a:rPr>
              <a:t>Philanthropic Responsibilities</a:t>
            </a:r>
            <a:br>
              <a:rPr lang="en-US" sz="1800" dirty="0">
                <a:solidFill>
                  <a:srgbClr val="002060"/>
                </a:solidFill>
                <a:latin typeface="Times New Roman" pitchFamily="18" charset="0"/>
                <a:cs typeface="Times New Roman" pitchFamily="18" charset="0"/>
              </a:rPr>
            </a:br>
            <a:r>
              <a:rPr lang="en-US" sz="1800" i="1" dirty="0">
                <a:solidFill>
                  <a:srgbClr val="002060"/>
                </a:solidFill>
                <a:latin typeface="Times New Roman" pitchFamily="18" charset="0"/>
                <a:cs typeface="Times New Roman" pitchFamily="18" charset="0"/>
              </a:rPr>
              <a:t>Be a good corporate citizen.</a:t>
            </a:r>
          </a:p>
          <a:p>
            <a:pPr algn="ctr"/>
            <a:endParaRPr lang="en-US" sz="1800" i="1" dirty="0">
              <a:solidFill>
                <a:srgbClr val="002060"/>
              </a:solidFill>
              <a:latin typeface="Arial" charset="0"/>
            </a:endParaRPr>
          </a:p>
          <a:p>
            <a:pPr algn="ctr"/>
            <a:r>
              <a:rPr lang="en-US" sz="1800" dirty="0">
                <a:solidFill>
                  <a:srgbClr val="002060"/>
                </a:solidFill>
                <a:latin typeface="Times New Roman" pitchFamily="18" charset="0"/>
                <a:cs typeface="Times New Roman" pitchFamily="18" charset="0"/>
              </a:rPr>
              <a:t>Ethical Responsibilities</a:t>
            </a:r>
            <a:br>
              <a:rPr lang="en-US" sz="1800" dirty="0">
                <a:solidFill>
                  <a:srgbClr val="002060"/>
                </a:solidFill>
                <a:latin typeface="Times New Roman" pitchFamily="18" charset="0"/>
                <a:cs typeface="Times New Roman" pitchFamily="18" charset="0"/>
              </a:rPr>
            </a:br>
            <a:r>
              <a:rPr lang="en-US" sz="1800" i="1" dirty="0">
                <a:solidFill>
                  <a:srgbClr val="002060"/>
                </a:solidFill>
                <a:latin typeface="Times New Roman" pitchFamily="18" charset="0"/>
                <a:cs typeface="Times New Roman" pitchFamily="18" charset="0"/>
              </a:rPr>
              <a:t>Be ethical.</a:t>
            </a:r>
          </a:p>
          <a:p>
            <a:pPr algn="ctr"/>
            <a:endParaRPr lang="en-US" sz="1800" i="1" dirty="0">
              <a:solidFill>
                <a:srgbClr val="002060"/>
              </a:solidFill>
              <a:latin typeface="Times New Roman" pitchFamily="18" charset="0"/>
              <a:cs typeface="Times New Roman" pitchFamily="18" charset="0"/>
            </a:endParaRPr>
          </a:p>
          <a:p>
            <a:pPr algn="ctr"/>
            <a:r>
              <a:rPr lang="en-US" sz="1800" dirty="0">
                <a:solidFill>
                  <a:srgbClr val="002060"/>
                </a:solidFill>
                <a:latin typeface="Times New Roman" pitchFamily="18" charset="0"/>
                <a:cs typeface="Times New Roman" pitchFamily="18" charset="0"/>
              </a:rPr>
              <a:t>Legal Responsibilities</a:t>
            </a:r>
            <a:br>
              <a:rPr lang="en-US" sz="1800" dirty="0">
                <a:solidFill>
                  <a:srgbClr val="002060"/>
                </a:solidFill>
                <a:latin typeface="Times New Roman" pitchFamily="18" charset="0"/>
                <a:cs typeface="Times New Roman" pitchFamily="18" charset="0"/>
              </a:rPr>
            </a:br>
            <a:r>
              <a:rPr lang="en-US" sz="1800" i="1" dirty="0">
                <a:solidFill>
                  <a:srgbClr val="002060"/>
                </a:solidFill>
                <a:latin typeface="Times New Roman" pitchFamily="18" charset="0"/>
                <a:cs typeface="Times New Roman" pitchFamily="18" charset="0"/>
              </a:rPr>
              <a:t>Obey the law.</a:t>
            </a:r>
          </a:p>
          <a:p>
            <a:pPr algn="ctr"/>
            <a:endParaRPr lang="en-US" sz="1800" i="1" dirty="0">
              <a:solidFill>
                <a:srgbClr val="002060"/>
              </a:solidFill>
              <a:latin typeface="Times New Roman" pitchFamily="18" charset="0"/>
              <a:cs typeface="Times New Roman" pitchFamily="18" charset="0"/>
            </a:endParaRPr>
          </a:p>
          <a:p>
            <a:pPr algn="ctr"/>
            <a:r>
              <a:rPr lang="en-US" sz="1800" dirty="0">
                <a:solidFill>
                  <a:srgbClr val="002060"/>
                </a:solidFill>
                <a:latin typeface="Times New Roman" pitchFamily="18" charset="0"/>
                <a:cs typeface="Times New Roman" pitchFamily="18" charset="0"/>
              </a:rPr>
              <a:t>Economic Responsibilities</a:t>
            </a:r>
            <a:br>
              <a:rPr lang="en-US" sz="1800" dirty="0">
                <a:solidFill>
                  <a:srgbClr val="002060"/>
                </a:solidFill>
                <a:latin typeface="Times New Roman" pitchFamily="18" charset="0"/>
                <a:cs typeface="Times New Roman" pitchFamily="18" charset="0"/>
              </a:rPr>
            </a:br>
            <a:r>
              <a:rPr lang="en-US" sz="1800" i="1" dirty="0">
                <a:solidFill>
                  <a:srgbClr val="002060"/>
                </a:solidFill>
                <a:latin typeface="Times New Roman" pitchFamily="18" charset="0"/>
                <a:cs typeface="Times New Roman" pitchFamily="18" charset="0"/>
              </a:rPr>
              <a:t>Be profitable</a:t>
            </a:r>
            <a:r>
              <a:rPr lang="en-US" sz="1800" i="1" dirty="0">
                <a:solidFill>
                  <a:srgbClr val="D8ED13"/>
                </a:solidFill>
                <a:latin typeface="Times New Roman" pitchFamily="18" charset="0"/>
                <a:cs typeface="Times New Roman" pitchFamily="18" charset="0"/>
              </a:rPr>
              <a:t>.</a:t>
            </a:r>
          </a:p>
        </p:txBody>
      </p:sp>
      <p:sp>
        <p:nvSpPr>
          <p:cNvPr id="2" name="Slide Number Placeholder 1"/>
          <p:cNvSpPr>
            <a:spLocks noGrp="1"/>
          </p:cNvSpPr>
          <p:nvPr>
            <p:ph type="sldNum" sz="quarter" idx="12"/>
          </p:nvPr>
        </p:nvSpPr>
        <p:spPr/>
        <p:txBody>
          <a:bodyPr/>
          <a:lstStyle/>
          <a:p>
            <a:fld id="{54DD55FE-46AB-49B3-A65C-CEFDF7289EF9}" type="slidenum">
              <a:rPr lang="en-US" smtClean="0"/>
              <a:pPr/>
              <a:t>24</a:t>
            </a:fld>
            <a:endParaRPr lang="en-US" dirty="0"/>
          </a:p>
        </p:txBody>
      </p:sp>
    </p:spTree>
    <p:extLst>
      <p:ext uri="{BB962C8B-B14F-4D97-AF65-F5344CB8AC3E}">
        <p14:creationId xmlns:p14="http://schemas.microsoft.com/office/powerpoint/2010/main" val="37847675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0600" y="2438400"/>
            <a:ext cx="7696200" cy="3785652"/>
          </a:xfrm>
          <a:prstGeom prst="rect">
            <a:avLst/>
          </a:prstGeom>
          <a:noFill/>
        </p:spPr>
        <p:txBody>
          <a:bodyPr wrap="square" rtlCol="0">
            <a:spAutoFit/>
          </a:bodyPr>
          <a:lstStyle/>
          <a:p>
            <a:pPr algn="ctr"/>
            <a:r>
              <a:rPr lang="en-US" sz="4000" b="1" dirty="0" smtClean="0">
                <a:solidFill>
                  <a:schemeClr val="accent2">
                    <a:lumMod val="50000"/>
                  </a:schemeClr>
                </a:solidFill>
                <a:latin typeface="Times New Roman" pitchFamily="18" charset="0"/>
                <a:cs typeface="Times New Roman" pitchFamily="18" charset="0"/>
              </a:rPr>
              <a:t>Practice of CSR activities in today’s Organizations</a:t>
            </a:r>
          </a:p>
          <a:p>
            <a:pPr algn="ctr"/>
            <a:r>
              <a:rPr lang="en-US" sz="4000" b="1" dirty="0" smtClean="0">
                <a:solidFill>
                  <a:schemeClr val="accent2">
                    <a:lumMod val="50000"/>
                  </a:schemeClr>
                </a:solidFill>
                <a:latin typeface="Times New Roman" pitchFamily="18" charset="0"/>
                <a:cs typeface="Times New Roman" pitchFamily="18" charset="0"/>
              </a:rPr>
              <a:t/>
            </a:r>
            <a:br>
              <a:rPr lang="en-US" sz="4000" b="1" dirty="0" smtClean="0">
                <a:solidFill>
                  <a:schemeClr val="accent2">
                    <a:lumMod val="50000"/>
                  </a:schemeClr>
                </a:solidFill>
                <a:latin typeface="Times New Roman" pitchFamily="18" charset="0"/>
                <a:cs typeface="Times New Roman" pitchFamily="18" charset="0"/>
              </a:rPr>
            </a:br>
            <a:r>
              <a:rPr lang="en-US" sz="4000" b="1" dirty="0" smtClean="0">
                <a:solidFill>
                  <a:srgbClr val="002060"/>
                </a:solidFill>
                <a:latin typeface="Times New Roman" pitchFamily="18" charset="0"/>
                <a:cs typeface="Times New Roman" pitchFamily="18" charset="0"/>
              </a:rPr>
              <a:t/>
            </a:r>
            <a:br>
              <a:rPr lang="en-US" sz="4000" b="1" dirty="0" smtClean="0">
                <a:solidFill>
                  <a:srgbClr val="002060"/>
                </a:solidFill>
                <a:latin typeface="Times New Roman" pitchFamily="18" charset="0"/>
                <a:cs typeface="Times New Roman" pitchFamily="18" charset="0"/>
              </a:rPr>
            </a:br>
            <a:r>
              <a:rPr lang="en-US" sz="4000" b="1" dirty="0" smtClean="0">
                <a:solidFill>
                  <a:srgbClr val="002060"/>
                </a:solidFill>
                <a:latin typeface="Times New Roman" pitchFamily="18" charset="0"/>
                <a:cs typeface="Times New Roman" pitchFamily="18" charset="0"/>
              </a:rPr>
              <a:t/>
            </a:r>
            <a:br>
              <a:rPr lang="en-US" sz="4000" b="1" dirty="0" smtClean="0">
                <a:solidFill>
                  <a:srgbClr val="002060"/>
                </a:solidFill>
                <a:latin typeface="Times New Roman" pitchFamily="18" charset="0"/>
                <a:cs typeface="Times New Roman" pitchFamily="18" charset="0"/>
              </a:rPr>
            </a:br>
            <a:endParaRPr lang="en-US" sz="4000" dirty="0">
              <a:solidFill>
                <a:srgbClr val="002060"/>
              </a:solidFill>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54DD55FE-46AB-49B3-A65C-CEFDF7289EF9}" type="slidenum">
              <a:rPr lang="en-US" smtClean="0"/>
              <a:pPr/>
              <a:t>25</a:t>
            </a:fld>
            <a:endParaRPr lang="en-US" dirty="0"/>
          </a:p>
        </p:txBody>
      </p:sp>
    </p:spTree>
    <p:extLst>
      <p:ext uri="{BB962C8B-B14F-4D97-AF65-F5344CB8AC3E}">
        <p14:creationId xmlns:p14="http://schemas.microsoft.com/office/powerpoint/2010/main" val="4899084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027" name="Picture 3"/>
          <p:cNvPicPr>
            <a:picLocks noChangeAspect="1" noChangeArrowheads="1"/>
          </p:cNvPicPr>
          <p:nvPr/>
        </p:nvPicPr>
        <p:blipFill>
          <a:blip r:embed="rId2" cstate="print"/>
          <a:srcRect r="10095" b="3196"/>
          <a:stretch>
            <a:fillRect/>
          </a:stretch>
        </p:blipFill>
        <p:spPr bwMode="auto">
          <a:xfrm>
            <a:off x="0" y="0"/>
            <a:ext cx="3949212" cy="3733800"/>
          </a:xfrm>
          <a:prstGeom prst="rect">
            <a:avLst/>
          </a:prstGeom>
          <a:ln>
            <a:noFill/>
          </a:ln>
          <a:effectLst>
            <a:softEdge rad="112500"/>
          </a:effectLst>
        </p:spPr>
      </p:pic>
      <p:pic>
        <p:nvPicPr>
          <p:cNvPr id="1028" name="Picture 4"/>
          <p:cNvPicPr>
            <a:picLocks noChangeAspect="1" noChangeArrowheads="1"/>
          </p:cNvPicPr>
          <p:nvPr/>
        </p:nvPicPr>
        <p:blipFill>
          <a:blip r:embed="rId3" cstate="print"/>
          <a:srcRect r="4898"/>
          <a:stretch>
            <a:fillRect/>
          </a:stretch>
        </p:blipFill>
        <p:spPr bwMode="auto">
          <a:xfrm>
            <a:off x="152400" y="3657600"/>
            <a:ext cx="3810000" cy="2446738"/>
          </a:xfrm>
          <a:prstGeom prst="rect">
            <a:avLst/>
          </a:prstGeom>
          <a:ln>
            <a:noFill/>
          </a:ln>
          <a:effectLst>
            <a:softEdge rad="112500"/>
          </a:effectLst>
        </p:spPr>
      </p:pic>
      <p:pic>
        <p:nvPicPr>
          <p:cNvPr id="1026" name="Picture 2"/>
          <p:cNvPicPr>
            <a:picLocks noGrp="1" noChangeAspect="1" noChangeArrowheads="1"/>
          </p:cNvPicPr>
          <p:nvPr>
            <p:ph idx="1"/>
          </p:nvPr>
        </p:nvPicPr>
        <p:blipFill>
          <a:blip r:embed="rId4" cstate="print"/>
          <a:srcRect t="1744" r="5068" b="51175"/>
          <a:stretch>
            <a:fillRect/>
          </a:stretch>
        </p:blipFill>
        <p:spPr bwMode="auto">
          <a:xfrm>
            <a:off x="3886200" y="4114800"/>
            <a:ext cx="2819400" cy="1905000"/>
          </a:xfrm>
          <a:prstGeom prst="rect">
            <a:avLst/>
          </a:prstGeom>
          <a:ln>
            <a:noFill/>
          </a:ln>
          <a:effectLst>
            <a:softEdge rad="112500"/>
          </a:effectLst>
        </p:spPr>
      </p:pic>
      <p:pic>
        <p:nvPicPr>
          <p:cNvPr id="1030" name="Picture 6"/>
          <p:cNvPicPr>
            <a:picLocks noChangeAspect="1" noChangeArrowheads="1"/>
          </p:cNvPicPr>
          <p:nvPr/>
        </p:nvPicPr>
        <p:blipFill>
          <a:blip r:embed="rId5" cstate="print"/>
          <a:srcRect l="2694" r="3000"/>
          <a:stretch>
            <a:fillRect/>
          </a:stretch>
        </p:blipFill>
        <p:spPr bwMode="auto">
          <a:xfrm>
            <a:off x="3886200" y="0"/>
            <a:ext cx="2819400" cy="2590800"/>
          </a:xfrm>
          <a:prstGeom prst="rect">
            <a:avLst/>
          </a:prstGeom>
          <a:ln>
            <a:noFill/>
          </a:ln>
          <a:effectLst>
            <a:softEdge rad="112500"/>
          </a:effectLst>
        </p:spPr>
      </p:pic>
      <p:pic>
        <p:nvPicPr>
          <p:cNvPr id="1031" name="Picture 7"/>
          <p:cNvPicPr>
            <a:picLocks noChangeAspect="1" noChangeArrowheads="1"/>
          </p:cNvPicPr>
          <p:nvPr/>
        </p:nvPicPr>
        <p:blipFill>
          <a:blip r:embed="rId6" cstate="print"/>
          <a:srcRect/>
          <a:stretch>
            <a:fillRect/>
          </a:stretch>
        </p:blipFill>
        <p:spPr bwMode="auto">
          <a:xfrm>
            <a:off x="6705600" y="-1"/>
            <a:ext cx="2438400" cy="2057401"/>
          </a:xfrm>
          <a:prstGeom prst="rect">
            <a:avLst/>
          </a:prstGeom>
          <a:ln>
            <a:noFill/>
          </a:ln>
          <a:effectLst>
            <a:softEdge rad="112500"/>
          </a:effectLst>
        </p:spPr>
      </p:pic>
      <p:pic>
        <p:nvPicPr>
          <p:cNvPr id="1032" name="Picture 8"/>
          <p:cNvPicPr>
            <a:picLocks noChangeAspect="1" noChangeArrowheads="1"/>
          </p:cNvPicPr>
          <p:nvPr/>
        </p:nvPicPr>
        <p:blipFill>
          <a:blip r:embed="rId7" cstate="print"/>
          <a:srcRect l="2483" t="3524" r="10627" b="8830"/>
          <a:stretch>
            <a:fillRect/>
          </a:stretch>
        </p:blipFill>
        <p:spPr bwMode="auto">
          <a:xfrm>
            <a:off x="3886200" y="2514600"/>
            <a:ext cx="2819399" cy="1676400"/>
          </a:xfrm>
          <a:prstGeom prst="rect">
            <a:avLst/>
          </a:prstGeom>
          <a:ln>
            <a:noFill/>
          </a:ln>
          <a:effectLst>
            <a:softEdge rad="112500"/>
          </a:effectLst>
        </p:spPr>
      </p:pic>
      <p:pic>
        <p:nvPicPr>
          <p:cNvPr id="1033" name="Picture 9"/>
          <p:cNvPicPr>
            <a:picLocks noChangeAspect="1" noChangeArrowheads="1"/>
          </p:cNvPicPr>
          <p:nvPr/>
        </p:nvPicPr>
        <p:blipFill>
          <a:blip r:embed="rId8" cstate="print"/>
          <a:srcRect l="958" t="1706" r="4023" b="3806"/>
          <a:stretch>
            <a:fillRect/>
          </a:stretch>
        </p:blipFill>
        <p:spPr bwMode="auto">
          <a:xfrm>
            <a:off x="6705600" y="1981200"/>
            <a:ext cx="2438400" cy="2133600"/>
          </a:xfrm>
          <a:prstGeom prst="rect">
            <a:avLst/>
          </a:prstGeom>
          <a:ln>
            <a:noFill/>
          </a:ln>
          <a:effectLst>
            <a:softEdge rad="112500"/>
          </a:effectLst>
        </p:spPr>
      </p:pic>
      <p:pic>
        <p:nvPicPr>
          <p:cNvPr id="1035" name="Picture 11"/>
          <p:cNvPicPr>
            <a:picLocks noChangeAspect="1" noChangeArrowheads="1"/>
          </p:cNvPicPr>
          <p:nvPr/>
        </p:nvPicPr>
        <p:blipFill>
          <a:blip r:embed="rId9" cstate="print"/>
          <a:srcRect l="1898" t="1851" r="39262" b="51515"/>
          <a:stretch>
            <a:fillRect/>
          </a:stretch>
        </p:blipFill>
        <p:spPr bwMode="auto">
          <a:xfrm>
            <a:off x="6705600" y="4038600"/>
            <a:ext cx="2438400" cy="1981200"/>
          </a:xfrm>
          <a:prstGeom prst="rect">
            <a:avLst/>
          </a:prstGeom>
          <a:ln>
            <a:noFill/>
          </a:ln>
          <a:effectLst>
            <a:softEdge rad="112500"/>
          </a:effectLst>
        </p:spPr>
      </p:pic>
      <p:sp>
        <p:nvSpPr>
          <p:cNvPr id="19" name="Half Frame 18"/>
          <p:cNvSpPr/>
          <p:nvPr/>
        </p:nvSpPr>
        <p:spPr>
          <a:xfrm>
            <a:off x="0" y="0"/>
            <a:ext cx="9144000" cy="533400"/>
          </a:xfrm>
          <a:prstGeom prst="halfFrame">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TextBox 9"/>
          <p:cNvSpPr txBox="1"/>
          <p:nvPr/>
        </p:nvSpPr>
        <p:spPr>
          <a:xfrm>
            <a:off x="152400" y="6096000"/>
            <a:ext cx="8686800" cy="400110"/>
          </a:xfrm>
          <a:prstGeom prst="rect">
            <a:avLst/>
          </a:prstGeom>
          <a:noFill/>
        </p:spPr>
        <p:txBody>
          <a:bodyPr wrap="square" rtlCol="0">
            <a:spAutoFit/>
          </a:bodyPr>
          <a:lstStyle/>
          <a:p>
            <a:pPr algn="r"/>
            <a:r>
              <a:rPr lang="en-US" sz="2000" i="1" dirty="0" smtClean="0">
                <a:solidFill>
                  <a:srgbClr val="002060"/>
                </a:solidFill>
                <a:latin typeface="Times New Roman" pitchFamily="18" charset="0"/>
                <a:cs typeface="Times New Roman" pitchFamily="18" charset="0"/>
              </a:rPr>
              <a:t>(http://www.hsbc.lk/1/PA_ES_Content_Mgmt/content/about_us/csr/cb_booklet.pdf)</a:t>
            </a:r>
            <a:endParaRPr lang="en-US" sz="2000" i="1" dirty="0">
              <a:solidFill>
                <a:srgbClr val="002060"/>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54DD55FE-46AB-49B3-A65C-CEFDF7289EF9}" type="slidenum">
              <a:rPr lang="en-US" smtClean="0"/>
              <a:pPr/>
              <a:t>26</a:t>
            </a:fld>
            <a:endParaRPr lang="en-US" dirty="0"/>
          </a:p>
        </p:txBody>
      </p:sp>
    </p:spTree>
    <p:extLst>
      <p:ext uri="{BB962C8B-B14F-4D97-AF65-F5344CB8AC3E}">
        <p14:creationId xmlns:p14="http://schemas.microsoft.com/office/powerpoint/2010/main" val="22017371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43000" y="2209800"/>
            <a:ext cx="7696200" cy="1323439"/>
          </a:xfrm>
          <a:prstGeom prst="rect">
            <a:avLst/>
          </a:prstGeom>
          <a:noFill/>
        </p:spPr>
        <p:txBody>
          <a:bodyPr wrap="square" rtlCol="0">
            <a:spAutoFit/>
          </a:bodyPr>
          <a:lstStyle/>
          <a:p>
            <a:pPr algn="ctr"/>
            <a:r>
              <a:rPr lang="en-US" sz="4000" b="1" dirty="0" smtClean="0">
                <a:solidFill>
                  <a:srgbClr val="002060"/>
                </a:solidFill>
                <a:latin typeface="Times New Roman" pitchFamily="18" charset="0"/>
                <a:cs typeface="Times New Roman" pitchFamily="18" charset="0"/>
              </a:rPr>
              <a:t/>
            </a:r>
            <a:br>
              <a:rPr lang="en-US" sz="4000" b="1" dirty="0" smtClean="0">
                <a:solidFill>
                  <a:srgbClr val="002060"/>
                </a:solidFill>
                <a:latin typeface="Times New Roman" pitchFamily="18" charset="0"/>
                <a:cs typeface="Times New Roman" pitchFamily="18" charset="0"/>
              </a:rPr>
            </a:br>
            <a:endParaRPr lang="en-US" sz="4000" dirty="0">
              <a:solidFill>
                <a:srgbClr val="002060"/>
              </a:solidFill>
              <a:latin typeface="Times New Roman" pitchFamily="18" charset="0"/>
              <a:cs typeface="Times New Roman" pitchFamily="18" charset="0"/>
            </a:endParaRPr>
          </a:p>
        </p:txBody>
      </p:sp>
      <p:sp>
        <p:nvSpPr>
          <p:cNvPr id="9" name="TextBox 8"/>
          <p:cNvSpPr txBox="1"/>
          <p:nvPr/>
        </p:nvSpPr>
        <p:spPr>
          <a:xfrm>
            <a:off x="457200" y="5410200"/>
            <a:ext cx="3733800" cy="338554"/>
          </a:xfrm>
          <a:prstGeom prst="rect">
            <a:avLst/>
          </a:prstGeom>
          <a:noFill/>
        </p:spPr>
        <p:txBody>
          <a:bodyPr wrap="square" rtlCol="0">
            <a:spAutoFit/>
          </a:bodyPr>
          <a:lstStyle/>
          <a:p>
            <a:r>
              <a:rPr lang="en-US" sz="1600" i="1" dirty="0" smtClean="0">
                <a:solidFill>
                  <a:srgbClr val="002060"/>
                </a:solidFill>
                <a:latin typeface="Times New Roman" pitchFamily="18" charset="0"/>
                <a:cs typeface="Times New Roman" pitchFamily="18" charset="0"/>
              </a:rPr>
              <a:t>(http://www.malibanbiscuit.com/csr)</a:t>
            </a:r>
            <a:endParaRPr lang="en-US" sz="1600" i="1" dirty="0">
              <a:solidFill>
                <a:srgbClr val="002060"/>
              </a:solidFill>
              <a:latin typeface="Times New Roman" pitchFamily="18" charset="0"/>
              <a:cs typeface="Times New Roman" pitchFamily="18" charset="0"/>
            </a:endParaRPr>
          </a:p>
        </p:txBody>
      </p:sp>
      <p:pic>
        <p:nvPicPr>
          <p:cNvPr id="3074" name="Picture 2" descr="C:\Users\Wasana\Desktop\DSCN1536 copy.jpg"/>
          <p:cNvPicPr>
            <a:picLocks noChangeAspect="1" noChangeArrowheads="1"/>
          </p:cNvPicPr>
          <p:nvPr/>
        </p:nvPicPr>
        <p:blipFill>
          <a:blip r:embed="rId2" cstate="print"/>
          <a:srcRect/>
          <a:stretch>
            <a:fillRect/>
          </a:stretch>
        </p:blipFill>
        <p:spPr bwMode="auto">
          <a:xfrm>
            <a:off x="761999" y="228600"/>
            <a:ext cx="2377440" cy="1743456"/>
          </a:xfrm>
          <a:prstGeom prst="rect">
            <a:avLst/>
          </a:prstGeom>
          <a:noFill/>
          <a:ln>
            <a:solidFill>
              <a:schemeClr val="bg2">
                <a:lumMod val="50000"/>
              </a:schemeClr>
            </a:solidFill>
          </a:ln>
        </p:spPr>
      </p:pic>
      <p:pic>
        <p:nvPicPr>
          <p:cNvPr id="3079" name="Picture 7" descr="C:\Users\Wasana\Desktop\DSCN1657.jpg"/>
          <p:cNvPicPr>
            <a:picLocks noChangeAspect="1" noChangeArrowheads="1"/>
          </p:cNvPicPr>
          <p:nvPr/>
        </p:nvPicPr>
        <p:blipFill>
          <a:blip r:embed="rId3" cstate="print"/>
          <a:srcRect/>
          <a:stretch>
            <a:fillRect/>
          </a:stretch>
        </p:blipFill>
        <p:spPr bwMode="auto">
          <a:xfrm>
            <a:off x="762000" y="1981200"/>
            <a:ext cx="2377440" cy="1783080"/>
          </a:xfrm>
          <a:prstGeom prst="rect">
            <a:avLst/>
          </a:prstGeom>
          <a:noFill/>
          <a:ln>
            <a:solidFill>
              <a:schemeClr val="bg2">
                <a:lumMod val="50000"/>
              </a:schemeClr>
            </a:solidFill>
          </a:ln>
        </p:spPr>
      </p:pic>
      <p:pic>
        <p:nvPicPr>
          <p:cNvPr id="3081" name="Picture 9" descr="http://www.malibanbiscuit.com/userfiles/image/DSCN1839(2).jpg"/>
          <p:cNvPicPr>
            <a:picLocks noChangeAspect="1" noChangeArrowheads="1"/>
          </p:cNvPicPr>
          <p:nvPr/>
        </p:nvPicPr>
        <p:blipFill>
          <a:blip r:embed="rId4" cstate="print"/>
          <a:srcRect/>
          <a:stretch>
            <a:fillRect/>
          </a:stretch>
        </p:blipFill>
        <p:spPr bwMode="auto">
          <a:xfrm>
            <a:off x="762000" y="3657600"/>
            <a:ext cx="2377440" cy="1743457"/>
          </a:xfrm>
          <a:prstGeom prst="rect">
            <a:avLst/>
          </a:prstGeom>
          <a:noFill/>
          <a:ln>
            <a:solidFill>
              <a:schemeClr val="bg2">
                <a:lumMod val="50000"/>
              </a:schemeClr>
            </a:solidFill>
          </a:ln>
        </p:spPr>
      </p:pic>
      <p:pic>
        <p:nvPicPr>
          <p:cNvPr id="3083" name="Picture 11" descr="http://www.dsi.lk/system/img/dsi/GallCSR01.jpg"/>
          <p:cNvPicPr>
            <a:picLocks noChangeAspect="1" noChangeArrowheads="1"/>
          </p:cNvPicPr>
          <p:nvPr/>
        </p:nvPicPr>
        <p:blipFill>
          <a:blip r:embed="rId5" cstate="print"/>
          <a:srcRect/>
          <a:stretch>
            <a:fillRect/>
          </a:stretch>
        </p:blipFill>
        <p:spPr bwMode="auto">
          <a:xfrm>
            <a:off x="3657600" y="3505200"/>
            <a:ext cx="5257800" cy="1864113"/>
          </a:xfrm>
          <a:prstGeom prst="rect">
            <a:avLst/>
          </a:prstGeom>
          <a:noFill/>
          <a:ln>
            <a:solidFill>
              <a:schemeClr val="bg2">
                <a:lumMod val="50000"/>
              </a:schemeClr>
            </a:solidFill>
          </a:ln>
        </p:spPr>
      </p:pic>
      <p:sp>
        <p:nvSpPr>
          <p:cNvPr id="14" name="Rectangle 13"/>
          <p:cNvSpPr/>
          <p:nvPr/>
        </p:nvSpPr>
        <p:spPr>
          <a:xfrm>
            <a:off x="3733800" y="5410200"/>
            <a:ext cx="5410200" cy="646331"/>
          </a:xfrm>
          <a:prstGeom prst="rect">
            <a:avLst/>
          </a:prstGeom>
        </p:spPr>
        <p:txBody>
          <a:bodyPr wrap="square">
            <a:spAutoFit/>
          </a:bodyPr>
          <a:lstStyle/>
          <a:p>
            <a:r>
              <a:rPr lang="en-US" i="1" dirty="0" smtClean="0">
                <a:solidFill>
                  <a:srgbClr val="002060"/>
                </a:solidFill>
                <a:latin typeface="Times New Roman" pitchFamily="18" charset="0"/>
                <a:cs typeface="Times New Roman" pitchFamily="18" charset="0"/>
              </a:rPr>
              <a:t>(http://www.dsi.lk/news/dsi/20120329124815/DSI_50th_Anniversary_Celebration_CSR_Project_@_Galle.php)</a:t>
            </a:r>
            <a:endParaRPr lang="en-US" i="1" dirty="0">
              <a:solidFill>
                <a:srgbClr val="002060"/>
              </a:solidFill>
              <a:latin typeface="Times New Roman" pitchFamily="18" charset="0"/>
              <a:cs typeface="Times New Roman" pitchFamily="18" charset="0"/>
            </a:endParaRPr>
          </a:p>
        </p:txBody>
      </p:sp>
      <p:pic>
        <p:nvPicPr>
          <p:cNvPr id="3085" name="Picture 13" descr="http://aitkenspenceplc.files.wordpress.com/2010/03/water-day-poster-h2ochoice3.jpg?w=490"/>
          <p:cNvPicPr>
            <a:picLocks noChangeAspect="1" noChangeArrowheads="1"/>
          </p:cNvPicPr>
          <p:nvPr/>
        </p:nvPicPr>
        <p:blipFill>
          <a:blip r:embed="rId6" cstate="print"/>
          <a:srcRect/>
          <a:stretch>
            <a:fillRect/>
          </a:stretch>
        </p:blipFill>
        <p:spPr bwMode="auto">
          <a:xfrm>
            <a:off x="3581400" y="228600"/>
            <a:ext cx="1745672" cy="2468880"/>
          </a:xfrm>
          <a:prstGeom prst="rect">
            <a:avLst/>
          </a:prstGeom>
          <a:noFill/>
          <a:ln>
            <a:solidFill>
              <a:schemeClr val="bg2">
                <a:lumMod val="50000"/>
              </a:schemeClr>
            </a:solidFill>
          </a:ln>
        </p:spPr>
      </p:pic>
      <p:pic>
        <p:nvPicPr>
          <p:cNvPr id="3087" name="Picture 15" descr="http://aitkenspenceplc.files.wordpress.com/2009/12/img_9823.jpg?w=490"/>
          <p:cNvPicPr>
            <a:picLocks noChangeAspect="1" noChangeArrowheads="1"/>
          </p:cNvPicPr>
          <p:nvPr/>
        </p:nvPicPr>
        <p:blipFill>
          <a:blip r:embed="rId7" cstate="print"/>
          <a:srcRect/>
          <a:stretch>
            <a:fillRect/>
          </a:stretch>
        </p:blipFill>
        <p:spPr bwMode="auto">
          <a:xfrm>
            <a:off x="5444457" y="228600"/>
            <a:ext cx="3470943" cy="2468880"/>
          </a:xfrm>
          <a:prstGeom prst="rect">
            <a:avLst/>
          </a:prstGeom>
          <a:noFill/>
          <a:ln>
            <a:solidFill>
              <a:schemeClr val="bg2">
                <a:lumMod val="50000"/>
              </a:schemeClr>
            </a:solidFill>
          </a:ln>
        </p:spPr>
      </p:pic>
      <p:sp>
        <p:nvSpPr>
          <p:cNvPr id="17" name="Rectangle 16"/>
          <p:cNvSpPr/>
          <p:nvPr/>
        </p:nvSpPr>
        <p:spPr>
          <a:xfrm>
            <a:off x="3581400" y="2819400"/>
            <a:ext cx="5562600" cy="646331"/>
          </a:xfrm>
          <a:prstGeom prst="rect">
            <a:avLst/>
          </a:prstGeom>
        </p:spPr>
        <p:txBody>
          <a:bodyPr wrap="square">
            <a:spAutoFit/>
          </a:bodyPr>
          <a:lstStyle/>
          <a:p>
            <a:r>
              <a:rPr lang="en-US" i="1" dirty="0" smtClean="0">
                <a:solidFill>
                  <a:srgbClr val="002060"/>
                </a:solidFill>
                <a:latin typeface="Times New Roman" pitchFamily="18" charset="0"/>
                <a:cs typeface="Times New Roman" pitchFamily="18" charset="0"/>
              </a:rPr>
              <a:t>(http://aitkenspenceplc.wordpress.com/tag/aitken-spence-csr/)</a:t>
            </a:r>
            <a:endParaRPr lang="en-US" i="1" dirty="0">
              <a:solidFill>
                <a:srgbClr val="002060"/>
              </a:solidFill>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54DD55FE-46AB-49B3-A65C-CEFDF7289EF9}" type="slidenum">
              <a:rPr lang="en-US" smtClean="0"/>
              <a:pPr/>
              <a:t>27</a:t>
            </a:fld>
            <a:endParaRPr lang="en-US" dirty="0"/>
          </a:p>
        </p:txBody>
      </p:sp>
    </p:spTree>
    <p:extLst>
      <p:ext uri="{BB962C8B-B14F-4D97-AF65-F5344CB8AC3E}">
        <p14:creationId xmlns:p14="http://schemas.microsoft.com/office/powerpoint/2010/main" val="18091256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43" name="Rectangle 4"/>
          <p:cNvSpPr>
            <a:spLocks noGrp="1" noChangeArrowheads="1"/>
          </p:cNvSpPr>
          <p:nvPr>
            <p:ph type="title"/>
          </p:nvPr>
        </p:nvSpPr>
        <p:spPr>
          <a:xfrm>
            <a:off x="609600" y="2362200"/>
            <a:ext cx="7772400" cy="1295400"/>
          </a:xfrm>
          <a:noFill/>
        </p:spPr>
        <p:txBody>
          <a:bodyPr/>
          <a:lstStyle/>
          <a:p>
            <a:pPr eaLnBrk="1" hangingPunct="1"/>
            <a:r>
              <a:rPr lang="en-US" b="1" dirty="0" smtClean="0">
                <a:solidFill>
                  <a:schemeClr val="accent2">
                    <a:lumMod val="50000"/>
                  </a:schemeClr>
                </a:solidFill>
                <a:latin typeface="Times New Roman" pitchFamily="18" charset="0"/>
                <a:cs typeface="Times New Roman" pitchFamily="18" charset="0"/>
              </a:rPr>
              <a:t>What is an Organization ?</a:t>
            </a:r>
          </a:p>
        </p:txBody>
      </p:sp>
      <p:sp>
        <p:nvSpPr>
          <p:cNvPr id="2" name="Slide Number Placeholder 1"/>
          <p:cNvSpPr>
            <a:spLocks noGrp="1"/>
          </p:cNvSpPr>
          <p:nvPr>
            <p:ph type="sldNum" sz="quarter" idx="12"/>
          </p:nvPr>
        </p:nvSpPr>
        <p:spPr/>
        <p:txBody>
          <a:bodyPr/>
          <a:lstStyle/>
          <a:p>
            <a:fld id="{54DD55FE-46AB-49B3-A65C-CEFDF7289EF9}" type="slidenum">
              <a:rPr lang="en-US" smtClean="0"/>
              <a:pPr/>
              <a:t>3</a:t>
            </a:fld>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4"/>
          <p:cNvSpPr>
            <a:spLocks noGrp="1" noChangeArrowheads="1"/>
          </p:cNvSpPr>
          <p:nvPr>
            <p:ph type="title"/>
          </p:nvPr>
        </p:nvSpPr>
        <p:spPr>
          <a:xfrm>
            <a:off x="685800" y="0"/>
            <a:ext cx="7772400" cy="1295400"/>
          </a:xfrm>
          <a:noFill/>
        </p:spPr>
        <p:txBody>
          <a:bodyPr/>
          <a:lstStyle/>
          <a:p>
            <a:pPr eaLnBrk="1" hangingPunct="1"/>
            <a:r>
              <a:rPr lang="en-US" b="1" dirty="0" smtClean="0">
                <a:solidFill>
                  <a:schemeClr val="accent2">
                    <a:lumMod val="50000"/>
                  </a:schemeClr>
                </a:solidFill>
                <a:latin typeface="Times New Roman" pitchFamily="18" charset="0"/>
                <a:cs typeface="Times New Roman" pitchFamily="18" charset="0"/>
              </a:rPr>
              <a:t>An Organization - Definitions</a:t>
            </a:r>
          </a:p>
        </p:txBody>
      </p:sp>
      <p:sp>
        <p:nvSpPr>
          <p:cNvPr id="5" name="Content Placeholder 4"/>
          <p:cNvSpPr>
            <a:spLocks noGrp="1"/>
          </p:cNvSpPr>
          <p:nvPr>
            <p:ph idx="1"/>
          </p:nvPr>
        </p:nvSpPr>
        <p:spPr>
          <a:xfrm>
            <a:off x="304800" y="1143000"/>
            <a:ext cx="8458200" cy="5105400"/>
          </a:xfrm>
        </p:spPr>
        <p:txBody>
          <a:bodyPr>
            <a:normAutofit lnSpcReduction="10000"/>
          </a:bodyPr>
          <a:lstStyle/>
          <a:p>
            <a:pPr>
              <a:buFont typeface="Wingdings" pitchFamily="2" charset="2"/>
              <a:buChar char="§"/>
            </a:pPr>
            <a:r>
              <a:rPr lang="en-US" sz="2800" dirty="0" smtClean="0">
                <a:solidFill>
                  <a:srgbClr val="002060"/>
                </a:solidFill>
                <a:latin typeface="Times New Roman" pitchFamily="18" charset="0"/>
                <a:cs typeface="Times New Roman" pitchFamily="18" charset="0"/>
              </a:rPr>
              <a:t>A group of people who work together in a structured way for a shared purpose.</a:t>
            </a:r>
          </a:p>
          <a:p>
            <a:pPr algn="r">
              <a:buNone/>
            </a:pPr>
            <a:r>
              <a:rPr lang="en-US" i="1" dirty="0" smtClean="0">
                <a:solidFill>
                  <a:srgbClr val="002060"/>
                </a:solidFill>
                <a:latin typeface="Times New Roman" pitchFamily="18" charset="0"/>
                <a:cs typeface="Times New Roman" pitchFamily="18" charset="0"/>
              </a:rPr>
              <a:t>				</a:t>
            </a:r>
            <a:r>
              <a:rPr lang="en-US" sz="2000" i="1" dirty="0" smtClean="0">
                <a:solidFill>
                  <a:srgbClr val="002060"/>
                </a:solidFill>
                <a:latin typeface="Times New Roman" pitchFamily="18" charset="0"/>
                <a:cs typeface="Times New Roman" pitchFamily="18" charset="0"/>
              </a:rPr>
              <a:t>(Cambridge Advanced Learners Dictionary)</a:t>
            </a:r>
          </a:p>
          <a:p>
            <a:pPr algn="r">
              <a:buNone/>
            </a:pPr>
            <a:endParaRPr lang="en-US" sz="2000" dirty="0" smtClean="0">
              <a:solidFill>
                <a:srgbClr val="002060"/>
              </a:solidFill>
              <a:latin typeface="Times New Roman" pitchFamily="18" charset="0"/>
              <a:cs typeface="Times New Roman" pitchFamily="18" charset="0"/>
            </a:endParaRPr>
          </a:p>
          <a:p>
            <a:pPr lvl="0">
              <a:buFont typeface="Wingdings" pitchFamily="2" charset="2"/>
              <a:buChar char="§"/>
            </a:pPr>
            <a:r>
              <a:rPr lang="en-US" sz="2800" dirty="0">
                <a:solidFill>
                  <a:srgbClr val="002060"/>
                </a:solidFill>
                <a:latin typeface="Times New Roman" pitchFamily="18" charset="0"/>
                <a:cs typeface="Times New Roman" pitchFamily="18" charset="0"/>
              </a:rPr>
              <a:t>An </a:t>
            </a:r>
            <a:r>
              <a:rPr lang="en-US" sz="2800" dirty="0" smtClean="0">
                <a:solidFill>
                  <a:srgbClr val="002060"/>
                </a:solidFill>
                <a:latin typeface="Times New Roman" pitchFamily="18" charset="0"/>
                <a:cs typeface="Times New Roman" pitchFamily="18" charset="0"/>
              </a:rPr>
              <a:t>organisation </a:t>
            </a:r>
            <a:r>
              <a:rPr lang="en-US" sz="2800" dirty="0">
                <a:solidFill>
                  <a:srgbClr val="002060"/>
                </a:solidFill>
                <a:latin typeface="Times New Roman" pitchFamily="18" charset="0"/>
                <a:cs typeface="Times New Roman" pitchFamily="18" charset="0"/>
              </a:rPr>
              <a:t>is a </a:t>
            </a:r>
            <a:r>
              <a:rPr lang="en-US" sz="2800" dirty="0" smtClean="0">
                <a:solidFill>
                  <a:srgbClr val="002060"/>
                </a:solidFill>
                <a:latin typeface="Times New Roman" pitchFamily="18" charset="0"/>
                <a:cs typeface="Times New Roman" pitchFamily="18" charset="0"/>
              </a:rPr>
              <a:t>collection of two </a:t>
            </a:r>
            <a:r>
              <a:rPr lang="en-US" sz="2800" dirty="0">
                <a:solidFill>
                  <a:srgbClr val="002060"/>
                </a:solidFill>
                <a:latin typeface="Times New Roman" pitchFamily="18" charset="0"/>
                <a:cs typeface="Times New Roman" pitchFamily="18" charset="0"/>
              </a:rPr>
              <a:t>or more people who work together in a structured way to achieve a specific goal or set of </a:t>
            </a:r>
            <a:r>
              <a:rPr lang="en-US" sz="2800" dirty="0" smtClean="0">
                <a:solidFill>
                  <a:srgbClr val="002060"/>
                </a:solidFill>
                <a:latin typeface="Times New Roman" pitchFamily="18" charset="0"/>
                <a:cs typeface="Times New Roman" pitchFamily="18" charset="0"/>
              </a:rPr>
              <a:t>goals. </a:t>
            </a:r>
          </a:p>
          <a:p>
            <a:pPr lvl="0" algn="r">
              <a:buNone/>
            </a:pPr>
            <a:r>
              <a:rPr lang="en-US" sz="2800" dirty="0">
                <a:solidFill>
                  <a:srgbClr val="002060"/>
                </a:solidFill>
                <a:latin typeface="Times New Roman" pitchFamily="18" charset="0"/>
                <a:cs typeface="Times New Roman" pitchFamily="18" charset="0"/>
              </a:rPr>
              <a:t>	</a:t>
            </a:r>
            <a:r>
              <a:rPr lang="en-US" sz="2800" dirty="0" smtClean="0">
                <a:solidFill>
                  <a:srgbClr val="002060"/>
                </a:solidFill>
                <a:latin typeface="Times New Roman" pitchFamily="18" charset="0"/>
                <a:cs typeface="Times New Roman" pitchFamily="18" charset="0"/>
              </a:rPr>
              <a:t>					</a:t>
            </a:r>
            <a:r>
              <a:rPr lang="en-US" sz="2000" i="1" dirty="0" smtClean="0">
                <a:solidFill>
                  <a:srgbClr val="002060"/>
                </a:solidFill>
                <a:latin typeface="Times New Roman" pitchFamily="18" charset="0"/>
                <a:cs typeface="Times New Roman" pitchFamily="18" charset="0"/>
              </a:rPr>
              <a:t>(Stoner </a:t>
            </a:r>
            <a:r>
              <a:rPr lang="en-US" sz="2000" i="1" dirty="0">
                <a:solidFill>
                  <a:srgbClr val="002060"/>
                </a:solidFill>
                <a:latin typeface="Times New Roman" pitchFamily="18" charset="0"/>
                <a:cs typeface="Times New Roman" pitchFamily="18" charset="0"/>
              </a:rPr>
              <a:t>and </a:t>
            </a:r>
            <a:r>
              <a:rPr lang="en-US" sz="2000" i="1" dirty="0" smtClean="0">
                <a:solidFill>
                  <a:srgbClr val="002060"/>
                </a:solidFill>
                <a:latin typeface="Times New Roman" pitchFamily="18" charset="0"/>
                <a:cs typeface="Times New Roman" pitchFamily="18" charset="0"/>
              </a:rPr>
              <a:t>Freeman,2009)</a:t>
            </a:r>
          </a:p>
          <a:p>
            <a:pPr lvl="0" algn="r">
              <a:buNone/>
            </a:pPr>
            <a:endParaRPr lang="en-US" sz="2000" dirty="0">
              <a:solidFill>
                <a:srgbClr val="002060"/>
              </a:solidFill>
              <a:latin typeface="Times New Roman" pitchFamily="18" charset="0"/>
              <a:cs typeface="Times New Roman" pitchFamily="18" charset="0"/>
            </a:endParaRPr>
          </a:p>
          <a:p>
            <a:pPr lvl="0">
              <a:buFont typeface="Wingdings" pitchFamily="2" charset="2"/>
              <a:buChar char="§"/>
            </a:pPr>
            <a:r>
              <a:rPr lang="en-US" sz="2800" dirty="0">
                <a:solidFill>
                  <a:srgbClr val="002060"/>
                </a:solidFill>
                <a:latin typeface="Times New Roman" pitchFamily="18" charset="0"/>
                <a:cs typeface="Times New Roman" pitchFamily="18" charset="0"/>
              </a:rPr>
              <a:t>An </a:t>
            </a:r>
            <a:r>
              <a:rPr lang="en-US" sz="2800" dirty="0" smtClean="0">
                <a:solidFill>
                  <a:srgbClr val="002060"/>
                </a:solidFill>
                <a:latin typeface="Times New Roman" pitchFamily="18" charset="0"/>
                <a:cs typeface="Times New Roman" pitchFamily="18" charset="0"/>
              </a:rPr>
              <a:t>organization </a:t>
            </a:r>
            <a:r>
              <a:rPr lang="en-US" sz="2800" dirty="0">
                <a:solidFill>
                  <a:srgbClr val="002060"/>
                </a:solidFill>
                <a:latin typeface="Times New Roman" pitchFamily="18" charset="0"/>
                <a:cs typeface="Times New Roman" pitchFamily="18" charset="0"/>
              </a:rPr>
              <a:t>is a deliberate arrangement of people to accomplish some specific </a:t>
            </a:r>
            <a:r>
              <a:rPr lang="en-US" sz="2800" dirty="0" smtClean="0">
                <a:solidFill>
                  <a:srgbClr val="002060"/>
                </a:solidFill>
                <a:latin typeface="Times New Roman" pitchFamily="18" charset="0"/>
                <a:cs typeface="Times New Roman" pitchFamily="18" charset="0"/>
              </a:rPr>
              <a:t>purpose. </a:t>
            </a:r>
          </a:p>
          <a:p>
            <a:pPr lvl="0" algn="r">
              <a:buNone/>
            </a:pPr>
            <a:r>
              <a:rPr lang="en-US" sz="2000" i="1" dirty="0" smtClean="0">
                <a:solidFill>
                  <a:srgbClr val="002060"/>
                </a:solidFill>
                <a:latin typeface="Times New Roman" pitchFamily="18" charset="0"/>
                <a:cs typeface="Times New Roman" pitchFamily="18" charset="0"/>
              </a:rPr>
              <a:t>(Robbins </a:t>
            </a:r>
            <a:r>
              <a:rPr lang="en-US" sz="2000" i="1" dirty="0">
                <a:solidFill>
                  <a:srgbClr val="002060"/>
                </a:solidFill>
                <a:latin typeface="Times New Roman" pitchFamily="18" charset="0"/>
                <a:cs typeface="Times New Roman" pitchFamily="18" charset="0"/>
              </a:rPr>
              <a:t>and Coulter, </a:t>
            </a:r>
            <a:r>
              <a:rPr lang="en-US" sz="2000" i="1" dirty="0" smtClean="0">
                <a:solidFill>
                  <a:srgbClr val="002060"/>
                </a:solidFill>
                <a:latin typeface="Times New Roman" pitchFamily="18" charset="0"/>
                <a:cs typeface="Times New Roman" pitchFamily="18" charset="0"/>
              </a:rPr>
              <a:t>2007) </a:t>
            </a:r>
            <a:endParaRPr lang="en-US" sz="2000" i="1" dirty="0">
              <a:solidFill>
                <a:srgbClr val="002060"/>
              </a:solidFill>
              <a:latin typeface="Times New Roman" pitchFamily="18" charset="0"/>
              <a:cs typeface="Times New Roman" pitchFamily="18" charset="0"/>
            </a:endParaRPr>
          </a:p>
          <a:p>
            <a:pPr>
              <a:buFont typeface="Wingdings" pitchFamily="2" charset="2"/>
              <a:buChar char="§"/>
            </a:pPr>
            <a:endParaRPr lang="en-US" dirty="0" smtClean="0"/>
          </a:p>
          <a:p>
            <a:endParaRPr lang="en-US" dirty="0"/>
          </a:p>
        </p:txBody>
      </p:sp>
      <p:sp>
        <p:nvSpPr>
          <p:cNvPr id="2" name="Slide Number Placeholder 1"/>
          <p:cNvSpPr>
            <a:spLocks noGrp="1"/>
          </p:cNvSpPr>
          <p:nvPr>
            <p:ph type="sldNum" sz="quarter" idx="12"/>
          </p:nvPr>
        </p:nvSpPr>
        <p:spPr/>
        <p:txBody>
          <a:bodyPr/>
          <a:lstStyle/>
          <a:p>
            <a:fld id="{54DD55FE-46AB-49B3-A65C-CEFDF7289EF9}" type="slidenum">
              <a:rPr lang="en-US" smtClean="0"/>
              <a:pPr/>
              <a:t>4</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382000" cy="1524000"/>
          </a:xfrm>
        </p:spPr>
        <p:txBody>
          <a:bodyPr>
            <a:normAutofit/>
          </a:bodyPr>
          <a:lstStyle/>
          <a:p>
            <a:r>
              <a:rPr lang="en-US" sz="3600" b="1" dirty="0" smtClean="0">
                <a:solidFill>
                  <a:schemeClr val="accent2">
                    <a:lumMod val="50000"/>
                  </a:schemeClr>
                </a:solidFill>
                <a:latin typeface="Times New Roman" pitchFamily="18" charset="0"/>
                <a:cs typeface="Times New Roman" pitchFamily="18" charset="0"/>
              </a:rPr>
              <a:t>Common Features of an Organization</a:t>
            </a:r>
            <a:endParaRPr lang="en-US" sz="3600" b="1" dirty="0">
              <a:solidFill>
                <a:schemeClr val="accent2">
                  <a:lumMod val="50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2057400" y="1676401"/>
            <a:ext cx="6705600" cy="2209799"/>
          </a:xfrm>
        </p:spPr>
        <p:txBody>
          <a:bodyPr>
            <a:normAutofit lnSpcReduction="10000"/>
          </a:bodyPr>
          <a:lstStyle/>
          <a:p>
            <a:pPr>
              <a:buFont typeface="Wingdings" pitchFamily="2" charset="2"/>
              <a:buChar char="§"/>
            </a:pPr>
            <a:r>
              <a:rPr lang="en-US" sz="3600" dirty="0">
                <a:solidFill>
                  <a:srgbClr val="002060"/>
                </a:solidFill>
                <a:latin typeface="Times New Roman" pitchFamily="18" charset="0"/>
                <a:cs typeface="Times New Roman" pitchFamily="18" charset="0"/>
              </a:rPr>
              <a:t>P</a:t>
            </a:r>
            <a:r>
              <a:rPr lang="en-US" sz="3600" dirty="0" smtClean="0">
                <a:solidFill>
                  <a:srgbClr val="002060"/>
                </a:solidFill>
                <a:latin typeface="Times New Roman" pitchFamily="18" charset="0"/>
                <a:cs typeface="Times New Roman" pitchFamily="18" charset="0"/>
              </a:rPr>
              <a:t>eople</a:t>
            </a:r>
          </a:p>
          <a:p>
            <a:pPr>
              <a:buFont typeface="Wingdings" pitchFamily="2" charset="2"/>
              <a:buChar char="§"/>
            </a:pPr>
            <a:r>
              <a:rPr lang="en-US" sz="3600" dirty="0" smtClean="0">
                <a:solidFill>
                  <a:srgbClr val="002060"/>
                </a:solidFill>
                <a:latin typeface="Times New Roman" pitchFamily="18" charset="0"/>
                <a:cs typeface="Times New Roman" pitchFamily="18" charset="0"/>
              </a:rPr>
              <a:t>Structure</a:t>
            </a:r>
          </a:p>
          <a:p>
            <a:pPr>
              <a:buFont typeface="Wingdings" pitchFamily="2" charset="2"/>
              <a:buChar char="§"/>
            </a:pPr>
            <a:r>
              <a:rPr lang="en-US" sz="3600" dirty="0" smtClean="0">
                <a:solidFill>
                  <a:srgbClr val="002060"/>
                </a:solidFill>
                <a:latin typeface="Times New Roman" pitchFamily="18" charset="0"/>
                <a:cs typeface="Times New Roman" pitchFamily="18" charset="0"/>
              </a:rPr>
              <a:t>Common objective/goal</a:t>
            </a:r>
          </a:p>
          <a:p>
            <a:pPr algn="r">
              <a:buNone/>
            </a:pPr>
            <a:r>
              <a:rPr lang="en-US" sz="2000" i="1" dirty="0" smtClean="0">
                <a:solidFill>
                  <a:srgbClr val="002060"/>
                </a:solidFill>
                <a:latin typeface="Times New Roman" pitchFamily="18" charset="0"/>
                <a:cs typeface="Times New Roman" pitchFamily="18" charset="0"/>
              </a:rPr>
              <a:t>		(Robbins and Decenzo,2004)</a:t>
            </a:r>
            <a:endParaRPr lang="en-US" sz="2000" i="1" dirty="0">
              <a:solidFill>
                <a:srgbClr val="002060"/>
              </a:solidFill>
              <a:latin typeface="Times New Roman" pitchFamily="18" charset="0"/>
              <a:cs typeface="Times New Roman" pitchFamily="18" charset="0"/>
            </a:endParaRPr>
          </a:p>
        </p:txBody>
      </p:sp>
      <p:pic>
        <p:nvPicPr>
          <p:cNvPr id="5" name="Picture 7"/>
          <p:cNvPicPr>
            <a:picLocks noChangeAspect="1" noChangeArrowheads="1"/>
          </p:cNvPicPr>
          <p:nvPr/>
        </p:nvPicPr>
        <p:blipFill>
          <a:blip r:embed="rId3" cstate="print"/>
          <a:srcRect/>
          <a:stretch>
            <a:fillRect/>
          </a:stretch>
        </p:blipFill>
        <p:spPr bwMode="auto">
          <a:xfrm>
            <a:off x="762000" y="3886200"/>
            <a:ext cx="8077200" cy="2438400"/>
          </a:xfrm>
          <a:prstGeom prst="rect">
            <a:avLst/>
          </a:prstGeom>
          <a:noFill/>
          <a:ln w="9525">
            <a:noFill/>
            <a:miter lim="800000"/>
            <a:headEnd/>
            <a:tailEnd/>
          </a:ln>
          <a:effectLst/>
        </p:spPr>
      </p:pic>
      <p:sp>
        <p:nvSpPr>
          <p:cNvPr id="8" name="Slide Number Placeholder 7"/>
          <p:cNvSpPr>
            <a:spLocks noGrp="1"/>
          </p:cNvSpPr>
          <p:nvPr>
            <p:ph type="sldNum" sz="quarter" idx="12"/>
          </p:nvPr>
        </p:nvSpPr>
        <p:spPr/>
        <p:txBody>
          <a:bodyPr/>
          <a:lstStyle/>
          <a:p>
            <a:fld id="{54DD55FE-46AB-49B3-A65C-CEFDF7289EF9}" type="slidenum">
              <a:rPr lang="en-US" smtClean="0"/>
              <a:pPr/>
              <a:t>5</a:t>
            </a:fld>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fontScale="90000"/>
          </a:bodyPr>
          <a:lstStyle/>
          <a:p>
            <a:r>
              <a:rPr lang="en-US" b="1" dirty="0" smtClean="0">
                <a:solidFill>
                  <a:schemeClr val="accent2">
                    <a:lumMod val="50000"/>
                  </a:schemeClr>
                </a:solidFill>
                <a:latin typeface="Times New Roman" pitchFamily="18" charset="0"/>
                <a:cs typeface="Times New Roman" pitchFamily="18" charset="0"/>
              </a:rPr>
              <a:t>Business Organization</a:t>
            </a:r>
            <a:br>
              <a:rPr lang="en-US" b="1" dirty="0" smtClean="0">
                <a:solidFill>
                  <a:schemeClr val="accent2">
                    <a:lumMod val="50000"/>
                  </a:schemeClr>
                </a:solidFill>
                <a:latin typeface="Times New Roman" pitchFamily="18" charset="0"/>
                <a:cs typeface="Times New Roman" pitchFamily="18" charset="0"/>
              </a:rPr>
            </a:br>
            <a:endParaRPr lang="en-US" b="1" dirty="0">
              <a:solidFill>
                <a:schemeClr val="accent2">
                  <a:lumMod val="50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381000" y="1600200"/>
            <a:ext cx="8534400" cy="4525963"/>
          </a:xfrm>
        </p:spPr>
        <p:txBody>
          <a:bodyPr>
            <a:normAutofit/>
          </a:bodyPr>
          <a:lstStyle/>
          <a:p>
            <a:pPr indent="0">
              <a:lnSpc>
                <a:spcPct val="110000"/>
              </a:lnSpc>
              <a:buNone/>
            </a:pPr>
            <a:r>
              <a:rPr lang="en-US" dirty="0" smtClean="0">
                <a:solidFill>
                  <a:srgbClr val="002060"/>
                </a:solidFill>
                <a:latin typeface="Times New Roman" pitchFamily="18" charset="0"/>
                <a:cs typeface="Times New Roman" pitchFamily="18" charset="0"/>
              </a:rPr>
              <a:t>A business organization is a collection of individuals and deliberately structured  entity which produces goods and/or services utilizing limited resources to achieve its specific goals and objectives</a:t>
            </a:r>
            <a:r>
              <a:rPr lang="en-US" dirty="0" smtClean="0">
                <a:latin typeface="Times New Roman" pitchFamily="18" charset="0"/>
                <a:cs typeface="Times New Roman" pitchFamily="18" charset="0"/>
              </a:rPr>
              <a:t>.</a:t>
            </a:r>
          </a:p>
          <a:p>
            <a:pPr>
              <a:buNone/>
            </a:pPr>
            <a:endParaRPr lang="en-US" sz="3600" dirty="0" smtClean="0">
              <a:latin typeface="Times New Roman" pitchFamily="18" charset="0"/>
              <a:cs typeface="Times New Roman" pitchFamily="18" charset="0"/>
            </a:endParaRPr>
          </a:p>
          <a:p>
            <a:pPr marL="274320" indent="0">
              <a:buNone/>
            </a:pPr>
            <a:r>
              <a:rPr lang="en-US" sz="2400" dirty="0" smtClean="0">
                <a:solidFill>
                  <a:srgbClr val="002060"/>
                </a:solidFill>
                <a:latin typeface="Times New Roman" pitchFamily="18" charset="0"/>
                <a:cs typeface="Times New Roman" pitchFamily="18" charset="0"/>
              </a:rPr>
              <a:t>Apply to all organizations: </a:t>
            </a:r>
            <a:r>
              <a:rPr lang="en-US" sz="2400" b="1" i="1" dirty="0" smtClean="0">
                <a:solidFill>
                  <a:schemeClr val="accent2">
                    <a:lumMod val="50000"/>
                  </a:schemeClr>
                </a:solidFill>
                <a:latin typeface="Times New Roman" pitchFamily="18" charset="0"/>
                <a:cs typeface="Times New Roman" pitchFamily="18" charset="0"/>
              </a:rPr>
              <a:t>for</a:t>
            </a:r>
            <a:r>
              <a:rPr lang="en-US" sz="2400" dirty="0" smtClean="0">
                <a:solidFill>
                  <a:schemeClr val="accent2">
                    <a:lumMod val="50000"/>
                  </a:schemeClr>
                </a:solidFill>
                <a:latin typeface="Times New Roman" pitchFamily="18" charset="0"/>
                <a:cs typeface="Times New Roman" pitchFamily="18" charset="0"/>
              </a:rPr>
              <a:t> </a:t>
            </a:r>
            <a:r>
              <a:rPr lang="en-US" sz="2400" b="1" i="1" dirty="0" smtClean="0">
                <a:solidFill>
                  <a:schemeClr val="accent2">
                    <a:lumMod val="50000"/>
                  </a:schemeClr>
                </a:solidFill>
                <a:latin typeface="Times New Roman" pitchFamily="18" charset="0"/>
                <a:cs typeface="Times New Roman" pitchFamily="18" charset="0"/>
              </a:rPr>
              <a:t>profit, non-profit and not-for -profit</a:t>
            </a:r>
            <a:r>
              <a:rPr lang="en-US" sz="2400" dirty="0" smtClean="0">
                <a:solidFill>
                  <a:schemeClr val="accent2">
                    <a:lumMod val="50000"/>
                  </a:schemeClr>
                </a:solidFill>
                <a:latin typeface="Times New Roman" pitchFamily="18" charset="0"/>
                <a:cs typeface="Times New Roman" pitchFamily="18" charset="0"/>
              </a:rPr>
              <a:t>. </a:t>
            </a:r>
            <a:endParaRPr lang="en-US" sz="2400" dirty="0">
              <a:solidFill>
                <a:schemeClr val="accent2">
                  <a:lumMod val="50000"/>
                </a:schemeClr>
              </a:solidFill>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54DD55FE-46AB-49B3-A65C-CEFDF7289EF9}" type="slidenum">
              <a:rPr lang="en-US" smtClean="0"/>
              <a:pPr/>
              <a:t>6</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696200" cy="1143000"/>
          </a:xfrm>
        </p:spPr>
        <p:txBody>
          <a:bodyPr>
            <a:normAutofit fontScale="90000"/>
          </a:bodyPr>
          <a:lstStyle/>
          <a:p>
            <a:pPr>
              <a:defRPr/>
            </a:pPr>
            <a:r>
              <a:rPr lang="en-US" b="1" dirty="0" smtClean="0">
                <a:solidFill>
                  <a:schemeClr val="accent2">
                    <a:lumMod val="50000"/>
                  </a:schemeClr>
                </a:solidFill>
                <a:latin typeface="Times New Roman" pitchFamily="18" charset="0"/>
                <a:cs typeface="Times New Roman" pitchFamily="18" charset="0"/>
              </a:rPr>
              <a:t>Bases for Classification of Business Organisations</a:t>
            </a:r>
            <a:endParaRPr lang="en-US" b="1" dirty="0">
              <a:solidFill>
                <a:schemeClr val="accent2">
                  <a:lumMod val="50000"/>
                </a:schemeClr>
              </a:solidFill>
              <a:latin typeface="Times New Roman" pitchFamily="18" charset="0"/>
              <a:cs typeface="Times New Roman" pitchFamily="18" charset="0"/>
            </a:endParaRPr>
          </a:p>
        </p:txBody>
      </p:sp>
      <p:sp>
        <p:nvSpPr>
          <p:cNvPr id="28675" name="Content Placeholder 2"/>
          <p:cNvSpPr>
            <a:spLocks noGrp="1"/>
          </p:cNvSpPr>
          <p:nvPr>
            <p:ph sz="half" idx="1"/>
          </p:nvPr>
        </p:nvSpPr>
        <p:spPr>
          <a:xfrm>
            <a:off x="1435100" y="1676400"/>
            <a:ext cx="7175500" cy="4511675"/>
          </a:xfrm>
        </p:spPr>
        <p:txBody>
          <a:bodyPr>
            <a:normAutofit lnSpcReduction="10000"/>
          </a:bodyPr>
          <a:lstStyle/>
          <a:p>
            <a:pPr>
              <a:buFont typeface="Wingdings" pitchFamily="2" charset="2"/>
              <a:buChar char="§"/>
            </a:pPr>
            <a:r>
              <a:rPr lang="en-US" dirty="0" smtClean="0">
                <a:solidFill>
                  <a:srgbClr val="002060"/>
                </a:solidFill>
                <a:latin typeface="Times New Roman" pitchFamily="18" charset="0"/>
                <a:cs typeface="Times New Roman" pitchFamily="18" charset="0"/>
              </a:rPr>
              <a:t>Objective</a:t>
            </a:r>
          </a:p>
          <a:p>
            <a:pPr>
              <a:buFont typeface="Wingdings" pitchFamily="2" charset="2"/>
              <a:buChar char="§"/>
            </a:pPr>
            <a:r>
              <a:rPr lang="en-US" dirty="0" smtClean="0">
                <a:solidFill>
                  <a:srgbClr val="002060"/>
                </a:solidFill>
                <a:latin typeface="Times New Roman" pitchFamily="18" charset="0"/>
                <a:cs typeface="Times New Roman" pitchFamily="18" charset="0"/>
              </a:rPr>
              <a:t>Product</a:t>
            </a:r>
          </a:p>
          <a:p>
            <a:pPr>
              <a:buFont typeface="Wingdings" pitchFamily="2" charset="2"/>
              <a:buChar char="§"/>
            </a:pPr>
            <a:r>
              <a:rPr lang="en-US" dirty="0" smtClean="0">
                <a:solidFill>
                  <a:srgbClr val="002060"/>
                </a:solidFill>
                <a:latin typeface="Times New Roman" pitchFamily="18" charset="0"/>
                <a:cs typeface="Times New Roman" pitchFamily="18" charset="0"/>
              </a:rPr>
              <a:t>Ownership</a:t>
            </a:r>
          </a:p>
          <a:p>
            <a:pPr>
              <a:buFont typeface="Wingdings" pitchFamily="2" charset="2"/>
              <a:buChar char="§"/>
            </a:pPr>
            <a:r>
              <a:rPr lang="en-US" dirty="0" smtClean="0">
                <a:solidFill>
                  <a:srgbClr val="002060"/>
                </a:solidFill>
                <a:latin typeface="Times New Roman" pitchFamily="18" charset="0"/>
                <a:cs typeface="Times New Roman" pitchFamily="18" charset="0"/>
              </a:rPr>
              <a:t>Scale</a:t>
            </a:r>
          </a:p>
          <a:p>
            <a:pPr>
              <a:buFont typeface="Wingdings" pitchFamily="2" charset="2"/>
              <a:buChar char="§"/>
            </a:pPr>
            <a:r>
              <a:rPr lang="en-US" dirty="0" smtClean="0">
                <a:solidFill>
                  <a:srgbClr val="002060"/>
                </a:solidFill>
                <a:latin typeface="Times New Roman" pitchFamily="18" charset="0"/>
                <a:cs typeface="Times New Roman" pitchFamily="18" charset="0"/>
              </a:rPr>
              <a:t>Stage of Production</a:t>
            </a:r>
          </a:p>
          <a:p>
            <a:pPr>
              <a:buFont typeface="Wingdings" pitchFamily="2" charset="2"/>
              <a:buChar char="§"/>
            </a:pPr>
            <a:r>
              <a:rPr lang="en-US" dirty="0" smtClean="0">
                <a:solidFill>
                  <a:srgbClr val="002060"/>
                </a:solidFill>
                <a:latin typeface="Times New Roman" pitchFamily="18" charset="0"/>
                <a:cs typeface="Times New Roman" pitchFamily="18" charset="0"/>
              </a:rPr>
              <a:t>Legal Structure</a:t>
            </a:r>
          </a:p>
          <a:p>
            <a:pPr>
              <a:buFont typeface="Wingdings" pitchFamily="2" charset="2"/>
              <a:buChar char="§"/>
            </a:pPr>
            <a:r>
              <a:rPr lang="en-US" dirty="0" smtClean="0">
                <a:solidFill>
                  <a:srgbClr val="002060"/>
                </a:solidFill>
                <a:latin typeface="Times New Roman" pitchFamily="18" charset="0"/>
                <a:cs typeface="Times New Roman" pitchFamily="18" charset="0"/>
              </a:rPr>
              <a:t>Liability</a:t>
            </a:r>
          </a:p>
          <a:p>
            <a:pPr>
              <a:buFont typeface="Wingdings" pitchFamily="2" charset="2"/>
              <a:buChar char="§"/>
            </a:pPr>
            <a:r>
              <a:rPr lang="en-US" dirty="0" smtClean="0">
                <a:solidFill>
                  <a:srgbClr val="002060"/>
                </a:solidFill>
                <a:latin typeface="Times New Roman" pitchFamily="18" charset="0"/>
                <a:cs typeface="Times New Roman" pitchFamily="18" charset="0"/>
              </a:rPr>
              <a:t>Technology</a:t>
            </a:r>
          </a:p>
          <a:p>
            <a:pPr>
              <a:buFont typeface="Wingdings" pitchFamily="2" charset="2"/>
              <a:buChar char="§"/>
            </a:pPr>
            <a:r>
              <a:rPr lang="en-US" dirty="0" smtClean="0">
                <a:solidFill>
                  <a:srgbClr val="002060"/>
                </a:solidFill>
                <a:latin typeface="Times New Roman" pitchFamily="18" charset="0"/>
                <a:cs typeface="Times New Roman" pitchFamily="18" charset="0"/>
              </a:rPr>
              <a:t>Market</a:t>
            </a:r>
          </a:p>
          <a:p>
            <a:pPr>
              <a:buNone/>
            </a:pPr>
            <a:endParaRPr lang="en-US" dirty="0" smtClean="0">
              <a:solidFill>
                <a:srgbClr val="002060"/>
              </a:solidFill>
            </a:endParaRPr>
          </a:p>
        </p:txBody>
      </p:sp>
      <p:sp>
        <p:nvSpPr>
          <p:cNvPr id="3" name="Slide Number Placeholder 2"/>
          <p:cNvSpPr>
            <a:spLocks noGrp="1"/>
          </p:cNvSpPr>
          <p:nvPr>
            <p:ph type="sldNum" sz="quarter" idx="12"/>
          </p:nvPr>
        </p:nvSpPr>
        <p:spPr/>
        <p:txBody>
          <a:bodyPr/>
          <a:lstStyle/>
          <a:p>
            <a:fld id="{54DD55FE-46AB-49B3-A65C-CEFDF7289EF9}" type="slidenum">
              <a:rPr lang="en-US" smtClean="0"/>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609600"/>
            <a:ext cx="8229600" cy="1143000"/>
          </a:xfrm>
        </p:spPr>
        <p:txBody>
          <a:bodyPr>
            <a:normAutofit fontScale="90000"/>
          </a:bodyPr>
          <a:lstStyle/>
          <a:p>
            <a:r>
              <a:rPr lang="en-US" b="1" dirty="0" smtClean="0">
                <a:solidFill>
                  <a:schemeClr val="accent2">
                    <a:lumMod val="50000"/>
                  </a:schemeClr>
                </a:solidFill>
                <a:latin typeface="Times New Roman" pitchFamily="18" charset="0"/>
                <a:cs typeface="Times New Roman" pitchFamily="18" charset="0"/>
              </a:rPr>
              <a:t>Objectives of Business Organizations</a:t>
            </a:r>
            <a:br>
              <a:rPr lang="en-US" b="1" dirty="0" smtClean="0">
                <a:solidFill>
                  <a:schemeClr val="accent2">
                    <a:lumMod val="50000"/>
                  </a:schemeClr>
                </a:solidFill>
                <a:latin typeface="Times New Roman" pitchFamily="18" charset="0"/>
                <a:cs typeface="Times New Roman" pitchFamily="18" charset="0"/>
              </a:rPr>
            </a:br>
            <a:endParaRPr lang="en-US" b="1" dirty="0">
              <a:solidFill>
                <a:schemeClr val="accent2">
                  <a:lumMod val="50000"/>
                </a:schemeClr>
              </a:solidFill>
              <a:latin typeface="Times New Roman" pitchFamily="18" charset="0"/>
              <a:cs typeface="Times New Roman" pitchFamily="18" charset="0"/>
            </a:endParaRPr>
          </a:p>
        </p:txBody>
      </p:sp>
      <p:sp>
        <p:nvSpPr>
          <p:cNvPr id="13314" name="Content Placeholder 2"/>
          <p:cNvSpPr>
            <a:spLocks noGrp="1"/>
          </p:cNvSpPr>
          <p:nvPr>
            <p:ph idx="1"/>
          </p:nvPr>
        </p:nvSpPr>
        <p:spPr>
          <a:xfrm>
            <a:off x="838200" y="1676400"/>
            <a:ext cx="7848600" cy="4572000"/>
          </a:xfrm>
        </p:spPr>
        <p:txBody>
          <a:bodyPr>
            <a:normAutofit fontScale="92500" lnSpcReduction="10000"/>
          </a:bodyPr>
          <a:lstStyle/>
          <a:p>
            <a:pPr>
              <a:spcBef>
                <a:spcPts val="0"/>
              </a:spcBef>
              <a:buFont typeface="Wingdings" pitchFamily="2" charset="2"/>
              <a:buChar char="§"/>
            </a:pPr>
            <a:r>
              <a:rPr lang="en-US" sz="3800" dirty="0" smtClean="0">
                <a:solidFill>
                  <a:srgbClr val="002060"/>
                </a:solidFill>
                <a:latin typeface="Times New Roman" pitchFamily="18" charset="0"/>
                <a:cs typeface="Times New Roman" pitchFamily="18" charset="0"/>
              </a:rPr>
              <a:t>What is an objective?</a:t>
            </a:r>
          </a:p>
          <a:p>
            <a:pPr>
              <a:spcBef>
                <a:spcPts val="0"/>
              </a:spcBef>
              <a:buNone/>
            </a:pPr>
            <a:r>
              <a:rPr lang="en-US" sz="3800" dirty="0" smtClean="0">
                <a:solidFill>
                  <a:srgbClr val="002060"/>
                </a:solidFill>
                <a:latin typeface="Times New Roman" pitchFamily="18" charset="0"/>
                <a:cs typeface="Times New Roman" pitchFamily="18" charset="0"/>
              </a:rPr>
              <a:t>   </a:t>
            </a:r>
            <a:r>
              <a:rPr lang="en-US" sz="2600" dirty="0" smtClean="0">
                <a:solidFill>
                  <a:srgbClr val="002060"/>
                </a:solidFill>
                <a:latin typeface="Times New Roman" pitchFamily="18" charset="0"/>
                <a:cs typeface="Times New Roman" pitchFamily="18" charset="0"/>
              </a:rPr>
              <a:t>Objectives are those end results toward which the organizational activities are directed.                                                    </a:t>
            </a:r>
          </a:p>
          <a:p>
            <a:pPr algn="r">
              <a:spcBef>
                <a:spcPts val="0"/>
              </a:spcBef>
              <a:buNone/>
            </a:pPr>
            <a:r>
              <a:rPr lang="en-US" sz="2200" i="1" dirty="0" smtClean="0">
                <a:solidFill>
                  <a:srgbClr val="002060"/>
                </a:solidFill>
                <a:latin typeface="Times New Roman" pitchFamily="18" charset="0"/>
                <a:cs typeface="Times New Roman" pitchFamily="18" charset="0"/>
              </a:rPr>
              <a:t>(Koontz and Donnel)</a:t>
            </a:r>
          </a:p>
          <a:p>
            <a:pPr>
              <a:spcBef>
                <a:spcPts val="0"/>
              </a:spcBef>
              <a:buNone/>
            </a:pPr>
            <a:endParaRPr lang="en-US" sz="3800" i="1" dirty="0" smtClean="0">
              <a:solidFill>
                <a:srgbClr val="002060"/>
              </a:solidFill>
              <a:latin typeface="Times New Roman" pitchFamily="18" charset="0"/>
              <a:cs typeface="Times New Roman" pitchFamily="18" charset="0"/>
            </a:endParaRPr>
          </a:p>
          <a:p>
            <a:pPr>
              <a:spcBef>
                <a:spcPts val="0"/>
              </a:spcBef>
              <a:buFont typeface="Wingdings" pitchFamily="2" charset="2"/>
              <a:buChar char="§"/>
            </a:pPr>
            <a:r>
              <a:rPr lang="en-US" sz="3800" dirty="0" smtClean="0">
                <a:solidFill>
                  <a:srgbClr val="002060"/>
                </a:solidFill>
                <a:latin typeface="Times New Roman" pitchFamily="18" charset="0"/>
                <a:cs typeface="Times New Roman" pitchFamily="18" charset="0"/>
              </a:rPr>
              <a:t>Classification of objectives</a:t>
            </a:r>
          </a:p>
          <a:p>
            <a:pPr>
              <a:spcBef>
                <a:spcPts val="0"/>
              </a:spcBef>
              <a:buNone/>
            </a:pPr>
            <a:r>
              <a:rPr lang="en-US" sz="3800" dirty="0" smtClean="0">
                <a:solidFill>
                  <a:srgbClr val="002060"/>
                </a:solidFill>
                <a:latin typeface="Times New Roman" pitchFamily="18" charset="0"/>
                <a:cs typeface="Times New Roman" pitchFamily="18" charset="0"/>
              </a:rPr>
              <a:t>	</a:t>
            </a:r>
            <a:r>
              <a:rPr lang="en-US" sz="2600" dirty="0" smtClean="0">
                <a:solidFill>
                  <a:srgbClr val="002060"/>
                </a:solidFill>
                <a:latin typeface="Times New Roman" pitchFamily="18" charset="0"/>
                <a:cs typeface="Times New Roman" pitchFamily="18" charset="0"/>
              </a:rPr>
              <a:t>Objectives can be classified based on the level of significance and time horizon.</a:t>
            </a:r>
          </a:p>
          <a:p>
            <a:pPr>
              <a:spcBef>
                <a:spcPts val="0"/>
              </a:spcBef>
              <a:buNone/>
            </a:pPr>
            <a:endParaRPr lang="en-US" sz="3800" dirty="0" smtClean="0">
              <a:solidFill>
                <a:srgbClr val="002060"/>
              </a:solidFill>
              <a:latin typeface="Times New Roman" pitchFamily="18" charset="0"/>
              <a:cs typeface="Times New Roman" pitchFamily="18" charset="0"/>
            </a:endParaRPr>
          </a:p>
          <a:p>
            <a:pPr>
              <a:spcBef>
                <a:spcPts val="0"/>
              </a:spcBef>
              <a:buFont typeface="Wingdings" pitchFamily="2" charset="2"/>
              <a:buChar char="§"/>
            </a:pPr>
            <a:r>
              <a:rPr lang="en-US" sz="3800" dirty="0" smtClean="0">
                <a:solidFill>
                  <a:srgbClr val="002060"/>
                </a:solidFill>
                <a:latin typeface="Times New Roman" pitchFamily="18" charset="0"/>
                <a:cs typeface="Times New Roman" pitchFamily="18" charset="0"/>
              </a:rPr>
              <a:t>Multiple objectives of an organisation</a:t>
            </a:r>
          </a:p>
          <a:p>
            <a:pPr>
              <a:buFont typeface="Wingdings" pitchFamily="2" charset="2"/>
              <a:buChar char="§"/>
            </a:pPr>
            <a:endParaRPr lang="en-US" sz="4000" dirty="0" smtClean="0">
              <a:solidFill>
                <a:srgbClr val="002060"/>
              </a:solidFill>
            </a:endParaRPr>
          </a:p>
        </p:txBody>
      </p:sp>
      <p:sp>
        <p:nvSpPr>
          <p:cNvPr id="2" name="Slide Number Placeholder 1"/>
          <p:cNvSpPr>
            <a:spLocks noGrp="1"/>
          </p:cNvSpPr>
          <p:nvPr>
            <p:ph type="sldNum" sz="quarter" idx="12"/>
          </p:nvPr>
        </p:nvSpPr>
        <p:spPr/>
        <p:txBody>
          <a:bodyPr/>
          <a:lstStyle/>
          <a:p>
            <a:fld id="{54DD55FE-46AB-49B3-A65C-CEFDF7289EF9}" type="slidenum">
              <a:rPr lang="en-US" smtClean="0"/>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73" name="AutoShape 29"/>
          <p:cNvSpPr>
            <a:spLocks noChangeArrowheads="1"/>
          </p:cNvSpPr>
          <p:nvPr/>
        </p:nvSpPr>
        <p:spPr bwMode="auto">
          <a:xfrm>
            <a:off x="3954463" y="2608263"/>
            <a:ext cx="1146175" cy="1187450"/>
          </a:xfrm>
          <a:prstGeom prst="octagon">
            <a:avLst>
              <a:gd name="adj" fmla="val 29287"/>
            </a:avLst>
          </a:prstGeom>
          <a:solidFill>
            <a:schemeClr val="bg2">
              <a:lumMod val="90000"/>
            </a:schemeClr>
          </a:solidFill>
          <a:ln w="9525">
            <a:solidFill>
              <a:srgbClr val="000000"/>
            </a:solidFill>
            <a:miter lim="800000"/>
            <a:headEnd/>
            <a:tailEnd/>
          </a:ln>
        </p:spPr>
        <p:txBody>
          <a:bodyPr/>
          <a:lstStyle/>
          <a:p>
            <a:endParaRPr lang="en-US" dirty="0"/>
          </a:p>
        </p:txBody>
      </p:sp>
      <p:grpSp>
        <p:nvGrpSpPr>
          <p:cNvPr id="2" name="Group 8"/>
          <p:cNvGrpSpPr>
            <a:grpSpLocks/>
          </p:cNvGrpSpPr>
          <p:nvPr/>
        </p:nvGrpSpPr>
        <p:grpSpPr bwMode="auto">
          <a:xfrm>
            <a:off x="1347788" y="247650"/>
            <a:ext cx="6329362" cy="6094413"/>
            <a:chOff x="4058" y="3122"/>
            <a:chExt cx="4950" cy="4943"/>
          </a:xfrm>
        </p:grpSpPr>
        <p:grpSp>
          <p:nvGrpSpPr>
            <p:cNvPr id="3" name="Group 9"/>
            <p:cNvGrpSpPr>
              <a:grpSpLocks/>
            </p:cNvGrpSpPr>
            <p:nvPr/>
          </p:nvGrpSpPr>
          <p:grpSpPr bwMode="auto">
            <a:xfrm>
              <a:off x="4058" y="3122"/>
              <a:ext cx="4950" cy="4943"/>
              <a:chOff x="3923" y="3105"/>
              <a:chExt cx="4950" cy="4943"/>
            </a:xfrm>
          </p:grpSpPr>
          <p:grpSp>
            <p:nvGrpSpPr>
              <p:cNvPr id="4" name="Group 10"/>
              <p:cNvGrpSpPr>
                <a:grpSpLocks/>
              </p:cNvGrpSpPr>
              <p:nvPr/>
            </p:nvGrpSpPr>
            <p:grpSpPr bwMode="auto">
              <a:xfrm>
                <a:off x="4488" y="3683"/>
                <a:ext cx="3807" cy="3741"/>
                <a:chOff x="4488" y="3683"/>
                <a:chExt cx="3807" cy="3741"/>
              </a:xfrm>
            </p:grpSpPr>
            <p:sp>
              <p:nvSpPr>
                <p:cNvPr id="185355" name="Oval 11"/>
                <p:cNvSpPr>
                  <a:spLocks noChangeArrowheads="1"/>
                </p:cNvSpPr>
                <p:nvPr/>
              </p:nvSpPr>
              <p:spPr bwMode="auto">
                <a:xfrm>
                  <a:off x="5950" y="3683"/>
                  <a:ext cx="915" cy="941"/>
                </a:xfrm>
                <a:prstGeom prst="ellipse">
                  <a:avLst/>
                </a:prstGeom>
                <a:solidFill>
                  <a:schemeClr val="accent3">
                    <a:lumMod val="40000"/>
                    <a:lumOff val="60000"/>
                  </a:schemeClr>
                </a:solidFill>
                <a:ln w="9525">
                  <a:solidFill>
                    <a:srgbClr val="000000"/>
                  </a:solidFill>
                  <a:round/>
                  <a:headEnd/>
                  <a:tailEnd/>
                </a:ln>
              </p:spPr>
              <p:txBody>
                <a:bodyPr/>
                <a:lstStyle/>
                <a:p>
                  <a:endParaRPr lang="en-US" dirty="0"/>
                </a:p>
              </p:txBody>
            </p:sp>
            <p:sp>
              <p:nvSpPr>
                <p:cNvPr id="185356" name="Oval 12"/>
                <p:cNvSpPr>
                  <a:spLocks noChangeArrowheads="1"/>
                </p:cNvSpPr>
                <p:nvPr/>
              </p:nvSpPr>
              <p:spPr bwMode="auto">
                <a:xfrm>
                  <a:off x="4910" y="6107"/>
                  <a:ext cx="915" cy="940"/>
                </a:xfrm>
                <a:prstGeom prst="ellipse">
                  <a:avLst/>
                </a:prstGeom>
                <a:solidFill>
                  <a:schemeClr val="accent3">
                    <a:lumMod val="40000"/>
                    <a:lumOff val="60000"/>
                  </a:schemeClr>
                </a:solidFill>
                <a:ln w="9525">
                  <a:solidFill>
                    <a:srgbClr val="000000"/>
                  </a:solidFill>
                  <a:round/>
                  <a:headEnd/>
                  <a:tailEnd/>
                </a:ln>
              </p:spPr>
              <p:txBody>
                <a:bodyPr/>
                <a:lstStyle/>
                <a:p>
                  <a:endParaRPr lang="en-US" dirty="0"/>
                </a:p>
              </p:txBody>
            </p:sp>
            <p:sp>
              <p:nvSpPr>
                <p:cNvPr id="185357" name="Oval 13"/>
                <p:cNvSpPr>
                  <a:spLocks noChangeArrowheads="1"/>
                </p:cNvSpPr>
                <p:nvPr/>
              </p:nvSpPr>
              <p:spPr bwMode="auto">
                <a:xfrm>
                  <a:off x="4488" y="5083"/>
                  <a:ext cx="915" cy="940"/>
                </a:xfrm>
                <a:prstGeom prst="ellipse">
                  <a:avLst/>
                </a:prstGeom>
                <a:solidFill>
                  <a:schemeClr val="accent3">
                    <a:lumMod val="40000"/>
                    <a:lumOff val="60000"/>
                  </a:schemeClr>
                </a:solidFill>
                <a:ln w="9525">
                  <a:solidFill>
                    <a:srgbClr val="000000"/>
                  </a:solidFill>
                  <a:round/>
                  <a:headEnd/>
                  <a:tailEnd/>
                </a:ln>
              </p:spPr>
              <p:txBody>
                <a:bodyPr/>
                <a:lstStyle/>
                <a:p>
                  <a:endParaRPr lang="en-US" dirty="0"/>
                </a:p>
              </p:txBody>
            </p:sp>
            <p:sp>
              <p:nvSpPr>
                <p:cNvPr id="185358" name="Oval 14"/>
                <p:cNvSpPr>
                  <a:spLocks noChangeArrowheads="1"/>
                </p:cNvSpPr>
                <p:nvPr/>
              </p:nvSpPr>
              <p:spPr bwMode="auto">
                <a:xfrm>
                  <a:off x="5893" y="6484"/>
                  <a:ext cx="915" cy="940"/>
                </a:xfrm>
                <a:prstGeom prst="ellipse">
                  <a:avLst/>
                </a:prstGeom>
                <a:solidFill>
                  <a:schemeClr val="accent3">
                    <a:lumMod val="40000"/>
                    <a:lumOff val="60000"/>
                  </a:schemeClr>
                </a:solidFill>
                <a:ln w="9525">
                  <a:solidFill>
                    <a:srgbClr val="000000"/>
                  </a:solidFill>
                  <a:round/>
                  <a:headEnd/>
                  <a:tailEnd/>
                </a:ln>
              </p:spPr>
              <p:txBody>
                <a:bodyPr/>
                <a:lstStyle/>
                <a:p>
                  <a:endParaRPr lang="en-US" dirty="0"/>
                </a:p>
              </p:txBody>
            </p:sp>
            <p:sp>
              <p:nvSpPr>
                <p:cNvPr id="185359" name="Oval 15"/>
                <p:cNvSpPr>
                  <a:spLocks noChangeArrowheads="1"/>
                </p:cNvSpPr>
                <p:nvPr/>
              </p:nvSpPr>
              <p:spPr bwMode="auto">
                <a:xfrm>
                  <a:off x="7380" y="5117"/>
                  <a:ext cx="915" cy="942"/>
                </a:xfrm>
                <a:prstGeom prst="ellipse">
                  <a:avLst/>
                </a:prstGeom>
                <a:solidFill>
                  <a:schemeClr val="accent3">
                    <a:lumMod val="40000"/>
                    <a:lumOff val="60000"/>
                  </a:schemeClr>
                </a:solidFill>
                <a:ln w="9525">
                  <a:solidFill>
                    <a:srgbClr val="000000"/>
                  </a:solidFill>
                  <a:round/>
                  <a:headEnd/>
                  <a:tailEnd/>
                </a:ln>
              </p:spPr>
              <p:txBody>
                <a:bodyPr/>
                <a:lstStyle/>
                <a:p>
                  <a:endParaRPr lang="en-US" dirty="0"/>
                </a:p>
              </p:txBody>
            </p:sp>
            <p:sp>
              <p:nvSpPr>
                <p:cNvPr id="185360" name="Oval 16"/>
                <p:cNvSpPr>
                  <a:spLocks noChangeArrowheads="1"/>
                </p:cNvSpPr>
                <p:nvPr/>
              </p:nvSpPr>
              <p:spPr bwMode="auto">
                <a:xfrm>
                  <a:off x="6972" y="6112"/>
                  <a:ext cx="915" cy="940"/>
                </a:xfrm>
                <a:prstGeom prst="ellipse">
                  <a:avLst/>
                </a:prstGeom>
                <a:solidFill>
                  <a:schemeClr val="accent3">
                    <a:lumMod val="40000"/>
                    <a:lumOff val="60000"/>
                  </a:schemeClr>
                </a:solidFill>
                <a:ln w="9525">
                  <a:solidFill>
                    <a:srgbClr val="000000"/>
                  </a:solidFill>
                  <a:round/>
                  <a:headEnd/>
                  <a:tailEnd/>
                </a:ln>
              </p:spPr>
              <p:txBody>
                <a:bodyPr/>
                <a:lstStyle/>
                <a:p>
                  <a:endParaRPr lang="en-US" dirty="0"/>
                </a:p>
              </p:txBody>
            </p:sp>
            <p:sp>
              <p:nvSpPr>
                <p:cNvPr id="185361" name="Oval 17"/>
                <p:cNvSpPr>
                  <a:spLocks noChangeArrowheads="1"/>
                </p:cNvSpPr>
                <p:nvPr/>
              </p:nvSpPr>
              <p:spPr bwMode="auto">
                <a:xfrm>
                  <a:off x="4880" y="4090"/>
                  <a:ext cx="915" cy="939"/>
                </a:xfrm>
                <a:prstGeom prst="ellipse">
                  <a:avLst/>
                </a:prstGeom>
                <a:solidFill>
                  <a:schemeClr val="accent3">
                    <a:lumMod val="40000"/>
                    <a:lumOff val="60000"/>
                  </a:schemeClr>
                </a:solidFill>
                <a:ln w="9525">
                  <a:solidFill>
                    <a:srgbClr val="000000"/>
                  </a:solidFill>
                  <a:round/>
                  <a:headEnd/>
                  <a:tailEnd/>
                </a:ln>
              </p:spPr>
              <p:txBody>
                <a:bodyPr/>
                <a:lstStyle/>
                <a:p>
                  <a:endParaRPr lang="en-US" dirty="0"/>
                </a:p>
              </p:txBody>
            </p:sp>
            <p:sp>
              <p:nvSpPr>
                <p:cNvPr id="185362" name="Oval 18"/>
                <p:cNvSpPr>
                  <a:spLocks noChangeArrowheads="1"/>
                </p:cNvSpPr>
                <p:nvPr/>
              </p:nvSpPr>
              <p:spPr bwMode="auto">
                <a:xfrm>
                  <a:off x="6968" y="4085"/>
                  <a:ext cx="915" cy="941"/>
                </a:xfrm>
                <a:prstGeom prst="ellipse">
                  <a:avLst/>
                </a:prstGeom>
                <a:solidFill>
                  <a:schemeClr val="accent3">
                    <a:lumMod val="40000"/>
                    <a:lumOff val="60000"/>
                  </a:schemeClr>
                </a:solidFill>
                <a:ln w="9525">
                  <a:solidFill>
                    <a:srgbClr val="000000"/>
                  </a:solidFill>
                  <a:round/>
                  <a:headEnd/>
                  <a:tailEnd/>
                </a:ln>
              </p:spPr>
              <p:txBody>
                <a:bodyPr/>
                <a:lstStyle/>
                <a:p>
                  <a:endParaRPr lang="en-US" dirty="0"/>
                </a:p>
              </p:txBody>
            </p:sp>
          </p:grpSp>
          <p:grpSp>
            <p:nvGrpSpPr>
              <p:cNvPr id="5" name="Group 19"/>
              <p:cNvGrpSpPr>
                <a:grpSpLocks/>
              </p:cNvGrpSpPr>
              <p:nvPr/>
            </p:nvGrpSpPr>
            <p:grpSpPr bwMode="auto">
              <a:xfrm>
                <a:off x="3923" y="3105"/>
                <a:ext cx="4950" cy="4943"/>
                <a:chOff x="3923" y="3105"/>
                <a:chExt cx="4950" cy="4943"/>
              </a:xfrm>
            </p:grpSpPr>
            <p:sp>
              <p:nvSpPr>
                <p:cNvPr id="185364" name="Oval 20"/>
                <p:cNvSpPr>
                  <a:spLocks noChangeArrowheads="1"/>
                </p:cNvSpPr>
                <p:nvPr/>
              </p:nvSpPr>
              <p:spPr bwMode="auto">
                <a:xfrm>
                  <a:off x="7950" y="5980"/>
                  <a:ext cx="915" cy="941"/>
                </a:xfrm>
                <a:prstGeom prst="ellipse">
                  <a:avLst/>
                </a:prstGeom>
                <a:solidFill>
                  <a:schemeClr val="accent3">
                    <a:lumMod val="40000"/>
                    <a:lumOff val="60000"/>
                  </a:schemeClr>
                </a:solidFill>
                <a:ln w="9525">
                  <a:solidFill>
                    <a:srgbClr val="000000"/>
                  </a:solidFill>
                  <a:round/>
                  <a:headEnd/>
                  <a:tailEnd/>
                </a:ln>
              </p:spPr>
              <p:txBody>
                <a:bodyPr/>
                <a:lstStyle/>
                <a:p>
                  <a:endParaRPr lang="en-US" dirty="0"/>
                </a:p>
              </p:txBody>
            </p:sp>
            <p:sp>
              <p:nvSpPr>
                <p:cNvPr id="185365" name="Oval 21"/>
                <p:cNvSpPr>
                  <a:spLocks noChangeArrowheads="1"/>
                </p:cNvSpPr>
                <p:nvPr/>
              </p:nvSpPr>
              <p:spPr bwMode="auto">
                <a:xfrm>
                  <a:off x="7958" y="4265"/>
                  <a:ext cx="915" cy="941"/>
                </a:xfrm>
                <a:prstGeom prst="ellipse">
                  <a:avLst/>
                </a:prstGeom>
                <a:solidFill>
                  <a:schemeClr val="accent3">
                    <a:lumMod val="40000"/>
                    <a:lumOff val="60000"/>
                  </a:schemeClr>
                </a:solidFill>
                <a:ln w="9525">
                  <a:solidFill>
                    <a:srgbClr val="000000"/>
                  </a:solidFill>
                  <a:round/>
                  <a:headEnd/>
                  <a:tailEnd/>
                </a:ln>
              </p:spPr>
              <p:txBody>
                <a:bodyPr/>
                <a:lstStyle/>
                <a:p>
                  <a:endParaRPr lang="en-US" dirty="0"/>
                </a:p>
              </p:txBody>
            </p:sp>
            <p:sp>
              <p:nvSpPr>
                <p:cNvPr id="185366" name="Oval 22"/>
                <p:cNvSpPr>
                  <a:spLocks noChangeArrowheads="1"/>
                </p:cNvSpPr>
                <p:nvPr/>
              </p:nvSpPr>
              <p:spPr bwMode="auto">
                <a:xfrm>
                  <a:off x="6787" y="3105"/>
                  <a:ext cx="915" cy="942"/>
                </a:xfrm>
                <a:prstGeom prst="ellipse">
                  <a:avLst/>
                </a:prstGeom>
                <a:solidFill>
                  <a:schemeClr val="accent3">
                    <a:lumMod val="40000"/>
                    <a:lumOff val="60000"/>
                  </a:schemeClr>
                </a:solidFill>
                <a:ln w="9525">
                  <a:solidFill>
                    <a:srgbClr val="000000"/>
                  </a:solidFill>
                  <a:round/>
                  <a:headEnd/>
                  <a:tailEnd/>
                </a:ln>
              </p:spPr>
              <p:txBody>
                <a:bodyPr/>
                <a:lstStyle/>
                <a:p>
                  <a:endParaRPr lang="en-US" dirty="0"/>
                </a:p>
              </p:txBody>
            </p:sp>
            <p:sp>
              <p:nvSpPr>
                <p:cNvPr id="185367" name="Oval 23"/>
                <p:cNvSpPr>
                  <a:spLocks noChangeArrowheads="1"/>
                </p:cNvSpPr>
                <p:nvPr/>
              </p:nvSpPr>
              <p:spPr bwMode="auto">
                <a:xfrm>
                  <a:off x="6677" y="7074"/>
                  <a:ext cx="915" cy="939"/>
                </a:xfrm>
                <a:prstGeom prst="ellipse">
                  <a:avLst/>
                </a:prstGeom>
                <a:solidFill>
                  <a:schemeClr val="accent3">
                    <a:lumMod val="40000"/>
                    <a:lumOff val="60000"/>
                  </a:schemeClr>
                </a:solidFill>
                <a:ln w="9525">
                  <a:solidFill>
                    <a:srgbClr val="000000"/>
                  </a:solidFill>
                  <a:round/>
                  <a:headEnd/>
                  <a:tailEnd/>
                </a:ln>
              </p:spPr>
              <p:txBody>
                <a:bodyPr/>
                <a:lstStyle/>
                <a:p>
                  <a:endParaRPr lang="en-US" dirty="0"/>
                </a:p>
              </p:txBody>
            </p:sp>
            <p:sp>
              <p:nvSpPr>
                <p:cNvPr id="185368" name="Oval 24"/>
                <p:cNvSpPr>
                  <a:spLocks noChangeArrowheads="1"/>
                </p:cNvSpPr>
                <p:nvPr/>
              </p:nvSpPr>
              <p:spPr bwMode="auto">
                <a:xfrm>
                  <a:off x="5142" y="3116"/>
                  <a:ext cx="915" cy="941"/>
                </a:xfrm>
                <a:prstGeom prst="ellipse">
                  <a:avLst/>
                </a:prstGeom>
                <a:solidFill>
                  <a:schemeClr val="accent3">
                    <a:lumMod val="40000"/>
                    <a:lumOff val="60000"/>
                  </a:schemeClr>
                </a:solidFill>
                <a:ln w="9525">
                  <a:solidFill>
                    <a:srgbClr val="000000"/>
                  </a:solidFill>
                  <a:round/>
                  <a:headEnd/>
                  <a:tailEnd/>
                </a:ln>
              </p:spPr>
              <p:txBody>
                <a:bodyPr/>
                <a:lstStyle/>
                <a:p>
                  <a:endParaRPr lang="en-US" dirty="0"/>
                </a:p>
              </p:txBody>
            </p:sp>
            <p:sp>
              <p:nvSpPr>
                <p:cNvPr id="185369" name="Oval 25"/>
                <p:cNvSpPr>
                  <a:spLocks noChangeArrowheads="1"/>
                </p:cNvSpPr>
                <p:nvPr/>
              </p:nvSpPr>
              <p:spPr bwMode="auto">
                <a:xfrm>
                  <a:off x="3923" y="4241"/>
                  <a:ext cx="915" cy="941"/>
                </a:xfrm>
                <a:prstGeom prst="ellipse">
                  <a:avLst/>
                </a:prstGeom>
                <a:solidFill>
                  <a:schemeClr val="accent3">
                    <a:lumMod val="40000"/>
                    <a:lumOff val="60000"/>
                  </a:schemeClr>
                </a:solidFill>
                <a:ln w="9525">
                  <a:solidFill>
                    <a:srgbClr val="000000"/>
                  </a:solidFill>
                  <a:round/>
                  <a:headEnd/>
                  <a:tailEnd/>
                </a:ln>
              </p:spPr>
              <p:txBody>
                <a:bodyPr/>
                <a:lstStyle/>
                <a:p>
                  <a:endParaRPr lang="en-US" dirty="0"/>
                </a:p>
              </p:txBody>
            </p:sp>
            <p:sp>
              <p:nvSpPr>
                <p:cNvPr id="185370" name="Oval 26"/>
                <p:cNvSpPr>
                  <a:spLocks noChangeArrowheads="1"/>
                </p:cNvSpPr>
                <p:nvPr/>
              </p:nvSpPr>
              <p:spPr bwMode="auto">
                <a:xfrm>
                  <a:off x="3938" y="5958"/>
                  <a:ext cx="915" cy="941"/>
                </a:xfrm>
                <a:prstGeom prst="ellipse">
                  <a:avLst/>
                </a:prstGeom>
                <a:solidFill>
                  <a:schemeClr val="accent3">
                    <a:lumMod val="40000"/>
                    <a:lumOff val="60000"/>
                  </a:schemeClr>
                </a:solidFill>
                <a:ln w="9525">
                  <a:solidFill>
                    <a:srgbClr val="000000"/>
                  </a:solidFill>
                  <a:round/>
                  <a:headEnd/>
                  <a:tailEnd/>
                </a:ln>
              </p:spPr>
              <p:txBody>
                <a:bodyPr/>
                <a:lstStyle/>
                <a:p>
                  <a:endParaRPr lang="en-US" dirty="0"/>
                </a:p>
              </p:txBody>
            </p:sp>
            <p:sp>
              <p:nvSpPr>
                <p:cNvPr id="185371" name="Oval 27"/>
                <p:cNvSpPr>
                  <a:spLocks noChangeArrowheads="1"/>
                </p:cNvSpPr>
                <p:nvPr/>
              </p:nvSpPr>
              <p:spPr bwMode="auto">
                <a:xfrm>
                  <a:off x="5080" y="7106"/>
                  <a:ext cx="915" cy="942"/>
                </a:xfrm>
                <a:prstGeom prst="ellipse">
                  <a:avLst/>
                </a:prstGeom>
                <a:solidFill>
                  <a:schemeClr val="accent3">
                    <a:lumMod val="40000"/>
                    <a:lumOff val="60000"/>
                  </a:schemeClr>
                </a:solidFill>
                <a:ln w="9525">
                  <a:solidFill>
                    <a:srgbClr val="000000"/>
                  </a:solidFill>
                  <a:round/>
                  <a:headEnd/>
                  <a:tailEnd/>
                </a:ln>
              </p:spPr>
              <p:txBody>
                <a:bodyPr/>
                <a:lstStyle/>
                <a:p>
                  <a:endParaRPr lang="en-US" dirty="0"/>
                </a:p>
              </p:txBody>
            </p:sp>
          </p:grpSp>
        </p:grpSp>
        <p:sp>
          <p:nvSpPr>
            <p:cNvPr id="185372" name="AutoShape 28"/>
            <p:cNvSpPr>
              <a:spLocks noChangeArrowheads="1"/>
            </p:cNvSpPr>
            <p:nvPr/>
          </p:nvSpPr>
          <p:spPr bwMode="auto">
            <a:xfrm>
              <a:off x="6058" y="5270"/>
              <a:ext cx="975" cy="515"/>
            </a:xfrm>
            <a:prstGeom prst="roundRect">
              <a:avLst>
                <a:gd name="adj" fmla="val 16667"/>
              </a:avLst>
            </a:prstGeom>
            <a:noFill/>
            <a:ln w="9525">
              <a:noFill/>
              <a:round/>
              <a:headEnd/>
              <a:tailEnd/>
            </a:ln>
          </p:spPr>
          <p:txBody>
            <a:bodyPr/>
            <a:lstStyle/>
            <a:p>
              <a:pPr algn="ctr"/>
              <a:r>
                <a:rPr lang="en-US" sz="1200" b="1" dirty="0" smtClean="0">
                  <a:latin typeface="Times New Roman" pitchFamily="18" charset="0"/>
                  <a:cs typeface="Times New Roman" pitchFamily="18" charset="0"/>
                </a:rPr>
                <a:t>Business</a:t>
              </a:r>
            </a:p>
            <a:p>
              <a:pPr algn="ctr"/>
              <a:r>
                <a:rPr lang="en-US" sz="1200" b="1" dirty="0" smtClean="0">
                  <a:latin typeface="Times New Roman" pitchFamily="18" charset="0"/>
                  <a:cs typeface="Times New Roman" pitchFamily="18" charset="0"/>
                </a:rPr>
                <a:t>Organisations</a:t>
              </a:r>
              <a:endParaRPr lang="en-US" sz="1200" b="1" dirty="0">
                <a:latin typeface="Times New Roman" pitchFamily="18" charset="0"/>
                <a:cs typeface="Times New Roman" pitchFamily="18" charset="0"/>
              </a:endParaRPr>
            </a:p>
          </p:txBody>
        </p:sp>
      </p:grpSp>
      <p:sp>
        <p:nvSpPr>
          <p:cNvPr id="185376" name="Line 32"/>
          <p:cNvSpPr>
            <a:spLocks noChangeShapeType="1"/>
          </p:cNvSpPr>
          <p:nvPr/>
        </p:nvSpPr>
        <p:spPr bwMode="auto">
          <a:xfrm flipH="1" flipV="1">
            <a:off x="4521200" y="2152650"/>
            <a:ext cx="3175" cy="471488"/>
          </a:xfrm>
          <a:prstGeom prst="line">
            <a:avLst/>
          </a:prstGeom>
          <a:noFill/>
          <a:ln w="19050">
            <a:solidFill>
              <a:srgbClr val="000000"/>
            </a:solidFill>
            <a:round/>
            <a:headEnd type="triangle" w="med" len="med"/>
            <a:tailEnd type="triangle" w="med" len="med"/>
          </a:ln>
        </p:spPr>
        <p:txBody>
          <a:bodyPr/>
          <a:lstStyle/>
          <a:p>
            <a:endParaRPr lang="en-US" dirty="0"/>
          </a:p>
        </p:txBody>
      </p:sp>
      <p:sp>
        <p:nvSpPr>
          <p:cNvPr id="185377" name="Line 33"/>
          <p:cNvSpPr>
            <a:spLocks noChangeShapeType="1"/>
          </p:cNvSpPr>
          <p:nvPr/>
        </p:nvSpPr>
        <p:spPr bwMode="auto">
          <a:xfrm>
            <a:off x="4503738" y="3805238"/>
            <a:ext cx="17462" cy="628650"/>
          </a:xfrm>
          <a:prstGeom prst="line">
            <a:avLst/>
          </a:prstGeom>
          <a:noFill/>
          <a:ln w="19050">
            <a:solidFill>
              <a:srgbClr val="000000"/>
            </a:solidFill>
            <a:round/>
            <a:headEnd type="triangle" w="med" len="med"/>
            <a:tailEnd type="triangle" w="med" len="med"/>
          </a:ln>
        </p:spPr>
        <p:txBody>
          <a:bodyPr/>
          <a:lstStyle/>
          <a:p>
            <a:endParaRPr lang="en-US" dirty="0"/>
          </a:p>
        </p:txBody>
      </p:sp>
      <p:sp>
        <p:nvSpPr>
          <p:cNvPr id="185378" name="Line 34"/>
          <p:cNvSpPr>
            <a:spLocks noChangeShapeType="1"/>
          </p:cNvSpPr>
          <p:nvPr/>
        </p:nvSpPr>
        <p:spPr bwMode="auto">
          <a:xfrm>
            <a:off x="5095875" y="3294063"/>
            <a:ext cx="687388" cy="7937"/>
          </a:xfrm>
          <a:prstGeom prst="line">
            <a:avLst/>
          </a:prstGeom>
          <a:noFill/>
          <a:ln w="19050">
            <a:solidFill>
              <a:srgbClr val="000000"/>
            </a:solidFill>
            <a:round/>
            <a:headEnd type="triangle" w="med" len="med"/>
            <a:tailEnd type="triangle" w="med" len="med"/>
          </a:ln>
        </p:spPr>
        <p:txBody>
          <a:bodyPr/>
          <a:lstStyle/>
          <a:p>
            <a:endParaRPr lang="en-US" dirty="0"/>
          </a:p>
        </p:txBody>
      </p:sp>
      <p:sp>
        <p:nvSpPr>
          <p:cNvPr id="185379" name="Line 35"/>
          <p:cNvSpPr>
            <a:spLocks noChangeShapeType="1"/>
          </p:cNvSpPr>
          <p:nvPr/>
        </p:nvSpPr>
        <p:spPr bwMode="auto">
          <a:xfrm flipH="1">
            <a:off x="3273425" y="3294063"/>
            <a:ext cx="671513" cy="1587"/>
          </a:xfrm>
          <a:prstGeom prst="line">
            <a:avLst/>
          </a:prstGeom>
          <a:noFill/>
          <a:ln w="19050">
            <a:solidFill>
              <a:srgbClr val="000000"/>
            </a:solidFill>
            <a:round/>
            <a:headEnd type="triangle" w="med" len="med"/>
            <a:tailEnd type="triangle" w="med" len="med"/>
          </a:ln>
        </p:spPr>
        <p:txBody>
          <a:bodyPr/>
          <a:lstStyle/>
          <a:p>
            <a:endParaRPr lang="en-US" dirty="0"/>
          </a:p>
        </p:txBody>
      </p:sp>
      <p:sp>
        <p:nvSpPr>
          <p:cNvPr id="185380" name="Line 36"/>
          <p:cNvSpPr>
            <a:spLocks noChangeShapeType="1"/>
          </p:cNvSpPr>
          <p:nvPr/>
        </p:nvSpPr>
        <p:spPr bwMode="auto">
          <a:xfrm flipV="1">
            <a:off x="5003800" y="2433638"/>
            <a:ext cx="384175" cy="381000"/>
          </a:xfrm>
          <a:prstGeom prst="line">
            <a:avLst/>
          </a:prstGeom>
          <a:noFill/>
          <a:ln w="19050">
            <a:solidFill>
              <a:srgbClr val="000000"/>
            </a:solidFill>
            <a:round/>
            <a:headEnd type="triangle" w="med" len="med"/>
            <a:tailEnd type="triangle" w="med" len="med"/>
          </a:ln>
        </p:spPr>
        <p:txBody>
          <a:bodyPr/>
          <a:lstStyle/>
          <a:p>
            <a:endParaRPr lang="en-US" dirty="0"/>
          </a:p>
        </p:txBody>
      </p:sp>
      <p:sp>
        <p:nvSpPr>
          <p:cNvPr id="185381" name="Line 37"/>
          <p:cNvSpPr>
            <a:spLocks noChangeShapeType="1"/>
          </p:cNvSpPr>
          <p:nvPr/>
        </p:nvSpPr>
        <p:spPr bwMode="auto">
          <a:xfrm>
            <a:off x="3671888" y="2390775"/>
            <a:ext cx="481012" cy="381000"/>
          </a:xfrm>
          <a:prstGeom prst="line">
            <a:avLst/>
          </a:prstGeom>
          <a:noFill/>
          <a:ln w="19050">
            <a:solidFill>
              <a:srgbClr val="000000"/>
            </a:solidFill>
            <a:round/>
            <a:headEnd type="triangle" w="med" len="med"/>
            <a:tailEnd type="triangle" w="med" len="med"/>
          </a:ln>
        </p:spPr>
        <p:txBody>
          <a:bodyPr/>
          <a:lstStyle/>
          <a:p>
            <a:endParaRPr lang="en-US" dirty="0"/>
          </a:p>
        </p:txBody>
      </p:sp>
      <p:sp>
        <p:nvSpPr>
          <p:cNvPr id="185382" name="Line 38"/>
          <p:cNvSpPr>
            <a:spLocks noChangeShapeType="1"/>
          </p:cNvSpPr>
          <p:nvPr/>
        </p:nvSpPr>
        <p:spPr bwMode="auto">
          <a:xfrm flipH="1">
            <a:off x="3651250" y="3673475"/>
            <a:ext cx="485775" cy="428625"/>
          </a:xfrm>
          <a:prstGeom prst="line">
            <a:avLst/>
          </a:prstGeom>
          <a:noFill/>
          <a:ln w="19050">
            <a:solidFill>
              <a:srgbClr val="000000"/>
            </a:solidFill>
            <a:round/>
            <a:headEnd type="triangle" w="med" len="med"/>
            <a:tailEnd type="triangle" w="med" len="med"/>
          </a:ln>
        </p:spPr>
        <p:txBody>
          <a:bodyPr/>
          <a:lstStyle/>
          <a:p>
            <a:endParaRPr lang="en-US" dirty="0"/>
          </a:p>
        </p:txBody>
      </p:sp>
      <p:sp>
        <p:nvSpPr>
          <p:cNvPr id="185383" name="Line 39"/>
          <p:cNvSpPr>
            <a:spLocks noChangeShapeType="1"/>
          </p:cNvSpPr>
          <p:nvPr/>
        </p:nvSpPr>
        <p:spPr bwMode="auto">
          <a:xfrm>
            <a:off x="4903788" y="3673475"/>
            <a:ext cx="474662" cy="493713"/>
          </a:xfrm>
          <a:prstGeom prst="line">
            <a:avLst/>
          </a:prstGeom>
          <a:noFill/>
          <a:ln w="19050">
            <a:solidFill>
              <a:srgbClr val="000000"/>
            </a:solidFill>
            <a:round/>
            <a:headEnd type="triangle" w="med" len="med"/>
            <a:tailEnd type="triangle" w="med" len="med"/>
          </a:ln>
        </p:spPr>
        <p:txBody>
          <a:bodyPr/>
          <a:lstStyle/>
          <a:p>
            <a:endParaRPr lang="en-US" dirty="0"/>
          </a:p>
        </p:txBody>
      </p:sp>
      <p:sp>
        <p:nvSpPr>
          <p:cNvPr id="185385" name="Line 41"/>
          <p:cNvSpPr>
            <a:spLocks noChangeShapeType="1"/>
          </p:cNvSpPr>
          <p:nvPr/>
        </p:nvSpPr>
        <p:spPr bwMode="auto">
          <a:xfrm flipH="1">
            <a:off x="2500313" y="3484563"/>
            <a:ext cx="1444625" cy="617537"/>
          </a:xfrm>
          <a:prstGeom prst="line">
            <a:avLst/>
          </a:prstGeom>
          <a:noFill/>
          <a:ln w="19050">
            <a:solidFill>
              <a:srgbClr val="000000"/>
            </a:solidFill>
            <a:round/>
            <a:headEnd type="triangle" w="med" len="med"/>
            <a:tailEnd type="triangle" w="med" len="med"/>
          </a:ln>
        </p:spPr>
        <p:txBody>
          <a:bodyPr/>
          <a:lstStyle/>
          <a:p>
            <a:endParaRPr lang="en-US" dirty="0"/>
          </a:p>
        </p:txBody>
      </p:sp>
      <p:sp>
        <p:nvSpPr>
          <p:cNvPr id="185386" name="Line 42"/>
          <p:cNvSpPr>
            <a:spLocks noChangeShapeType="1"/>
          </p:cNvSpPr>
          <p:nvPr/>
        </p:nvSpPr>
        <p:spPr bwMode="auto">
          <a:xfrm>
            <a:off x="4795838" y="3789363"/>
            <a:ext cx="490537" cy="1333500"/>
          </a:xfrm>
          <a:prstGeom prst="line">
            <a:avLst/>
          </a:prstGeom>
          <a:noFill/>
          <a:ln w="19050">
            <a:solidFill>
              <a:srgbClr val="000000"/>
            </a:solidFill>
            <a:round/>
            <a:headEnd type="triangle" w="med" len="med"/>
            <a:tailEnd type="triangle" w="med" len="med"/>
          </a:ln>
        </p:spPr>
        <p:txBody>
          <a:bodyPr/>
          <a:lstStyle/>
          <a:p>
            <a:endParaRPr lang="en-US" dirty="0"/>
          </a:p>
        </p:txBody>
      </p:sp>
      <p:sp>
        <p:nvSpPr>
          <p:cNvPr id="185387" name="Line 43"/>
          <p:cNvSpPr>
            <a:spLocks noChangeShapeType="1"/>
          </p:cNvSpPr>
          <p:nvPr/>
        </p:nvSpPr>
        <p:spPr bwMode="auto">
          <a:xfrm flipH="1">
            <a:off x="3644900" y="3805238"/>
            <a:ext cx="603250" cy="1403350"/>
          </a:xfrm>
          <a:prstGeom prst="line">
            <a:avLst/>
          </a:prstGeom>
          <a:noFill/>
          <a:ln w="19050">
            <a:solidFill>
              <a:srgbClr val="000000"/>
            </a:solidFill>
            <a:round/>
            <a:headEnd type="triangle" w="med" len="med"/>
            <a:tailEnd type="triangle" w="med" len="med"/>
          </a:ln>
        </p:spPr>
        <p:txBody>
          <a:bodyPr/>
          <a:lstStyle/>
          <a:p>
            <a:endParaRPr lang="en-US" dirty="0"/>
          </a:p>
        </p:txBody>
      </p:sp>
      <p:sp>
        <p:nvSpPr>
          <p:cNvPr id="185388" name="Line 44"/>
          <p:cNvSpPr>
            <a:spLocks noChangeShapeType="1"/>
          </p:cNvSpPr>
          <p:nvPr/>
        </p:nvSpPr>
        <p:spPr bwMode="auto">
          <a:xfrm>
            <a:off x="5097463" y="3484563"/>
            <a:ext cx="1431925" cy="617537"/>
          </a:xfrm>
          <a:prstGeom prst="line">
            <a:avLst/>
          </a:prstGeom>
          <a:noFill/>
          <a:ln w="19050">
            <a:solidFill>
              <a:srgbClr val="000000"/>
            </a:solidFill>
            <a:round/>
            <a:headEnd type="triangle" w="med" len="med"/>
            <a:tailEnd type="triangle" w="med" len="med"/>
          </a:ln>
        </p:spPr>
        <p:txBody>
          <a:bodyPr/>
          <a:lstStyle/>
          <a:p>
            <a:endParaRPr lang="en-US" dirty="0"/>
          </a:p>
        </p:txBody>
      </p:sp>
      <p:sp>
        <p:nvSpPr>
          <p:cNvPr id="185389" name="Line 45"/>
          <p:cNvSpPr>
            <a:spLocks noChangeShapeType="1"/>
          </p:cNvSpPr>
          <p:nvPr/>
        </p:nvSpPr>
        <p:spPr bwMode="auto">
          <a:xfrm flipV="1">
            <a:off x="5100638" y="2524125"/>
            <a:ext cx="1454150" cy="415925"/>
          </a:xfrm>
          <a:prstGeom prst="line">
            <a:avLst/>
          </a:prstGeom>
          <a:noFill/>
          <a:ln w="19050">
            <a:solidFill>
              <a:srgbClr val="000000"/>
            </a:solidFill>
            <a:round/>
            <a:headEnd type="triangle" w="med" len="med"/>
            <a:tailEnd type="triangle" w="med" len="med"/>
          </a:ln>
        </p:spPr>
        <p:txBody>
          <a:bodyPr/>
          <a:lstStyle/>
          <a:p>
            <a:endParaRPr lang="en-US" dirty="0"/>
          </a:p>
        </p:txBody>
      </p:sp>
      <p:sp>
        <p:nvSpPr>
          <p:cNvPr id="185390" name="Line 46"/>
          <p:cNvSpPr>
            <a:spLocks noChangeShapeType="1"/>
          </p:cNvSpPr>
          <p:nvPr/>
        </p:nvSpPr>
        <p:spPr bwMode="auto">
          <a:xfrm flipV="1">
            <a:off x="4764088" y="1347788"/>
            <a:ext cx="655637" cy="1260475"/>
          </a:xfrm>
          <a:prstGeom prst="line">
            <a:avLst/>
          </a:prstGeom>
          <a:noFill/>
          <a:ln w="19050">
            <a:solidFill>
              <a:srgbClr val="000000"/>
            </a:solidFill>
            <a:round/>
            <a:headEnd type="triangle" w="med" len="med"/>
            <a:tailEnd type="triangle" w="med" len="med"/>
          </a:ln>
        </p:spPr>
        <p:txBody>
          <a:bodyPr/>
          <a:lstStyle/>
          <a:p>
            <a:endParaRPr lang="en-US" dirty="0"/>
          </a:p>
        </p:txBody>
      </p:sp>
      <p:sp>
        <p:nvSpPr>
          <p:cNvPr id="185391" name="Line 47"/>
          <p:cNvSpPr>
            <a:spLocks noChangeShapeType="1"/>
          </p:cNvSpPr>
          <p:nvPr/>
        </p:nvSpPr>
        <p:spPr bwMode="auto">
          <a:xfrm flipH="1" flipV="1">
            <a:off x="3681413" y="1411288"/>
            <a:ext cx="579437" cy="1230312"/>
          </a:xfrm>
          <a:prstGeom prst="line">
            <a:avLst/>
          </a:prstGeom>
          <a:noFill/>
          <a:ln w="19050">
            <a:solidFill>
              <a:srgbClr val="000000"/>
            </a:solidFill>
            <a:round/>
            <a:headEnd type="triangle" w="med" len="med"/>
            <a:tailEnd type="triangle" w="med" len="med"/>
          </a:ln>
        </p:spPr>
        <p:txBody>
          <a:bodyPr/>
          <a:lstStyle/>
          <a:p>
            <a:endParaRPr lang="en-US" dirty="0"/>
          </a:p>
        </p:txBody>
      </p:sp>
      <p:sp>
        <p:nvSpPr>
          <p:cNvPr id="185392" name="Line 48"/>
          <p:cNvSpPr>
            <a:spLocks noChangeShapeType="1"/>
          </p:cNvSpPr>
          <p:nvPr/>
        </p:nvSpPr>
        <p:spPr bwMode="auto">
          <a:xfrm flipH="1" flipV="1">
            <a:off x="2487613" y="2530475"/>
            <a:ext cx="1466850" cy="415925"/>
          </a:xfrm>
          <a:prstGeom prst="line">
            <a:avLst/>
          </a:prstGeom>
          <a:noFill/>
          <a:ln w="19050">
            <a:solidFill>
              <a:srgbClr val="000000"/>
            </a:solidFill>
            <a:round/>
            <a:headEnd type="triangle" w="med" len="med"/>
            <a:tailEnd type="triangle" w="med" len="med"/>
          </a:ln>
        </p:spPr>
        <p:txBody>
          <a:bodyPr/>
          <a:lstStyle/>
          <a:p>
            <a:endParaRPr lang="en-US" dirty="0"/>
          </a:p>
        </p:txBody>
      </p:sp>
      <p:grpSp>
        <p:nvGrpSpPr>
          <p:cNvPr id="6" name="Group 49"/>
          <p:cNvGrpSpPr>
            <a:grpSpLocks/>
          </p:cNvGrpSpPr>
          <p:nvPr/>
        </p:nvGrpSpPr>
        <p:grpSpPr bwMode="auto">
          <a:xfrm>
            <a:off x="1266825" y="492125"/>
            <a:ext cx="6521450" cy="5562600"/>
            <a:chOff x="3843" y="3278"/>
            <a:chExt cx="5409" cy="4606"/>
          </a:xfrm>
        </p:grpSpPr>
        <p:sp>
          <p:nvSpPr>
            <p:cNvPr id="185394" name="Text Box 50"/>
            <p:cNvSpPr txBox="1">
              <a:spLocks noChangeArrowheads="1"/>
            </p:cNvSpPr>
            <p:nvPr/>
          </p:nvSpPr>
          <p:spPr bwMode="auto">
            <a:xfrm>
              <a:off x="8190" y="4512"/>
              <a:ext cx="1020" cy="537"/>
            </a:xfrm>
            <a:prstGeom prst="rect">
              <a:avLst/>
            </a:prstGeom>
            <a:noFill/>
            <a:ln w="9525">
              <a:noFill/>
              <a:miter lim="800000"/>
              <a:headEnd/>
              <a:tailEnd/>
            </a:ln>
          </p:spPr>
          <p:txBody>
            <a:bodyPr/>
            <a:lstStyle/>
            <a:p>
              <a:pPr algn="ctr"/>
              <a:r>
                <a:rPr lang="en-US" sz="1200" b="1" dirty="0" smtClean="0">
                  <a:latin typeface="Times New Roman" pitchFamily="18" charset="0"/>
                  <a:cs typeface="Times New Roman" pitchFamily="18" charset="0"/>
                </a:rPr>
                <a:t>Employees</a:t>
              </a:r>
              <a:endParaRPr lang="en-US" sz="1200" b="1" dirty="0">
                <a:latin typeface="Times New Roman" pitchFamily="18" charset="0"/>
                <a:cs typeface="Times New Roman" pitchFamily="18" charset="0"/>
              </a:endParaRPr>
            </a:p>
          </p:txBody>
        </p:sp>
        <p:sp>
          <p:nvSpPr>
            <p:cNvPr id="185395" name="Text Box 51"/>
            <p:cNvSpPr txBox="1">
              <a:spLocks noChangeArrowheads="1"/>
            </p:cNvSpPr>
            <p:nvPr/>
          </p:nvSpPr>
          <p:spPr bwMode="auto">
            <a:xfrm>
              <a:off x="6738" y="7249"/>
              <a:ext cx="1200" cy="537"/>
            </a:xfrm>
            <a:prstGeom prst="rect">
              <a:avLst/>
            </a:prstGeom>
            <a:noFill/>
            <a:ln w="9525">
              <a:noFill/>
              <a:miter lim="800000"/>
              <a:headEnd/>
              <a:tailEnd/>
            </a:ln>
          </p:spPr>
          <p:txBody>
            <a:bodyPr/>
            <a:lstStyle/>
            <a:p>
              <a:pPr algn="ctr"/>
              <a:r>
                <a:rPr lang="en-US" sz="1200" b="1" dirty="0">
                  <a:latin typeface="Times New Roman" pitchFamily="18" charset="0"/>
                  <a:cs typeface="Times New Roman" pitchFamily="18" charset="0"/>
                </a:rPr>
                <a:t>Trade   Associations</a:t>
              </a:r>
            </a:p>
          </p:txBody>
        </p:sp>
        <p:sp>
          <p:nvSpPr>
            <p:cNvPr id="185396" name="Text Box 52"/>
            <p:cNvSpPr txBox="1">
              <a:spLocks noChangeArrowheads="1"/>
            </p:cNvSpPr>
            <p:nvPr/>
          </p:nvSpPr>
          <p:spPr bwMode="auto">
            <a:xfrm>
              <a:off x="6877" y="3334"/>
              <a:ext cx="1020" cy="538"/>
            </a:xfrm>
            <a:prstGeom prst="rect">
              <a:avLst/>
            </a:prstGeom>
            <a:noFill/>
            <a:ln w="9525">
              <a:noFill/>
              <a:miter lim="800000"/>
              <a:headEnd/>
              <a:tailEnd/>
            </a:ln>
          </p:spPr>
          <p:txBody>
            <a:bodyPr/>
            <a:lstStyle/>
            <a:p>
              <a:pPr algn="ctr"/>
              <a:r>
                <a:rPr lang="en-US" sz="1200" b="1" dirty="0">
                  <a:latin typeface="Times New Roman" pitchFamily="18" charset="0"/>
                  <a:cs typeface="Times New Roman" pitchFamily="18" charset="0"/>
                </a:rPr>
                <a:t>Political</a:t>
              </a:r>
            </a:p>
            <a:p>
              <a:pPr algn="ctr"/>
              <a:r>
                <a:rPr lang="en-US" sz="1200" b="1" dirty="0">
                  <a:latin typeface="Times New Roman" pitchFamily="18" charset="0"/>
                  <a:cs typeface="Times New Roman" pitchFamily="18" charset="0"/>
                </a:rPr>
                <a:t>Parties</a:t>
              </a:r>
            </a:p>
          </p:txBody>
        </p:sp>
        <p:sp>
          <p:nvSpPr>
            <p:cNvPr id="185397" name="Text Box 53"/>
            <p:cNvSpPr txBox="1">
              <a:spLocks noChangeArrowheads="1"/>
            </p:cNvSpPr>
            <p:nvPr/>
          </p:nvSpPr>
          <p:spPr bwMode="auto">
            <a:xfrm>
              <a:off x="5102" y="7347"/>
              <a:ext cx="1125" cy="537"/>
            </a:xfrm>
            <a:prstGeom prst="rect">
              <a:avLst/>
            </a:prstGeom>
            <a:noFill/>
            <a:ln w="9525">
              <a:noFill/>
              <a:miter lim="800000"/>
              <a:headEnd/>
              <a:tailEnd/>
            </a:ln>
          </p:spPr>
          <p:txBody>
            <a:bodyPr/>
            <a:lstStyle/>
            <a:p>
              <a:pPr algn="ctr"/>
              <a:endParaRPr lang="en-US" sz="1000" dirty="0"/>
            </a:p>
            <a:p>
              <a:pPr algn="ctr"/>
              <a:r>
                <a:rPr lang="en-US" sz="1200" b="1" dirty="0">
                  <a:latin typeface="Times New Roman" pitchFamily="18" charset="0"/>
                  <a:cs typeface="Times New Roman" pitchFamily="18" charset="0"/>
                </a:rPr>
                <a:t>Financial Institutions</a:t>
              </a:r>
            </a:p>
          </p:txBody>
        </p:sp>
        <p:sp>
          <p:nvSpPr>
            <p:cNvPr id="185398" name="Text Box 54"/>
            <p:cNvSpPr txBox="1">
              <a:spLocks noChangeArrowheads="1"/>
            </p:cNvSpPr>
            <p:nvPr/>
          </p:nvSpPr>
          <p:spPr bwMode="auto">
            <a:xfrm>
              <a:off x="3983" y="6278"/>
              <a:ext cx="1020" cy="535"/>
            </a:xfrm>
            <a:prstGeom prst="rect">
              <a:avLst/>
            </a:prstGeom>
            <a:noFill/>
            <a:ln w="9525">
              <a:noFill/>
              <a:miter lim="800000"/>
              <a:headEnd/>
              <a:tailEnd/>
            </a:ln>
          </p:spPr>
          <p:txBody>
            <a:bodyPr/>
            <a:lstStyle/>
            <a:p>
              <a:pPr algn="ctr"/>
              <a:r>
                <a:rPr lang="en-US" sz="1200" b="1" dirty="0" smtClean="0">
                  <a:latin typeface="Times New Roman" pitchFamily="18" charset="0"/>
                  <a:cs typeface="Times New Roman" pitchFamily="18" charset="0"/>
                </a:rPr>
                <a:t>Owners</a:t>
              </a:r>
              <a:endParaRPr lang="en-US" sz="1200" b="1" dirty="0">
                <a:latin typeface="Times New Roman" pitchFamily="18" charset="0"/>
                <a:cs typeface="Times New Roman" pitchFamily="18" charset="0"/>
              </a:endParaRPr>
            </a:p>
          </p:txBody>
        </p:sp>
        <p:sp>
          <p:nvSpPr>
            <p:cNvPr id="185399" name="Text Box 55"/>
            <p:cNvSpPr txBox="1">
              <a:spLocks noChangeArrowheads="1"/>
            </p:cNvSpPr>
            <p:nvPr/>
          </p:nvSpPr>
          <p:spPr bwMode="auto">
            <a:xfrm>
              <a:off x="3843" y="4380"/>
              <a:ext cx="1125" cy="537"/>
            </a:xfrm>
            <a:prstGeom prst="rect">
              <a:avLst/>
            </a:prstGeom>
            <a:noFill/>
            <a:ln w="9525">
              <a:noFill/>
              <a:miter lim="800000"/>
              <a:headEnd/>
              <a:tailEnd/>
            </a:ln>
          </p:spPr>
          <p:txBody>
            <a:bodyPr/>
            <a:lstStyle/>
            <a:p>
              <a:pPr algn="ctr"/>
              <a:r>
                <a:rPr lang="en-US" sz="1200" b="1" dirty="0">
                  <a:latin typeface="Times New Roman" pitchFamily="18" charset="0"/>
                  <a:cs typeface="Times New Roman" pitchFamily="18" charset="0"/>
                </a:rPr>
                <a:t>General</a:t>
              </a:r>
            </a:p>
            <a:p>
              <a:pPr algn="ctr"/>
              <a:r>
                <a:rPr lang="en-US" sz="1200" b="1" dirty="0">
                  <a:latin typeface="Times New Roman" pitchFamily="18" charset="0"/>
                  <a:cs typeface="Times New Roman" pitchFamily="18" charset="0"/>
                </a:rPr>
                <a:t>Community</a:t>
              </a:r>
            </a:p>
          </p:txBody>
        </p:sp>
        <p:sp>
          <p:nvSpPr>
            <p:cNvPr id="185400" name="Text Box 56"/>
            <p:cNvSpPr txBox="1">
              <a:spLocks noChangeArrowheads="1"/>
            </p:cNvSpPr>
            <p:nvPr/>
          </p:nvSpPr>
          <p:spPr bwMode="auto">
            <a:xfrm>
              <a:off x="4890" y="4358"/>
              <a:ext cx="1020" cy="307"/>
            </a:xfrm>
            <a:prstGeom prst="rect">
              <a:avLst/>
            </a:prstGeom>
            <a:noFill/>
            <a:ln w="9525">
              <a:noFill/>
              <a:miter lim="800000"/>
              <a:headEnd/>
              <a:tailEnd/>
            </a:ln>
          </p:spPr>
          <p:txBody>
            <a:bodyPr/>
            <a:lstStyle/>
            <a:p>
              <a:pPr algn="ctr"/>
              <a:r>
                <a:rPr lang="en-US" sz="1200" b="1" dirty="0">
                  <a:latin typeface="Times New Roman" pitchFamily="18" charset="0"/>
                  <a:cs typeface="Times New Roman" pitchFamily="18" charset="0"/>
                </a:rPr>
                <a:t>Media</a:t>
              </a:r>
            </a:p>
          </p:txBody>
        </p:sp>
        <p:sp>
          <p:nvSpPr>
            <p:cNvPr id="185401" name="Text Box 57"/>
            <p:cNvSpPr txBox="1">
              <a:spLocks noChangeArrowheads="1"/>
            </p:cNvSpPr>
            <p:nvPr/>
          </p:nvSpPr>
          <p:spPr bwMode="auto">
            <a:xfrm>
              <a:off x="6047" y="3991"/>
              <a:ext cx="1020" cy="372"/>
            </a:xfrm>
            <a:prstGeom prst="rect">
              <a:avLst/>
            </a:prstGeom>
            <a:noFill/>
            <a:ln w="9525">
              <a:noFill/>
              <a:miter lim="800000"/>
              <a:headEnd/>
              <a:tailEnd/>
            </a:ln>
          </p:spPr>
          <p:txBody>
            <a:bodyPr/>
            <a:lstStyle/>
            <a:p>
              <a:pPr algn="ctr"/>
              <a:r>
                <a:rPr lang="en-US" sz="1200" b="1" dirty="0">
                  <a:latin typeface="Times New Roman" pitchFamily="18" charset="0"/>
                  <a:cs typeface="Times New Roman" pitchFamily="18" charset="0"/>
                </a:rPr>
                <a:t>Customers</a:t>
              </a:r>
            </a:p>
          </p:txBody>
        </p:sp>
        <p:sp>
          <p:nvSpPr>
            <p:cNvPr id="185402" name="Text Box 58"/>
            <p:cNvSpPr txBox="1">
              <a:spLocks noChangeArrowheads="1"/>
            </p:cNvSpPr>
            <p:nvPr/>
          </p:nvSpPr>
          <p:spPr bwMode="auto">
            <a:xfrm>
              <a:off x="7515" y="5438"/>
              <a:ext cx="1020" cy="309"/>
            </a:xfrm>
            <a:prstGeom prst="rect">
              <a:avLst/>
            </a:prstGeom>
            <a:noFill/>
            <a:ln w="9525">
              <a:noFill/>
              <a:miter lim="800000"/>
              <a:headEnd/>
              <a:tailEnd/>
            </a:ln>
          </p:spPr>
          <p:txBody>
            <a:bodyPr/>
            <a:lstStyle/>
            <a:p>
              <a:pPr algn="ctr"/>
              <a:r>
                <a:rPr lang="en-US" sz="1200" b="1" dirty="0">
                  <a:latin typeface="Times New Roman" pitchFamily="18" charset="0"/>
                  <a:cs typeface="Times New Roman" pitchFamily="18" charset="0"/>
                </a:rPr>
                <a:t>Suppliers</a:t>
              </a:r>
            </a:p>
          </p:txBody>
        </p:sp>
        <p:sp>
          <p:nvSpPr>
            <p:cNvPr id="185403" name="Text Box 59"/>
            <p:cNvSpPr txBox="1">
              <a:spLocks noChangeArrowheads="1"/>
            </p:cNvSpPr>
            <p:nvPr/>
          </p:nvSpPr>
          <p:spPr bwMode="auto">
            <a:xfrm>
              <a:off x="4365" y="5438"/>
              <a:ext cx="1200" cy="309"/>
            </a:xfrm>
            <a:prstGeom prst="rect">
              <a:avLst/>
            </a:prstGeom>
            <a:noFill/>
            <a:ln w="9525">
              <a:noFill/>
              <a:miter lim="800000"/>
              <a:headEnd/>
              <a:tailEnd/>
            </a:ln>
          </p:spPr>
          <p:txBody>
            <a:bodyPr/>
            <a:lstStyle/>
            <a:p>
              <a:pPr algn="ctr"/>
              <a:r>
                <a:rPr lang="en-US" sz="1200" dirty="0">
                  <a:latin typeface="Times New Roman" pitchFamily="18" charset="0"/>
                  <a:cs typeface="Times New Roman" pitchFamily="18" charset="0"/>
                </a:rPr>
                <a:t> </a:t>
              </a:r>
              <a:r>
                <a:rPr lang="en-US" sz="1200" b="1" dirty="0">
                  <a:latin typeface="Times New Roman" pitchFamily="18" charset="0"/>
                  <a:cs typeface="Times New Roman" pitchFamily="18" charset="0"/>
                </a:rPr>
                <a:t>Competitors</a:t>
              </a:r>
            </a:p>
          </p:txBody>
        </p:sp>
        <p:sp>
          <p:nvSpPr>
            <p:cNvPr id="185404" name="Text Box 60"/>
            <p:cNvSpPr txBox="1">
              <a:spLocks noChangeArrowheads="1"/>
            </p:cNvSpPr>
            <p:nvPr/>
          </p:nvSpPr>
          <p:spPr bwMode="auto">
            <a:xfrm>
              <a:off x="5190" y="3278"/>
              <a:ext cx="1020" cy="536"/>
            </a:xfrm>
            <a:prstGeom prst="rect">
              <a:avLst/>
            </a:prstGeom>
            <a:noFill/>
            <a:ln w="9525">
              <a:noFill/>
              <a:miter lim="800000"/>
              <a:headEnd/>
              <a:tailEnd/>
            </a:ln>
          </p:spPr>
          <p:txBody>
            <a:bodyPr/>
            <a:lstStyle/>
            <a:p>
              <a:pPr algn="ctr"/>
              <a:r>
                <a:rPr lang="en-US" sz="1200" b="1" dirty="0">
                  <a:latin typeface="Times New Roman" pitchFamily="18" charset="0"/>
                  <a:cs typeface="Times New Roman" pitchFamily="18" charset="0"/>
                </a:rPr>
                <a:t>Trade </a:t>
              </a:r>
            </a:p>
            <a:p>
              <a:pPr algn="ctr"/>
              <a:r>
                <a:rPr lang="en-US" sz="1200" b="1" dirty="0">
                  <a:latin typeface="Times New Roman" pitchFamily="18" charset="0"/>
                  <a:cs typeface="Times New Roman" pitchFamily="18" charset="0"/>
                </a:rPr>
                <a:t>Unions</a:t>
              </a:r>
            </a:p>
          </p:txBody>
        </p:sp>
        <p:sp>
          <p:nvSpPr>
            <p:cNvPr id="185405" name="Text Box 61"/>
            <p:cNvSpPr txBox="1">
              <a:spLocks noChangeArrowheads="1"/>
            </p:cNvSpPr>
            <p:nvPr/>
          </p:nvSpPr>
          <p:spPr bwMode="auto">
            <a:xfrm>
              <a:off x="7140" y="6518"/>
              <a:ext cx="1020" cy="308"/>
            </a:xfrm>
            <a:prstGeom prst="rect">
              <a:avLst/>
            </a:prstGeom>
            <a:noFill/>
            <a:ln w="9525">
              <a:noFill/>
              <a:miter lim="800000"/>
              <a:headEnd/>
              <a:tailEnd/>
            </a:ln>
          </p:spPr>
          <p:txBody>
            <a:bodyPr/>
            <a:lstStyle/>
            <a:p>
              <a:pPr algn="ctr"/>
              <a:r>
                <a:rPr lang="en-US" sz="1200" b="1" dirty="0">
                  <a:latin typeface="Times New Roman" pitchFamily="18" charset="0"/>
                  <a:cs typeface="Times New Roman" pitchFamily="18" charset="0"/>
                </a:rPr>
                <a:t>Creditors</a:t>
              </a:r>
            </a:p>
          </p:txBody>
        </p:sp>
        <p:sp>
          <p:nvSpPr>
            <p:cNvPr id="185406" name="Text Box 62"/>
            <p:cNvSpPr txBox="1">
              <a:spLocks noChangeArrowheads="1"/>
            </p:cNvSpPr>
            <p:nvPr/>
          </p:nvSpPr>
          <p:spPr bwMode="auto">
            <a:xfrm>
              <a:off x="7140" y="4358"/>
              <a:ext cx="1020" cy="463"/>
            </a:xfrm>
            <a:prstGeom prst="rect">
              <a:avLst/>
            </a:prstGeom>
            <a:noFill/>
            <a:ln w="9525">
              <a:noFill/>
              <a:miter lim="800000"/>
              <a:headEnd/>
              <a:tailEnd/>
            </a:ln>
          </p:spPr>
          <p:txBody>
            <a:bodyPr/>
            <a:lstStyle/>
            <a:p>
              <a:pPr algn="ctr"/>
              <a:r>
                <a:rPr lang="en-US" sz="1200" b="1" dirty="0">
                  <a:latin typeface="Times New Roman" pitchFamily="18" charset="0"/>
                  <a:cs typeface="Times New Roman" pitchFamily="18" charset="0"/>
                </a:rPr>
                <a:t>Debtors</a:t>
              </a:r>
            </a:p>
          </p:txBody>
        </p:sp>
        <p:sp>
          <p:nvSpPr>
            <p:cNvPr id="185407" name="Text Box 63"/>
            <p:cNvSpPr txBox="1">
              <a:spLocks noChangeArrowheads="1"/>
            </p:cNvSpPr>
            <p:nvPr/>
          </p:nvSpPr>
          <p:spPr bwMode="auto">
            <a:xfrm>
              <a:off x="4815" y="6518"/>
              <a:ext cx="1200" cy="310"/>
            </a:xfrm>
            <a:prstGeom prst="rect">
              <a:avLst/>
            </a:prstGeom>
            <a:noFill/>
            <a:ln w="9525">
              <a:noFill/>
              <a:miter lim="800000"/>
              <a:headEnd/>
              <a:tailEnd/>
            </a:ln>
          </p:spPr>
          <p:txBody>
            <a:bodyPr/>
            <a:lstStyle/>
            <a:p>
              <a:pPr algn="ctr"/>
              <a:r>
                <a:rPr lang="en-US" sz="1200" b="1" dirty="0">
                  <a:latin typeface="Times New Roman" pitchFamily="18" charset="0"/>
                  <a:cs typeface="Times New Roman" pitchFamily="18" charset="0"/>
                </a:rPr>
                <a:t>Government</a:t>
              </a:r>
            </a:p>
          </p:txBody>
        </p:sp>
        <p:sp>
          <p:nvSpPr>
            <p:cNvPr id="185408" name="Text Box 64"/>
            <p:cNvSpPr txBox="1">
              <a:spLocks noChangeArrowheads="1"/>
            </p:cNvSpPr>
            <p:nvPr/>
          </p:nvSpPr>
          <p:spPr bwMode="auto">
            <a:xfrm>
              <a:off x="5977" y="6781"/>
              <a:ext cx="1020" cy="536"/>
            </a:xfrm>
            <a:prstGeom prst="rect">
              <a:avLst/>
            </a:prstGeom>
            <a:noFill/>
            <a:ln w="9525">
              <a:noFill/>
              <a:miter lim="800000"/>
              <a:headEnd/>
              <a:tailEnd/>
            </a:ln>
          </p:spPr>
          <p:txBody>
            <a:bodyPr/>
            <a:lstStyle/>
            <a:p>
              <a:pPr algn="ctr"/>
              <a:r>
                <a:rPr lang="en-US" sz="1200" b="1" dirty="0" smtClean="0">
                  <a:latin typeface="Times New Roman" pitchFamily="18" charset="0"/>
                  <a:cs typeface="Times New Roman" pitchFamily="18" charset="0"/>
                </a:rPr>
                <a:t>Customers</a:t>
              </a:r>
              <a:endParaRPr lang="en-US" sz="1200" b="1" dirty="0">
                <a:latin typeface="Times New Roman" pitchFamily="18" charset="0"/>
                <a:cs typeface="Times New Roman" pitchFamily="18" charset="0"/>
              </a:endParaRPr>
            </a:p>
          </p:txBody>
        </p:sp>
        <p:sp>
          <p:nvSpPr>
            <p:cNvPr id="185409" name="Text Box 65"/>
            <p:cNvSpPr txBox="1">
              <a:spLocks noChangeArrowheads="1"/>
            </p:cNvSpPr>
            <p:nvPr/>
          </p:nvSpPr>
          <p:spPr bwMode="auto">
            <a:xfrm>
              <a:off x="8113" y="6212"/>
              <a:ext cx="1139" cy="536"/>
            </a:xfrm>
            <a:prstGeom prst="rect">
              <a:avLst/>
            </a:prstGeom>
            <a:noFill/>
            <a:ln w="9525">
              <a:noFill/>
              <a:miter lim="800000"/>
              <a:headEnd/>
              <a:tailEnd/>
            </a:ln>
          </p:spPr>
          <p:txBody>
            <a:bodyPr/>
            <a:lstStyle/>
            <a:p>
              <a:pPr algn="ctr"/>
              <a:r>
                <a:rPr lang="en-US" sz="1200" b="1" dirty="0">
                  <a:latin typeface="Times New Roman" pitchFamily="18" charset="0"/>
                  <a:cs typeface="Times New Roman" pitchFamily="18" charset="0"/>
                </a:rPr>
                <a:t>Educational</a:t>
              </a:r>
            </a:p>
            <a:p>
              <a:pPr algn="ctr"/>
              <a:r>
                <a:rPr lang="en-US" sz="1200" b="1" dirty="0">
                  <a:latin typeface="Times New Roman" pitchFamily="18" charset="0"/>
                  <a:cs typeface="Times New Roman" pitchFamily="18" charset="0"/>
                </a:rPr>
                <a:t>Institutions</a:t>
              </a:r>
            </a:p>
          </p:txBody>
        </p:sp>
      </p:grpSp>
      <p:sp>
        <p:nvSpPr>
          <p:cNvPr id="185410" name="Rectangle 66"/>
          <p:cNvSpPr>
            <a:spLocks noChangeArrowheads="1"/>
          </p:cNvSpPr>
          <p:nvPr/>
        </p:nvSpPr>
        <p:spPr bwMode="auto">
          <a:xfrm>
            <a:off x="0" y="0"/>
            <a:ext cx="9144000" cy="6858000"/>
          </a:xfrm>
          <a:prstGeom prst="rect">
            <a:avLst/>
          </a:prstGeom>
          <a:noFill/>
          <a:ln w="9525">
            <a:solidFill>
              <a:srgbClr val="000000"/>
            </a:solidFill>
            <a:miter lim="800000"/>
            <a:headEnd/>
            <a:tailEnd/>
          </a:ln>
        </p:spPr>
        <p:txBody>
          <a:bodyPr/>
          <a:lstStyle/>
          <a:p>
            <a:endParaRPr lang="en-US" dirty="0"/>
          </a:p>
        </p:txBody>
      </p:sp>
      <p:sp>
        <p:nvSpPr>
          <p:cNvPr id="62" name="Rectangle 61"/>
          <p:cNvSpPr/>
          <p:nvPr/>
        </p:nvSpPr>
        <p:spPr>
          <a:xfrm>
            <a:off x="152400" y="304800"/>
            <a:ext cx="2819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632523"/>
                </a:solidFill>
                <a:latin typeface="Times New Roman" pitchFamily="18" charset="0"/>
              </a:rPr>
              <a:t>Stakeholders and their multiple objectives </a:t>
            </a:r>
            <a:endParaRPr lang="en-US" sz="2000" b="1" dirty="0">
              <a:solidFill>
                <a:srgbClr val="632523"/>
              </a:solidFill>
              <a:latin typeface="Times New Roman" pitchFamily="18" charset="0"/>
            </a:endParaRPr>
          </a:p>
        </p:txBody>
      </p:sp>
      <p:sp>
        <p:nvSpPr>
          <p:cNvPr id="7" name="Slide Number Placeholder 6"/>
          <p:cNvSpPr>
            <a:spLocks noGrp="1"/>
          </p:cNvSpPr>
          <p:nvPr>
            <p:ph type="sldNum" sz="quarter" idx="12"/>
          </p:nvPr>
        </p:nvSpPr>
        <p:spPr/>
        <p:txBody>
          <a:bodyPr/>
          <a:lstStyle/>
          <a:p>
            <a:fld id="{54DD55FE-46AB-49B3-A65C-CEFDF7289EF9}" type="slidenum">
              <a:rPr lang="en-US" smtClean="0"/>
              <a:pPr/>
              <a:t>9</a:t>
            </a:fld>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3711</TotalTime>
  <Words>546</Words>
  <Application>Microsoft Office PowerPoint</Application>
  <PresentationFormat>On-screen Show (4:3)</PresentationFormat>
  <Paragraphs>193</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Times New Roman</vt:lpstr>
      <vt:lpstr>Wingdings</vt:lpstr>
      <vt:lpstr>Office Theme</vt:lpstr>
      <vt:lpstr>PowerPoint Presentation</vt:lpstr>
      <vt:lpstr>Contents</vt:lpstr>
      <vt:lpstr>What is an Organization ?</vt:lpstr>
      <vt:lpstr>An Organization - Definitions</vt:lpstr>
      <vt:lpstr>Common Features of an Organization</vt:lpstr>
      <vt:lpstr>Business Organization </vt:lpstr>
      <vt:lpstr>Bases for Classification of Business Organisations</vt:lpstr>
      <vt:lpstr>Objectives of Business Organizations </vt:lpstr>
      <vt:lpstr>PowerPoint Presentation</vt:lpstr>
      <vt:lpstr>                     Stakeholders   The people or groups that supply a company with its productive resources and so have a claim on and stake in the company.    Individuals, groups or institutions directly or indirectly affected by the activities of the organisation and who have an  interest over it.      </vt:lpstr>
      <vt:lpstr>PowerPoint Presentation</vt:lpstr>
      <vt:lpstr>Organizational Environment</vt:lpstr>
      <vt:lpstr> Classification of Organizational Environment </vt:lpstr>
      <vt:lpstr> </vt:lpstr>
      <vt:lpstr>Internal Environment</vt:lpstr>
      <vt:lpstr>External  Environment</vt:lpstr>
      <vt:lpstr>External  Environment</vt:lpstr>
      <vt:lpstr> SWOT Analysis in   Organizational Environment  </vt:lpstr>
      <vt:lpstr>Environmental Analysis</vt:lpstr>
      <vt:lpstr>PowerPoint Presentation</vt:lpstr>
      <vt:lpstr>  Organisation-Environment Relationship  </vt:lpstr>
      <vt:lpstr>Corporate Social Responsibility and Ethics as  means of strengthening the relationship between organisation and its environment. </vt:lpstr>
      <vt:lpstr>Corporate Social Responsibility   The way a company’s managers and employees view their duty or obligation to make decisions that protect, enhance and promote the welfare and well-being of stakeholders and society as a whole. </vt:lpstr>
      <vt:lpstr> How an Organization can achieve CSR?          ( Source: Archie B. Carroll, “The Pyramid of Corporate Social Responsibility: Toward the Moral Management of Organizational Stakeholders,” Business Horizons (July-August 1981) © 1991 by the Foundation for the School of Business at Indiana University. )    </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FMSC</dc:creator>
  <cp:lastModifiedBy>Acer</cp:lastModifiedBy>
  <cp:revision>246</cp:revision>
  <dcterms:created xsi:type="dcterms:W3CDTF">2013-03-03T15:11:49Z</dcterms:created>
  <dcterms:modified xsi:type="dcterms:W3CDTF">2018-05-29T15:09:10Z</dcterms:modified>
</cp:coreProperties>
</file>