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32" r:id="rId2"/>
    <p:sldId id="353" r:id="rId3"/>
    <p:sldId id="321" r:id="rId4"/>
    <p:sldId id="257" r:id="rId5"/>
    <p:sldId id="319" r:id="rId6"/>
    <p:sldId id="397" r:id="rId7"/>
    <p:sldId id="354" r:id="rId8"/>
    <p:sldId id="355" r:id="rId9"/>
    <p:sldId id="356" r:id="rId10"/>
    <p:sldId id="412" r:id="rId11"/>
    <p:sldId id="413" r:id="rId12"/>
    <p:sldId id="415" r:id="rId13"/>
    <p:sldId id="416" r:id="rId14"/>
    <p:sldId id="357" r:id="rId15"/>
    <p:sldId id="409" r:id="rId16"/>
    <p:sldId id="359" r:id="rId17"/>
    <p:sldId id="360" r:id="rId18"/>
    <p:sldId id="335" r:id="rId19"/>
    <p:sldId id="410" r:id="rId20"/>
    <p:sldId id="361" r:id="rId21"/>
    <p:sldId id="431" r:id="rId22"/>
    <p:sldId id="402" r:id="rId23"/>
    <p:sldId id="404" r:id="rId24"/>
    <p:sldId id="328" r:id="rId25"/>
    <p:sldId id="332" r:id="rId26"/>
    <p:sldId id="430" r:id="rId27"/>
    <p:sldId id="362" r:id="rId28"/>
    <p:sldId id="400" r:id="rId29"/>
    <p:sldId id="419" r:id="rId30"/>
    <p:sldId id="420" r:id="rId31"/>
    <p:sldId id="421" r:id="rId32"/>
    <p:sldId id="422" r:id="rId33"/>
    <p:sldId id="423" r:id="rId34"/>
    <p:sldId id="424" r:id="rId35"/>
    <p:sldId id="425" r:id="rId36"/>
    <p:sldId id="426" r:id="rId37"/>
    <p:sldId id="427" r:id="rId38"/>
    <p:sldId id="371" r:id="rId39"/>
    <p:sldId id="372" r:id="rId40"/>
    <p:sldId id="375" r:id="rId41"/>
    <p:sldId id="379" r:id="rId42"/>
    <p:sldId id="380" r:id="rId43"/>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0C8"/>
    <a:srgbClr val="61D6FF"/>
    <a:srgbClr val="006699"/>
    <a:srgbClr val="660066"/>
    <a:srgbClr val="9999FF"/>
    <a:srgbClr val="A43A86"/>
    <a:srgbClr val="360000"/>
    <a:srgbClr val="480000"/>
    <a:srgbClr val="CC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1" autoAdjust="0"/>
    <p:restoredTop sz="94660" autoAdjust="0"/>
  </p:normalViewPr>
  <p:slideViewPr>
    <p:cSldViewPr>
      <p:cViewPr varScale="1">
        <p:scale>
          <a:sx n="86" d="100"/>
          <a:sy n="86" d="100"/>
        </p:scale>
        <p:origin x="690" y="84"/>
      </p:cViewPr>
      <p:guideLst>
        <p:guide orient="horz" pos="2160"/>
        <p:guide pos="2880"/>
      </p:guideLst>
    </p:cSldViewPr>
  </p:slideViewPr>
  <p:outlineViewPr>
    <p:cViewPr>
      <p:scale>
        <a:sx n="33" d="100"/>
        <a:sy n="33" d="100"/>
      </p:scale>
      <p:origin x="0" y="1146"/>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1.xml"/><Relationship Id="rId1"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5064"/>
          </a:xfrm>
          <a:prstGeom prst="rect">
            <a:avLst/>
          </a:prstGeom>
          <a:noFill/>
          <a:ln w="9525">
            <a:noFill/>
            <a:miter lim="800000"/>
            <a:headEnd/>
            <a:tailEnd/>
          </a:ln>
          <a:effectLst/>
        </p:spPr>
        <p:txBody>
          <a:bodyPr vert="horz" wrap="square" lIns="93388" tIns="46694" rIns="93388" bIns="46694" numCol="1" anchor="t" anchorCtr="0" compatLnSpc="1">
            <a:prstTxWarp prst="textNoShape">
              <a:avLst/>
            </a:prstTxWarp>
          </a:bodyPr>
          <a:lstStyle>
            <a:lvl1pPr>
              <a:defRPr sz="1200"/>
            </a:lvl1pPr>
          </a:lstStyle>
          <a:p>
            <a:pPr>
              <a:defRPr/>
            </a:pPr>
            <a:endParaRPr lang="en-US"/>
          </a:p>
        </p:txBody>
      </p:sp>
      <p:sp>
        <p:nvSpPr>
          <p:cNvPr id="17411" name="Rectangle 3"/>
          <p:cNvSpPr>
            <a:spLocks noGrp="1" noChangeArrowheads="1"/>
          </p:cNvSpPr>
          <p:nvPr>
            <p:ph type="dt" sz="quarter" idx="1"/>
          </p:nvPr>
        </p:nvSpPr>
        <p:spPr bwMode="auto">
          <a:xfrm>
            <a:off x="3972560" y="0"/>
            <a:ext cx="3037840" cy="465064"/>
          </a:xfrm>
          <a:prstGeom prst="rect">
            <a:avLst/>
          </a:prstGeom>
          <a:noFill/>
          <a:ln w="9525">
            <a:noFill/>
            <a:miter lim="800000"/>
            <a:headEnd/>
            <a:tailEnd/>
          </a:ln>
          <a:effectLst/>
        </p:spPr>
        <p:txBody>
          <a:bodyPr vert="horz" wrap="square" lIns="93388" tIns="46694" rIns="93388" bIns="46694"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ChangeArrowheads="1"/>
          </p:cNvSpPr>
          <p:nvPr>
            <p:ph type="ftr" sz="quarter" idx="2"/>
          </p:nvPr>
        </p:nvSpPr>
        <p:spPr bwMode="auto">
          <a:xfrm>
            <a:off x="0" y="8831337"/>
            <a:ext cx="3037840" cy="465064"/>
          </a:xfrm>
          <a:prstGeom prst="rect">
            <a:avLst/>
          </a:prstGeom>
          <a:noFill/>
          <a:ln w="9525">
            <a:noFill/>
            <a:miter lim="800000"/>
            <a:headEnd/>
            <a:tailEnd/>
          </a:ln>
          <a:effectLst/>
        </p:spPr>
        <p:txBody>
          <a:bodyPr vert="horz" wrap="square" lIns="93388" tIns="46694" rIns="93388" bIns="46694" numCol="1" anchor="b" anchorCtr="0" compatLnSpc="1">
            <a:prstTxWarp prst="textNoShape">
              <a:avLst/>
            </a:prstTxWarp>
          </a:bodyPr>
          <a:lstStyle>
            <a:lvl1pPr>
              <a:defRPr sz="1200"/>
            </a:lvl1pPr>
          </a:lstStyle>
          <a:p>
            <a:pPr>
              <a:defRPr/>
            </a:pPr>
            <a:endParaRPr lang="en-US"/>
          </a:p>
        </p:txBody>
      </p:sp>
      <p:sp>
        <p:nvSpPr>
          <p:cNvPr id="17413" name="Rectangle 5"/>
          <p:cNvSpPr>
            <a:spLocks noGrp="1" noChangeArrowheads="1"/>
          </p:cNvSpPr>
          <p:nvPr>
            <p:ph type="sldNum" sz="quarter" idx="3"/>
          </p:nvPr>
        </p:nvSpPr>
        <p:spPr bwMode="auto">
          <a:xfrm>
            <a:off x="3972560" y="8831337"/>
            <a:ext cx="3037840" cy="465064"/>
          </a:xfrm>
          <a:prstGeom prst="rect">
            <a:avLst/>
          </a:prstGeom>
          <a:noFill/>
          <a:ln w="9525">
            <a:noFill/>
            <a:miter lim="800000"/>
            <a:headEnd/>
            <a:tailEnd/>
          </a:ln>
          <a:effectLst/>
        </p:spPr>
        <p:txBody>
          <a:bodyPr vert="horz" wrap="square" lIns="93388" tIns="46694" rIns="93388" bIns="46694" numCol="1" anchor="b" anchorCtr="0" compatLnSpc="1">
            <a:prstTxWarp prst="textNoShape">
              <a:avLst/>
            </a:prstTxWarp>
          </a:bodyPr>
          <a:lstStyle>
            <a:lvl1pPr algn="r">
              <a:defRPr sz="1200"/>
            </a:lvl1pPr>
          </a:lstStyle>
          <a:p>
            <a:pPr>
              <a:defRPr/>
            </a:pPr>
            <a:fld id="{491E0729-A893-4792-8552-3B6F89B545EA}" type="slidenum">
              <a:rPr lang="en-US"/>
              <a:pPr>
                <a:defRPr/>
              </a:pPr>
              <a:t>‹#›</a:t>
            </a:fld>
            <a:endParaRPr lang="en-US"/>
          </a:p>
        </p:txBody>
      </p:sp>
    </p:spTree>
    <p:extLst>
      <p:ext uri="{BB962C8B-B14F-4D97-AF65-F5344CB8AC3E}">
        <p14:creationId xmlns:p14="http://schemas.microsoft.com/office/powerpoint/2010/main" val="2415986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840" cy="465064"/>
          </a:xfrm>
          <a:prstGeom prst="rect">
            <a:avLst/>
          </a:prstGeom>
          <a:noFill/>
          <a:ln w="9525">
            <a:noFill/>
            <a:miter lim="800000"/>
            <a:headEnd/>
            <a:tailEnd/>
          </a:ln>
          <a:effectLst/>
        </p:spPr>
        <p:txBody>
          <a:bodyPr vert="horz" wrap="square" lIns="93388" tIns="46694" rIns="93388" bIns="46694"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72560" y="0"/>
            <a:ext cx="3037840" cy="465064"/>
          </a:xfrm>
          <a:prstGeom prst="rect">
            <a:avLst/>
          </a:prstGeom>
          <a:noFill/>
          <a:ln w="9525">
            <a:noFill/>
            <a:miter lim="800000"/>
            <a:headEnd/>
            <a:tailEnd/>
          </a:ln>
          <a:effectLst/>
        </p:spPr>
        <p:txBody>
          <a:bodyPr vert="horz" wrap="square" lIns="93388" tIns="46694" rIns="93388" bIns="46694" numCol="1" anchor="t" anchorCtr="0" compatLnSpc="1">
            <a:prstTxWarp prst="textNoShape">
              <a:avLst/>
            </a:prstTxWarp>
          </a:bodyPr>
          <a:lstStyle>
            <a:lvl1pPr algn="r">
              <a:defRPr sz="120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34720" y="4415669"/>
            <a:ext cx="5140960" cy="4183947"/>
          </a:xfrm>
          <a:prstGeom prst="rect">
            <a:avLst/>
          </a:prstGeom>
          <a:noFill/>
          <a:ln w="9525">
            <a:noFill/>
            <a:miter lim="800000"/>
            <a:headEnd/>
            <a:tailEnd/>
          </a:ln>
          <a:effectLst/>
        </p:spPr>
        <p:txBody>
          <a:bodyPr vert="horz" wrap="square" lIns="93388" tIns="46694" rIns="93388" bIns="4669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31337"/>
            <a:ext cx="3037840" cy="465064"/>
          </a:xfrm>
          <a:prstGeom prst="rect">
            <a:avLst/>
          </a:prstGeom>
          <a:noFill/>
          <a:ln w="9525">
            <a:noFill/>
            <a:miter lim="800000"/>
            <a:headEnd/>
            <a:tailEnd/>
          </a:ln>
          <a:effectLst/>
        </p:spPr>
        <p:txBody>
          <a:bodyPr vert="horz" wrap="square" lIns="93388" tIns="46694" rIns="93388" bIns="46694"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72560" y="8831337"/>
            <a:ext cx="3037840" cy="465064"/>
          </a:xfrm>
          <a:prstGeom prst="rect">
            <a:avLst/>
          </a:prstGeom>
          <a:noFill/>
          <a:ln w="9525">
            <a:noFill/>
            <a:miter lim="800000"/>
            <a:headEnd/>
            <a:tailEnd/>
          </a:ln>
          <a:effectLst/>
        </p:spPr>
        <p:txBody>
          <a:bodyPr vert="horz" wrap="square" lIns="93388" tIns="46694" rIns="93388" bIns="46694" numCol="1" anchor="b" anchorCtr="0" compatLnSpc="1">
            <a:prstTxWarp prst="textNoShape">
              <a:avLst/>
            </a:prstTxWarp>
          </a:bodyPr>
          <a:lstStyle>
            <a:lvl1pPr algn="r">
              <a:defRPr sz="1200"/>
            </a:lvl1pPr>
          </a:lstStyle>
          <a:p>
            <a:pPr>
              <a:defRPr/>
            </a:pPr>
            <a:fld id="{323682D7-B0DE-478E-9467-840505244053}" type="slidenum">
              <a:rPr lang="en-US"/>
              <a:pPr>
                <a:defRPr/>
              </a:pPr>
              <a:t>‹#›</a:t>
            </a:fld>
            <a:endParaRPr lang="en-US"/>
          </a:p>
        </p:txBody>
      </p:sp>
    </p:spTree>
    <p:extLst>
      <p:ext uri="{BB962C8B-B14F-4D97-AF65-F5344CB8AC3E}">
        <p14:creationId xmlns:p14="http://schemas.microsoft.com/office/powerpoint/2010/main" val="715657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23682D7-B0DE-478E-9467-840505244053}" type="slidenum">
              <a:rPr lang="en-US" smtClean="0"/>
              <a:pPr>
                <a:defRPr/>
              </a:pPr>
              <a:t>1</a:t>
            </a:fld>
            <a:endParaRPr lang="en-US"/>
          </a:p>
        </p:txBody>
      </p:sp>
    </p:spTree>
    <p:extLst>
      <p:ext uri="{BB962C8B-B14F-4D97-AF65-F5344CB8AC3E}">
        <p14:creationId xmlns:p14="http://schemas.microsoft.com/office/powerpoint/2010/main" val="4184132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5540" name="Slide Number Placeholder 3"/>
          <p:cNvSpPr>
            <a:spLocks noGrp="1"/>
          </p:cNvSpPr>
          <p:nvPr>
            <p:ph type="sldNum" sz="quarter" idx="5"/>
          </p:nvPr>
        </p:nvSpPr>
        <p:spPr>
          <a:noFill/>
        </p:spPr>
        <p:txBody>
          <a:bodyPr/>
          <a:lstStyle/>
          <a:p>
            <a:fld id="{7F5D7B7C-625E-45B0-8C3D-95CDC817BFCF}" type="slidenum">
              <a:rPr lang="en-US" smtClean="0"/>
              <a:pPr/>
              <a:t>16</a:t>
            </a:fld>
            <a:endParaRPr lang="en-US" smtClean="0"/>
          </a:p>
        </p:txBody>
      </p:sp>
    </p:spTree>
    <p:extLst>
      <p:ext uri="{BB962C8B-B14F-4D97-AF65-F5344CB8AC3E}">
        <p14:creationId xmlns:p14="http://schemas.microsoft.com/office/powerpoint/2010/main" val="3938265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3434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28949"/>
            <a:ext cx="9144000" cy="2566851"/>
          </a:xfrm>
          <a:prstGeom prst="rect">
            <a:avLst/>
          </a:prstGeom>
        </p:spPr>
      </p:pic>
      <p:sp>
        <p:nvSpPr>
          <p:cNvPr id="7" name="Title 1"/>
          <p:cNvSpPr txBox="1">
            <a:spLocks/>
          </p:cNvSpPr>
          <p:nvPr userDrawn="1"/>
        </p:nvSpPr>
        <p:spPr>
          <a:xfrm>
            <a:off x="4800600" y="2130425"/>
            <a:ext cx="4038600" cy="249382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400" kern="1200" dirty="0" smtClean="0">
                <a:solidFill>
                  <a:schemeClr val="tx1"/>
                </a:solidFill>
                <a:effectLst/>
                <a:latin typeface="+mj-lt"/>
                <a:ea typeface="+mj-ea"/>
                <a:cs typeface="+mj-cs"/>
              </a:rPr>
              <a:t>Principles of Management and Applied Economics</a:t>
            </a:r>
            <a:endParaRPr lang="en-US" sz="80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A5629-6F53-4802-86D4-0E46E04DF239}" type="slidenum">
              <a:rPr lang="en-US" smtClean="0"/>
              <a:t>‹#›</a:t>
            </a:fld>
            <a:endParaRPr lang="en-US"/>
          </a:p>
        </p:txBody>
      </p:sp>
      <p:pic>
        <p:nvPicPr>
          <p:cNvPr id="6" name="Picture 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gif"/></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4419600"/>
            <a:ext cx="7772400" cy="1470025"/>
          </a:xfrm>
          <a:prstGeom prst="rect">
            <a:avLst/>
          </a:prstGeom>
        </p:spPr>
        <p:txBody>
          <a:bodyPr>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sz="3200" b="1" dirty="0">
                <a:solidFill>
                  <a:srgbClr val="C0504D">
                    <a:lumMod val="50000"/>
                  </a:srgbClr>
                </a:solidFill>
                <a:latin typeface="Times New Roman" pitchFamily="18" charset="0"/>
                <a:ea typeface="Tahoma" pitchFamily="34" charset="0"/>
                <a:cs typeface="Times New Roman" pitchFamily="18" charset="0"/>
              </a:rPr>
              <a:t>4</a:t>
            </a:r>
            <a:r>
              <a:rPr lang="en-US" sz="3200" b="1" smtClean="0">
                <a:solidFill>
                  <a:srgbClr val="C0504D">
                    <a:lumMod val="50000"/>
                  </a:srgbClr>
                </a:solidFill>
                <a:latin typeface="Times New Roman" pitchFamily="18" charset="0"/>
                <a:ea typeface="Tahoma" pitchFamily="34" charset="0"/>
                <a:cs typeface="Times New Roman" pitchFamily="18" charset="0"/>
              </a:rPr>
              <a:t>.The </a:t>
            </a:r>
            <a:r>
              <a:rPr lang="en-US" sz="3200" b="1" dirty="0">
                <a:solidFill>
                  <a:srgbClr val="C0504D">
                    <a:lumMod val="50000"/>
                  </a:srgbClr>
                </a:solidFill>
                <a:latin typeface="Times New Roman" pitchFamily="18" charset="0"/>
                <a:ea typeface="Tahoma" pitchFamily="34" charset="0"/>
                <a:cs typeface="Times New Roman" pitchFamily="18" charset="0"/>
              </a:rPr>
              <a:t>Process of Planning</a:t>
            </a:r>
          </a:p>
        </p:txBody>
      </p:sp>
    </p:spTree>
    <p:extLst>
      <p:ext uri="{BB962C8B-B14F-4D97-AF65-F5344CB8AC3E}">
        <p14:creationId xmlns:p14="http://schemas.microsoft.com/office/powerpoint/2010/main" val="741894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7" name="Text Box 109"/>
          <p:cNvSpPr txBox="1">
            <a:spLocks noChangeArrowheads="1"/>
          </p:cNvSpPr>
          <p:nvPr/>
        </p:nvSpPr>
        <p:spPr bwMode="auto">
          <a:xfrm rot="16200000">
            <a:off x="-2630487" y="3017837"/>
            <a:ext cx="6224588" cy="646113"/>
          </a:xfrm>
          <a:prstGeom prst="rect">
            <a:avLst/>
          </a:prstGeom>
          <a:noFill/>
          <a:ln w="9525">
            <a:noFill/>
            <a:miter lim="800000"/>
            <a:headEnd/>
            <a:tailEnd/>
          </a:ln>
        </p:spPr>
        <p:txBody>
          <a:bodyPr wrap="none">
            <a:spAutoFit/>
          </a:bodyPr>
          <a:lstStyle/>
          <a:p>
            <a:pPr>
              <a:defRPr/>
            </a:pPr>
            <a:r>
              <a:rPr lang="en-US" sz="3600" b="1" dirty="0">
                <a:solidFill>
                  <a:srgbClr val="C0504D">
                    <a:lumMod val="50000"/>
                  </a:srgbClr>
                </a:solidFill>
                <a:latin typeface="+mn-lt"/>
                <a:ea typeface="Tahoma" pitchFamily="34" charset="0"/>
                <a:cs typeface="Times New Roman" pitchFamily="18" charset="0"/>
              </a:rPr>
              <a:t>A comparison of types of plans</a:t>
            </a:r>
          </a:p>
        </p:txBody>
      </p:sp>
      <p:graphicFrame>
        <p:nvGraphicFramePr>
          <p:cNvPr id="6263" name="Group 119"/>
          <p:cNvGraphicFramePr>
            <a:graphicFrameLocks noGrp="1"/>
          </p:cNvGraphicFramePr>
          <p:nvPr/>
        </p:nvGraphicFramePr>
        <p:xfrm>
          <a:off x="914400" y="396875"/>
          <a:ext cx="7964487" cy="5889625"/>
        </p:xfrm>
        <a:graphic>
          <a:graphicData uri="http://schemas.openxmlformats.org/drawingml/2006/table">
            <a:tbl>
              <a:tblPr/>
              <a:tblGrid>
                <a:gridCol w="1219200"/>
                <a:gridCol w="1447800"/>
                <a:gridCol w="1752600"/>
                <a:gridCol w="1500187"/>
                <a:gridCol w="2044700"/>
              </a:tblGrid>
              <a:tr h="1184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Type of Plan</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Focus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Main Responsibility</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Main Contents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Major Considerations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47049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Corporate Plan</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Prepared for the entire </a:t>
                      </a:r>
                      <a:r>
                        <a:rPr kumimoji="0" lang="en-US" sz="1800" b="1" i="0" u="none" strike="noStrike" cap="none" normalizeH="0" baseline="0" dirty="0" err="1" smtClean="0">
                          <a:ln>
                            <a:noFill/>
                          </a:ln>
                          <a:solidFill>
                            <a:schemeClr val="tx1"/>
                          </a:solidFill>
                          <a:effectLst/>
                          <a:latin typeface="+mn-lt"/>
                        </a:rPr>
                        <a:t>organisation</a:t>
                      </a:r>
                      <a:endParaRPr kumimoji="0" lang="en-US" sz="1800" b="1"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usually for long term periods.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3-5 years.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n-lt"/>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Top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Managers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Corporate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Vision, 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Corporate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Strategies,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Corporate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Policies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Critical SWOT factors; Growth potentials of Business, markets and products.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mn-lt"/>
                        </a:rPr>
                        <a:t>Assumptions regarding the micro and macro environment variables.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56" name="Text Box 109"/>
          <p:cNvSpPr txBox="1">
            <a:spLocks noChangeArrowheads="1"/>
          </p:cNvSpPr>
          <p:nvPr/>
        </p:nvSpPr>
        <p:spPr bwMode="auto">
          <a:xfrm rot="16200000">
            <a:off x="-2630487" y="3322637"/>
            <a:ext cx="6224588" cy="646113"/>
          </a:xfrm>
          <a:prstGeom prst="rect">
            <a:avLst/>
          </a:prstGeom>
          <a:noFill/>
          <a:ln w="9525">
            <a:noFill/>
            <a:miter lim="800000"/>
            <a:headEnd/>
            <a:tailEnd/>
          </a:ln>
        </p:spPr>
        <p:txBody>
          <a:bodyPr wrap="none">
            <a:spAutoFit/>
          </a:bodyPr>
          <a:lstStyle/>
          <a:p>
            <a:pPr>
              <a:defRPr/>
            </a:pPr>
            <a:r>
              <a:rPr lang="en-US" sz="3600" b="1" dirty="0">
                <a:solidFill>
                  <a:srgbClr val="C0504D">
                    <a:lumMod val="50000"/>
                  </a:srgbClr>
                </a:solidFill>
                <a:latin typeface="+mn-lt"/>
                <a:ea typeface="Tahoma" pitchFamily="34" charset="0"/>
                <a:cs typeface="Times New Roman" pitchFamily="18" charset="0"/>
              </a:rPr>
              <a:t>A comparison of types of plans</a:t>
            </a:r>
          </a:p>
        </p:txBody>
      </p:sp>
      <p:graphicFrame>
        <p:nvGraphicFramePr>
          <p:cNvPr id="9" name="Group 99"/>
          <p:cNvGraphicFramePr>
            <a:graphicFrameLocks noGrp="1"/>
          </p:cNvGraphicFramePr>
          <p:nvPr/>
        </p:nvGraphicFramePr>
        <p:xfrm>
          <a:off x="914400" y="381000"/>
          <a:ext cx="8000999" cy="6428066"/>
        </p:xfrm>
        <a:graphic>
          <a:graphicData uri="http://schemas.openxmlformats.org/drawingml/2006/table">
            <a:tbl>
              <a:tblPr/>
              <a:tblGrid>
                <a:gridCol w="1371599"/>
                <a:gridCol w="1452283"/>
                <a:gridCol w="1804147"/>
                <a:gridCol w="1544171"/>
                <a:gridCol w="1828799"/>
              </a:tblGrid>
              <a:tr h="11428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Type of Plan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Focus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Main Responsibility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Main Contents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2060"/>
                          </a:solidFill>
                          <a:effectLst/>
                          <a:latin typeface="+mn-lt"/>
                        </a:rPr>
                        <a:t>Major Considerations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75000"/>
                      </a:schemeClr>
                    </a:solidFill>
                  </a:tcPr>
                </a:tc>
              </a:tr>
              <a:tr h="272475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Tactical/</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Functional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Plan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Prepared for each Functional level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Department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usually for  6 months to  1 year </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rgbClr val="002060"/>
                        </a:solidFill>
                        <a:effectLst/>
                        <a:latin typeface="+mn-lt"/>
                        <a:cs typeface="Times New Roman" pitchFamily="18"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Middle level Functional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Managers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Functional objectives, Functional  strategies,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Functional policies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Contents of the Corporate Plans.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rgbClr val="002060"/>
                        </a:solidFill>
                        <a:effectLst/>
                        <a:latin typeface="+mn-lt"/>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Departmental issues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0C8"/>
                    </a:solidFill>
                  </a:tcPr>
                </a:tc>
              </a:tr>
              <a:tr h="256017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Operational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Plan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Prepared for each  Operational level Units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usually for   1 month to   3 months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Lower Level Operational Managers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rgbClr val="002060"/>
                          </a:solidFill>
                          <a:effectLst/>
                          <a:latin typeface="+mn-lt"/>
                          <a:cs typeface="Times New Roman" pitchFamily="18" charset="0"/>
                        </a:rPr>
                        <a:t>Programmes</a:t>
                      </a:r>
                      <a:r>
                        <a:rPr kumimoji="0" lang="en-US" sz="1800" b="1" i="0" u="none" strike="noStrike" cap="none" normalizeH="0" baseline="0" dirty="0" smtClean="0">
                          <a:ln>
                            <a:noFill/>
                          </a:ln>
                          <a:solidFill>
                            <a:srgbClr val="002060"/>
                          </a:solidFill>
                          <a:effectLst/>
                          <a:latin typeface="+mn-lt"/>
                          <a:cs typeface="Times New Roman" pitchFamily="18" charset="0"/>
                        </a:rPr>
                        <a:t>, procedures, activities, schedules, budgets, rules, regulations, work instructions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0C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Contents of the Functional plans.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rgbClr val="002060"/>
                        </a:solidFill>
                        <a:effectLst/>
                        <a:latin typeface="+mn-lt"/>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2060"/>
                          </a:solidFill>
                          <a:effectLst/>
                          <a:latin typeface="+mn-lt"/>
                          <a:cs typeface="Times New Roman" pitchFamily="18" charset="0"/>
                        </a:rPr>
                        <a:t>Operational issues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0C8"/>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81000"/>
            <a:ext cx="7772400" cy="1143000"/>
          </a:xfrm>
        </p:spPr>
        <p:txBody>
          <a:bodyPr/>
          <a:lstStyle/>
          <a:p>
            <a:pPr eaLnBrk="1" hangingPunct="1">
              <a:defRPr/>
            </a:pPr>
            <a:r>
              <a:rPr lang="en-US" sz="4000" b="1" kern="1200" dirty="0" smtClean="0">
                <a:solidFill>
                  <a:srgbClr val="C0504D">
                    <a:lumMod val="50000"/>
                  </a:srgbClr>
                </a:solidFill>
                <a:latin typeface="+mn-lt"/>
                <a:ea typeface="Tahoma" pitchFamily="34" charset="0"/>
                <a:cs typeface="Times New Roman" pitchFamily="18" charset="0"/>
              </a:rPr>
              <a:t>Types Tactical/Functional Plans </a:t>
            </a:r>
          </a:p>
        </p:txBody>
      </p:sp>
      <p:sp>
        <p:nvSpPr>
          <p:cNvPr id="56323" name="Rectangle 4"/>
          <p:cNvSpPr>
            <a:spLocks noGrp="1" noChangeArrowheads="1"/>
          </p:cNvSpPr>
          <p:nvPr>
            <p:ph type="body" idx="1"/>
          </p:nvPr>
        </p:nvSpPr>
        <p:spPr>
          <a:xfrm>
            <a:off x="990600" y="2057400"/>
            <a:ext cx="8001000" cy="4495800"/>
          </a:xfrm>
        </p:spPr>
        <p:txBody>
          <a:bodyPr/>
          <a:lstStyle/>
          <a:p>
            <a:pPr eaLnBrk="1" hangingPunct="1"/>
            <a:r>
              <a:rPr lang="en-US" sz="4000" dirty="0" smtClean="0">
                <a:solidFill>
                  <a:srgbClr val="002060"/>
                </a:solidFill>
              </a:rPr>
              <a:t>Marketing Plan</a:t>
            </a:r>
          </a:p>
          <a:p>
            <a:pPr eaLnBrk="1" hangingPunct="1"/>
            <a:r>
              <a:rPr lang="en-US" sz="4000" dirty="0" smtClean="0">
                <a:solidFill>
                  <a:srgbClr val="002060"/>
                </a:solidFill>
              </a:rPr>
              <a:t>Production/Operational Plan</a:t>
            </a:r>
          </a:p>
          <a:p>
            <a:pPr eaLnBrk="1" hangingPunct="1"/>
            <a:r>
              <a:rPr lang="en-US" sz="4000" dirty="0" smtClean="0">
                <a:solidFill>
                  <a:srgbClr val="002060"/>
                </a:solidFill>
              </a:rPr>
              <a:t>Human Resource Plan</a:t>
            </a:r>
          </a:p>
          <a:p>
            <a:pPr eaLnBrk="1" hangingPunct="1"/>
            <a:r>
              <a:rPr lang="en-US" sz="4000" dirty="0" smtClean="0">
                <a:solidFill>
                  <a:srgbClr val="002060"/>
                </a:solidFill>
              </a:rPr>
              <a:t>Information Systems Plan</a:t>
            </a:r>
          </a:p>
          <a:p>
            <a:pPr eaLnBrk="1" hangingPunct="1"/>
            <a:r>
              <a:rPr lang="en-US" sz="4000" dirty="0" smtClean="0">
                <a:solidFill>
                  <a:srgbClr val="002060"/>
                </a:solidFill>
              </a:rPr>
              <a:t>Financial Plan</a:t>
            </a:r>
          </a:p>
          <a:p>
            <a:pPr eaLnBrk="1" hangingPunct="1">
              <a:buFontTx/>
              <a:buNone/>
            </a:pPr>
            <a:endParaRPr lang="en-US" sz="4800" dirty="0" smtClean="0">
              <a:solidFill>
                <a:srgbClr val="002060"/>
              </a:solidFill>
            </a:endParaRPr>
          </a:p>
          <a:p>
            <a:pPr eaLnBrk="1" hangingPunct="1">
              <a:lnSpc>
                <a:spcPct val="20000"/>
              </a:lnSpc>
            </a:pPr>
            <a:endParaRPr lang="en-US" sz="4800" dirty="0" smtClean="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0"/>
            <a:ext cx="7772400" cy="1143000"/>
          </a:xfrm>
        </p:spPr>
        <p:txBody>
          <a:bodyPr/>
          <a:lstStyle/>
          <a:p>
            <a:pPr eaLnBrk="1" hangingPunct="1">
              <a:defRPr/>
            </a:pPr>
            <a:r>
              <a:rPr lang="en-US" sz="4000" b="1" kern="1200" dirty="0" smtClean="0">
                <a:solidFill>
                  <a:srgbClr val="C0504D">
                    <a:lumMod val="50000"/>
                  </a:srgbClr>
                </a:solidFill>
                <a:latin typeface="+mn-lt"/>
                <a:ea typeface="Tahoma" pitchFamily="34" charset="0"/>
                <a:cs typeface="Times New Roman" pitchFamily="18" charset="0"/>
              </a:rPr>
              <a:t>             </a:t>
            </a:r>
            <a:br>
              <a:rPr lang="en-US" sz="4000" b="1" kern="1200" dirty="0" smtClean="0">
                <a:solidFill>
                  <a:srgbClr val="C0504D">
                    <a:lumMod val="50000"/>
                  </a:srgbClr>
                </a:solidFill>
                <a:latin typeface="+mn-lt"/>
                <a:ea typeface="Tahoma" pitchFamily="34" charset="0"/>
                <a:cs typeface="Times New Roman" pitchFamily="18" charset="0"/>
              </a:rPr>
            </a:br>
            <a:r>
              <a:rPr lang="en-US" sz="4000" b="1" kern="1200" dirty="0" smtClean="0">
                <a:solidFill>
                  <a:srgbClr val="C0504D">
                    <a:lumMod val="50000"/>
                  </a:srgbClr>
                </a:solidFill>
                <a:latin typeface="+mn-lt"/>
                <a:ea typeface="Tahoma" pitchFamily="34" charset="0"/>
                <a:cs typeface="Times New Roman" pitchFamily="18" charset="0"/>
              </a:rPr>
              <a:t>         Operational Plans</a:t>
            </a:r>
          </a:p>
        </p:txBody>
      </p:sp>
      <p:sp>
        <p:nvSpPr>
          <p:cNvPr id="57347" name="Rectangle 3"/>
          <p:cNvSpPr>
            <a:spLocks noGrp="1" noChangeArrowheads="1"/>
          </p:cNvSpPr>
          <p:nvPr>
            <p:ph type="body" idx="1"/>
          </p:nvPr>
        </p:nvSpPr>
        <p:spPr>
          <a:xfrm>
            <a:off x="304800" y="1371600"/>
            <a:ext cx="8839200" cy="1752600"/>
          </a:xfrm>
        </p:spPr>
        <p:txBody>
          <a:bodyPr/>
          <a:lstStyle/>
          <a:p>
            <a:pPr marL="0" indent="0" eaLnBrk="1" hangingPunct="1">
              <a:buFontTx/>
              <a:buNone/>
            </a:pPr>
            <a:r>
              <a:rPr lang="en-US" dirty="0" smtClean="0">
                <a:solidFill>
                  <a:srgbClr val="002060"/>
                </a:solidFill>
              </a:rPr>
              <a:t>Plans that provide the details needed to implement the strategies into day to day operations. The contents include: </a:t>
            </a:r>
          </a:p>
        </p:txBody>
      </p:sp>
      <p:sp>
        <p:nvSpPr>
          <p:cNvPr id="57348" name="Text Box 47"/>
          <p:cNvSpPr txBox="1">
            <a:spLocks noChangeArrowheads="1"/>
          </p:cNvSpPr>
          <p:nvPr/>
        </p:nvSpPr>
        <p:spPr bwMode="auto">
          <a:xfrm>
            <a:off x="1143000" y="3276600"/>
            <a:ext cx="3124200" cy="2505075"/>
          </a:xfrm>
          <a:prstGeom prst="rect">
            <a:avLst/>
          </a:prstGeom>
          <a:noFill/>
          <a:ln w="9525">
            <a:noFill/>
            <a:miter lim="800000"/>
            <a:headEnd/>
            <a:tailEnd/>
          </a:ln>
        </p:spPr>
        <p:txBody>
          <a:bodyPr>
            <a:spAutoFit/>
          </a:bodyPr>
          <a:lstStyle/>
          <a:p>
            <a:pPr marL="350838" indent="-350838">
              <a:lnSpc>
                <a:spcPct val="130000"/>
              </a:lnSpc>
              <a:spcBef>
                <a:spcPct val="50000"/>
              </a:spcBef>
              <a:buFont typeface="Wingdings" pitchFamily="2" charset="2"/>
              <a:buChar char="§"/>
            </a:pPr>
            <a:r>
              <a:rPr lang="en-US" sz="3200" dirty="0" err="1" smtClean="0">
                <a:solidFill>
                  <a:srgbClr val="002060"/>
                </a:solidFill>
              </a:rPr>
              <a:t>Programmes</a:t>
            </a:r>
            <a:endParaRPr lang="en-US" sz="3200" dirty="0">
              <a:solidFill>
                <a:srgbClr val="002060"/>
              </a:solidFill>
            </a:endParaRPr>
          </a:p>
          <a:p>
            <a:pPr marL="350838" indent="-350838">
              <a:lnSpc>
                <a:spcPct val="130000"/>
              </a:lnSpc>
              <a:spcBef>
                <a:spcPct val="50000"/>
              </a:spcBef>
              <a:buFont typeface="Wingdings" pitchFamily="2" charset="2"/>
              <a:buChar char="§"/>
            </a:pPr>
            <a:r>
              <a:rPr lang="en-US" sz="3200" dirty="0">
                <a:solidFill>
                  <a:srgbClr val="002060"/>
                </a:solidFill>
              </a:rPr>
              <a:t>Procedures</a:t>
            </a:r>
          </a:p>
          <a:p>
            <a:pPr marL="350838" indent="-350838">
              <a:lnSpc>
                <a:spcPct val="130000"/>
              </a:lnSpc>
              <a:spcBef>
                <a:spcPct val="50000"/>
              </a:spcBef>
              <a:buFont typeface="Wingdings" pitchFamily="2" charset="2"/>
              <a:buChar char="§"/>
            </a:pPr>
            <a:r>
              <a:rPr lang="en-US" sz="3200" dirty="0">
                <a:solidFill>
                  <a:srgbClr val="002060"/>
                </a:solidFill>
              </a:rPr>
              <a:t>Activities</a:t>
            </a:r>
          </a:p>
        </p:txBody>
      </p:sp>
      <p:sp>
        <p:nvSpPr>
          <p:cNvPr id="28678" name="Rectangle 48"/>
          <p:cNvSpPr>
            <a:spLocks noChangeArrowheads="1"/>
          </p:cNvSpPr>
          <p:nvPr/>
        </p:nvSpPr>
        <p:spPr bwMode="auto">
          <a:xfrm>
            <a:off x="4572000" y="3352800"/>
            <a:ext cx="4572000" cy="2986088"/>
          </a:xfrm>
          <a:prstGeom prst="rect">
            <a:avLst/>
          </a:prstGeom>
          <a:noFill/>
          <a:ln>
            <a:noFill/>
          </a:ln>
          <a:extLst/>
        </p:spPr>
        <p:txBody>
          <a:bodyPr>
            <a:spAutoFit/>
          </a:bodyPr>
          <a:lstStyle/>
          <a:p>
            <a:pPr marL="350838" indent="-350838">
              <a:buFont typeface="Wingdings" pitchFamily="2" charset="2"/>
              <a:buChar char="§"/>
              <a:defRPr/>
            </a:pPr>
            <a:r>
              <a:rPr lang="en-US" sz="3200" dirty="0">
                <a:solidFill>
                  <a:srgbClr val="002060"/>
                </a:solidFill>
              </a:rPr>
              <a:t>Schedules</a:t>
            </a:r>
          </a:p>
          <a:p>
            <a:pPr>
              <a:buFont typeface="Wingdings" pitchFamily="2" charset="2"/>
              <a:buChar char="§"/>
              <a:defRPr/>
            </a:pPr>
            <a:endParaRPr lang="en-US" sz="2800" dirty="0">
              <a:solidFill>
                <a:srgbClr val="002060"/>
              </a:solidFill>
            </a:endParaRPr>
          </a:p>
          <a:p>
            <a:pPr marL="350838" indent="-350838">
              <a:buFont typeface="Wingdings" pitchFamily="2" charset="2"/>
              <a:buChar char="§"/>
              <a:defRPr/>
            </a:pPr>
            <a:r>
              <a:rPr lang="en-US" sz="3200" dirty="0">
                <a:solidFill>
                  <a:srgbClr val="002060"/>
                </a:solidFill>
              </a:rPr>
              <a:t>Budgets</a:t>
            </a:r>
          </a:p>
          <a:p>
            <a:pPr marL="350838" indent="-350838">
              <a:buFont typeface="Wingdings" pitchFamily="2" charset="2"/>
              <a:buChar char="§"/>
              <a:defRPr/>
            </a:pPr>
            <a:endParaRPr lang="en-US" sz="2800" dirty="0">
              <a:solidFill>
                <a:srgbClr val="002060"/>
              </a:solidFill>
            </a:endParaRPr>
          </a:p>
          <a:p>
            <a:pPr marL="350838" indent="-350838">
              <a:buFont typeface="Wingdings" pitchFamily="2" charset="2"/>
              <a:buChar char="§"/>
              <a:defRPr/>
            </a:pPr>
            <a:r>
              <a:rPr lang="en-US" sz="3200" dirty="0">
                <a:solidFill>
                  <a:srgbClr val="002060"/>
                </a:solidFill>
              </a:rPr>
              <a:t>Rules, regulations and work instructions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57200"/>
            <a:ext cx="8001000" cy="838200"/>
          </a:xfrm>
        </p:spPr>
        <p:txBody>
          <a:bodyPr/>
          <a:lstStyle/>
          <a:p>
            <a:pPr eaLnBrk="1" hangingPunct="1">
              <a:defRPr/>
            </a:pPr>
            <a:r>
              <a:rPr lang="en-US" sz="3200" b="1" kern="1200" dirty="0" smtClean="0">
                <a:solidFill>
                  <a:srgbClr val="C0504D">
                    <a:lumMod val="50000"/>
                  </a:srgbClr>
                </a:solidFill>
                <a:ea typeface="Tahoma" pitchFamily="34" charset="0"/>
                <a:cs typeface="Times New Roman" pitchFamily="18" charset="0"/>
              </a:rPr>
              <a:t>Sequential Steps in preparing an effective Corporate Plan</a:t>
            </a:r>
          </a:p>
        </p:txBody>
      </p:sp>
      <p:sp>
        <p:nvSpPr>
          <p:cNvPr id="17411" name="Text Box 7"/>
          <p:cNvSpPr txBox="1">
            <a:spLocks noChangeArrowheads="1"/>
          </p:cNvSpPr>
          <p:nvPr/>
        </p:nvSpPr>
        <p:spPr bwMode="auto">
          <a:xfrm>
            <a:off x="533400" y="1679406"/>
            <a:ext cx="7772400" cy="4416594"/>
          </a:xfrm>
          <a:prstGeom prst="rect">
            <a:avLst/>
          </a:prstGeom>
          <a:noFill/>
          <a:ln w="9525">
            <a:noFill/>
            <a:miter lim="800000"/>
            <a:headEnd/>
            <a:tailEnd/>
          </a:ln>
        </p:spPr>
        <p:txBody>
          <a:bodyPr wrap="square">
            <a:spAutoFit/>
          </a:bodyPr>
          <a:lstStyle/>
          <a:p>
            <a:pPr marL="742950" indent="-742950">
              <a:spcBef>
                <a:spcPct val="50000"/>
              </a:spcBef>
            </a:pPr>
            <a:endParaRPr lang="en-US" sz="100" b="1" dirty="0">
              <a:solidFill>
                <a:srgbClr val="990033"/>
              </a:solidFill>
            </a:endParaRPr>
          </a:p>
          <a:p>
            <a:pPr marL="742950" indent="-742950">
              <a:buFont typeface="Wingdings" pitchFamily="2" charset="2"/>
              <a:buChar char="§"/>
            </a:pPr>
            <a:r>
              <a:rPr lang="en-US" sz="2000" dirty="0">
                <a:solidFill>
                  <a:srgbClr val="002060"/>
                </a:solidFill>
              </a:rPr>
              <a:t>Set the future in terms of Vision and Mission.</a:t>
            </a:r>
          </a:p>
          <a:p>
            <a:pPr marL="742950" indent="-742950">
              <a:buFont typeface="Wingdings" pitchFamily="2" charset="2"/>
              <a:buChar char="§"/>
            </a:pPr>
            <a:endParaRPr lang="en-US" sz="2000" dirty="0">
              <a:solidFill>
                <a:srgbClr val="002060"/>
              </a:solidFill>
            </a:endParaRPr>
          </a:p>
          <a:p>
            <a:pPr marL="742950" indent="-742950">
              <a:buFont typeface="Wingdings" pitchFamily="2" charset="2"/>
              <a:buChar char="§"/>
            </a:pPr>
            <a:r>
              <a:rPr lang="en-US" sz="2000" dirty="0" err="1">
                <a:solidFill>
                  <a:srgbClr val="002060"/>
                </a:solidFill>
              </a:rPr>
              <a:t>Analyse</a:t>
            </a:r>
            <a:r>
              <a:rPr lang="en-US" sz="2000" dirty="0">
                <a:solidFill>
                  <a:srgbClr val="002060"/>
                </a:solidFill>
              </a:rPr>
              <a:t> and understand the Business Environment – The SWOT analysis.</a:t>
            </a:r>
          </a:p>
          <a:p>
            <a:pPr marL="742950" indent="-742950">
              <a:buFont typeface="Wingdings" pitchFamily="2" charset="2"/>
              <a:buChar char="§"/>
            </a:pPr>
            <a:endParaRPr lang="en-US" sz="2000" dirty="0">
              <a:solidFill>
                <a:srgbClr val="002060"/>
              </a:solidFill>
            </a:endParaRPr>
          </a:p>
          <a:p>
            <a:pPr marL="742950" indent="-742950">
              <a:buFont typeface="Wingdings" pitchFamily="2" charset="2"/>
              <a:buChar char="§"/>
            </a:pPr>
            <a:r>
              <a:rPr lang="en-US" sz="2000" dirty="0">
                <a:solidFill>
                  <a:srgbClr val="002060"/>
                </a:solidFill>
              </a:rPr>
              <a:t>Establish Goals and Objectives </a:t>
            </a:r>
          </a:p>
          <a:p>
            <a:pPr marL="742950" indent="-742950"/>
            <a:endParaRPr lang="en-US" sz="2000" dirty="0">
              <a:solidFill>
                <a:srgbClr val="002060"/>
              </a:solidFill>
            </a:endParaRPr>
          </a:p>
          <a:p>
            <a:pPr marL="742950" indent="-742950">
              <a:buFont typeface="Wingdings" pitchFamily="2" charset="2"/>
              <a:buChar char="§"/>
            </a:pPr>
            <a:r>
              <a:rPr lang="en-US" sz="2000" dirty="0">
                <a:solidFill>
                  <a:srgbClr val="002060"/>
                </a:solidFill>
              </a:rPr>
              <a:t> Develop and Select the best Strategies. </a:t>
            </a:r>
          </a:p>
          <a:p>
            <a:pPr marL="742950" indent="-742950">
              <a:lnSpc>
                <a:spcPct val="75000"/>
              </a:lnSpc>
              <a:buFont typeface="Wingdings" pitchFamily="2" charset="2"/>
              <a:buChar char="§"/>
            </a:pPr>
            <a:endParaRPr lang="en-US" sz="2000" dirty="0">
              <a:solidFill>
                <a:srgbClr val="002060"/>
              </a:solidFill>
            </a:endParaRPr>
          </a:p>
          <a:p>
            <a:pPr marL="742950" indent="-742950">
              <a:lnSpc>
                <a:spcPct val="75000"/>
              </a:lnSpc>
              <a:buFont typeface="Wingdings" pitchFamily="2" charset="2"/>
              <a:buChar char="§"/>
            </a:pPr>
            <a:endParaRPr lang="en-US" sz="2000" dirty="0">
              <a:solidFill>
                <a:srgbClr val="002060"/>
              </a:solidFill>
            </a:endParaRPr>
          </a:p>
          <a:p>
            <a:pPr marL="742950" indent="-742950">
              <a:lnSpc>
                <a:spcPct val="75000"/>
              </a:lnSpc>
              <a:buFont typeface="Wingdings" pitchFamily="2" charset="2"/>
              <a:buChar char="§"/>
            </a:pPr>
            <a:r>
              <a:rPr lang="en-US" sz="2000" dirty="0">
                <a:solidFill>
                  <a:srgbClr val="002060"/>
                </a:solidFill>
              </a:rPr>
              <a:t>Decide how the selected strategies could be successfully implemented.</a:t>
            </a:r>
          </a:p>
          <a:p>
            <a:pPr marL="742950" indent="-742950">
              <a:lnSpc>
                <a:spcPct val="75000"/>
              </a:lnSpc>
              <a:buFont typeface="Wingdings" pitchFamily="2" charset="2"/>
              <a:buChar char="§"/>
            </a:pPr>
            <a:endParaRPr lang="en-US" sz="2000" dirty="0">
              <a:solidFill>
                <a:srgbClr val="002060"/>
              </a:solidFill>
            </a:endParaRPr>
          </a:p>
          <a:p>
            <a:pPr marL="742950" indent="-742950">
              <a:lnSpc>
                <a:spcPct val="75000"/>
              </a:lnSpc>
              <a:buFont typeface="Wingdings" pitchFamily="2" charset="2"/>
              <a:buChar char="§"/>
            </a:pPr>
            <a:endParaRPr lang="en-US" sz="2000" dirty="0">
              <a:solidFill>
                <a:srgbClr val="002060"/>
              </a:solidFill>
            </a:endParaRPr>
          </a:p>
          <a:p>
            <a:pPr marL="742950" indent="-742950">
              <a:lnSpc>
                <a:spcPct val="75000"/>
              </a:lnSpc>
              <a:buFont typeface="Wingdings" pitchFamily="2" charset="2"/>
              <a:buChar char="§"/>
            </a:pPr>
            <a:r>
              <a:rPr lang="en-US" sz="2000" dirty="0">
                <a:solidFill>
                  <a:srgbClr val="002060"/>
                </a:solidFill>
              </a:rPr>
              <a:t>Decide how to evaluate the effectiveness of the implemented strategies (Monitoring </a:t>
            </a:r>
            <a:r>
              <a:rPr lang="en-US" sz="2000" dirty="0" smtClean="0">
                <a:solidFill>
                  <a:srgbClr val="002060"/>
                </a:solidFill>
              </a:rPr>
              <a:t>and </a:t>
            </a:r>
            <a:r>
              <a:rPr lang="en-US" sz="2000" dirty="0">
                <a:solidFill>
                  <a:srgbClr val="002060"/>
                </a:solidFill>
              </a:rPr>
              <a:t>Reviewing).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53"/>
          <p:cNvSpPr txBox="1">
            <a:spLocks noChangeArrowheads="1"/>
          </p:cNvSpPr>
          <p:nvPr/>
        </p:nvSpPr>
        <p:spPr bwMode="auto">
          <a:xfrm>
            <a:off x="2546350" y="4724400"/>
            <a:ext cx="4311650" cy="342900"/>
          </a:xfrm>
          <a:prstGeom prst="rect">
            <a:avLst/>
          </a:prstGeom>
          <a:solidFill>
            <a:srgbClr val="61D6FF"/>
          </a:solidFill>
          <a:ln w="9525">
            <a:solidFill>
              <a:srgbClr val="000000"/>
            </a:solidFill>
            <a:miter lim="800000"/>
            <a:headEnd/>
            <a:tailEnd/>
          </a:ln>
        </p:spPr>
        <p:txBody>
          <a:bodyPr/>
          <a:lstStyle/>
          <a:p>
            <a:pPr algn="ctr"/>
            <a:r>
              <a:rPr lang="en-US" sz="1400" b="1"/>
              <a:t>Prepare Tactical/Functional Plans</a:t>
            </a:r>
          </a:p>
        </p:txBody>
      </p:sp>
      <p:sp>
        <p:nvSpPr>
          <p:cNvPr id="18436" name="Text Box 54"/>
          <p:cNvSpPr txBox="1">
            <a:spLocks noChangeArrowheads="1"/>
          </p:cNvSpPr>
          <p:nvPr/>
        </p:nvSpPr>
        <p:spPr bwMode="auto">
          <a:xfrm>
            <a:off x="2546350" y="5372100"/>
            <a:ext cx="4321175" cy="342900"/>
          </a:xfrm>
          <a:prstGeom prst="rect">
            <a:avLst/>
          </a:prstGeom>
          <a:solidFill>
            <a:srgbClr val="61D6FF"/>
          </a:solidFill>
          <a:ln w="9525">
            <a:solidFill>
              <a:srgbClr val="000000"/>
            </a:solidFill>
            <a:miter lim="800000"/>
            <a:headEnd/>
            <a:tailEnd/>
          </a:ln>
        </p:spPr>
        <p:txBody>
          <a:bodyPr/>
          <a:lstStyle/>
          <a:p>
            <a:pPr algn="ctr"/>
            <a:r>
              <a:rPr lang="en-US" sz="1400" b="1"/>
              <a:t>Prepare Operational Plans </a:t>
            </a:r>
          </a:p>
        </p:txBody>
      </p:sp>
      <p:sp>
        <p:nvSpPr>
          <p:cNvPr id="18438" name="AutoShape 56"/>
          <p:cNvSpPr>
            <a:spLocks noChangeArrowheads="1"/>
          </p:cNvSpPr>
          <p:nvPr/>
        </p:nvSpPr>
        <p:spPr bwMode="auto">
          <a:xfrm>
            <a:off x="4338638" y="5105400"/>
            <a:ext cx="482600" cy="200025"/>
          </a:xfrm>
          <a:prstGeom prst="downArrow">
            <a:avLst>
              <a:gd name="adj1" fmla="val 50000"/>
              <a:gd name="adj2" fmla="val 25000"/>
            </a:avLst>
          </a:prstGeom>
          <a:solidFill>
            <a:srgbClr val="002060"/>
          </a:solidFill>
          <a:ln w="9525">
            <a:solidFill>
              <a:srgbClr val="000000"/>
            </a:solidFill>
            <a:miter lim="800000"/>
            <a:headEnd/>
            <a:tailEnd/>
          </a:ln>
        </p:spPr>
        <p:txBody>
          <a:bodyPr/>
          <a:lstStyle/>
          <a:p>
            <a:endParaRPr lang="en-US"/>
          </a:p>
        </p:txBody>
      </p:sp>
      <p:sp>
        <p:nvSpPr>
          <p:cNvPr id="18439" name="AutoShape 57"/>
          <p:cNvSpPr>
            <a:spLocks noChangeArrowheads="1"/>
          </p:cNvSpPr>
          <p:nvPr/>
        </p:nvSpPr>
        <p:spPr bwMode="auto">
          <a:xfrm>
            <a:off x="4329113" y="4397375"/>
            <a:ext cx="482600" cy="200025"/>
          </a:xfrm>
          <a:prstGeom prst="downArrow">
            <a:avLst>
              <a:gd name="adj1" fmla="val 50000"/>
              <a:gd name="adj2" fmla="val 25000"/>
            </a:avLst>
          </a:prstGeom>
          <a:solidFill>
            <a:srgbClr val="002060"/>
          </a:solidFill>
          <a:ln w="9525">
            <a:solidFill>
              <a:srgbClr val="000000"/>
            </a:solidFill>
            <a:miter lim="800000"/>
            <a:headEnd/>
            <a:tailEnd/>
          </a:ln>
        </p:spPr>
        <p:txBody>
          <a:bodyPr/>
          <a:lstStyle/>
          <a:p>
            <a:endParaRPr lang="en-US"/>
          </a:p>
        </p:txBody>
      </p:sp>
      <p:sp>
        <p:nvSpPr>
          <p:cNvPr id="18440" name="Text Box 60"/>
          <p:cNvSpPr txBox="1">
            <a:spLocks noChangeArrowheads="1"/>
          </p:cNvSpPr>
          <p:nvPr/>
        </p:nvSpPr>
        <p:spPr bwMode="auto">
          <a:xfrm>
            <a:off x="2543175" y="3376613"/>
            <a:ext cx="4322763" cy="342900"/>
          </a:xfrm>
          <a:prstGeom prst="rect">
            <a:avLst/>
          </a:prstGeom>
          <a:solidFill>
            <a:srgbClr val="61D6FF"/>
          </a:solidFill>
          <a:ln w="9525">
            <a:solidFill>
              <a:srgbClr val="000000"/>
            </a:solidFill>
            <a:miter lim="800000"/>
            <a:headEnd/>
            <a:tailEnd/>
          </a:ln>
        </p:spPr>
        <p:txBody>
          <a:bodyPr/>
          <a:lstStyle/>
          <a:p>
            <a:pPr algn="ctr"/>
            <a:r>
              <a:rPr lang="en-US" sz="1400" b="1" dirty="0"/>
              <a:t>Determine the Corporate Goals </a:t>
            </a:r>
            <a:r>
              <a:rPr lang="en-US" sz="1400" b="1" dirty="0" smtClean="0"/>
              <a:t>and </a:t>
            </a:r>
            <a:r>
              <a:rPr lang="en-US" sz="1400" b="1" dirty="0"/>
              <a:t>Objectives </a:t>
            </a:r>
          </a:p>
          <a:p>
            <a:endParaRPr lang="en-US" sz="1400" b="1" dirty="0"/>
          </a:p>
        </p:txBody>
      </p:sp>
      <p:sp>
        <p:nvSpPr>
          <p:cNvPr id="18441" name="Text Box 61"/>
          <p:cNvSpPr txBox="1">
            <a:spLocks noChangeArrowheads="1"/>
          </p:cNvSpPr>
          <p:nvPr/>
        </p:nvSpPr>
        <p:spPr bwMode="auto">
          <a:xfrm>
            <a:off x="2543175" y="4049713"/>
            <a:ext cx="4332288" cy="284162"/>
          </a:xfrm>
          <a:prstGeom prst="rect">
            <a:avLst/>
          </a:prstGeom>
          <a:solidFill>
            <a:srgbClr val="61D6FF"/>
          </a:solidFill>
          <a:ln w="9525">
            <a:solidFill>
              <a:srgbClr val="000000"/>
            </a:solidFill>
            <a:miter lim="800000"/>
            <a:headEnd/>
            <a:tailEnd/>
          </a:ln>
        </p:spPr>
        <p:txBody>
          <a:bodyPr/>
          <a:lstStyle/>
          <a:p>
            <a:pPr algn="ctr"/>
            <a:r>
              <a:rPr lang="en-US" sz="1400" b="1" dirty="0"/>
              <a:t>Formulate Corporate Strategies </a:t>
            </a:r>
            <a:r>
              <a:rPr lang="en-US" sz="1400" b="1" dirty="0" smtClean="0"/>
              <a:t>and </a:t>
            </a:r>
            <a:r>
              <a:rPr lang="en-US" sz="1400" b="1" dirty="0"/>
              <a:t>Policies</a:t>
            </a:r>
          </a:p>
        </p:txBody>
      </p:sp>
      <p:sp>
        <p:nvSpPr>
          <p:cNvPr id="18442" name="AutoShape 63"/>
          <p:cNvSpPr>
            <a:spLocks noChangeArrowheads="1"/>
          </p:cNvSpPr>
          <p:nvPr/>
        </p:nvSpPr>
        <p:spPr bwMode="auto">
          <a:xfrm>
            <a:off x="4329113" y="3775075"/>
            <a:ext cx="481012" cy="200025"/>
          </a:xfrm>
          <a:prstGeom prst="downArrow">
            <a:avLst>
              <a:gd name="adj1" fmla="val 50000"/>
              <a:gd name="adj2" fmla="val 25000"/>
            </a:avLst>
          </a:prstGeom>
          <a:solidFill>
            <a:srgbClr val="002060"/>
          </a:solidFill>
          <a:ln w="9525">
            <a:solidFill>
              <a:srgbClr val="000000"/>
            </a:solidFill>
            <a:miter lim="800000"/>
            <a:headEnd/>
            <a:tailEnd/>
          </a:ln>
        </p:spPr>
        <p:txBody>
          <a:bodyPr/>
          <a:lstStyle/>
          <a:p>
            <a:endParaRPr lang="en-US"/>
          </a:p>
        </p:txBody>
      </p:sp>
      <p:sp>
        <p:nvSpPr>
          <p:cNvPr id="18443" name="AutoShape 64"/>
          <p:cNvSpPr>
            <a:spLocks noChangeArrowheads="1"/>
          </p:cNvSpPr>
          <p:nvPr/>
        </p:nvSpPr>
        <p:spPr bwMode="auto">
          <a:xfrm>
            <a:off x="4343400" y="2971800"/>
            <a:ext cx="481013" cy="304800"/>
          </a:xfrm>
          <a:prstGeom prst="downArrow">
            <a:avLst>
              <a:gd name="adj1" fmla="val 50000"/>
              <a:gd name="adj2" fmla="val 25000"/>
            </a:avLst>
          </a:prstGeom>
          <a:solidFill>
            <a:srgbClr val="002060"/>
          </a:solidFill>
          <a:ln w="9525">
            <a:solidFill>
              <a:srgbClr val="000000"/>
            </a:solidFill>
            <a:miter lim="800000"/>
            <a:headEnd/>
            <a:tailEnd/>
          </a:ln>
        </p:spPr>
        <p:txBody>
          <a:bodyPr/>
          <a:lstStyle/>
          <a:p>
            <a:endParaRPr lang="en-US"/>
          </a:p>
        </p:txBody>
      </p:sp>
      <p:sp>
        <p:nvSpPr>
          <p:cNvPr id="18444" name="AutoShape 65"/>
          <p:cNvSpPr>
            <a:spLocks noChangeArrowheads="1"/>
          </p:cNvSpPr>
          <p:nvPr/>
        </p:nvSpPr>
        <p:spPr bwMode="auto">
          <a:xfrm>
            <a:off x="4343400" y="1295400"/>
            <a:ext cx="481013" cy="200025"/>
          </a:xfrm>
          <a:prstGeom prst="downArrow">
            <a:avLst>
              <a:gd name="adj1" fmla="val 50000"/>
              <a:gd name="adj2" fmla="val 25000"/>
            </a:avLst>
          </a:prstGeom>
          <a:solidFill>
            <a:srgbClr val="002060"/>
          </a:solidFill>
          <a:ln w="9525">
            <a:solidFill>
              <a:srgbClr val="000000"/>
            </a:solidFill>
            <a:miter lim="800000"/>
            <a:headEnd/>
            <a:tailEnd/>
          </a:ln>
        </p:spPr>
        <p:txBody>
          <a:bodyPr/>
          <a:lstStyle/>
          <a:p>
            <a:endParaRPr lang="en-US"/>
          </a:p>
        </p:txBody>
      </p:sp>
      <p:sp>
        <p:nvSpPr>
          <p:cNvPr id="18445" name="Rectangle 66"/>
          <p:cNvSpPr>
            <a:spLocks noChangeArrowheads="1"/>
          </p:cNvSpPr>
          <p:nvPr/>
        </p:nvSpPr>
        <p:spPr bwMode="auto">
          <a:xfrm>
            <a:off x="2895600" y="838200"/>
            <a:ext cx="3505200" cy="381000"/>
          </a:xfrm>
          <a:prstGeom prst="rect">
            <a:avLst/>
          </a:prstGeom>
          <a:solidFill>
            <a:srgbClr val="61D6FF"/>
          </a:solidFill>
          <a:ln w="9525">
            <a:solidFill>
              <a:srgbClr val="000000"/>
            </a:solidFill>
            <a:miter lim="800000"/>
            <a:headEnd/>
            <a:tailEnd/>
          </a:ln>
        </p:spPr>
        <p:txBody>
          <a:bodyPr/>
          <a:lstStyle/>
          <a:p>
            <a:pPr algn="ctr"/>
            <a:r>
              <a:rPr lang="en-US" sz="1400" b="1" dirty="0"/>
              <a:t>Set the future in terms of Vision &amp; Mission</a:t>
            </a:r>
          </a:p>
        </p:txBody>
      </p:sp>
      <p:sp>
        <p:nvSpPr>
          <p:cNvPr id="18446" name="Rectangle 72"/>
          <p:cNvSpPr>
            <a:spLocks noChangeArrowheads="1"/>
          </p:cNvSpPr>
          <p:nvPr/>
        </p:nvSpPr>
        <p:spPr bwMode="auto">
          <a:xfrm>
            <a:off x="0" y="2820988"/>
            <a:ext cx="9144000" cy="0"/>
          </a:xfrm>
          <a:prstGeom prst="rect">
            <a:avLst/>
          </a:prstGeom>
          <a:solidFill>
            <a:srgbClr val="808080"/>
          </a:solidFill>
          <a:ln w="9525">
            <a:noFill/>
            <a:miter lim="800000"/>
            <a:headEnd/>
            <a:tailEnd/>
          </a:ln>
        </p:spPr>
        <p:txBody>
          <a:bodyPr wrap="none" anchor="ctr">
            <a:spAutoFit/>
          </a:bodyPr>
          <a:lstStyle/>
          <a:p>
            <a:endParaRPr lang="en-US"/>
          </a:p>
        </p:txBody>
      </p:sp>
      <p:graphicFrame>
        <p:nvGraphicFramePr>
          <p:cNvPr id="53399" name="Group 151"/>
          <p:cNvGraphicFramePr>
            <a:graphicFrameLocks noGrp="1"/>
          </p:cNvGraphicFramePr>
          <p:nvPr/>
        </p:nvGraphicFramePr>
        <p:xfrm>
          <a:off x="2514600" y="1600200"/>
          <a:ext cx="4343400" cy="1219200"/>
        </p:xfrm>
        <a:graphic>
          <a:graphicData uri="http://schemas.openxmlformats.org/drawingml/2006/table">
            <a:tbl>
              <a:tblPr/>
              <a:tblGrid>
                <a:gridCol w="1295400"/>
                <a:gridCol w="1439863"/>
                <a:gridCol w="1608137"/>
              </a:tblGrid>
              <a:tr h="30480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Environmental  Analysis</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1D6FF"/>
                    </a:solidFill>
                  </a:tcPr>
                </a:tc>
                <a:tc hMerge="1">
                  <a:txBody>
                    <a:bodyPr/>
                    <a:lstStyle/>
                    <a:p>
                      <a:endParaRPr lang="en-US"/>
                    </a:p>
                  </a:txBody>
                  <a:tcPr/>
                </a:tc>
              </a:tr>
              <a:tr h="2746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smtClean="0">
                          <a:ln>
                            <a:noFill/>
                          </a:ln>
                          <a:solidFill>
                            <a:schemeClr val="accent6">
                              <a:lumMod val="50000"/>
                            </a:schemeClr>
                          </a:solidFill>
                          <a:effectLst/>
                          <a:latin typeface="Times New Roman" pitchFamily="18" charset="0"/>
                          <a:cs typeface="Times New Roman" pitchFamily="18" charset="0"/>
                        </a:rPr>
                        <a:t>Internal</a:t>
                      </a:r>
                      <a:endParaRPr kumimoji="0" lang="en-US" sz="1400" b="0" i="0" u="none" strike="noStrike" cap="none" normalizeH="0" baseline="0" dirty="0" smtClean="0">
                        <a:ln>
                          <a:noFill/>
                        </a:ln>
                        <a:solidFill>
                          <a:schemeClr val="accent6">
                            <a:lumMod val="50000"/>
                          </a:schemeClr>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smtClean="0">
                          <a:ln>
                            <a:noFill/>
                          </a:ln>
                          <a:solidFill>
                            <a:schemeClr val="accent6">
                              <a:lumMod val="50000"/>
                            </a:schemeClr>
                          </a:solidFill>
                          <a:effectLst/>
                          <a:latin typeface="Times New Roman" pitchFamily="18" charset="0"/>
                          <a:cs typeface="Times New Roman" pitchFamily="18" charset="0"/>
                        </a:rPr>
                        <a:t>External</a:t>
                      </a:r>
                      <a:endParaRPr kumimoji="0" lang="en-US" sz="1400" b="0" i="0" u="none" strike="noStrike" cap="none" normalizeH="0" baseline="0" dirty="0" smtClean="0">
                        <a:ln>
                          <a:noFill/>
                        </a:ln>
                        <a:solidFill>
                          <a:schemeClr val="accent6">
                            <a:lumMod val="50000"/>
                          </a:schemeClr>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r>
              <a:tr h="1778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err="1" smtClean="0">
                          <a:ln>
                            <a:noFill/>
                          </a:ln>
                          <a:solidFill>
                            <a:schemeClr val="accent6">
                              <a:lumMod val="50000"/>
                            </a:schemeClr>
                          </a:solidFill>
                          <a:effectLst/>
                          <a:latin typeface="Times New Roman" pitchFamily="18" charset="0"/>
                          <a:cs typeface="Times New Roman" pitchFamily="18" charset="0"/>
                        </a:rPr>
                        <a:t>Favourable</a:t>
                      </a:r>
                      <a:endParaRPr kumimoji="0" lang="en-US" sz="1400" b="0" i="0" u="none" strike="noStrike" cap="none" normalizeH="0" baseline="0" dirty="0" smtClean="0">
                        <a:ln>
                          <a:noFill/>
                        </a:ln>
                        <a:solidFill>
                          <a:schemeClr val="accent6">
                            <a:lumMod val="50000"/>
                          </a:schemeClr>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Strengths                </a:t>
                      </a:r>
                      <a:endParaRPr kumimoji="0" lang="en-US" sz="1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Opportunities </a:t>
                      </a:r>
                      <a:endParaRPr kumimoji="0" lang="en-US" sz="1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r>
              <a:tr h="1778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err="1" smtClean="0">
                          <a:ln>
                            <a:noFill/>
                          </a:ln>
                          <a:solidFill>
                            <a:schemeClr val="accent6">
                              <a:lumMod val="50000"/>
                            </a:schemeClr>
                          </a:solidFill>
                          <a:effectLst/>
                          <a:latin typeface="Times New Roman" pitchFamily="18" charset="0"/>
                          <a:cs typeface="Times New Roman" pitchFamily="18" charset="0"/>
                        </a:rPr>
                        <a:t>Unfavourable</a:t>
                      </a:r>
                      <a:endParaRPr kumimoji="0" lang="en-US" sz="1400" b="0" i="0" u="none" strike="noStrike" cap="none" normalizeH="0" baseline="0" dirty="0" smtClean="0">
                        <a:ln>
                          <a:noFill/>
                        </a:ln>
                        <a:solidFill>
                          <a:schemeClr val="accent6">
                            <a:lumMod val="50000"/>
                          </a:schemeClr>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Weaknesses</a:t>
                      </a:r>
                      <a:endParaRPr kumimoji="0" lang="en-US" sz="1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 pos="1463675"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Threats</a:t>
                      </a:r>
                      <a:endParaRPr kumimoji="0" lang="en-US" sz="14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r>
            </a:tbl>
          </a:graphicData>
        </a:graphic>
      </p:graphicFrame>
      <p:sp>
        <p:nvSpPr>
          <p:cNvPr id="18467" name="Text Box 153"/>
          <p:cNvSpPr txBox="1">
            <a:spLocks noChangeArrowheads="1"/>
          </p:cNvSpPr>
          <p:nvPr/>
        </p:nvSpPr>
        <p:spPr bwMode="auto">
          <a:xfrm>
            <a:off x="1371600" y="152400"/>
            <a:ext cx="6629400" cy="584200"/>
          </a:xfrm>
          <a:prstGeom prst="rect">
            <a:avLst/>
          </a:prstGeom>
          <a:noFill/>
          <a:ln w="9525">
            <a:noFill/>
            <a:miter lim="800000"/>
            <a:headEnd/>
            <a:tailEnd/>
          </a:ln>
        </p:spPr>
        <p:txBody>
          <a:bodyPr>
            <a:spAutoFit/>
          </a:bodyPr>
          <a:lstStyle/>
          <a:p>
            <a:pPr algn="ctr"/>
            <a:r>
              <a:rPr lang="en-US" sz="3200" b="1">
                <a:solidFill>
                  <a:srgbClr val="632523"/>
                </a:solidFill>
                <a:ea typeface="Tahoma" pitchFamily="34" charset="0"/>
                <a:cs typeface="Times New Roman" pitchFamily="18" charset="0"/>
              </a:rPr>
              <a:t>The Process of Corporate Planning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Oval 11"/>
          <p:cNvSpPr/>
          <p:nvPr/>
        </p:nvSpPr>
        <p:spPr>
          <a:xfrm>
            <a:off x="3429000" y="838200"/>
            <a:ext cx="2057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42" name="Rectangle 2"/>
          <p:cNvSpPr>
            <a:spLocks noGrp="1" noChangeArrowheads="1"/>
          </p:cNvSpPr>
          <p:nvPr>
            <p:ph type="title"/>
          </p:nvPr>
        </p:nvSpPr>
        <p:spPr>
          <a:xfrm>
            <a:off x="762000" y="152400"/>
            <a:ext cx="7772400" cy="609600"/>
          </a:xfrm>
        </p:spPr>
        <p:txBody>
          <a:bodyPr>
            <a:noAutofit/>
          </a:bodyPr>
          <a:lstStyle/>
          <a:p>
            <a:pPr eaLnBrk="1" hangingPunct="1">
              <a:defRPr/>
            </a:pPr>
            <a:r>
              <a:rPr lang="en-US" b="1" kern="1200" dirty="0" smtClean="0">
                <a:solidFill>
                  <a:srgbClr val="C0504D">
                    <a:lumMod val="50000"/>
                  </a:srgbClr>
                </a:solidFill>
                <a:ea typeface="Tahoma" pitchFamily="34" charset="0"/>
                <a:cs typeface="Times New Roman" pitchFamily="18" charset="0"/>
              </a:rPr>
              <a:t>Hierarchy of Aims  </a:t>
            </a:r>
          </a:p>
        </p:txBody>
      </p:sp>
      <p:sp>
        <p:nvSpPr>
          <p:cNvPr id="112643" name="Rectangle 3"/>
          <p:cNvSpPr>
            <a:spLocks noGrp="1" noChangeArrowheads="1"/>
          </p:cNvSpPr>
          <p:nvPr>
            <p:ph idx="1"/>
          </p:nvPr>
        </p:nvSpPr>
        <p:spPr>
          <a:xfrm>
            <a:off x="228600" y="838200"/>
            <a:ext cx="8534400" cy="5334000"/>
          </a:xfrm>
        </p:spPr>
        <p:txBody>
          <a:bodyPr/>
          <a:lstStyle/>
          <a:p>
            <a:pPr marL="504825" indent="-504825" eaLnBrk="1" hangingPunct="1">
              <a:lnSpc>
                <a:spcPct val="130000"/>
              </a:lnSpc>
              <a:buFontTx/>
              <a:buNone/>
            </a:pPr>
            <a:r>
              <a:rPr lang="en-US" sz="2800" b="1" dirty="0" smtClean="0">
                <a:solidFill>
                  <a:srgbClr val="800000"/>
                </a:solidFill>
                <a:latin typeface="CG Omega" pitchFamily="34" charset="0"/>
                <a:cs typeface="Times New Roman" pitchFamily="18" charset="0"/>
              </a:rPr>
              <a:t>                                     </a:t>
            </a:r>
            <a:r>
              <a:rPr lang="en-US" sz="2800" b="1" dirty="0" smtClean="0">
                <a:solidFill>
                  <a:srgbClr val="002060"/>
                </a:solidFill>
                <a:cs typeface="Times New Roman" pitchFamily="18" charset="0"/>
              </a:rPr>
              <a:t>Vision </a:t>
            </a:r>
          </a:p>
          <a:p>
            <a:pPr marL="504825" indent="-504825" algn="ctr" eaLnBrk="1" hangingPunct="1">
              <a:lnSpc>
                <a:spcPct val="130000"/>
              </a:lnSpc>
              <a:buFontTx/>
              <a:buNone/>
            </a:pPr>
            <a:r>
              <a:rPr lang="en-US" sz="2800" b="1" dirty="0" smtClean="0">
                <a:solidFill>
                  <a:srgbClr val="002060"/>
                </a:solidFill>
                <a:cs typeface="Times New Roman" pitchFamily="18" charset="0"/>
              </a:rPr>
              <a:t>Mission</a:t>
            </a:r>
          </a:p>
          <a:p>
            <a:pPr marL="504825" indent="-504825" algn="ctr" eaLnBrk="1" hangingPunct="1">
              <a:lnSpc>
                <a:spcPct val="110000"/>
              </a:lnSpc>
              <a:buFontTx/>
              <a:buNone/>
            </a:pPr>
            <a:r>
              <a:rPr lang="en-US" sz="2800" dirty="0" smtClean="0">
                <a:solidFill>
                  <a:srgbClr val="002060"/>
                </a:solidFill>
                <a:cs typeface="Times New Roman" pitchFamily="18" charset="0"/>
              </a:rPr>
              <a:t>Goals</a:t>
            </a:r>
          </a:p>
          <a:p>
            <a:pPr marL="504825" indent="-504825" algn="ctr" eaLnBrk="1" hangingPunct="1">
              <a:lnSpc>
                <a:spcPct val="110000"/>
              </a:lnSpc>
              <a:buFontTx/>
              <a:buNone/>
            </a:pPr>
            <a:endParaRPr lang="en-US" sz="100" dirty="0" smtClean="0">
              <a:solidFill>
                <a:srgbClr val="002060"/>
              </a:solidFill>
              <a:cs typeface="Times New Roman" pitchFamily="18" charset="0"/>
            </a:endParaRPr>
          </a:p>
          <a:p>
            <a:pPr marL="504825" indent="-504825" algn="ctr" eaLnBrk="1" hangingPunct="1">
              <a:lnSpc>
                <a:spcPct val="110000"/>
              </a:lnSpc>
              <a:buFontTx/>
              <a:buNone/>
            </a:pPr>
            <a:r>
              <a:rPr lang="en-US" sz="2800" dirty="0" smtClean="0">
                <a:solidFill>
                  <a:srgbClr val="002060"/>
                </a:solidFill>
                <a:cs typeface="Times New Roman" pitchFamily="18" charset="0"/>
              </a:rPr>
              <a:t>Corporate Objectives</a:t>
            </a:r>
          </a:p>
          <a:p>
            <a:pPr marL="504825" indent="-504825" algn="ctr" eaLnBrk="1" hangingPunct="1">
              <a:lnSpc>
                <a:spcPct val="270000"/>
              </a:lnSpc>
              <a:buFontTx/>
              <a:buNone/>
            </a:pPr>
            <a:r>
              <a:rPr lang="en-US" sz="2800" dirty="0" smtClean="0">
                <a:solidFill>
                  <a:srgbClr val="002060"/>
                </a:solidFill>
                <a:cs typeface="Times New Roman" pitchFamily="18" charset="0"/>
              </a:rPr>
              <a:t>Tactical Objectives</a:t>
            </a:r>
          </a:p>
          <a:p>
            <a:pPr marL="504825" indent="-504825" algn="ctr" eaLnBrk="1" hangingPunct="1">
              <a:lnSpc>
                <a:spcPct val="270000"/>
              </a:lnSpc>
              <a:buFontTx/>
              <a:buNone/>
            </a:pPr>
            <a:r>
              <a:rPr lang="en-US" sz="2800" dirty="0" smtClean="0">
                <a:solidFill>
                  <a:srgbClr val="002060"/>
                </a:solidFill>
                <a:cs typeface="Times New Roman" pitchFamily="18" charset="0"/>
              </a:rPr>
              <a:t>Operational Objectives</a:t>
            </a:r>
          </a:p>
          <a:p>
            <a:pPr marL="504825" indent="-504825" eaLnBrk="1" hangingPunct="1">
              <a:buFontTx/>
              <a:buAutoNum type="arabicPeriod"/>
            </a:pPr>
            <a:endParaRPr lang="en-US" sz="2800" dirty="0" smtClean="0">
              <a:solidFill>
                <a:srgbClr val="002060"/>
              </a:solidFill>
            </a:endParaRPr>
          </a:p>
        </p:txBody>
      </p:sp>
      <p:sp>
        <p:nvSpPr>
          <p:cNvPr id="23557" name="AutoShape 5"/>
          <p:cNvSpPr>
            <a:spLocks noChangeArrowheads="1"/>
          </p:cNvSpPr>
          <p:nvPr/>
        </p:nvSpPr>
        <p:spPr bwMode="auto">
          <a:xfrm>
            <a:off x="3886200" y="1676400"/>
            <a:ext cx="2438400" cy="4114800"/>
          </a:xfrm>
          <a:prstGeom prst="triangle">
            <a:avLst>
              <a:gd name="adj" fmla="val 50000"/>
            </a:avLst>
          </a:prstGeom>
          <a:noFill/>
          <a:ln w="9525">
            <a:noFill/>
            <a:miter lim="800000"/>
            <a:headEnd/>
            <a:tailEnd/>
          </a:ln>
        </p:spPr>
        <p:txBody>
          <a:bodyPr wrap="none" anchor="ctr"/>
          <a:lstStyle/>
          <a:p>
            <a:endParaRPr lang="en-US">
              <a:latin typeface="Corbel" pitchFamily="34" charset="0"/>
            </a:endParaRPr>
          </a:p>
        </p:txBody>
      </p:sp>
      <p:sp>
        <p:nvSpPr>
          <p:cNvPr id="23558" name="AutoShape 6"/>
          <p:cNvSpPr>
            <a:spLocks noChangeArrowheads="1"/>
          </p:cNvSpPr>
          <p:nvPr/>
        </p:nvSpPr>
        <p:spPr bwMode="auto">
          <a:xfrm>
            <a:off x="1066800" y="1371600"/>
            <a:ext cx="6629400" cy="4495800"/>
          </a:xfrm>
          <a:prstGeom prst="triangle">
            <a:avLst>
              <a:gd name="adj" fmla="val 50000"/>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23559" name="Text Box 7"/>
          <p:cNvSpPr txBox="1">
            <a:spLocks noChangeArrowheads="1"/>
          </p:cNvSpPr>
          <p:nvPr/>
        </p:nvSpPr>
        <p:spPr bwMode="auto">
          <a:xfrm>
            <a:off x="-228600" y="5867400"/>
            <a:ext cx="9067800" cy="461665"/>
          </a:xfrm>
          <a:prstGeom prst="rect">
            <a:avLst/>
          </a:prstGeom>
          <a:noFill/>
          <a:ln w="9525">
            <a:noFill/>
            <a:miter lim="800000"/>
            <a:headEnd/>
            <a:tailEnd/>
          </a:ln>
        </p:spPr>
        <p:txBody>
          <a:bodyPr wrap="square">
            <a:spAutoFit/>
          </a:bodyPr>
          <a:lstStyle/>
          <a:p>
            <a:pPr>
              <a:spcBef>
                <a:spcPct val="50000"/>
              </a:spcBef>
            </a:pPr>
            <a:r>
              <a:rPr lang="en-US" b="1" dirty="0">
                <a:solidFill>
                  <a:srgbClr val="002060"/>
                </a:solidFill>
              </a:rPr>
              <a:t>   Decide where the </a:t>
            </a:r>
            <a:r>
              <a:rPr lang="en-US" b="1" dirty="0" err="1" smtClean="0">
                <a:solidFill>
                  <a:srgbClr val="002060"/>
                </a:solidFill>
              </a:rPr>
              <a:t>organisation</a:t>
            </a:r>
            <a:r>
              <a:rPr lang="en-US" b="1" dirty="0" smtClean="0">
                <a:solidFill>
                  <a:srgbClr val="002060"/>
                </a:solidFill>
              </a:rPr>
              <a:t> </a:t>
            </a:r>
            <a:r>
              <a:rPr lang="en-US" b="1" dirty="0">
                <a:solidFill>
                  <a:srgbClr val="002060"/>
                </a:solidFill>
              </a:rPr>
              <a:t>should be in “x” </a:t>
            </a:r>
            <a:r>
              <a:rPr lang="en-US" b="1" dirty="0" smtClean="0">
                <a:solidFill>
                  <a:srgbClr val="002060"/>
                </a:solidFill>
              </a:rPr>
              <a:t>number  of years</a:t>
            </a:r>
            <a:endParaRPr lang="en-US" sz="2000" dirty="0">
              <a:solidFill>
                <a:srgbClr val="002060"/>
              </a:solidFill>
            </a:endParaRPr>
          </a:p>
        </p:txBody>
      </p:sp>
      <p:cxnSp>
        <p:nvCxnSpPr>
          <p:cNvPr id="11" name="Straight Connector 10"/>
          <p:cNvCxnSpPr/>
          <p:nvPr/>
        </p:nvCxnSpPr>
        <p:spPr>
          <a:xfrm>
            <a:off x="2819400" y="3505200"/>
            <a:ext cx="3171825" cy="39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1200" y="4638675"/>
            <a:ext cx="4876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a:off x="4984750" y="1981200"/>
            <a:ext cx="304800" cy="381000"/>
          </a:xfrm>
          <a:prstGeom prst="curved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5" name="Curved Left Arrow 14"/>
          <p:cNvSpPr/>
          <p:nvPr/>
        </p:nvSpPr>
        <p:spPr>
          <a:xfrm>
            <a:off x="5272088" y="2406650"/>
            <a:ext cx="381000" cy="533400"/>
          </a:xfrm>
          <a:prstGeom prst="curved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6" name="Curved Left Arrow 15"/>
          <p:cNvSpPr/>
          <p:nvPr/>
        </p:nvSpPr>
        <p:spPr>
          <a:xfrm>
            <a:off x="5948363" y="3248025"/>
            <a:ext cx="533400" cy="762000"/>
          </a:xfrm>
          <a:prstGeom prst="curved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Curved Left Arrow 16"/>
          <p:cNvSpPr/>
          <p:nvPr/>
        </p:nvSpPr>
        <p:spPr>
          <a:xfrm>
            <a:off x="6673850" y="4249738"/>
            <a:ext cx="685800" cy="990600"/>
          </a:xfrm>
          <a:prstGeom prst="curved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285750" y="512763"/>
            <a:ext cx="7334250" cy="914400"/>
          </a:xfrm>
        </p:spPr>
        <p:txBody>
          <a:bodyPr/>
          <a:lstStyle/>
          <a:p>
            <a:pPr eaLnBrk="1" hangingPunct="1">
              <a:defRPr/>
            </a:pPr>
            <a:r>
              <a:rPr lang="en-US" sz="4800" b="1" kern="1200" dirty="0" smtClean="0">
                <a:solidFill>
                  <a:srgbClr val="C0504D">
                    <a:lumMod val="50000"/>
                  </a:srgbClr>
                </a:solidFill>
                <a:ea typeface="Tahoma" pitchFamily="34" charset="0"/>
                <a:cs typeface="Times New Roman" pitchFamily="18" charset="0"/>
              </a:rPr>
              <a:t>What is a Vision?</a:t>
            </a:r>
          </a:p>
        </p:txBody>
      </p:sp>
      <p:sp>
        <p:nvSpPr>
          <p:cNvPr id="68614" name="Text Box 6"/>
          <p:cNvSpPr txBox="1">
            <a:spLocks noChangeArrowheads="1"/>
          </p:cNvSpPr>
          <p:nvPr/>
        </p:nvSpPr>
        <p:spPr bwMode="auto">
          <a:xfrm>
            <a:off x="466725" y="1905000"/>
            <a:ext cx="8362950" cy="280035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4000" b="1" dirty="0">
                <a:solidFill>
                  <a:schemeClr val="accent6">
                    <a:lumMod val="50000"/>
                  </a:schemeClr>
                </a:solidFill>
                <a:ea typeface="Tahoma" pitchFamily="34" charset="0"/>
                <a:cs typeface="Times New Roman" pitchFamily="18" charset="0"/>
              </a:rPr>
              <a:t>Vision</a:t>
            </a:r>
            <a:r>
              <a:rPr lang="en-US" sz="4400" dirty="0">
                <a:effectLst>
                  <a:outerShdw blurRad="38100" dist="38100" dir="2700000" algn="tl">
                    <a:srgbClr val="C0C0C0"/>
                  </a:outerShdw>
                </a:effectLst>
                <a:latin typeface="+mn-lt"/>
              </a:rPr>
              <a:t> </a:t>
            </a:r>
            <a:r>
              <a:rPr lang="en-US" sz="4400" dirty="0">
                <a:solidFill>
                  <a:srgbClr val="002060"/>
                </a:solidFill>
                <a:latin typeface="+mn-lt"/>
              </a:rPr>
              <a:t>is the ultimate aim and the desired </a:t>
            </a:r>
            <a:r>
              <a:rPr lang="en-US" sz="4400" dirty="0" err="1" smtClean="0">
                <a:solidFill>
                  <a:srgbClr val="002060"/>
                </a:solidFill>
                <a:latin typeface="+mn-lt"/>
              </a:rPr>
              <a:t>organisational</a:t>
            </a:r>
            <a:r>
              <a:rPr lang="en-US" sz="4400" dirty="0" smtClean="0">
                <a:solidFill>
                  <a:srgbClr val="002060"/>
                </a:solidFill>
                <a:latin typeface="+mn-lt"/>
              </a:rPr>
              <a:t> </a:t>
            </a:r>
            <a:r>
              <a:rPr lang="en-US" sz="4400" dirty="0">
                <a:solidFill>
                  <a:srgbClr val="002060"/>
                </a:solidFill>
                <a:latin typeface="+mn-lt"/>
              </a:rPr>
              <a:t>dream the founder/leaders/top executives wish to realize in the very long run.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11"/>
          <p:cNvSpPr txBox="1">
            <a:spLocks noChangeArrowheads="1"/>
          </p:cNvSpPr>
          <p:nvPr/>
        </p:nvSpPr>
        <p:spPr bwMode="auto">
          <a:xfrm>
            <a:off x="4724400" y="1600200"/>
            <a:ext cx="4038600" cy="4401205"/>
          </a:xfrm>
          <a:prstGeom prst="rect">
            <a:avLst/>
          </a:prstGeom>
          <a:noFill/>
          <a:ln w="9525">
            <a:noFill/>
            <a:miter lim="800000"/>
            <a:headEnd/>
            <a:tailEnd/>
          </a:ln>
        </p:spPr>
        <p:txBody>
          <a:bodyPr wrap="square">
            <a:spAutoFit/>
          </a:bodyPr>
          <a:lstStyle/>
          <a:p>
            <a:pPr>
              <a:spcBef>
                <a:spcPts val="0"/>
              </a:spcBef>
            </a:pPr>
            <a:r>
              <a:rPr lang="en-US" sz="4000" b="1" dirty="0" smtClean="0">
                <a:solidFill>
                  <a:srgbClr val="002060"/>
                </a:solidFill>
              </a:rPr>
              <a:t>A</a:t>
            </a:r>
            <a:r>
              <a:rPr lang="en-US" sz="4000" b="1" dirty="0" smtClean="0">
                <a:solidFill>
                  <a:srgbClr val="A43A86"/>
                </a:solidFill>
              </a:rPr>
              <a:t> </a:t>
            </a:r>
            <a:r>
              <a:rPr lang="en-US" sz="4000" b="1" dirty="0" err="1" smtClean="0">
                <a:solidFill>
                  <a:srgbClr val="A43A86"/>
                </a:solidFill>
              </a:rPr>
              <a:t>C</a:t>
            </a:r>
            <a:r>
              <a:rPr lang="en-US" sz="4000" b="1" dirty="0" err="1" smtClean="0">
                <a:solidFill>
                  <a:schemeClr val="accent1">
                    <a:lumMod val="50000"/>
                  </a:schemeClr>
                </a:solidFill>
              </a:rPr>
              <a:t>o</a:t>
            </a:r>
            <a:r>
              <a:rPr lang="en-US" sz="4000" b="1" dirty="0" err="1" smtClean="0">
                <a:solidFill>
                  <a:srgbClr val="660066"/>
                </a:solidFill>
              </a:rPr>
              <a:t>l</a:t>
            </a:r>
            <a:r>
              <a:rPr lang="en-US" sz="4000" b="1" dirty="0" err="1" smtClean="0">
                <a:solidFill>
                  <a:srgbClr val="002060"/>
                </a:solidFill>
              </a:rPr>
              <a:t>o</a:t>
            </a:r>
            <a:r>
              <a:rPr lang="en-US" sz="4000" b="1" dirty="0" err="1" smtClean="0">
                <a:solidFill>
                  <a:srgbClr val="00B0F0"/>
                </a:solidFill>
              </a:rPr>
              <a:t>u</a:t>
            </a:r>
            <a:r>
              <a:rPr lang="en-US" sz="4000" b="1" dirty="0" err="1" smtClean="0">
                <a:solidFill>
                  <a:srgbClr val="00B050"/>
                </a:solidFill>
              </a:rPr>
              <a:t>r</a:t>
            </a:r>
            <a:r>
              <a:rPr lang="en-US" sz="4000" b="1" dirty="0" err="1" smtClean="0">
                <a:solidFill>
                  <a:srgbClr val="C00000"/>
                </a:solidFill>
              </a:rPr>
              <a:t>f</a:t>
            </a:r>
            <a:r>
              <a:rPr lang="en-US" sz="4000" b="1" dirty="0" err="1" smtClean="0">
                <a:solidFill>
                  <a:srgbClr val="FFC000"/>
                </a:solidFill>
              </a:rPr>
              <a:t>u</a:t>
            </a:r>
            <a:r>
              <a:rPr lang="en-US" sz="4000" b="1" dirty="0" err="1" smtClean="0">
                <a:solidFill>
                  <a:srgbClr val="7030A0"/>
                </a:solidFill>
              </a:rPr>
              <a:t>l</a:t>
            </a:r>
            <a:r>
              <a:rPr lang="en-US" sz="4000" b="1" dirty="0" smtClean="0">
                <a:solidFill>
                  <a:srgbClr val="3333FF"/>
                </a:solidFill>
              </a:rPr>
              <a:t> </a:t>
            </a:r>
            <a:r>
              <a:rPr lang="en-US" sz="4000" b="1" dirty="0" smtClean="0">
                <a:solidFill>
                  <a:srgbClr val="002060"/>
                </a:solidFill>
              </a:rPr>
              <a:t>dream </a:t>
            </a:r>
          </a:p>
          <a:p>
            <a:pPr>
              <a:spcBef>
                <a:spcPts val="0"/>
              </a:spcBef>
            </a:pPr>
            <a:r>
              <a:rPr lang="en-US" sz="4000" b="1" dirty="0" smtClean="0">
                <a:solidFill>
                  <a:srgbClr val="002060"/>
                </a:solidFill>
              </a:rPr>
              <a:t>of the future of the business, deeply embedded in the </a:t>
            </a:r>
            <a:r>
              <a:rPr lang="en-US" sz="4000" b="1" dirty="0" smtClean="0">
                <a:solidFill>
                  <a:srgbClr val="0070C0"/>
                </a:solidFill>
              </a:rPr>
              <a:t>founder’s mind.</a:t>
            </a:r>
            <a:endParaRPr lang="en-US" sz="4000" b="1" dirty="0">
              <a:solidFill>
                <a:srgbClr val="0070C0"/>
              </a:solidFill>
            </a:endParaRPr>
          </a:p>
        </p:txBody>
      </p:sp>
      <p:pic>
        <p:nvPicPr>
          <p:cNvPr id="2" name="Picture 3" descr="C:\Users\Wasana\Desktop\disneyland-castle-fireworks.jpeg"/>
          <p:cNvPicPr>
            <a:picLocks noChangeAspect="1" noChangeArrowheads="1"/>
          </p:cNvPicPr>
          <p:nvPr/>
        </p:nvPicPr>
        <p:blipFill>
          <a:blip r:embed="rId2" cstate="print"/>
          <a:srcRect/>
          <a:stretch>
            <a:fillRect/>
          </a:stretch>
        </p:blipFill>
        <p:spPr bwMode="auto">
          <a:xfrm>
            <a:off x="762000" y="1295400"/>
            <a:ext cx="3839262" cy="4572000"/>
          </a:xfrm>
          <a:prstGeom prst="rect">
            <a:avLst/>
          </a:prstGeom>
          <a:ln>
            <a:noFill/>
          </a:ln>
          <a:effectLst>
            <a:softEdge rad="112500"/>
          </a:effectLst>
        </p:spPr>
      </p:pic>
      <p:sp>
        <p:nvSpPr>
          <p:cNvPr id="17" name="TextBox 16"/>
          <p:cNvSpPr txBox="1"/>
          <p:nvPr/>
        </p:nvSpPr>
        <p:spPr>
          <a:xfrm>
            <a:off x="838200" y="457200"/>
            <a:ext cx="3657600" cy="830997"/>
          </a:xfrm>
          <a:prstGeom prst="rect">
            <a:avLst/>
          </a:prstGeom>
          <a:noFill/>
        </p:spPr>
        <p:txBody>
          <a:bodyPr wrap="square" rtlCol="0">
            <a:spAutoFit/>
          </a:bodyPr>
          <a:lstStyle/>
          <a:p>
            <a:pPr algn="ctr">
              <a:spcBef>
                <a:spcPct val="50000"/>
              </a:spcBef>
            </a:pPr>
            <a:r>
              <a:rPr lang="en-US" sz="4800" b="1" dirty="0" smtClean="0">
                <a:solidFill>
                  <a:srgbClr val="C0504D">
                    <a:lumMod val="50000"/>
                  </a:srgbClr>
                </a:solidFill>
                <a:latin typeface="+mj-lt"/>
                <a:ea typeface="Tahoma" pitchFamily="34" charset="0"/>
                <a:cs typeface="Times New Roman" pitchFamily="18" charset="0"/>
              </a:rPr>
              <a:t>Vision</a:t>
            </a:r>
          </a:p>
        </p:txBody>
      </p:sp>
    </p:spTree>
  </p:cSld>
  <p:clrMapOvr>
    <a:masterClrMapping/>
  </p:clrMapOvr>
  <p:transition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descr="C:\Users\Wasana\Desktop\Lighthouse1c_1280x1024 (1).jpg"/>
          <p:cNvPicPr>
            <a:picLocks noGrp="1" noChangeAspect="1" noChangeArrowheads="1"/>
          </p:cNvPicPr>
          <p:nvPr>
            <p:ph idx="1"/>
          </p:nvPr>
        </p:nvPicPr>
        <p:blipFill>
          <a:blip r:embed="rId2" cstate="print"/>
          <a:srcRect/>
          <a:stretch>
            <a:fillRect/>
          </a:stretch>
        </p:blipFill>
        <p:spPr bwMode="auto">
          <a:xfrm>
            <a:off x="0" y="0"/>
            <a:ext cx="9144000" cy="6888480"/>
          </a:xfrm>
          <a:prstGeom prst="rect">
            <a:avLst/>
          </a:prstGeom>
          <a:noFill/>
        </p:spPr>
      </p:pic>
      <p:sp>
        <p:nvSpPr>
          <p:cNvPr id="5" name="Rectangle 4"/>
          <p:cNvSpPr/>
          <p:nvPr/>
        </p:nvSpPr>
        <p:spPr>
          <a:xfrm>
            <a:off x="457200" y="228600"/>
            <a:ext cx="2590800" cy="923330"/>
          </a:xfrm>
          <a:prstGeom prst="rect">
            <a:avLst/>
          </a:prstGeom>
        </p:spPr>
        <p:txBody>
          <a:bodyPr wrap="square">
            <a:spAutoFit/>
          </a:bodyPr>
          <a:lstStyle/>
          <a:p>
            <a:pPr algn="ctr">
              <a:spcBef>
                <a:spcPct val="50000"/>
              </a:spcBef>
            </a:pPr>
            <a:r>
              <a:rPr lang="en-US" sz="5400" b="1" dirty="0" smtClean="0">
                <a:solidFill>
                  <a:srgbClr val="FFC000"/>
                </a:solidFill>
                <a:ea typeface="Tahoma" pitchFamily="34" charset="0"/>
                <a:cs typeface="Times New Roman" pitchFamily="18" charset="0"/>
              </a:rPr>
              <a:t>Vision</a:t>
            </a:r>
          </a:p>
        </p:txBody>
      </p:sp>
      <p:sp>
        <p:nvSpPr>
          <p:cNvPr id="6" name="Rectangle 5"/>
          <p:cNvSpPr/>
          <p:nvPr/>
        </p:nvSpPr>
        <p:spPr>
          <a:xfrm>
            <a:off x="838200" y="2057400"/>
            <a:ext cx="7620000" cy="2554545"/>
          </a:xfrm>
          <a:prstGeom prst="rect">
            <a:avLst/>
          </a:prstGeom>
        </p:spPr>
        <p:txBody>
          <a:bodyPr wrap="square">
            <a:spAutoFit/>
          </a:bodyPr>
          <a:lstStyle/>
          <a:p>
            <a:pPr eaLnBrk="1" hangingPunct="1">
              <a:buFontTx/>
              <a:buNone/>
              <a:defRPr/>
            </a:pPr>
            <a:r>
              <a:rPr lang="en-US" sz="4000" b="1" dirty="0" smtClean="0">
                <a:solidFill>
                  <a:srgbClr val="FFC000"/>
                </a:solidFill>
              </a:rPr>
              <a:t>Vision is similar to a lighthouse that gives direction </a:t>
            </a:r>
          </a:p>
          <a:p>
            <a:pPr eaLnBrk="1" hangingPunct="1">
              <a:buFontTx/>
              <a:buNone/>
              <a:defRPr/>
            </a:pPr>
            <a:r>
              <a:rPr lang="en-US" sz="4000" b="1" dirty="0" smtClean="0">
                <a:solidFill>
                  <a:srgbClr val="FFC000"/>
                </a:solidFill>
              </a:rPr>
              <a:t>rather than </a:t>
            </a:r>
          </a:p>
          <a:p>
            <a:pPr eaLnBrk="1" hangingPunct="1">
              <a:buFontTx/>
              <a:buNone/>
              <a:defRPr/>
            </a:pPr>
            <a:r>
              <a:rPr lang="en-US" sz="4000" b="1" dirty="0" smtClean="0">
                <a:solidFill>
                  <a:srgbClr val="FFC000"/>
                </a:solidFill>
              </a:rPr>
              <a:t>a destination.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AutoShape 2"/>
          <p:cNvSpPr>
            <a:spLocks noChangeArrowheads="1"/>
          </p:cNvSpPr>
          <p:nvPr/>
        </p:nvSpPr>
        <p:spPr bwMode="auto">
          <a:xfrm>
            <a:off x="4191000" y="2490788"/>
            <a:ext cx="1143000" cy="2743200"/>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5123" name="Rectangle 3"/>
          <p:cNvSpPr>
            <a:spLocks noChangeArrowheads="1"/>
          </p:cNvSpPr>
          <p:nvPr/>
        </p:nvSpPr>
        <p:spPr bwMode="auto">
          <a:xfrm>
            <a:off x="0" y="88900"/>
            <a:ext cx="9144000" cy="838200"/>
          </a:xfrm>
          <a:prstGeom prst="rect">
            <a:avLst/>
          </a:prstGeom>
          <a:noFill/>
          <a:ln w="9525">
            <a:noFill/>
            <a:miter lim="800000"/>
            <a:headEnd/>
            <a:tailEnd/>
          </a:ln>
          <a:effectLst>
            <a:outerShdw dist="35921" dir="2700000" algn="ctr" rotWithShape="0">
              <a:schemeClr val="tx2"/>
            </a:outerShdw>
          </a:effectLst>
        </p:spPr>
        <p:txBody>
          <a:bodyPr lIns="92075" tIns="46038" rIns="92075" bIns="46038" anchor="b"/>
          <a:lstStyle/>
          <a:p>
            <a:pPr algn="ctr">
              <a:defRPr/>
            </a:pPr>
            <a:endParaRPr lang="en-US" sz="4400" dirty="0">
              <a:solidFill>
                <a:srgbClr val="CC3300"/>
              </a:solidFill>
              <a:effectLst>
                <a:outerShdw blurRad="38100" dist="38100" dir="2700000" algn="tl">
                  <a:srgbClr val="000000">
                    <a:alpha val="43137"/>
                  </a:srgbClr>
                </a:outerShdw>
              </a:effectLst>
            </a:endParaRPr>
          </a:p>
        </p:txBody>
      </p:sp>
      <p:grpSp>
        <p:nvGrpSpPr>
          <p:cNvPr id="2" name="Group 4"/>
          <p:cNvGrpSpPr>
            <a:grpSpLocks/>
          </p:cNvGrpSpPr>
          <p:nvPr/>
        </p:nvGrpSpPr>
        <p:grpSpPr bwMode="auto">
          <a:xfrm>
            <a:off x="838200" y="1676400"/>
            <a:ext cx="7848600" cy="4246563"/>
            <a:chOff x="1200" y="1200"/>
            <a:chExt cx="3840" cy="2675"/>
          </a:xfrm>
          <a:solidFill>
            <a:schemeClr val="accent3"/>
          </a:solidFill>
        </p:grpSpPr>
        <p:sp>
          <p:nvSpPr>
            <p:cNvPr id="5140" name="Oval 5"/>
            <p:cNvSpPr>
              <a:spLocks noChangeArrowheads="1"/>
            </p:cNvSpPr>
            <p:nvPr/>
          </p:nvSpPr>
          <p:spPr bwMode="auto">
            <a:xfrm>
              <a:off x="1759" y="1296"/>
              <a:ext cx="2592" cy="2496"/>
            </a:xfrm>
            <a:prstGeom prst="ellipse">
              <a:avLst/>
            </a:prstGeom>
            <a:grpFill/>
            <a:ln w="76200">
              <a:solidFill>
                <a:schemeClr val="tx1"/>
              </a:solidFill>
              <a:round/>
              <a:headEnd/>
              <a:tailEnd/>
            </a:ln>
          </p:spPr>
          <p:txBody>
            <a:bodyPr wrap="none" anchor="ctr"/>
            <a:lstStyle/>
            <a:p>
              <a:pPr>
                <a:defRPr/>
              </a:pPr>
              <a:endParaRPr lang="en-US"/>
            </a:p>
          </p:txBody>
        </p:sp>
        <p:sp>
          <p:nvSpPr>
            <p:cNvPr id="5141" name="Text Box 6"/>
            <p:cNvSpPr txBox="1">
              <a:spLocks noChangeArrowheads="1"/>
            </p:cNvSpPr>
            <p:nvPr/>
          </p:nvSpPr>
          <p:spPr bwMode="auto">
            <a:xfrm>
              <a:off x="2544" y="1200"/>
              <a:ext cx="1392" cy="371"/>
            </a:xfrm>
            <a:prstGeom prst="rect">
              <a:avLst/>
            </a:prstGeom>
            <a:solidFill>
              <a:srgbClr val="DDF0C8"/>
            </a:solidFill>
            <a:ln w="28575">
              <a:solidFill>
                <a:schemeClr val="accent6">
                  <a:lumMod val="50000"/>
                </a:schemeClr>
              </a:solidFill>
              <a:miter lim="800000"/>
              <a:headEnd/>
              <a:tailEnd/>
            </a:ln>
          </p:spPr>
          <p:txBody>
            <a:bodyPr>
              <a:spAutoFit/>
            </a:bodyPr>
            <a:lstStyle/>
            <a:p>
              <a:pPr algn="ctr">
                <a:spcBef>
                  <a:spcPct val="50000"/>
                </a:spcBef>
                <a:defRPr/>
              </a:pPr>
              <a:r>
                <a:rPr lang="en-US" sz="3200" b="1" dirty="0">
                  <a:solidFill>
                    <a:srgbClr val="002060"/>
                  </a:solidFill>
                </a:rPr>
                <a:t>Planning</a:t>
              </a:r>
            </a:p>
          </p:txBody>
        </p:sp>
        <p:sp>
          <p:nvSpPr>
            <p:cNvPr id="5142" name="Text Box 7"/>
            <p:cNvSpPr txBox="1">
              <a:spLocks noChangeArrowheads="1"/>
            </p:cNvSpPr>
            <p:nvPr/>
          </p:nvSpPr>
          <p:spPr bwMode="auto">
            <a:xfrm>
              <a:off x="3456" y="2448"/>
              <a:ext cx="1584" cy="371"/>
            </a:xfrm>
            <a:prstGeom prst="rect">
              <a:avLst/>
            </a:prstGeom>
            <a:solidFill>
              <a:srgbClr val="DDF0C8"/>
            </a:solidFill>
            <a:ln w="28575">
              <a:solidFill>
                <a:schemeClr val="tx1"/>
              </a:solidFill>
              <a:miter lim="800000"/>
              <a:headEnd/>
              <a:tailEnd/>
            </a:ln>
          </p:spPr>
          <p:txBody>
            <a:bodyPr>
              <a:spAutoFit/>
            </a:bodyPr>
            <a:lstStyle/>
            <a:p>
              <a:pPr algn="ctr">
                <a:spcBef>
                  <a:spcPct val="50000"/>
                </a:spcBef>
                <a:defRPr/>
              </a:pPr>
              <a:r>
                <a:rPr lang="en-US" sz="3200" b="1" dirty="0">
                  <a:solidFill>
                    <a:srgbClr val="002060"/>
                  </a:solidFill>
                </a:rPr>
                <a:t>Organizing</a:t>
              </a:r>
            </a:p>
          </p:txBody>
        </p:sp>
        <p:sp>
          <p:nvSpPr>
            <p:cNvPr id="5143" name="Text Box 8"/>
            <p:cNvSpPr txBox="1">
              <a:spLocks noChangeArrowheads="1"/>
            </p:cNvSpPr>
            <p:nvPr/>
          </p:nvSpPr>
          <p:spPr bwMode="auto">
            <a:xfrm>
              <a:off x="2352" y="3504"/>
              <a:ext cx="1440" cy="371"/>
            </a:xfrm>
            <a:prstGeom prst="rect">
              <a:avLst/>
            </a:prstGeom>
            <a:solidFill>
              <a:srgbClr val="DDF0C8"/>
            </a:solidFill>
            <a:ln w="28575">
              <a:solidFill>
                <a:schemeClr val="tx1"/>
              </a:solidFill>
              <a:miter lim="800000"/>
              <a:headEnd/>
              <a:tailEnd/>
            </a:ln>
          </p:spPr>
          <p:txBody>
            <a:bodyPr>
              <a:spAutoFit/>
            </a:bodyPr>
            <a:lstStyle/>
            <a:p>
              <a:pPr algn="ctr">
                <a:spcBef>
                  <a:spcPct val="50000"/>
                </a:spcBef>
                <a:defRPr/>
              </a:pPr>
              <a:r>
                <a:rPr lang="en-US" sz="3200" b="1" dirty="0">
                  <a:solidFill>
                    <a:srgbClr val="002060"/>
                  </a:solidFill>
                </a:rPr>
                <a:t>Leading</a:t>
              </a:r>
            </a:p>
          </p:txBody>
        </p:sp>
        <p:sp>
          <p:nvSpPr>
            <p:cNvPr id="5144" name="Text Box 9"/>
            <p:cNvSpPr txBox="1">
              <a:spLocks noChangeArrowheads="1"/>
            </p:cNvSpPr>
            <p:nvPr/>
          </p:nvSpPr>
          <p:spPr bwMode="auto">
            <a:xfrm>
              <a:off x="1200" y="2448"/>
              <a:ext cx="1584" cy="371"/>
            </a:xfrm>
            <a:prstGeom prst="rect">
              <a:avLst/>
            </a:prstGeom>
            <a:solidFill>
              <a:srgbClr val="DDF0C8"/>
            </a:solidFill>
            <a:ln w="28575">
              <a:solidFill>
                <a:schemeClr val="accent6">
                  <a:lumMod val="50000"/>
                </a:schemeClr>
              </a:solidFill>
              <a:miter lim="800000"/>
              <a:headEnd/>
              <a:tailEnd/>
            </a:ln>
          </p:spPr>
          <p:txBody>
            <a:bodyPr>
              <a:spAutoFit/>
            </a:bodyPr>
            <a:lstStyle/>
            <a:p>
              <a:pPr algn="ctr">
                <a:spcBef>
                  <a:spcPct val="50000"/>
                </a:spcBef>
                <a:defRPr/>
              </a:pPr>
              <a:r>
                <a:rPr lang="en-US" sz="3200" b="1" dirty="0">
                  <a:solidFill>
                    <a:srgbClr val="002060"/>
                  </a:solidFill>
                </a:rPr>
                <a:t>Controlling</a:t>
              </a:r>
            </a:p>
          </p:txBody>
        </p:sp>
        <p:sp>
          <p:nvSpPr>
            <p:cNvPr id="5145" name="Line 10"/>
            <p:cNvSpPr>
              <a:spLocks noChangeShapeType="1"/>
            </p:cNvSpPr>
            <p:nvPr/>
          </p:nvSpPr>
          <p:spPr bwMode="auto">
            <a:xfrm rot="19535841">
              <a:off x="2427" y="1397"/>
              <a:ext cx="156" cy="47"/>
            </a:xfrm>
            <a:prstGeom prst="line">
              <a:avLst/>
            </a:prstGeom>
            <a:grpFill/>
            <a:ln w="152400">
              <a:solidFill>
                <a:schemeClr val="tx1"/>
              </a:solidFill>
              <a:round/>
              <a:headEnd/>
              <a:tailEnd type="triangle" w="med" len="med"/>
            </a:ln>
          </p:spPr>
          <p:txBody>
            <a:bodyPr/>
            <a:lstStyle/>
            <a:p>
              <a:pPr>
                <a:defRPr/>
              </a:pPr>
              <a:endParaRPr lang="en-US"/>
            </a:p>
          </p:txBody>
        </p:sp>
        <p:sp>
          <p:nvSpPr>
            <p:cNvPr id="5146" name="Line 11"/>
            <p:cNvSpPr>
              <a:spLocks noChangeShapeType="1"/>
            </p:cNvSpPr>
            <p:nvPr/>
          </p:nvSpPr>
          <p:spPr bwMode="auto">
            <a:xfrm rot="14080660">
              <a:off x="1702" y="2879"/>
              <a:ext cx="240" cy="22"/>
            </a:xfrm>
            <a:prstGeom prst="line">
              <a:avLst/>
            </a:prstGeom>
            <a:grpFill/>
            <a:ln w="152400">
              <a:solidFill>
                <a:schemeClr val="tx1"/>
              </a:solidFill>
              <a:round/>
              <a:headEnd/>
              <a:tailEnd type="triangle" w="med" len="med"/>
            </a:ln>
          </p:spPr>
          <p:txBody>
            <a:bodyPr/>
            <a:lstStyle/>
            <a:p>
              <a:pPr>
                <a:defRPr/>
              </a:pPr>
              <a:endParaRPr lang="en-US"/>
            </a:p>
          </p:txBody>
        </p:sp>
        <p:sp>
          <p:nvSpPr>
            <p:cNvPr id="5147" name="Line 12"/>
            <p:cNvSpPr>
              <a:spLocks noChangeShapeType="1"/>
            </p:cNvSpPr>
            <p:nvPr/>
          </p:nvSpPr>
          <p:spPr bwMode="auto">
            <a:xfrm rot="7640841">
              <a:off x="3740" y="3480"/>
              <a:ext cx="251" cy="86"/>
            </a:xfrm>
            <a:prstGeom prst="line">
              <a:avLst/>
            </a:prstGeom>
            <a:grpFill/>
            <a:ln w="152400">
              <a:solidFill>
                <a:schemeClr val="tx1"/>
              </a:solidFill>
              <a:round/>
              <a:headEnd/>
              <a:tailEnd type="triangle" w="med" len="med"/>
            </a:ln>
          </p:spPr>
          <p:txBody>
            <a:bodyPr/>
            <a:lstStyle/>
            <a:p>
              <a:pPr>
                <a:defRPr/>
              </a:pPr>
              <a:endParaRPr lang="en-US"/>
            </a:p>
          </p:txBody>
        </p:sp>
        <p:sp>
          <p:nvSpPr>
            <p:cNvPr id="5148" name="Line 13"/>
            <p:cNvSpPr>
              <a:spLocks noChangeShapeType="1"/>
            </p:cNvSpPr>
            <p:nvPr/>
          </p:nvSpPr>
          <p:spPr bwMode="auto">
            <a:xfrm rot="4729292">
              <a:off x="4213" y="2329"/>
              <a:ext cx="259" cy="17"/>
            </a:xfrm>
            <a:prstGeom prst="line">
              <a:avLst/>
            </a:prstGeom>
            <a:grpFill/>
            <a:ln w="152400">
              <a:solidFill>
                <a:schemeClr val="tx1"/>
              </a:solidFill>
              <a:round/>
              <a:headEnd/>
              <a:tailEnd type="triangle" w="med" len="med"/>
            </a:ln>
          </p:spPr>
          <p:txBody>
            <a:bodyPr/>
            <a:lstStyle/>
            <a:p>
              <a:pPr>
                <a:defRPr/>
              </a:pPr>
              <a:endParaRPr lang="en-US"/>
            </a:p>
          </p:txBody>
        </p:sp>
      </p:grpSp>
      <p:sp>
        <p:nvSpPr>
          <p:cNvPr id="6150" name="Text Box 14"/>
          <p:cNvSpPr txBox="1">
            <a:spLocks noChangeArrowheads="1"/>
          </p:cNvSpPr>
          <p:nvPr/>
        </p:nvSpPr>
        <p:spPr bwMode="auto">
          <a:xfrm>
            <a:off x="3581400" y="2971800"/>
            <a:ext cx="2590800" cy="457200"/>
          </a:xfrm>
          <a:prstGeom prst="rect">
            <a:avLst/>
          </a:prstGeom>
          <a:noFill/>
          <a:ln w="12700">
            <a:noFill/>
            <a:miter lim="800000"/>
            <a:headEnd type="none" w="sm" len="sm"/>
            <a:tailEnd type="none" w="sm" len="sm"/>
          </a:ln>
        </p:spPr>
        <p:txBody>
          <a:bodyPr>
            <a:spAutoFit/>
          </a:bodyPr>
          <a:lstStyle/>
          <a:p>
            <a:pPr>
              <a:spcBef>
                <a:spcPct val="50000"/>
              </a:spcBef>
            </a:pPr>
            <a:r>
              <a:rPr lang="en-US" b="1" dirty="0" smtClean="0">
                <a:solidFill>
                  <a:srgbClr val="002060"/>
                </a:solidFill>
              </a:rPr>
              <a:t>Decision Making</a:t>
            </a:r>
            <a:endParaRPr lang="en-US" b="1" dirty="0">
              <a:solidFill>
                <a:srgbClr val="002060"/>
              </a:solidFill>
            </a:endParaRPr>
          </a:p>
        </p:txBody>
      </p:sp>
      <p:sp>
        <p:nvSpPr>
          <p:cNvPr id="6151" name="Text Box 15"/>
          <p:cNvSpPr txBox="1">
            <a:spLocks noChangeArrowheads="1"/>
          </p:cNvSpPr>
          <p:nvPr/>
        </p:nvSpPr>
        <p:spPr bwMode="auto">
          <a:xfrm>
            <a:off x="3657600" y="4329113"/>
            <a:ext cx="2514600" cy="457200"/>
          </a:xfrm>
          <a:prstGeom prst="rect">
            <a:avLst/>
          </a:prstGeom>
          <a:noFill/>
          <a:ln w="12700">
            <a:noFill/>
            <a:miter lim="800000"/>
            <a:headEnd type="none" w="sm" len="sm"/>
            <a:tailEnd type="none" w="sm" len="sm"/>
          </a:ln>
        </p:spPr>
        <p:txBody>
          <a:bodyPr>
            <a:spAutoFit/>
          </a:bodyPr>
          <a:lstStyle/>
          <a:p>
            <a:pPr>
              <a:spcBef>
                <a:spcPct val="50000"/>
              </a:spcBef>
            </a:pPr>
            <a:r>
              <a:rPr lang="en-US" b="1" dirty="0" smtClean="0">
                <a:solidFill>
                  <a:srgbClr val="002060"/>
                </a:solidFill>
              </a:rPr>
              <a:t>Problem Solving</a:t>
            </a:r>
            <a:endParaRPr lang="en-US" b="1" dirty="0">
              <a:solidFill>
                <a:srgbClr val="002060"/>
              </a:solidFill>
            </a:endParaRPr>
          </a:p>
        </p:txBody>
      </p:sp>
      <p:sp>
        <p:nvSpPr>
          <p:cNvPr id="6152" name="AutoShape 16"/>
          <p:cNvSpPr>
            <a:spLocks noChangeArrowheads="1"/>
          </p:cNvSpPr>
          <p:nvPr/>
        </p:nvSpPr>
        <p:spPr bwMode="auto">
          <a:xfrm rot="2207178">
            <a:off x="6924675" y="4362450"/>
            <a:ext cx="1158875" cy="1790700"/>
          </a:xfrm>
          <a:prstGeom prst="notchedRightArrow">
            <a:avLst>
              <a:gd name="adj1" fmla="val 50000"/>
              <a:gd name="adj2" fmla="val 25000"/>
            </a:avLst>
          </a:prstGeom>
          <a:solidFill>
            <a:schemeClr val="accent1"/>
          </a:solidFill>
          <a:ln w="28575">
            <a:solidFill>
              <a:schemeClr val="tx1"/>
            </a:solidFill>
            <a:miter lim="800000"/>
            <a:headEnd type="none" w="sm" len="sm"/>
            <a:tailEnd type="none" w="sm" len="sm"/>
          </a:ln>
        </p:spPr>
        <p:txBody>
          <a:bodyPr wrap="none" anchor="ctr"/>
          <a:lstStyle/>
          <a:p>
            <a:endParaRPr lang="en-US"/>
          </a:p>
        </p:txBody>
      </p:sp>
      <p:sp>
        <p:nvSpPr>
          <p:cNvPr id="6153" name="Oval 17"/>
          <p:cNvSpPr>
            <a:spLocks noChangeArrowheads="1"/>
          </p:cNvSpPr>
          <p:nvPr/>
        </p:nvSpPr>
        <p:spPr bwMode="auto">
          <a:xfrm rot="2168327">
            <a:off x="7924800" y="5005388"/>
            <a:ext cx="990600" cy="1828800"/>
          </a:xfrm>
          <a:prstGeom prst="ellipse">
            <a:avLst/>
          </a:prstGeom>
          <a:solidFill>
            <a:schemeClr val="accent1"/>
          </a:solidFill>
          <a:ln w="28575">
            <a:solidFill>
              <a:schemeClr val="tx1"/>
            </a:solidFill>
            <a:round/>
            <a:headEnd type="none" w="sm" len="sm"/>
            <a:tailEnd type="none" w="sm" len="sm"/>
          </a:ln>
        </p:spPr>
        <p:txBody>
          <a:bodyPr wrap="none" anchor="ctr"/>
          <a:lstStyle/>
          <a:p>
            <a:endParaRPr lang="en-US"/>
          </a:p>
        </p:txBody>
      </p:sp>
      <p:sp>
        <p:nvSpPr>
          <p:cNvPr id="5130" name="Text Box 18"/>
          <p:cNvSpPr txBox="1">
            <a:spLocks noChangeArrowheads="1"/>
          </p:cNvSpPr>
          <p:nvPr/>
        </p:nvSpPr>
        <p:spPr bwMode="auto">
          <a:xfrm rot="-3357836">
            <a:off x="7389813" y="5586412"/>
            <a:ext cx="1993900" cy="523875"/>
          </a:xfrm>
          <a:prstGeom prst="rect">
            <a:avLst/>
          </a:prstGeom>
          <a:noFill/>
          <a:ln w="12700">
            <a:noFill/>
            <a:miter lim="800000"/>
            <a:headEnd type="none" w="sm" len="sm"/>
            <a:tailEnd type="none" w="sm" len="sm"/>
          </a:ln>
        </p:spPr>
        <p:txBody>
          <a:bodyPr>
            <a:spAutoFit/>
          </a:bodyPr>
          <a:lstStyle/>
          <a:p>
            <a:pPr>
              <a:spcBef>
                <a:spcPct val="50000"/>
              </a:spcBef>
              <a:defRPr/>
            </a:pPr>
            <a:r>
              <a:rPr lang="en-US" sz="2800" b="1" dirty="0">
                <a:solidFill>
                  <a:srgbClr val="002060"/>
                </a:solidFill>
              </a:rPr>
              <a:t>    Aims</a:t>
            </a:r>
            <a:endParaRPr lang="en-US" dirty="0">
              <a:solidFill>
                <a:srgbClr val="002060"/>
              </a:solidFill>
            </a:endParaRPr>
          </a:p>
        </p:txBody>
      </p:sp>
      <p:sp>
        <p:nvSpPr>
          <p:cNvPr id="5131" name="Text Box 19"/>
          <p:cNvSpPr txBox="1">
            <a:spLocks noChangeArrowheads="1"/>
          </p:cNvSpPr>
          <p:nvPr/>
        </p:nvSpPr>
        <p:spPr bwMode="auto">
          <a:xfrm>
            <a:off x="6858000" y="5064125"/>
            <a:ext cx="1371600" cy="366713"/>
          </a:xfrm>
          <a:prstGeom prst="rect">
            <a:avLst/>
          </a:prstGeom>
          <a:noFill/>
          <a:ln w="12700">
            <a:noFill/>
            <a:miter lim="800000"/>
            <a:headEnd type="none" w="sm" len="sm"/>
            <a:tailEnd type="none" w="sm" len="sm"/>
          </a:ln>
        </p:spPr>
        <p:txBody>
          <a:bodyPr>
            <a:spAutoFit/>
          </a:bodyPr>
          <a:lstStyle/>
          <a:p>
            <a:pPr>
              <a:spcBef>
                <a:spcPct val="50000"/>
              </a:spcBef>
              <a:defRPr/>
            </a:pPr>
            <a:r>
              <a:rPr lang="en-US" sz="1800" b="1" dirty="0">
                <a:solidFill>
                  <a:srgbClr val="002060"/>
                </a:solidFill>
              </a:rPr>
              <a:t>Effectively</a:t>
            </a:r>
          </a:p>
        </p:txBody>
      </p:sp>
      <p:sp>
        <p:nvSpPr>
          <p:cNvPr id="6156" name="Oval 20"/>
          <p:cNvSpPr>
            <a:spLocks noChangeArrowheads="1"/>
          </p:cNvSpPr>
          <p:nvPr/>
        </p:nvSpPr>
        <p:spPr bwMode="auto">
          <a:xfrm rot="2421764">
            <a:off x="381000" y="762000"/>
            <a:ext cx="990600" cy="1828800"/>
          </a:xfrm>
          <a:prstGeom prst="ellipse">
            <a:avLst/>
          </a:prstGeom>
          <a:solidFill>
            <a:schemeClr val="accent1"/>
          </a:solidFill>
          <a:ln w="28575">
            <a:solidFill>
              <a:schemeClr val="tx1"/>
            </a:solidFill>
            <a:round/>
            <a:headEnd type="none" w="sm" len="sm"/>
            <a:tailEnd type="none" w="sm" len="sm"/>
          </a:ln>
        </p:spPr>
        <p:txBody>
          <a:bodyPr wrap="none" anchor="ctr"/>
          <a:lstStyle/>
          <a:p>
            <a:endParaRPr lang="en-US"/>
          </a:p>
        </p:txBody>
      </p:sp>
      <p:sp>
        <p:nvSpPr>
          <p:cNvPr id="5133" name="Text Box 21"/>
          <p:cNvSpPr txBox="1">
            <a:spLocks noChangeArrowheads="1"/>
          </p:cNvSpPr>
          <p:nvPr/>
        </p:nvSpPr>
        <p:spPr bwMode="auto">
          <a:xfrm rot="-3357836">
            <a:off x="-48418" y="1320006"/>
            <a:ext cx="1905000" cy="519113"/>
          </a:xfrm>
          <a:prstGeom prst="rect">
            <a:avLst/>
          </a:prstGeom>
          <a:noFill/>
          <a:ln w="12700">
            <a:noFill/>
            <a:miter lim="800000"/>
            <a:headEnd type="none" w="sm" len="sm"/>
            <a:tailEnd type="none" w="sm" len="sm"/>
          </a:ln>
        </p:spPr>
        <p:txBody>
          <a:bodyPr>
            <a:spAutoFit/>
          </a:bodyPr>
          <a:lstStyle/>
          <a:p>
            <a:pPr>
              <a:spcBef>
                <a:spcPct val="50000"/>
              </a:spcBef>
              <a:defRPr/>
            </a:pPr>
            <a:r>
              <a:rPr lang="en-US" sz="2800" b="1" dirty="0">
                <a:solidFill>
                  <a:srgbClr val="002060"/>
                </a:solidFill>
              </a:rPr>
              <a:t>Resources</a:t>
            </a:r>
            <a:endParaRPr lang="en-US" dirty="0">
              <a:solidFill>
                <a:srgbClr val="002060"/>
              </a:solidFill>
            </a:endParaRPr>
          </a:p>
        </p:txBody>
      </p:sp>
      <p:sp>
        <p:nvSpPr>
          <p:cNvPr id="6158" name="AutoShape 22"/>
          <p:cNvSpPr>
            <a:spLocks noChangeArrowheads="1"/>
          </p:cNvSpPr>
          <p:nvPr/>
        </p:nvSpPr>
        <p:spPr bwMode="auto">
          <a:xfrm rot="2207178">
            <a:off x="1287463" y="1470025"/>
            <a:ext cx="1139825" cy="1790700"/>
          </a:xfrm>
          <a:prstGeom prst="notchedRightArrow">
            <a:avLst>
              <a:gd name="adj1" fmla="val 50000"/>
              <a:gd name="adj2" fmla="val 25000"/>
            </a:avLst>
          </a:prstGeom>
          <a:solidFill>
            <a:schemeClr val="accent1"/>
          </a:solidFill>
          <a:ln w="28575">
            <a:solidFill>
              <a:schemeClr val="tx1"/>
            </a:solidFill>
            <a:miter lim="800000"/>
            <a:headEnd type="none" w="sm" len="sm"/>
            <a:tailEnd type="none" w="sm" len="sm"/>
          </a:ln>
        </p:spPr>
        <p:txBody>
          <a:bodyPr wrap="none" anchor="ctr"/>
          <a:lstStyle/>
          <a:p>
            <a:endParaRPr lang="en-US"/>
          </a:p>
        </p:txBody>
      </p:sp>
      <p:sp>
        <p:nvSpPr>
          <p:cNvPr id="5135" name="Text Box 23"/>
          <p:cNvSpPr txBox="1">
            <a:spLocks noChangeArrowheads="1"/>
          </p:cNvSpPr>
          <p:nvPr/>
        </p:nvSpPr>
        <p:spPr bwMode="auto">
          <a:xfrm>
            <a:off x="1254125" y="2168525"/>
            <a:ext cx="1371600" cy="366713"/>
          </a:xfrm>
          <a:prstGeom prst="rect">
            <a:avLst/>
          </a:prstGeom>
          <a:noFill/>
          <a:ln w="12700">
            <a:noFill/>
            <a:miter lim="800000"/>
            <a:headEnd type="none" w="sm" len="sm"/>
            <a:tailEnd type="none" w="sm" len="sm"/>
          </a:ln>
        </p:spPr>
        <p:txBody>
          <a:bodyPr>
            <a:spAutoFit/>
          </a:bodyPr>
          <a:lstStyle/>
          <a:p>
            <a:pPr>
              <a:spcBef>
                <a:spcPct val="50000"/>
              </a:spcBef>
              <a:defRPr/>
            </a:pPr>
            <a:r>
              <a:rPr lang="en-US" sz="1800" b="1" dirty="0">
                <a:solidFill>
                  <a:srgbClr val="002060"/>
                </a:solidFill>
              </a:rPr>
              <a:t>Efficiently</a:t>
            </a:r>
          </a:p>
        </p:txBody>
      </p:sp>
      <p:sp>
        <p:nvSpPr>
          <p:cNvPr id="27" name="Title 8"/>
          <p:cNvSpPr txBox="1">
            <a:spLocks/>
          </p:cNvSpPr>
          <p:nvPr/>
        </p:nvSpPr>
        <p:spPr>
          <a:xfrm>
            <a:off x="609600" y="304800"/>
            <a:ext cx="7772400" cy="1143000"/>
          </a:xfrm>
          <a:prstGeom prst="rect">
            <a:avLst/>
          </a:prstGeom>
        </p:spPr>
        <p:txBody>
          <a:bodyPr/>
          <a:lstStyle/>
          <a:p>
            <a:pPr algn="ctr" eaLnBrk="0" hangingPunct="0">
              <a:defRPr/>
            </a:pPr>
            <a:r>
              <a:rPr lang="en-US" sz="4000" b="1" dirty="0">
                <a:solidFill>
                  <a:srgbClr val="C0504D">
                    <a:lumMod val="50000"/>
                  </a:srgbClr>
                </a:solidFill>
                <a:ea typeface="Tahoma" pitchFamily="34" charset="0"/>
                <a:cs typeface="Times New Roman" pitchFamily="18" charset="0"/>
              </a:rPr>
              <a:t>Process of Management</a:t>
            </a:r>
            <a:endParaRPr lang="en-US" sz="4000" b="1" kern="0" dirty="0">
              <a:solidFill>
                <a:srgbClr val="360000"/>
              </a:solidFill>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ox(in)">
                                      <p:cBhvr>
                                        <p:cTn id="7" dur="500"/>
                                        <p:tgtEl>
                                          <p:spTgt spid="14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106" name="Picture 2" descr="C:\Users\Wasana\Desktop\images (3).jpg"/>
          <p:cNvPicPr>
            <a:picLocks noChangeAspect="1" noChangeArrowheads="1"/>
          </p:cNvPicPr>
          <p:nvPr/>
        </p:nvPicPr>
        <p:blipFill>
          <a:blip r:embed="rId3" cstate="print"/>
          <a:srcRect/>
          <a:stretch>
            <a:fillRect/>
          </a:stretch>
        </p:blipFill>
        <p:spPr bwMode="auto">
          <a:xfrm>
            <a:off x="7772400" y="0"/>
            <a:ext cx="1371600" cy="1981200"/>
          </a:xfrm>
          <a:prstGeom prst="rect">
            <a:avLst/>
          </a:prstGeom>
          <a:noFill/>
        </p:spPr>
      </p:pic>
      <p:sp>
        <p:nvSpPr>
          <p:cNvPr id="28674" name="Rectangle 2"/>
          <p:cNvSpPr>
            <a:spLocks noGrp="1" noChangeArrowheads="1"/>
          </p:cNvSpPr>
          <p:nvPr>
            <p:ph type="title"/>
          </p:nvPr>
        </p:nvSpPr>
        <p:spPr>
          <a:xfrm>
            <a:off x="381000" y="1981200"/>
            <a:ext cx="4876800" cy="3967163"/>
          </a:xfrm>
          <a:solidFill>
            <a:schemeClr val="accent3">
              <a:lumMod val="85000"/>
            </a:schemeClr>
          </a:solidFill>
        </p:spPr>
        <p:txBody>
          <a:bodyPr/>
          <a:lstStyle/>
          <a:p>
            <a:pPr algn="l" eaLnBrk="1" hangingPunct="1"/>
            <a:r>
              <a:rPr lang="en-US" sz="3600" b="1" dirty="0" smtClean="0">
                <a:solidFill>
                  <a:srgbClr val="002060"/>
                </a:solidFill>
              </a:rPr>
              <a:t/>
            </a:r>
            <a:br>
              <a:rPr lang="en-US" sz="3600" b="1" dirty="0" smtClean="0">
                <a:solidFill>
                  <a:srgbClr val="002060"/>
                </a:solidFill>
              </a:rPr>
            </a:br>
            <a:r>
              <a:rPr lang="en-US" sz="3200" b="1" dirty="0" smtClean="0">
                <a:solidFill>
                  <a:srgbClr val="002060"/>
                </a:solidFill>
              </a:rPr>
              <a:t>All Sri Lankans seamlessly connected with world-class information, communication and entertainment services. </a:t>
            </a:r>
            <a:r>
              <a:rPr lang="en-US" sz="3600" b="1" dirty="0" smtClean="0">
                <a:solidFill>
                  <a:srgbClr val="002060"/>
                </a:solidFill>
              </a:rPr>
              <a:t/>
            </a:r>
            <a:br>
              <a:rPr lang="en-US" sz="3600" b="1" dirty="0" smtClean="0">
                <a:solidFill>
                  <a:srgbClr val="002060"/>
                </a:solidFill>
              </a:rPr>
            </a:br>
            <a:r>
              <a:rPr lang="en-US" sz="2000" i="1" dirty="0" smtClean="0">
                <a:solidFill>
                  <a:srgbClr val="002060"/>
                </a:solidFill>
              </a:rPr>
              <a:t>(http://www.slt.lk/data/aboutslt/aboutslt.htm) </a:t>
            </a:r>
            <a:r>
              <a:rPr lang="en-US" sz="3600" b="1" dirty="0" smtClean="0">
                <a:solidFill>
                  <a:srgbClr val="002060"/>
                </a:solidFill>
              </a:rPr>
              <a:t/>
            </a:r>
            <a:br>
              <a:rPr lang="en-US" sz="3600" b="1" dirty="0" smtClean="0">
                <a:solidFill>
                  <a:srgbClr val="002060"/>
                </a:solidFill>
              </a:rPr>
            </a:br>
            <a:endParaRPr lang="en-US" sz="3600" b="1" dirty="0" smtClean="0">
              <a:solidFill>
                <a:srgbClr val="002060"/>
              </a:solidFill>
            </a:endParaRPr>
          </a:p>
        </p:txBody>
      </p:sp>
      <p:pic>
        <p:nvPicPr>
          <p:cNvPr id="28675" name="Picture 3" descr="j0234672"/>
          <p:cNvPicPr>
            <a:picLocks noGrp="1" noChangeAspect="1" noChangeArrowheads="1" noCrop="1"/>
          </p:cNvPicPr>
          <p:nvPr>
            <p:ph idx="1"/>
          </p:nvPr>
        </p:nvPicPr>
        <p:blipFill>
          <a:blip r:embed="rId4" cstate="print">
            <a:duotone>
              <a:prstClr val="black"/>
              <a:schemeClr val="accent3">
                <a:lumMod val="75000"/>
                <a:tint val="45000"/>
                <a:satMod val="400000"/>
              </a:schemeClr>
            </a:duotone>
          </a:blip>
          <a:srcRect/>
          <a:stretch>
            <a:fillRect/>
          </a:stretch>
        </p:blipFill>
        <p:spPr>
          <a:xfrm>
            <a:off x="5257800" y="1981200"/>
            <a:ext cx="3886200" cy="3962400"/>
          </a:xfrm>
        </p:spPr>
      </p:pic>
      <p:sp>
        <p:nvSpPr>
          <p:cNvPr id="28676" name="Text Box 4"/>
          <p:cNvSpPr txBox="1">
            <a:spLocks noChangeArrowheads="1"/>
          </p:cNvSpPr>
          <p:nvPr/>
        </p:nvSpPr>
        <p:spPr bwMode="auto">
          <a:xfrm>
            <a:off x="1295400" y="838200"/>
            <a:ext cx="838200" cy="457200"/>
          </a:xfrm>
          <a:prstGeom prst="rect">
            <a:avLst/>
          </a:prstGeom>
          <a:noFill/>
          <a:ln w="9525">
            <a:noFill/>
            <a:miter lim="800000"/>
            <a:headEnd/>
            <a:tailEnd/>
          </a:ln>
        </p:spPr>
        <p:txBody>
          <a:bodyPr>
            <a:spAutoFit/>
          </a:bodyPr>
          <a:lstStyle/>
          <a:p>
            <a:pPr>
              <a:spcBef>
                <a:spcPct val="50000"/>
              </a:spcBef>
            </a:pPr>
            <a:endParaRPr lang="en-US"/>
          </a:p>
        </p:txBody>
      </p:sp>
      <p:sp>
        <p:nvSpPr>
          <p:cNvPr id="28683" name="Text Box 7"/>
          <p:cNvSpPr txBox="1">
            <a:spLocks noChangeArrowheads="1"/>
          </p:cNvSpPr>
          <p:nvPr/>
        </p:nvSpPr>
        <p:spPr bwMode="auto">
          <a:xfrm>
            <a:off x="762000" y="381000"/>
            <a:ext cx="6629400" cy="701675"/>
          </a:xfrm>
          <a:prstGeom prst="rect">
            <a:avLst/>
          </a:prstGeom>
          <a:noFill/>
          <a:ln w="9525">
            <a:noFill/>
            <a:miter lim="800000"/>
            <a:headEnd/>
            <a:tailEnd/>
          </a:ln>
        </p:spPr>
        <p:txBody>
          <a:bodyPr>
            <a:spAutoFit/>
          </a:bodyPr>
          <a:lstStyle/>
          <a:p>
            <a:pPr>
              <a:spcBef>
                <a:spcPct val="50000"/>
              </a:spcBef>
            </a:pPr>
            <a:r>
              <a:rPr lang="en-US" sz="4000" b="1" dirty="0">
                <a:solidFill>
                  <a:srgbClr val="632523"/>
                </a:solidFill>
                <a:ea typeface="Tahoma" pitchFamily="34" charset="0"/>
                <a:cs typeface="Times New Roman" pitchFamily="18" charset="0"/>
              </a:rPr>
              <a:t>Vision – Sri Lanka Telecom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ext Box 6"/>
          <p:cNvSpPr txBox="1">
            <a:spLocks noChangeArrowheads="1"/>
          </p:cNvSpPr>
          <p:nvPr/>
        </p:nvSpPr>
        <p:spPr bwMode="auto">
          <a:xfrm>
            <a:off x="762000" y="533400"/>
            <a:ext cx="7010400" cy="707886"/>
          </a:xfrm>
          <a:prstGeom prst="rect">
            <a:avLst/>
          </a:prstGeom>
          <a:noFill/>
          <a:ln w="9525">
            <a:noFill/>
            <a:miter lim="800000"/>
            <a:headEnd/>
            <a:tailEnd/>
          </a:ln>
        </p:spPr>
        <p:txBody>
          <a:bodyPr>
            <a:spAutoFit/>
          </a:bodyPr>
          <a:lstStyle/>
          <a:p>
            <a:pPr algn="ctr"/>
            <a:r>
              <a:rPr lang="en-US" sz="4000" b="1" dirty="0" smtClean="0">
                <a:solidFill>
                  <a:srgbClr val="632523"/>
                </a:solidFill>
                <a:ea typeface="Tahoma" pitchFamily="34" charset="0"/>
                <a:cs typeface="Times New Roman" pitchFamily="18" charset="0"/>
              </a:rPr>
              <a:t>Vision </a:t>
            </a:r>
            <a:r>
              <a:rPr lang="en-US" sz="4000" b="1" dirty="0">
                <a:solidFill>
                  <a:srgbClr val="632523"/>
                </a:solidFill>
                <a:ea typeface="Tahoma" pitchFamily="34" charset="0"/>
                <a:cs typeface="Times New Roman" pitchFamily="18" charset="0"/>
              </a:rPr>
              <a:t>– </a:t>
            </a:r>
            <a:r>
              <a:rPr lang="en-US" sz="4000" b="1" dirty="0" smtClean="0">
                <a:solidFill>
                  <a:srgbClr val="632523"/>
                </a:solidFill>
                <a:ea typeface="Tahoma" pitchFamily="34" charset="0"/>
                <a:cs typeface="Times New Roman" pitchFamily="18" charset="0"/>
              </a:rPr>
              <a:t>Sony</a:t>
            </a:r>
            <a:endParaRPr lang="en-US" sz="4000" b="1" dirty="0">
              <a:solidFill>
                <a:srgbClr val="632523"/>
              </a:solidFill>
              <a:ea typeface="Tahoma" pitchFamily="34" charset="0"/>
              <a:cs typeface="Times New Roman" pitchFamily="18" charset="0"/>
            </a:endParaRPr>
          </a:p>
        </p:txBody>
      </p:sp>
      <p:pic>
        <p:nvPicPr>
          <p:cNvPr id="15" name="Picture 14" descr="Sony Europe Corporate Headquarters, Berlin, Germany"/>
          <p:cNvPicPr/>
          <p:nvPr/>
        </p:nvPicPr>
        <p:blipFill>
          <a:blip r:embed="rId2"/>
          <a:srcRect/>
          <a:stretch>
            <a:fillRect/>
          </a:stretch>
        </p:blipFill>
        <p:spPr bwMode="auto">
          <a:xfrm>
            <a:off x="6705600" y="228600"/>
            <a:ext cx="2209800" cy="1524000"/>
          </a:xfrm>
          <a:prstGeom prst="rect">
            <a:avLst/>
          </a:prstGeom>
          <a:noFill/>
          <a:ln w="9525">
            <a:noFill/>
            <a:miter lim="800000"/>
            <a:headEnd/>
            <a:tailEnd/>
          </a:ln>
          <a:effectLst>
            <a:outerShdw blurRad="63500" sx="102000" sy="102000" algn="ctr" rotWithShape="0">
              <a:prstClr val="black">
                <a:alpha val="40000"/>
              </a:prstClr>
            </a:outerShdw>
          </a:effectLst>
        </p:spPr>
      </p:pic>
      <p:graphicFrame>
        <p:nvGraphicFramePr>
          <p:cNvPr id="9" name="Table 8"/>
          <p:cNvGraphicFramePr>
            <a:graphicFrameLocks noGrp="1"/>
          </p:cNvGraphicFramePr>
          <p:nvPr/>
        </p:nvGraphicFramePr>
        <p:xfrm>
          <a:off x="685800" y="2041374"/>
          <a:ext cx="7315200" cy="5619470"/>
        </p:xfrm>
        <a:graphic>
          <a:graphicData uri="http://schemas.openxmlformats.org/drawingml/2006/table">
            <a:tbl>
              <a:tblPr/>
              <a:tblGrid>
                <a:gridCol w="7315200"/>
              </a:tblGrid>
              <a:tr h="3231174">
                <a:tc>
                  <a:txBody>
                    <a:bodyPr/>
                    <a:lstStyle/>
                    <a:p>
                      <a:pPr marL="0" marR="0" algn="just">
                        <a:lnSpc>
                          <a:spcPct val="100000"/>
                        </a:lnSpc>
                        <a:spcBef>
                          <a:spcPts val="0"/>
                        </a:spcBef>
                        <a:spcAft>
                          <a:spcPts val="750"/>
                        </a:spcAft>
                      </a:pPr>
                      <a:r>
                        <a:rPr lang="en-US" sz="4000" baseline="0" dirty="0" smtClean="0">
                          <a:solidFill>
                            <a:srgbClr val="002060"/>
                          </a:solidFill>
                          <a:latin typeface="+mj-lt"/>
                          <a:ea typeface="Times New Roman"/>
                          <a:cs typeface="Times New Roman"/>
                        </a:rPr>
                        <a:t>To </a:t>
                      </a:r>
                      <a:r>
                        <a:rPr lang="en-US" sz="4000" baseline="0" dirty="0">
                          <a:solidFill>
                            <a:srgbClr val="002060"/>
                          </a:solidFill>
                          <a:latin typeface="+mj-lt"/>
                          <a:ea typeface="Times New Roman"/>
                          <a:cs typeface="Times New Roman"/>
                        </a:rPr>
                        <a:t>create exciting new digital entertainment experiences for consumers by bringing together cutting-edge products with latest generation content and services</a:t>
                      </a:r>
                      <a:r>
                        <a:rPr lang="en-US" sz="4000" baseline="0" dirty="0" smtClean="0">
                          <a:solidFill>
                            <a:srgbClr val="002060"/>
                          </a:solidFill>
                          <a:latin typeface="+mj-lt"/>
                          <a:ea typeface="Times New Roman"/>
                          <a:cs typeface="Times New Roman"/>
                        </a:rPr>
                        <a:t>.</a:t>
                      </a:r>
                    </a:p>
                    <a:p>
                      <a:pPr marL="0" marR="0" algn="l">
                        <a:lnSpc>
                          <a:spcPct val="150000"/>
                        </a:lnSpc>
                        <a:spcBef>
                          <a:spcPts val="0"/>
                        </a:spcBef>
                        <a:spcAft>
                          <a:spcPts val="750"/>
                        </a:spcAft>
                      </a:pPr>
                      <a:endParaRPr lang="en-US" sz="2000" baseline="0" dirty="0">
                        <a:solidFill>
                          <a:srgbClr val="002060"/>
                        </a:solidFill>
                        <a:latin typeface="+mj-lt"/>
                        <a:ea typeface="Calibri"/>
                        <a:cs typeface="Times New Roman"/>
                      </a:endParaRPr>
                    </a:p>
                  </a:txBody>
                  <a:tcPr marL="0" marR="0" marT="0" marB="0">
                    <a:lnL>
                      <a:noFill/>
                    </a:lnL>
                    <a:lnR>
                      <a:noFill/>
                    </a:lnR>
                    <a:lnT>
                      <a:noFill/>
                    </a:lnT>
                    <a:lnB>
                      <a:noFill/>
                    </a:lnB>
                  </a:tcPr>
                </a:tc>
              </a:tr>
              <a:tr h="2012670">
                <a:tc>
                  <a:txBody>
                    <a:bodyPr/>
                    <a:lstStyle/>
                    <a:p>
                      <a:pPr marL="0" marR="0" algn="l">
                        <a:lnSpc>
                          <a:spcPct val="150000"/>
                        </a:lnSpc>
                        <a:spcBef>
                          <a:spcPts val="0"/>
                        </a:spcBef>
                        <a:spcAft>
                          <a:spcPts val="750"/>
                        </a:spcAft>
                      </a:pPr>
                      <a:endParaRPr lang="en-US" sz="2000" baseline="0" dirty="0">
                        <a:solidFill>
                          <a:srgbClr val="002060"/>
                        </a:solidFill>
                        <a:latin typeface="+mj-lt"/>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Wasana\Desktop\images (2).jpg"/>
          <p:cNvPicPr>
            <a:picLocks noChangeAspect="1" noChangeArrowheads="1"/>
          </p:cNvPicPr>
          <p:nvPr/>
        </p:nvPicPr>
        <p:blipFill>
          <a:blip r:embed="rId2" cstate="print"/>
          <a:srcRect/>
          <a:stretch>
            <a:fillRect/>
          </a:stretch>
        </p:blipFill>
        <p:spPr bwMode="auto">
          <a:xfrm>
            <a:off x="1219200" y="2057400"/>
            <a:ext cx="2247900" cy="2028825"/>
          </a:xfrm>
          <a:prstGeom prst="rect">
            <a:avLst/>
          </a:prstGeom>
          <a:noFill/>
          <a:ln>
            <a:solidFill>
              <a:srgbClr val="002060"/>
            </a:solidFill>
          </a:ln>
        </p:spPr>
      </p:pic>
      <p:sp>
        <p:nvSpPr>
          <p:cNvPr id="27650" name="Title 1"/>
          <p:cNvSpPr>
            <a:spLocks noGrp="1"/>
          </p:cNvSpPr>
          <p:nvPr>
            <p:ph type="title"/>
          </p:nvPr>
        </p:nvSpPr>
        <p:spPr>
          <a:xfrm>
            <a:off x="685800" y="609600"/>
            <a:ext cx="8229600" cy="1143000"/>
          </a:xfrm>
        </p:spPr>
        <p:txBody>
          <a:bodyPr/>
          <a:lstStyle/>
          <a:p>
            <a:pPr>
              <a:defRPr/>
            </a:pPr>
            <a:r>
              <a:rPr lang="en-US" sz="3600" b="1" kern="1200" dirty="0" smtClean="0">
                <a:solidFill>
                  <a:srgbClr val="632523"/>
                </a:solidFill>
                <a:ea typeface="Tahoma" pitchFamily="34" charset="0"/>
                <a:cs typeface="Times New Roman" pitchFamily="18" charset="0"/>
              </a:rPr>
              <a:t>Vision of the World Food </a:t>
            </a:r>
            <a:r>
              <a:rPr lang="en-US" sz="3600" b="1" kern="1200" dirty="0" err="1" smtClean="0">
                <a:solidFill>
                  <a:srgbClr val="632523"/>
                </a:solidFill>
                <a:ea typeface="Tahoma" pitchFamily="34" charset="0"/>
                <a:cs typeface="Times New Roman" pitchFamily="18" charset="0"/>
              </a:rPr>
              <a:t>Programme</a:t>
            </a:r>
            <a:endParaRPr lang="en-US" sz="3600" b="1" kern="1200" dirty="0" smtClean="0">
              <a:solidFill>
                <a:srgbClr val="632523"/>
              </a:solidFill>
              <a:ea typeface="Tahoma" pitchFamily="34" charset="0"/>
              <a:cs typeface="Times New Roman" pitchFamily="18" charset="0"/>
            </a:endParaRPr>
          </a:p>
        </p:txBody>
      </p:sp>
      <p:sp>
        <p:nvSpPr>
          <p:cNvPr id="27651" name="Content Placeholder 2"/>
          <p:cNvSpPr>
            <a:spLocks noGrp="1"/>
          </p:cNvSpPr>
          <p:nvPr>
            <p:ph idx="1"/>
          </p:nvPr>
        </p:nvSpPr>
        <p:spPr>
          <a:xfrm>
            <a:off x="3505200" y="1981200"/>
            <a:ext cx="5638800" cy="4876800"/>
          </a:xfrm>
        </p:spPr>
        <p:txBody>
          <a:bodyPr/>
          <a:lstStyle/>
          <a:p>
            <a:pPr indent="0" algn="ctr">
              <a:buFontTx/>
              <a:buNone/>
            </a:pPr>
            <a:r>
              <a:rPr lang="en-US" dirty="0" smtClean="0">
                <a:solidFill>
                  <a:srgbClr val="002060"/>
                </a:solidFill>
              </a:rPr>
              <a:t>A world in which every man, woman and child has access at all times to the food needed for an active and healthy life.</a:t>
            </a:r>
          </a:p>
          <a:p>
            <a:pPr indent="0" algn="r">
              <a:buFontTx/>
              <a:buNone/>
            </a:pPr>
            <a:r>
              <a:rPr lang="en-US" i="1" dirty="0" smtClean="0">
                <a:solidFill>
                  <a:srgbClr val="002060"/>
                </a:solidFill>
              </a:rPr>
              <a:t>                         </a:t>
            </a:r>
            <a:r>
              <a:rPr lang="en-US" sz="2000" i="1" dirty="0" smtClean="0">
                <a:solidFill>
                  <a:srgbClr val="002060"/>
                </a:solidFill>
              </a:rPr>
              <a:t>(http://www.wfp.org/faqs)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609600"/>
            <a:ext cx="8229600" cy="1598613"/>
          </a:xfrm>
        </p:spPr>
        <p:txBody>
          <a:bodyPr/>
          <a:lstStyle/>
          <a:p>
            <a:pPr marL="403225" indent="-403225" algn="ctr">
              <a:buFontTx/>
              <a:buNone/>
              <a:defRPr/>
            </a:pPr>
            <a:r>
              <a:rPr lang="en-US" sz="4000" b="1" kern="1200" dirty="0" smtClean="0">
                <a:solidFill>
                  <a:srgbClr val="632523"/>
                </a:solidFill>
                <a:ea typeface="Tahoma" pitchFamily="34" charset="0"/>
                <a:cs typeface="Times New Roman" pitchFamily="18" charset="0"/>
              </a:rPr>
              <a:t>Translating your Vision into a Mission</a:t>
            </a:r>
          </a:p>
        </p:txBody>
      </p:sp>
      <p:sp>
        <p:nvSpPr>
          <p:cNvPr id="9" name="Rectangle 3"/>
          <p:cNvSpPr txBox="1">
            <a:spLocks noChangeArrowheads="1"/>
          </p:cNvSpPr>
          <p:nvPr/>
        </p:nvSpPr>
        <p:spPr bwMode="auto">
          <a:xfrm>
            <a:off x="381000" y="2514600"/>
            <a:ext cx="8520113" cy="2614613"/>
          </a:xfrm>
          <a:prstGeom prst="rect">
            <a:avLst/>
          </a:prstGeom>
          <a:noFill/>
          <a:ln w="9525">
            <a:noFill/>
            <a:miter lim="800000"/>
            <a:headEnd/>
            <a:tailEnd/>
          </a:ln>
        </p:spPr>
        <p:txBody>
          <a:bodyPr/>
          <a:lstStyle/>
          <a:p>
            <a:pPr marL="403225" indent="-403225" algn="ctr" eaLnBrk="0" hangingPunct="0">
              <a:spcBef>
                <a:spcPct val="20000"/>
              </a:spcBef>
              <a:defRPr/>
            </a:pPr>
            <a:r>
              <a:rPr lang="en-US" sz="3200" kern="0" dirty="0">
                <a:solidFill>
                  <a:srgbClr val="002060"/>
                </a:solidFill>
                <a:latin typeface="+mn-lt"/>
              </a:rPr>
              <a:t>Mission is the tangible and operational component of the Vision. In other words it is the clearly explicit future of the Vision.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5" descr="C:\Users\Wasana\Desktop\download (1).jpg"/>
          <p:cNvPicPr>
            <a:picLocks noChangeAspect="1" noChangeArrowheads="1"/>
          </p:cNvPicPr>
          <p:nvPr/>
        </p:nvPicPr>
        <p:blipFill>
          <a:blip r:embed="rId2" cstate="print"/>
          <a:srcRect/>
          <a:stretch>
            <a:fillRect/>
          </a:stretch>
        </p:blipFill>
        <p:spPr bwMode="auto">
          <a:xfrm>
            <a:off x="6324600" y="3505200"/>
            <a:ext cx="2514600" cy="2514600"/>
          </a:xfrm>
          <a:prstGeom prst="rect">
            <a:avLst/>
          </a:prstGeom>
          <a:ln>
            <a:noFill/>
          </a:ln>
          <a:effectLst>
            <a:softEdge rad="112500"/>
          </a:effectLst>
        </p:spPr>
      </p:pic>
      <p:pic>
        <p:nvPicPr>
          <p:cNvPr id="48135" name="Picture 7" descr="C:\Users\Wasana\Desktop\download.jpg"/>
          <p:cNvPicPr>
            <a:picLocks noChangeAspect="1" noChangeArrowheads="1"/>
          </p:cNvPicPr>
          <p:nvPr/>
        </p:nvPicPr>
        <p:blipFill>
          <a:blip r:embed="rId3" cstate="print"/>
          <a:srcRect/>
          <a:stretch>
            <a:fillRect/>
          </a:stretch>
        </p:blipFill>
        <p:spPr bwMode="auto">
          <a:xfrm>
            <a:off x="6324600" y="1295400"/>
            <a:ext cx="2514600" cy="2321169"/>
          </a:xfrm>
          <a:prstGeom prst="rect">
            <a:avLst/>
          </a:prstGeom>
          <a:ln>
            <a:noFill/>
          </a:ln>
          <a:effectLst>
            <a:softEdge rad="112500"/>
          </a:effectLst>
        </p:spPr>
      </p:pic>
      <p:sp>
        <p:nvSpPr>
          <p:cNvPr id="135171" name="Rectangle 3"/>
          <p:cNvSpPr>
            <a:spLocks noChangeArrowheads="1"/>
          </p:cNvSpPr>
          <p:nvPr/>
        </p:nvSpPr>
        <p:spPr bwMode="auto">
          <a:xfrm>
            <a:off x="228600" y="1410355"/>
            <a:ext cx="6096000" cy="4524315"/>
          </a:xfrm>
          <a:prstGeom prst="rect">
            <a:avLst/>
          </a:prstGeom>
          <a:noFill/>
          <a:ln w="9525">
            <a:noFill/>
            <a:miter lim="800000"/>
            <a:headEnd/>
            <a:tailEnd/>
          </a:ln>
        </p:spPr>
        <p:txBody>
          <a:bodyPr wrap="square">
            <a:spAutoFit/>
          </a:bodyPr>
          <a:lstStyle/>
          <a:p>
            <a:pPr marL="457200" indent="-457200">
              <a:spcBef>
                <a:spcPct val="50000"/>
              </a:spcBef>
              <a:defRPr/>
            </a:pPr>
            <a:r>
              <a:rPr lang="en-US" sz="3200" dirty="0">
                <a:solidFill>
                  <a:srgbClr val="002060"/>
                </a:solidFill>
                <a:latin typeface="+mn-lt"/>
              </a:rPr>
              <a:t>    </a:t>
            </a:r>
            <a:r>
              <a:rPr lang="en-US" sz="3200" dirty="0" smtClean="0">
                <a:solidFill>
                  <a:srgbClr val="002060"/>
                </a:solidFill>
                <a:latin typeface="+mn-lt"/>
              </a:rPr>
              <a:t> </a:t>
            </a:r>
            <a:r>
              <a:rPr lang="en-US" sz="3600" dirty="0" smtClean="0">
                <a:solidFill>
                  <a:srgbClr val="002060"/>
                </a:solidFill>
                <a:latin typeface="+mn-lt"/>
              </a:rPr>
              <a:t>Mission </a:t>
            </a:r>
            <a:r>
              <a:rPr lang="en-US" sz="3600" dirty="0">
                <a:solidFill>
                  <a:srgbClr val="002060"/>
                </a:solidFill>
                <a:latin typeface="+mn-lt"/>
              </a:rPr>
              <a:t>is the fundamental, unique purpose that sets a business apart from other firms of its type and identifies the scope of its operations in terms of businesses, markets products and technologies. </a:t>
            </a:r>
            <a:endParaRPr lang="en-US" sz="3600" dirty="0" smtClean="0">
              <a:solidFill>
                <a:srgbClr val="002060"/>
              </a:solidFill>
              <a:latin typeface="+mn-lt"/>
            </a:endParaRPr>
          </a:p>
        </p:txBody>
      </p:sp>
      <p:sp>
        <p:nvSpPr>
          <p:cNvPr id="30724" name="Rectangle 5"/>
          <p:cNvSpPr>
            <a:spLocks noChangeArrowheads="1"/>
          </p:cNvSpPr>
          <p:nvPr/>
        </p:nvSpPr>
        <p:spPr bwMode="auto">
          <a:xfrm>
            <a:off x="304800" y="381000"/>
            <a:ext cx="7772400" cy="1143000"/>
          </a:xfrm>
          <a:prstGeom prst="rect">
            <a:avLst/>
          </a:prstGeom>
          <a:noFill/>
          <a:ln w="9525">
            <a:noFill/>
            <a:miter lim="800000"/>
            <a:headEnd/>
            <a:tailEnd/>
          </a:ln>
        </p:spPr>
        <p:txBody>
          <a:bodyPr anchor="ctr"/>
          <a:lstStyle/>
          <a:p>
            <a:pPr algn="ctr"/>
            <a:r>
              <a:rPr lang="en-US" sz="4000" b="1" dirty="0">
                <a:solidFill>
                  <a:srgbClr val="632523"/>
                </a:solidFill>
                <a:ea typeface="Tahoma" pitchFamily="34" charset="0"/>
                <a:cs typeface="Times New Roman" pitchFamily="18" charset="0"/>
              </a:rPr>
              <a:t>What is a Mission?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2" descr="C:\Users\Wasana\Desktop\images (3).jpg"/>
          <p:cNvPicPr>
            <a:picLocks noChangeAspect="1" noChangeArrowheads="1"/>
          </p:cNvPicPr>
          <p:nvPr/>
        </p:nvPicPr>
        <p:blipFill>
          <a:blip r:embed="rId3" cstate="print"/>
          <a:srcRect/>
          <a:stretch>
            <a:fillRect/>
          </a:stretch>
        </p:blipFill>
        <p:spPr bwMode="auto">
          <a:xfrm>
            <a:off x="7772400" y="0"/>
            <a:ext cx="1371600" cy="1981200"/>
          </a:xfrm>
          <a:prstGeom prst="rect">
            <a:avLst/>
          </a:prstGeom>
          <a:noFill/>
        </p:spPr>
      </p:pic>
      <p:sp>
        <p:nvSpPr>
          <p:cNvPr id="139266" name="Rectangle 2"/>
          <p:cNvSpPr>
            <a:spLocks noGrp="1" noChangeArrowheads="1"/>
          </p:cNvSpPr>
          <p:nvPr>
            <p:ph idx="1"/>
          </p:nvPr>
        </p:nvSpPr>
        <p:spPr>
          <a:xfrm>
            <a:off x="0" y="1905000"/>
            <a:ext cx="9144000" cy="3810000"/>
          </a:xfrm>
        </p:spPr>
        <p:txBody>
          <a:bodyPr/>
          <a:lstStyle/>
          <a:p>
            <a:pPr eaLnBrk="1" hangingPunct="1">
              <a:buFontTx/>
              <a:buNone/>
            </a:pPr>
            <a:r>
              <a:rPr lang="en-US" sz="3600" b="1" dirty="0" smtClean="0">
                <a:solidFill>
                  <a:schemeClr val="accent2"/>
                </a:solidFill>
              </a:rPr>
              <a:t>	</a:t>
            </a:r>
            <a:r>
              <a:rPr lang="en-US" sz="3600" dirty="0" smtClean="0">
                <a:solidFill>
                  <a:srgbClr val="002060"/>
                </a:solidFill>
              </a:rPr>
              <a:t>“Your trusted and proven partner for innovative and exciting communication experiences delivered with passion, quality and commitment”.</a:t>
            </a:r>
          </a:p>
          <a:p>
            <a:pPr algn="r" eaLnBrk="1" hangingPunct="1">
              <a:buNone/>
            </a:pPr>
            <a:r>
              <a:rPr lang="en-US" sz="2000" i="1" dirty="0" smtClean="0">
                <a:solidFill>
                  <a:srgbClr val="002060"/>
                </a:solidFill>
              </a:rPr>
              <a:t>(http://www.slt.lk/data/aboutslt/aboutslt.htm )</a:t>
            </a:r>
            <a:r>
              <a:rPr lang="en-US" sz="3600" b="1" dirty="0" smtClean="0">
                <a:solidFill>
                  <a:schemeClr val="accent2"/>
                </a:solidFill>
              </a:rPr>
              <a:t/>
            </a:r>
            <a:br>
              <a:rPr lang="en-US" sz="3600" b="1" dirty="0" smtClean="0">
                <a:solidFill>
                  <a:schemeClr val="accent2"/>
                </a:solidFill>
              </a:rPr>
            </a:br>
            <a:endParaRPr lang="en-US" sz="3600" b="1" dirty="0" smtClean="0">
              <a:solidFill>
                <a:schemeClr val="accent2"/>
              </a:solidFill>
            </a:endParaRPr>
          </a:p>
        </p:txBody>
      </p:sp>
      <p:pic>
        <p:nvPicPr>
          <p:cNvPr id="32771" name="Picture 3" descr="top-pics2"/>
          <p:cNvPicPr>
            <a:picLocks noChangeAspect="1" noChangeArrowheads="1"/>
          </p:cNvPicPr>
          <p:nvPr/>
        </p:nvPicPr>
        <p:blipFill>
          <a:blip r:embed="rId4" cstate="print"/>
          <a:srcRect/>
          <a:stretch>
            <a:fillRect/>
          </a:stretch>
        </p:blipFill>
        <p:spPr bwMode="auto">
          <a:xfrm>
            <a:off x="0" y="5738813"/>
            <a:ext cx="4572000" cy="723900"/>
          </a:xfrm>
          <a:prstGeom prst="rect">
            <a:avLst/>
          </a:prstGeom>
          <a:noFill/>
          <a:ln w="9525">
            <a:noFill/>
            <a:miter lim="800000"/>
            <a:headEnd/>
            <a:tailEnd/>
          </a:ln>
        </p:spPr>
      </p:pic>
      <p:sp>
        <p:nvSpPr>
          <p:cNvPr id="32773" name="Text Box 6"/>
          <p:cNvSpPr txBox="1">
            <a:spLocks noChangeArrowheads="1"/>
          </p:cNvSpPr>
          <p:nvPr/>
        </p:nvSpPr>
        <p:spPr bwMode="auto">
          <a:xfrm>
            <a:off x="762000" y="533400"/>
            <a:ext cx="7010400" cy="701675"/>
          </a:xfrm>
          <a:prstGeom prst="rect">
            <a:avLst/>
          </a:prstGeom>
          <a:noFill/>
          <a:ln w="9525">
            <a:noFill/>
            <a:miter lim="800000"/>
            <a:headEnd/>
            <a:tailEnd/>
          </a:ln>
        </p:spPr>
        <p:txBody>
          <a:bodyPr>
            <a:spAutoFit/>
          </a:bodyPr>
          <a:lstStyle/>
          <a:p>
            <a:pPr algn="ctr"/>
            <a:r>
              <a:rPr lang="en-US" sz="4000" b="1" dirty="0">
                <a:solidFill>
                  <a:srgbClr val="632523"/>
                </a:solidFill>
                <a:ea typeface="Tahoma" pitchFamily="34" charset="0"/>
                <a:cs typeface="Times New Roman" pitchFamily="18" charset="0"/>
              </a:rPr>
              <a:t>Mission – Sri Lanka Telecom</a:t>
            </a:r>
          </a:p>
        </p:txBody>
      </p:sp>
      <p:pic>
        <p:nvPicPr>
          <p:cNvPr id="32777" name="Picture 5" descr="telecom 1"/>
          <p:cNvPicPr>
            <a:picLocks noChangeAspect="1" noChangeArrowheads="1"/>
          </p:cNvPicPr>
          <p:nvPr/>
        </p:nvPicPr>
        <p:blipFill>
          <a:blip r:embed="rId5" cstate="print"/>
          <a:srcRect/>
          <a:stretch>
            <a:fillRect/>
          </a:stretch>
        </p:blipFill>
        <p:spPr bwMode="auto">
          <a:xfrm>
            <a:off x="4576763" y="5729288"/>
            <a:ext cx="4546600" cy="722312"/>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ext Box 6"/>
          <p:cNvSpPr txBox="1">
            <a:spLocks noChangeArrowheads="1"/>
          </p:cNvSpPr>
          <p:nvPr/>
        </p:nvSpPr>
        <p:spPr bwMode="auto">
          <a:xfrm>
            <a:off x="762000" y="533400"/>
            <a:ext cx="7010400" cy="707886"/>
          </a:xfrm>
          <a:prstGeom prst="rect">
            <a:avLst/>
          </a:prstGeom>
          <a:noFill/>
          <a:ln w="9525">
            <a:noFill/>
            <a:miter lim="800000"/>
            <a:headEnd/>
            <a:tailEnd/>
          </a:ln>
        </p:spPr>
        <p:txBody>
          <a:bodyPr>
            <a:spAutoFit/>
          </a:bodyPr>
          <a:lstStyle/>
          <a:p>
            <a:pPr algn="ctr"/>
            <a:r>
              <a:rPr lang="en-US" sz="4000" b="1" dirty="0">
                <a:solidFill>
                  <a:srgbClr val="632523"/>
                </a:solidFill>
                <a:ea typeface="Tahoma" pitchFamily="34" charset="0"/>
                <a:cs typeface="Times New Roman" pitchFamily="18" charset="0"/>
              </a:rPr>
              <a:t>Mission – </a:t>
            </a:r>
            <a:r>
              <a:rPr lang="en-US" sz="4000" b="1" dirty="0" smtClean="0">
                <a:solidFill>
                  <a:srgbClr val="632523"/>
                </a:solidFill>
                <a:ea typeface="Tahoma" pitchFamily="34" charset="0"/>
                <a:cs typeface="Times New Roman" pitchFamily="18" charset="0"/>
              </a:rPr>
              <a:t>Sony</a:t>
            </a:r>
            <a:endParaRPr lang="en-US" sz="4000" b="1" dirty="0">
              <a:solidFill>
                <a:srgbClr val="632523"/>
              </a:solidFill>
              <a:ea typeface="Tahoma" pitchFamily="34" charset="0"/>
              <a:cs typeface="Times New Roman" pitchFamily="18" charset="0"/>
            </a:endParaRPr>
          </a:p>
        </p:txBody>
      </p:sp>
      <p:graphicFrame>
        <p:nvGraphicFramePr>
          <p:cNvPr id="14" name="Table 13"/>
          <p:cNvGraphicFramePr>
            <a:graphicFrameLocks noGrp="1"/>
          </p:cNvGraphicFramePr>
          <p:nvPr/>
        </p:nvGraphicFramePr>
        <p:xfrm>
          <a:off x="609600" y="1219201"/>
          <a:ext cx="8305799" cy="4486524"/>
        </p:xfrm>
        <a:graphic>
          <a:graphicData uri="http://schemas.openxmlformats.org/drawingml/2006/table">
            <a:tbl>
              <a:tblPr/>
              <a:tblGrid>
                <a:gridCol w="8305799"/>
              </a:tblGrid>
              <a:tr h="585084">
                <a:tc>
                  <a:txBody>
                    <a:bodyPr/>
                    <a:lstStyle/>
                    <a:p>
                      <a:pPr marL="0" marR="0" algn="l">
                        <a:lnSpc>
                          <a:spcPct val="150000"/>
                        </a:lnSpc>
                        <a:spcBef>
                          <a:spcPts val="0"/>
                        </a:spcBef>
                        <a:spcAft>
                          <a:spcPts val="750"/>
                        </a:spcAft>
                      </a:pPr>
                      <a:endParaRPr lang="en-US" sz="2000" baseline="0" dirty="0">
                        <a:solidFill>
                          <a:srgbClr val="002060"/>
                        </a:solidFill>
                        <a:latin typeface="+mj-lt"/>
                        <a:ea typeface="Calibri"/>
                        <a:cs typeface="Times New Roman"/>
                      </a:endParaRPr>
                    </a:p>
                  </a:txBody>
                  <a:tcPr marL="0" marR="0" marT="0" marB="0">
                    <a:lnL>
                      <a:noFill/>
                    </a:lnL>
                    <a:lnR>
                      <a:noFill/>
                    </a:lnR>
                    <a:lnT>
                      <a:noFill/>
                    </a:lnT>
                    <a:lnB>
                      <a:noFill/>
                    </a:lnB>
                  </a:tcPr>
                </a:tc>
              </a:tr>
              <a:tr h="2920115">
                <a:tc>
                  <a:txBody>
                    <a:bodyPr/>
                    <a:lstStyle/>
                    <a:p>
                      <a:pPr marL="0" marR="0" algn="l">
                        <a:lnSpc>
                          <a:spcPct val="100000"/>
                        </a:lnSpc>
                        <a:spcBef>
                          <a:spcPts val="0"/>
                        </a:spcBef>
                        <a:spcAft>
                          <a:spcPts val="750"/>
                        </a:spcAft>
                      </a:pPr>
                      <a:r>
                        <a:rPr lang="en-US" sz="3200" baseline="0" dirty="0" smtClean="0">
                          <a:solidFill>
                            <a:srgbClr val="002060"/>
                          </a:solidFill>
                          <a:latin typeface="+mj-lt"/>
                          <a:ea typeface="Times New Roman"/>
                          <a:cs typeface="Times New Roman"/>
                        </a:rPr>
                        <a:t>Sony </a:t>
                      </a:r>
                      <a:r>
                        <a:rPr lang="en-US" sz="3200" baseline="0" dirty="0">
                          <a:solidFill>
                            <a:srgbClr val="002060"/>
                          </a:solidFill>
                          <a:latin typeface="+mj-lt"/>
                          <a:ea typeface="Times New Roman"/>
                          <a:cs typeface="Times New Roman"/>
                        </a:rPr>
                        <a:t>is committed to developing a wide range of innovative products and multimedia services that challenge the way consumers access and enjoy digital entertainment. By ensuring synergy between businesses within the organisation, Sony is constantly striving to create exciting new worlds of entertainment that can be experienced on a variety of different products.</a:t>
                      </a:r>
                      <a:endParaRPr lang="en-US" sz="3200" baseline="0" dirty="0">
                        <a:solidFill>
                          <a:srgbClr val="002060"/>
                        </a:solidFill>
                        <a:latin typeface="+mj-lt"/>
                        <a:ea typeface="Calibri"/>
                        <a:cs typeface="Times New Roman"/>
                      </a:endParaRPr>
                    </a:p>
                  </a:txBody>
                  <a:tcPr marL="0" marR="0" marT="0" marB="0">
                    <a:lnL>
                      <a:noFill/>
                    </a:lnL>
                    <a:lnR>
                      <a:noFill/>
                    </a:lnR>
                    <a:lnT>
                      <a:noFill/>
                    </a:lnT>
                    <a:lnB>
                      <a:noFill/>
                    </a:lnB>
                  </a:tcPr>
                </a:tc>
              </a:tr>
            </a:tbl>
          </a:graphicData>
        </a:graphic>
      </p:graphicFrame>
      <p:pic>
        <p:nvPicPr>
          <p:cNvPr id="15" name="Picture 14" descr="Sony Europe Corporate Headquarters, Berlin, Germany"/>
          <p:cNvPicPr/>
          <p:nvPr/>
        </p:nvPicPr>
        <p:blipFill>
          <a:blip r:embed="rId2"/>
          <a:srcRect/>
          <a:stretch>
            <a:fillRect/>
          </a:stretch>
        </p:blipFill>
        <p:spPr bwMode="auto">
          <a:xfrm>
            <a:off x="6705600" y="228600"/>
            <a:ext cx="2209800" cy="1524000"/>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533400"/>
            <a:ext cx="6870700" cy="914400"/>
          </a:xfrm>
        </p:spPr>
        <p:txBody>
          <a:bodyPr/>
          <a:lstStyle/>
          <a:p>
            <a:pPr eaLnBrk="1" hangingPunct="1">
              <a:defRPr/>
            </a:pPr>
            <a:r>
              <a:rPr lang="en-US" sz="4000" b="1" kern="1200" dirty="0" smtClean="0">
                <a:solidFill>
                  <a:srgbClr val="C0504D">
                    <a:lumMod val="50000"/>
                  </a:srgbClr>
                </a:solidFill>
                <a:ea typeface="Tahoma" pitchFamily="34" charset="0"/>
                <a:cs typeface="Times New Roman" pitchFamily="18" charset="0"/>
              </a:rPr>
              <a:t>From Mission to Goals</a:t>
            </a:r>
          </a:p>
        </p:txBody>
      </p:sp>
      <p:sp>
        <p:nvSpPr>
          <p:cNvPr id="92163" name="Text Box 3"/>
          <p:cNvSpPr txBox="1">
            <a:spLocks noChangeArrowheads="1"/>
          </p:cNvSpPr>
          <p:nvPr/>
        </p:nvSpPr>
        <p:spPr bwMode="auto">
          <a:xfrm>
            <a:off x="504825" y="1685925"/>
            <a:ext cx="8229600" cy="378618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sz="4000" dirty="0">
                <a:solidFill>
                  <a:srgbClr val="002060"/>
                </a:solidFill>
                <a:latin typeface="+mn-lt"/>
              </a:rPr>
              <a:t>To successfully realize the Mission, the Mission should to expressed in clear and specific fairly long term financial and non-financial goals addressing each priority areas mentioned in the mission statement.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7772400" cy="1143000"/>
          </a:xfrm>
        </p:spPr>
        <p:txBody>
          <a:bodyPr/>
          <a:lstStyle/>
          <a:p>
            <a:pPr eaLnBrk="1" hangingPunct="1">
              <a:defRPr/>
            </a:pPr>
            <a:r>
              <a:rPr lang="en-US" sz="4000" b="1" kern="1200" dirty="0" smtClean="0">
                <a:solidFill>
                  <a:srgbClr val="C0504D">
                    <a:lumMod val="50000"/>
                  </a:srgbClr>
                </a:solidFill>
                <a:ea typeface="Tahoma" pitchFamily="34" charset="0"/>
                <a:cs typeface="Times New Roman" pitchFamily="18" charset="0"/>
              </a:rPr>
              <a:t>Environmental Analysis</a:t>
            </a:r>
          </a:p>
        </p:txBody>
      </p:sp>
      <p:sp>
        <p:nvSpPr>
          <p:cNvPr id="36871" name="TextBox 2"/>
          <p:cNvSpPr txBox="1">
            <a:spLocks noChangeArrowheads="1"/>
          </p:cNvSpPr>
          <p:nvPr/>
        </p:nvSpPr>
        <p:spPr bwMode="auto">
          <a:xfrm>
            <a:off x="458788" y="1560513"/>
            <a:ext cx="8534400" cy="4154487"/>
          </a:xfrm>
          <a:prstGeom prst="rect">
            <a:avLst/>
          </a:prstGeom>
          <a:noFill/>
          <a:ln w="9525">
            <a:noFill/>
            <a:miter lim="800000"/>
            <a:headEnd/>
            <a:tailEnd/>
          </a:ln>
        </p:spPr>
        <p:txBody>
          <a:bodyPr>
            <a:spAutoFit/>
          </a:bodyPr>
          <a:lstStyle/>
          <a:p>
            <a:pPr algn="ctr"/>
            <a:r>
              <a:rPr lang="en-US" sz="4400" dirty="0">
                <a:solidFill>
                  <a:srgbClr val="002060"/>
                </a:solidFill>
              </a:rPr>
              <a:t>In order to establish the goals and related strategies, an organisation need to </a:t>
            </a:r>
            <a:r>
              <a:rPr lang="en-US" sz="4400" dirty="0" err="1">
                <a:solidFill>
                  <a:srgbClr val="002060"/>
                </a:solidFill>
              </a:rPr>
              <a:t>analyse</a:t>
            </a:r>
            <a:r>
              <a:rPr lang="en-US" sz="4400" dirty="0">
                <a:solidFill>
                  <a:srgbClr val="002060"/>
                </a:solidFill>
              </a:rPr>
              <a:t> and understand its current position in term of </a:t>
            </a:r>
            <a:endParaRPr lang="en-US" sz="4400" dirty="0" smtClean="0">
              <a:solidFill>
                <a:srgbClr val="002060"/>
              </a:solidFill>
            </a:endParaRPr>
          </a:p>
          <a:p>
            <a:pPr algn="ctr"/>
            <a:r>
              <a:rPr lang="en-US" sz="4400" dirty="0" smtClean="0">
                <a:solidFill>
                  <a:srgbClr val="002060"/>
                </a:solidFill>
              </a:rPr>
              <a:t>Strengths</a:t>
            </a:r>
            <a:r>
              <a:rPr lang="en-US" sz="4400" dirty="0">
                <a:solidFill>
                  <a:srgbClr val="002060"/>
                </a:solidFill>
              </a:rPr>
              <a:t>, Weaknesses, Opportunities and Threats.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10"/>
          <p:cNvSpPr>
            <a:spLocks noChangeArrowheads="1"/>
          </p:cNvSpPr>
          <p:nvPr/>
        </p:nvSpPr>
        <p:spPr bwMode="auto">
          <a:xfrm>
            <a:off x="685800" y="381000"/>
            <a:ext cx="7772400" cy="4318428"/>
          </a:xfrm>
          <a:prstGeom prst="rect">
            <a:avLst/>
          </a:prstGeom>
          <a:noFill/>
          <a:ln w="9525">
            <a:noFill/>
            <a:miter lim="800000"/>
            <a:headEnd/>
            <a:tailEnd/>
          </a:ln>
        </p:spPr>
        <p:txBody>
          <a:bodyPr anchor="ctr"/>
          <a:lstStyle/>
          <a:p>
            <a:pPr algn="ctr">
              <a:spcBef>
                <a:spcPts val="2500"/>
              </a:spcBef>
            </a:pPr>
            <a:r>
              <a:rPr lang="en-US" sz="5400" b="1" dirty="0" smtClean="0">
                <a:solidFill>
                  <a:srgbClr val="632523"/>
                </a:solidFill>
                <a:ea typeface="Tahoma" pitchFamily="34" charset="0"/>
                <a:cs typeface="Times New Roman" pitchFamily="18" charset="0"/>
              </a:rPr>
              <a:t>Goals</a:t>
            </a:r>
            <a:r>
              <a:rPr lang="en-US" sz="9600" b="1" dirty="0">
                <a:solidFill>
                  <a:schemeClr val="tx2"/>
                </a:solidFill>
                <a:ea typeface="Tahoma" pitchFamily="34" charset="0"/>
                <a:cs typeface="Times New Roman" pitchFamily="18" charset="0"/>
              </a:rPr>
              <a:t/>
            </a:r>
            <a:br>
              <a:rPr lang="en-US" sz="9600" b="1" dirty="0">
                <a:solidFill>
                  <a:schemeClr val="tx2"/>
                </a:solidFill>
                <a:ea typeface="Tahoma" pitchFamily="34" charset="0"/>
                <a:cs typeface="Times New Roman" pitchFamily="18" charset="0"/>
              </a:rPr>
            </a:br>
            <a:r>
              <a:rPr lang="en-US" sz="3500" dirty="0" smtClean="0">
                <a:solidFill>
                  <a:srgbClr val="002060"/>
                </a:solidFill>
                <a:ea typeface="Tahoma" pitchFamily="34" charset="0"/>
                <a:cs typeface="Times New Roman" pitchFamily="18" charset="0"/>
              </a:rPr>
              <a:t>General </a:t>
            </a:r>
            <a:r>
              <a:rPr lang="en-US" sz="3500" dirty="0">
                <a:solidFill>
                  <a:srgbClr val="002060"/>
                </a:solidFill>
                <a:ea typeface="Tahoma" pitchFamily="34" charset="0"/>
                <a:cs typeface="Times New Roman" pitchFamily="18" charset="0"/>
              </a:rPr>
              <a:t>statements of future aims which represent the main core areas of operations in the mission. </a:t>
            </a:r>
            <a:endParaRPr lang="en-US" sz="9600" dirty="0">
              <a:solidFill>
                <a:srgbClr val="002060"/>
              </a:solidFill>
              <a:ea typeface="Tahoma" pitchFamily="34" charset="0"/>
              <a:cs typeface="Times New Roman" pitchFamily="18" charset="0"/>
            </a:endParaRPr>
          </a:p>
        </p:txBody>
      </p:sp>
    </p:spTree>
  </p:cSld>
  <p:clrMapOvr>
    <a:masterClrMapping/>
  </p:clrMapOvr>
  <p:transition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09600" y="1295400"/>
            <a:ext cx="7620000" cy="50292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p:nvPr>
        </p:nvSpPr>
        <p:spPr>
          <a:xfrm>
            <a:off x="152400" y="152400"/>
            <a:ext cx="8991600" cy="914400"/>
          </a:xfrm>
        </p:spPr>
        <p:txBody>
          <a:bodyPr/>
          <a:lstStyle/>
          <a:p>
            <a:pPr>
              <a:defRPr/>
            </a:pPr>
            <a:r>
              <a:rPr lang="en-US" sz="3200" b="1" kern="1200" dirty="0" smtClean="0">
                <a:solidFill>
                  <a:srgbClr val="C0504D">
                    <a:lumMod val="50000"/>
                  </a:srgbClr>
                </a:solidFill>
                <a:ea typeface="Tahoma" pitchFamily="34" charset="0"/>
                <a:cs typeface="Times New Roman" pitchFamily="18" charset="0"/>
              </a:rPr>
              <a:t>Planning as the Primary Management Function</a:t>
            </a:r>
            <a:endParaRPr lang="en-US" sz="3200" b="1" dirty="0">
              <a:solidFill>
                <a:srgbClr val="360000"/>
              </a:solidFill>
              <a:cs typeface="Times New Roman" pitchFamily="18" charset="0"/>
            </a:endParaRPr>
          </a:p>
        </p:txBody>
      </p:sp>
      <p:grpSp>
        <p:nvGrpSpPr>
          <p:cNvPr id="7172" name="Group 22"/>
          <p:cNvGrpSpPr>
            <a:grpSpLocks/>
          </p:cNvGrpSpPr>
          <p:nvPr/>
        </p:nvGrpSpPr>
        <p:grpSpPr bwMode="auto">
          <a:xfrm>
            <a:off x="1066800" y="1905000"/>
            <a:ext cx="6184900" cy="3949700"/>
            <a:chOff x="288" y="1248"/>
            <a:chExt cx="3896" cy="2488"/>
          </a:xfrm>
        </p:grpSpPr>
        <p:sp>
          <p:nvSpPr>
            <p:cNvPr id="6154" name="Text Box 4"/>
            <p:cNvSpPr txBox="1">
              <a:spLocks noChangeArrowheads="1"/>
            </p:cNvSpPr>
            <p:nvPr/>
          </p:nvSpPr>
          <p:spPr bwMode="auto">
            <a:xfrm>
              <a:off x="288" y="2090"/>
              <a:ext cx="1248" cy="368"/>
            </a:xfrm>
            <a:prstGeom prst="rect">
              <a:avLst/>
            </a:prstGeom>
            <a:blipFill>
              <a:blip r:embed="rId2" cstate="print"/>
              <a:tile tx="0" ty="0" sx="100000" sy="100000" flip="none" algn="tl"/>
            </a:blipFill>
            <a:ln w="38100">
              <a:solidFill>
                <a:schemeClr val="tx1"/>
              </a:solidFill>
              <a:miter lim="800000"/>
              <a:headEnd/>
              <a:tailEnd/>
            </a:ln>
          </p:spPr>
          <p:txBody>
            <a:bodyPr>
              <a:spAutoFit/>
            </a:bodyPr>
            <a:lstStyle/>
            <a:p>
              <a:pPr algn="ctr">
                <a:spcBef>
                  <a:spcPct val="50000"/>
                </a:spcBef>
                <a:defRPr/>
              </a:pPr>
              <a:r>
                <a:rPr lang="en-US" sz="3200" b="1" dirty="0">
                  <a:solidFill>
                    <a:srgbClr val="002060"/>
                  </a:solidFill>
                </a:rPr>
                <a:t>Planning</a:t>
              </a:r>
            </a:p>
          </p:txBody>
        </p:sp>
        <p:sp>
          <p:nvSpPr>
            <p:cNvPr id="6155" name="Text Box 7"/>
            <p:cNvSpPr txBox="1">
              <a:spLocks noChangeArrowheads="1"/>
            </p:cNvSpPr>
            <p:nvPr/>
          </p:nvSpPr>
          <p:spPr bwMode="auto">
            <a:xfrm>
              <a:off x="2640" y="1248"/>
              <a:ext cx="1536" cy="368"/>
            </a:xfrm>
            <a:prstGeom prst="rect">
              <a:avLst/>
            </a:prstGeom>
            <a:blipFill>
              <a:blip r:embed="rId2" cstate="print"/>
              <a:tile tx="0" ty="0" sx="100000" sy="100000" flip="none" algn="tl"/>
            </a:blipFill>
            <a:ln w="38100">
              <a:solidFill>
                <a:schemeClr val="tx1"/>
              </a:solidFill>
              <a:miter lim="800000"/>
              <a:headEnd/>
              <a:tailEnd/>
            </a:ln>
          </p:spPr>
          <p:txBody>
            <a:bodyPr>
              <a:spAutoFit/>
            </a:bodyPr>
            <a:lstStyle/>
            <a:p>
              <a:pPr algn="ctr">
                <a:spcBef>
                  <a:spcPct val="50000"/>
                </a:spcBef>
                <a:defRPr/>
              </a:pPr>
              <a:r>
                <a:rPr lang="en-US" sz="3200" b="1" dirty="0">
                  <a:solidFill>
                    <a:srgbClr val="002060"/>
                  </a:solidFill>
                </a:rPr>
                <a:t>Organizing</a:t>
              </a:r>
            </a:p>
          </p:txBody>
        </p:sp>
        <p:sp>
          <p:nvSpPr>
            <p:cNvPr id="6156" name="Text Box 8"/>
            <p:cNvSpPr txBox="1">
              <a:spLocks noChangeArrowheads="1"/>
            </p:cNvSpPr>
            <p:nvPr/>
          </p:nvSpPr>
          <p:spPr bwMode="auto">
            <a:xfrm>
              <a:off x="2648" y="2059"/>
              <a:ext cx="1536" cy="368"/>
            </a:xfrm>
            <a:prstGeom prst="rect">
              <a:avLst/>
            </a:prstGeom>
            <a:blipFill>
              <a:blip r:embed="rId2" cstate="print"/>
              <a:tile tx="0" ty="0" sx="100000" sy="100000" flip="none" algn="tl"/>
            </a:blipFill>
            <a:ln w="38100">
              <a:solidFill>
                <a:schemeClr val="tx1"/>
              </a:solidFill>
              <a:miter lim="800000"/>
              <a:headEnd/>
              <a:tailEnd/>
            </a:ln>
          </p:spPr>
          <p:txBody>
            <a:bodyPr>
              <a:spAutoFit/>
            </a:bodyPr>
            <a:lstStyle/>
            <a:p>
              <a:pPr algn="ctr">
                <a:spcBef>
                  <a:spcPct val="50000"/>
                </a:spcBef>
                <a:defRPr/>
              </a:pPr>
              <a:r>
                <a:rPr lang="en-US" sz="3200" b="1" dirty="0">
                  <a:solidFill>
                    <a:srgbClr val="002060"/>
                  </a:solidFill>
                </a:rPr>
                <a:t>Leading</a:t>
              </a:r>
            </a:p>
          </p:txBody>
        </p:sp>
        <p:sp>
          <p:nvSpPr>
            <p:cNvPr id="6157" name="Text Box 9"/>
            <p:cNvSpPr txBox="1">
              <a:spLocks noChangeArrowheads="1"/>
            </p:cNvSpPr>
            <p:nvPr/>
          </p:nvSpPr>
          <p:spPr bwMode="auto">
            <a:xfrm>
              <a:off x="2648" y="2910"/>
              <a:ext cx="1536" cy="368"/>
            </a:xfrm>
            <a:prstGeom prst="rect">
              <a:avLst/>
            </a:prstGeom>
            <a:blipFill>
              <a:blip r:embed="rId2" cstate="print"/>
              <a:tile tx="0" ty="0" sx="100000" sy="100000" flip="none" algn="tl"/>
            </a:blipFill>
            <a:ln w="38100">
              <a:solidFill>
                <a:schemeClr val="tx1"/>
              </a:solidFill>
              <a:miter lim="800000"/>
              <a:headEnd/>
              <a:tailEnd/>
            </a:ln>
          </p:spPr>
          <p:txBody>
            <a:bodyPr>
              <a:spAutoFit/>
            </a:bodyPr>
            <a:lstStyle/>
            <a:p>
              <a:pPr algn="ctr">
                <a:spcBef>
                  <a:spcPct val="50000"/>
                </a:spcBef>
                <a:defRPr/>
              </a:pPr>
              <a:r>
                <a:rPr lang="en-US" sz="3200" b="1" dirty="0">
                  <a:solidFill>
                    <a:srgbClr val="002060"/>
                  </a:solidFill>
                </a:rPr>
                <a:t>Controlling</a:t>
              </a:r>
            </a:p>
          </p:txBody>
        </p:sp>
        <p:grpSp>
          <p:nvGrpSpPr>
            <p:cNvPr id="7182" name="Group 16"/>
            <p:cNvGrpSpPr>
              <a:grpSpLocks/>
            </p:cNvGrpSpPr>
            <p:nvPr/>
          </p:nvGrpSpPr>
          <p:grpSpPr bwMode="auto">
            <a:xfrm>
              <a:off x="1536" y="1440"/>
              <a:ext cx="1056" cy="1680"/>
              <a:chOff x="1536" y="1440"/>
              <a:chExt cx="1056" cy="1680"/>
            </a:xfrm>
          </p:grpSpPr>
          <p:sp>
            <p:nvSpPr>
              <p:cNvPr id="7187" name="Line 11"/>
              <p:cNvSpPr>
                <a:spLocks noChangeShapeType="1"/>
              </p:cNvSpPr>
              <p:nvPr/>
            </p:nvSpPr>
            <p:spPr bwMode="auto">
              <a:xfrm>
                <a:off x="1536" y="2268"/>
                <a:ext cx="480" cy="0"/>
              </a:xfrm>
              <a:prstGeom prst="line">
                <a:avLst/>
              </a:prstGeom>
              <a:noFill/>
              <a:ln w="57150">
                <a:solidFill>
                  <a:srgbClr val="006699"/>
                </a:solidFill>
                <a:round/>
                <a:headEnd/>
                <a:tailEnd/>
              </a:ln>
            </p:spPr>
            <p:txBody>
              <a:bodyPr/>
              <a:lstStyle/>
              <a:p>
                <a:endParaRPr lang="en-US"/>
              </a:p>
            </p:txBody>
          </p:sp>
          <p:sp>
            <p:nvSpPr>
              <p:cNvPr id="7188" name="Line 12"/>
              <p:cNvSpPr>
                <a:spLocks noChangeShapeType="1"/>
              </p:cNvSpPr>
              <p:nvPr/>
            </p:nvSpPr>
            <p:spPr bwMode="auto">
              <a:xfrm>
                <a:off x="2016" y="1440"/>
                <a:ext cx="0" cy="1680"/>
              </a:xfrm>
              <a:prstGeom prst="line">
                <a:avLst/>
              </a:prstGeom>
              <a:noFill/>
              <a:ln w="57150">
                <a:solidFill>
                  <a:srgbClr val="006699"/>
                </a:solidFill>
                <a:round/>
                <a:headEnd/>
                <a:tailEnd/>
              </a:ln>
            </p:spPr>
            <p:txBody>
              <a:bodyPr/>
              <a:lstStyle/>
              <a:p>
                <a:endParaRPr lang="en-US"/>
              </a:p>
            </p:txBody>
          </p:sp>
          <p:sp>
            <p:nvSpPr>
              <p:cNvPr id="7189" name="Line 13"/>
              <p:cNvSpPr>
                <a:spLocks noChangeShapeType="1"/>
              </p:cNvSpPr>
              <p:nvPr/>
            </p:nvSpPr>
            <p:spPr bwMode="auto">
              <a:xfrm>
                <a:off x="2016" y="1458"/>
                <a:ext cx="576" cy="0"/>
              </a:xfrm>
              <a:prstGeom prst="line">
                <a:avLst/>
              </a:prstGeom>
              <a:noFill/>
              <a:ln w="57150">
                <a:solidFill>
                  <a:srgbClr val="006699"/>
                </a:solidFill>
                <a:round/>
                <a:headEnd/>
                <a:tailEnd type="triangle" w="med" len="med"/>
              </a:ln>
            </p:spPr>
            <p:txBody>
              <a:bodyPr/>
              <a:lstStyle/>
              <a:p>
                <a:endParaRPr lang="en-US"/>
              </a:p>
            </p:txBody>
          </p:sp>
          <p:sp>
            <p:nvSpPr>
              <p:cNvPr id="7190" name="Line 14"/>
              <p:cNvSpPr>
                <a:spLocks noChangeShapeType="1"/>
              </p:cNvSpPr>
              <p:nvPr/>
            </p:nvSpPr>
            <p:spPr bwMode="auto">
              <a:xfrm>
                <a:off x="2016" y="2268"/>
                <a:ext cx="576" cy="0"/>
              </a:xfrm>
              <a:prstGeom prst="line">
                <a:avLst/>
              </a:prstGeom>
              <a:noFill/>
              <a:ln w="57150">
                <a:solidFill>
                  <a:srgbClr val="006699"/>
                </a:solidFill>
                <a:round/>
                <a:headEnd/>
                <a:tailEnd type="triangle" w="med" len="med"/>
              </a:ln>
            </p:spPr>
            <p:txBody>
              <a:bodyPr/>
              <a:lstStyle/>
              <a:p>
                <a:endParaRPr lang="en-US"/>
              </a:p>
            </p:txBody>
          </p:sp>
          <p:sp>
            <p:nvSpPr>
              <p:cNvPr id="7191" name="Line 15"/>
              <p:cNvSpPr>
                <a:spLocks noChangeShapeType="1"/>
              </p:cNvSpPr>
              <p:nvPr/>
            </p:nvSpPr>
            <p:spPr bwMode="auto">
              <a:xfrm>
                <a:off x="2016" y="3100"/>
                <a:ext cx="576" cy="0"/>
              </a:xfrm>
              <a:prstGeom prst="line">
                <a:avLst/>
              </a:prstGeom>
              <a:noFill/>
              <a:ln w="57150">
                <a:solidFill>
                  <a:srgbClr val="006699"/>
                </a:solidFill>
                <a:round/>
                <a:headEnd/>
                <a:tailEnd type="triangle" w="med" len="med"/>
              </a:ln>
            </p:spPr>
            <p:txBody>
              <a:bodyPr/>
              <a:lstStyle/>
              <a:p>
                <a:endParaRPr lang="en-US"/>
              </a:p>
            </p:txBody>
          </p:sp>
        </p:grpSp>
        <p:grpSp>
          <p:nvGrpSpPr>
            <p:cNvPr id="7183" name="Group 21"/>
            <p:cNvGrpSpPr>
              <a:grpSpLocks/>
            </p:cNvGrpSpPr>
            <p:nvPr/>
          </p:nvGrpSpPr>
          <p:grpSpPr bwMode="auto">
            <a:xfrm>
              <a:off x="854" y="2486"/>
              <a:ext cx="2592" cy="1250"/>
              <a:chOff x="854" y="2486"/>
              <a:chExt cx="2592" cy="1250"/>
            </a:xfrm>
          </p:grpSpPr>
          <p:sp>
            <p:nvSpPr>
              <p:cNvPr id="7184" name="Line 17"/>
              <p:cNvSpPr>
                <a:spLocks noChangeShapeType="1"/>
              </p:cNvSpPr>
              <p:nvPr/>
            </p:nvSpPr>
            <p:spPr bwMode="auto">
              <a:xfrm>
                <a:off x="3436" y="3304"/>
                <a:ext cx="0" cy="432"/>
              </a:xfrm>
              <a:prstGeom prst="line">
                <a:avLst/>
              </a:prstGeom>
              <a:noFill/>
              <a:ln w="57150">
                <a:solidFill>
                  <a:srgbClr val="006699"/>
                </a:solidFill>
                <a:round/>
                <a:headEnd/>
                <a:tailEnd/>
              </a:ln>
            </p:spPr>
            <p:txBody>
              <a:bodyPr/>
              <a:lstStyle/>
              <a:p>
                <a:endParaRPr lang="en-US"/>
              </a:p>
            </p:txBody>
          </p:sp>
          <p:sp>
            <p:nvSpPr>
              <p:cNvPr id="7185" name="Line 18"/>
              <p:cNvSpPr>
                <a:spLocks noChangeShapeType="1"/>
              </p:cNvSpPr>
              <p:nvPr/>
            </p:nvSpPr>
            <p:spPr bwMode="auto">
              <a:xfrm flipH="1">
                <a:off x="854" y="3718"/>
                <a:ext cx="2592" cy="0"/>
              </a:xfrm>
              <a:prstGeom prst="line">
                <a:avLst/>
              </a:prstGeom>
              <a:noFill/>
              <a:ln w="57150">
                <a:solidFill>
                  <a:srgbClr val="006699"/>
                </a:solidFill>
                <a:round/>
                <a:headEnd/>
                <a:tailEnd/>
              </a:ln>
            </p:spPr>
            <p:txBody>
              <a:bodyPr/>
              <a:lstStyle/>
              <a:p>
                <a:endParaRPr lang="en-US"/>
              </a:p>
            </p:txBody>
          </p:sp>
          <p:sp>
            <p:nvSpPr>
              <p:cNvPr id="7186" name="Line 19"/>
              <p:cNvSpPr>
                <a:spLocks noChangeShapeType="1"/>
              </p:cNvSpPr>
              <p:nvPr/>
            </p:nvSpPr>
            <p:spPr bwMode="auto">
              <a:xfrm flipV="1">
                <a:off x="864" y="2486"/>
                <a:ext cx="0" cy="1248"/>
              </a:xfrm>
              <a:prstGeom prst="line">
                <a:avLst/>
              </a:prstGeom>
              <a:noFill/>
              <a:ln w="57150">
                <a:solidFill>
                  <a:srgbClr val="006699"/>
                </a:solidFill>
                <a:round/>
                <a:headEnd type="none"/>
                <a:tailEnd type="triangle"/>
              </a:ln>
            </p:spPr>
            <p:txBody>
              <a:bodyPr/>
              <a:lstStyle/>
              <a:p>
                <a:endParaRPr lang="en-US"/>
              </a:p>
            </p:txBody>
          </p:sp>
        </p:grpSp>
      </p:grpSp>
      <p:cxnSp>
        <p:nvCxnSpPr>
          <p:cNvPr id="3" name="Straight Arrow Connector 2"/>
          <p:cNvCxnSpPr>
            <a:stCxn id="6155" idx="2"/>
          </p:cNvCxnSpPr>
          <p:nvPr/>
        </p:nvCxnSpPr>
        <p:spPr>
          <a:xfrm rot="16200000" flipH="1">
            <a:off x="5708650" y="2800350"/>
            <a:ext cx="635000" cy="1270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3450" y="3906838"/>
            <a:ext cx="12700" cy="601662"/>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2" descr="C:\Users\Wasana\Desktop\images (3).jpg"/>
          <p:cNvPicPr>
            <a:picLocks noChangeAspect="1" noChangeArrowheads="1"/>
          </p:cNvPicPr>
          <p:nvPr/>
        </p:nvPicPr>
        <p:blipFill>
          <a:blip r:embed="rId2" cstate="print"/>
          <a:srcRect/>
          <a:stretch>
            <a:fillRect/>
          </a:stretch>
        </p:blipFill>
        <p:spPr bwMode="auto">
          <a:xfrm>
            <a:off x="7772400" y="0"/>
            <a:ext cx="1371600" cy="1981200"/>
          </a:xfrm>
          <a:prstGeom prst="rect">
            <a:avLst/>
          </a:prstGeom>
          <a:noFill/>
        </p:spPr>
      </p:pic>
      <p:sp>
        <p:nvSpPr>
          <p:cNvPr id="154633" name="Rectangle 9"/>
          <p:cNvSpPr>
            <a:spLocks noGrp="1" noChangeArrowheads="1"/>
          </p:cNvSpPr>
          <p:nvPr>
            <p:ph type="body" idx="1"/>
          </p:nvPr>
        </p:nvSpPr>
        <p:spPr>
          <a:xfrm>
            <a:off x="914400" y="2286000"/>
            <a:ext cx="7772400" cy="2743200"/>
          </a:xfrm>
        </p:spPr>
        <p:txBody>
          <a:bodyPr/>
          <a:lstStyle/>
          <a:p>
            <a:pPr algn="ctr" eaLnBrk="1" hangingPunct="1">
              <a:buFontTx/>
              <a:buNone/>
            </a:pPr>
            <a:r>
              <a:rPr lang="en-US" sz="4400" dirty="0" smtClean="0">
                <a:solidFill>
                  <a:srgbClr val="002060"/>
                </a:solidFill>
              </a:rPr>
              <a:t>To become a 4 Billion Rupee company by the year 2015.</a:t>
            </a:r>
          </a:p>
          <a:p>
            <a:pPr algn="ctr" eaLnBrk="1" hangingPunct="1">
              <a:buFontTx/>
              <a:buNone/>
            </a:pPr>
            <a:endParaRPr lang="en-US" sz="8800" b="1" dirty="0" smtClean="0">
              <a:solidFill>
                <a:srgbClr val="FF0000"/>
              </a:solidFill>
            </a:endParaRPr>
          </a:p>
          <a:p>
            <a:pPr algn="ctr" eaLnBrk="1" hangingPunct="1">
              <a:buNone/>
            </a:pPr>
            <a:endParaRPr lang="en-US" sz="5400" dirty="0" smtClean="0">
              <a:solidFill>
                <a:srgbClr val="0000FF"/>
              </a:solidFill>
            </a:endParaRPr>
          </a:p>
        </p:txBody>
      </p:sp>
      <p:sp>
        <p:nvSpPr>
          <p:cNvPr id="33796" name="Rectangle 11"/>
          <p:cNvSpPr>
            <a:spLocks noGrp="1" noChangeArrowheads="1"/>
          </p:cNvSpPr>
          <p:nvPr>
            <p:ph type="title"/>
          </p:nvPr>
        </p:nvSpPr>
        <p:spPr>
          <a:xfrm>
            <a:off x="1143000" y="914400"/>
            <a:ext cx="6705600" cy="533400"/>
          </a:xfrm>
        </p:spPr>
        <p:txBody>
          <a:bodyPr/>
          <a:lstStyle/>
          <a:p>
            <a:pPr algn="l" eaLnBrk="1" hangingPunct="1">
              <a:defRPr/>
            </a:pPr>
            <a:r>
              <a:rPr lang="en-US" b="1" dirty="0" smtClean="0"/>
              <a:t>     </a:t>
            </a:r>
            <a:r>
              <a:rPr lang="en-US" sz="4000" b="1" kern="1200" dirty="0" smtClean="0">
                <a:solidFill>
                  <a:srgbClr val="C0504D">
                    <a:lumMod val="50000"/>
                  </a:srgbClr>
                </a:solidFill>
                <a:ea typeface="Tahoma" pitchFamily="34" charset="0"/>
                <a:cs typeface="Times New Roman" pitchFamily="18" charset="0"/>
              </a:rPr>
              <a:t>Goal – Sri Lanka Telecom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0"/>
            <a:ext cx="7772400" cy="990600"/>
          </a:xfrm>
        </p:spPr>
        <p:txBody>
          <a:bodyPr/>
          <a:lstStyle/>
          <a:p>
            <a:pPr eaLnBrk="1" hangingPunct="1"/>
            <a:r>
              <a:rPr lang="en-US" sz="4000" b="1" kern="1200" dirty="0" smtClean="0">
                <a:solidFill>
                  <a:srgbClr val="C0504D">
                    <a:lumMod val="50000"/>
                  </a:srgbClr>
                </a:solidFill>
                <a:ea typeface="Tahoma" pitchFamily="34" charset="0"/>
                <a:cs typeface="Times New Roman" pitchFamily="18" charset="0"/>
              </a:rPr>
              <a:t>Goals</a:t>
            </a:r>
          </a:p>
        </p:txBody>
      </p:sp>
      <p:graphicFrame>
        <p:nvGraphicFramePr>
          <p:cNvPr id="89091" name="Group 3"/>
          <p:cNvGraphicFramePr>
            <a:graphicFrameLocks noGrp="1"/>
          </p:cNvGraphicFramePr>
          <p:nvPr>
            <p:ph sz="half" idx="1"/>
          </p:nvPr>
        </p:nvGraphicFramePr>
        <p:xfrm>
          <a:off x="533400" y="914400"/>
          <a:ext cx="8382000" cy="5303772"/>
        </p:xfrm>
        <a:graphic>
          <a:graphicData uri="http://schemas.openxmlformats.org/drawingml/2006/table">
            <a:tbl>
              <a:tblPr/>
              <a:tblGrid>
                <a:gridCol w="8382000"/>
              </a:tblGrid>
              <a:tr h="3505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rgbClr val="002060"/>
                          </a:solidFill>
                          <a:effectLst/>
                          <a:latin typeface="+mn-lt"/>
                          <a:cs typeface="Arial" charset="0"/>
                        </a:rPr>
                        <a:t>Become a 125 billion company by the year 2000 (Wal-Mart, 1990)</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0" i="1" u="none" strike="noStrike" cap="none" normalizeH="0" baseline="0" dirty="0" smtClean="0">
                          <a:ln>
                            <a:noFill/>
                          </a:ln>
                          <a:solidFill>
                            <a:srgbClr val="002060"/>
                          </a:solidFill>
                          <a:effectLst/>
                          <a:latin typeface="+mn-lt"/>
                          <a:cs typeface="Arial" charset="0"/>
                        </a:rPr>
                        <a:t>Yamaha </a:t>
                      </a:r>
                      <a:r>
                        <a:rPr kumimoji="0" lang="en-US" sz="3600" b="0" i="1" u="none" strike="noStrike" cap="none" normalizeH="0" baseline="0" dirty="0" err="1" smtClean="0">
                          <a:ln>
                            <a:noFill/>
                          </a:ln>
                          <a:solidFill>
                            <a:srgbClr val="002060"/>
                          </a:solidFill>
                          <a:effectLst/>
                          <a:latin typeface="+mn-lt"/>
                          <a:cs typeface="Arial" charset="0"/>
                        </a:rPr>
                        <a:t>wo</a:t>
                      </a:r>
                      <a:r>
                        <a:rPr kumimoji="0" lang="en-US" sz="3600" b="0" i="1" u="none" strike="noStrike" cap="none" normalizeH="0" baseline="0" dirty="0" smtClean="0">
                          <a:ln>
                            <a:noFill/>
                          </a:ln>
                          <a:solidFill>
                            <a:srgbClr val="002060"/>
                          </a:solidFill>
                          <a:effectLst/>
                          <a:latin typeface="+mn-lt"/>
                          <a:cs typeface="Arial" charset="0"/>
                        </a:rPr>
                        <a:t> </a:t>
                      </a:r>
                      <a:r>
                        <a:rPr kumimoji="0" lang="en-US" sz="3600" b="0" i="1" u="none" strike="noStrike" cap="none" normalizeH="0" baseline="0" dirty="0" err="1" smtClean="0">
                          <a:ln>
                            <a:noFill/>
                          </a:ln>
                          <a:solidFill>
                            <a:srgbClr val="002060"/>
                          </a:solidFill>
                          <a:effectLst/>
                          <a:latin typeface="+mn-lt"/>
                          <a:cs typeface="Arial" charset="0"/>
                        </a:rPr>
                        <a:t>tsubusu</a:t>
                      </a:r>
                      <a:r>
                        <a:rPr kumimoji="0" lang="en-US" sz="3600" b="0" i="1" u="none" strike="noStrike" cap="none" normalizeH="0" baseline="0" dirty="0" smtClean="0">
                          <a:ln>
                            <a:noFill/>
                          </a:ln>
                          <a:solidFill>
                            <a:srgbClr val="002060"/>
                          </a:solidFill>
                          <a:effectLst/>
                          <a:latin typeface="+mn-lt"/>
                          <a:cs typeface="Arial" charset="0"/>
                        </a:rPr>
                        <a:t> </a:t>
                      </a:r>
                      <a:r>
                        <a:rPr kumimoji="0" lang="en-US" sz="3600" b="0" i="0" u="none" strike="noStrike" cap="none" normalizeH="0" baseline="0" dirty="0" smtClean="0">
                          <a:ln>
                            <a:noFill/>
                          </a:ln>
                          <a:solidFill>
                            <a:srgbClr val="002060"/>
                          </a:solidFill>
                          <a:effectLst/>
                          <a:latin typeface="+mn-lt"/>
                          <a:cs typeface="Arial" charset="0"/>
                        </a:rPr>
                        <a:t>We will destroy Yamaha (Honda, 1970)</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rgbClr val="002060"/>
                          </a:solidFill>
                          <a:effectLst/>
                          <a:latin typeface="+mn-lt"/>
                          <a:cs typeface="Arial" charset="0"/>
                        </a:rPr>
                        <a:t>Crush Adidas (Nike, 1960s)</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1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rgbClr val="002060"/>
                          </a:solidFill>
                          <a:effectLst/>
                          <a:latin typeface="+mn-lt"/>
                          <a:cs typeface="Arial" charset="0"/>
                        </a:rPr>
                        <a:t>Transform this company from a defense contractor in to the best diversified high technology company in the world (Rockwell, 1995)</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457200"/>
            <a:ext cx="6870700" cy="914400"/>
          </a:xfrm>
        </p:spPr>
        <p:txBody>
          <a:bodyPr/>
          <a:lstStyle/>
          <a:p>
            <a:pPr eaLnBrk="1" hangingPunct="1">
              <a:defRPr/>
            </a:pPr>
            <a:r>
              <a:rPr lang="en-US" sz="4000" b="1" kern="1200" dirty="0" smtClean="0">
                <a:solidFill>
                  <a:srgbClr val="C0504D">
                    <a:lumMod val="50000"/>
                  </a:srgbClr>
                </a:solidFill>
                <a:ea typeface="Tahoma" pitchFamily="34" charset="0"/>
                <a:cs typeface="Times New Roman" pitchFamily="18" charset="0"/>
              </a:rPr>
              <a:t>From Goals to Objectives</a:t>
            </a:r>
          </a:p>
        </p:txBody>
      </p:sp>
      <p:sp>
        <p:nvSpPr>
          <p:cNvPr id="92163" name="Text Box 3"/>
          <p:cNvSpPr txBox="1">
            <a:spLocks noChangeArrowheads="1"/>
          </p:cNvSpPr>
          <p:nvPr/>
        </p:nvSpPr>
        <p:spPr bwMode="auto">
          <a:xfrm>
            <a:off x="381000" y="1489075"/>
            <a:ext cx="8610600" cy="317023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sz="4000" dirty="0">
                <a:solidFill>
                  <a:srgbClr val="002060"/>
                </a:solidFill>
                <a:latin typeface="+mn-lt"/>
              </a:rPr>
              <a:t>To successfully achieve the set long term </a:t>
            </a:r>
            <a:r>
              <a:rPr lang="en-US" sz="4000" dirty="0" smtClean="0">
                <a:solidFill>
                  <a:srgbClr val="002060"/>
                </a:solidFill>
                <a:latin typeface="+mn-lt"/>
              </a:rPr>
              <a:t>goals, </a:t>
            </a:r>
            <a:r>
              <a:rPr lang="en-US" sz="4000" dirty="0">
                <a:solidFill>
                  <a:srgbClr val="002060"/>
                </a:solidFill>
                <a:latin typeface="+mn-lt"/>
              </a:rPr>
              <a:t>the goals should be further  expressed in clear, specific, </a:t>
            </a:r>
            <a:r>
              <a:rPr lang="en-US" sz="4000" dirty="0" smtClean="0">
                <a:solidFill>
                  <a:srgbClr val="002060"/>
                </a:solidFill>
                <a:latin typeface="+mn-lt"/>
              </a:rPr>
              <a:t>measurable, </a:t>
            </a:r>
            <a:r>
              <a:rPr lang="en-US" sz="4000" dirty="0">
                <a:solidFill>
                  <a:srgbClr val="002060"/>
                </a:solidFill>
                <a:latin typeface="+mn-lt"/>
              </a:rPr>
              <a:t>medium to short term quantifiable  objectives.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a:xfrm>
            <a:off x="381000" y="1752600"/>
            <a:ext cx="8610600" cy="3886200"/>
          </a:xfrm>
        </p:spPr>
        <p:txBody>
          <a:bodyPr/>
          <a:lstStyle/>
          <a:p>
            <a:pPr eaLnBrk="1" hangingPunct="1">
              <a:spcBef>
                <a:spcPct val="50000"/>
              </a:spcBef>
              <a:buFont typeface="Wingdings" pitchFamily="2" charset="2"/>
              <a:buChar char="§"/>
            </a:pPr>
            <a:r>
              <a:rPr lang="en-US" dirty="0" smtClean="0">
                <a:solidFill>
                  <a:srgbClr val="002060"/>
                </a:solidFill>
              </a:rPr>
              <a:t>What is intended to achieve within a defined medium to short period of time</a:t>
            </a:r>
          </a:p>
          <a:p>
            <a:pPr eaLnBrk="1" hangingPunct="1">
              <a:spcBef>
                <a:spcPct val="50000"/>
              </a:spcBef>
              <a:buFont typeface="Wingdings" pitchFamily="2" charset="2"/>
              <a:buChar char="§"/>
            </a:pPr>
            <a:r>
              <a:rPr lang="en-US" dirty="0" smtClean="0">
                <a:solidFill>
                  <a:srgbClr val="002060"/>
                </a:solidFill>
              </a:rPr>
              <a:t>Expected measurable end results or aims of action</a:t>
            </a:r>
          </a:p>
          <a:p>
            <a:pPr eaLnBrk="1" hangingPunct="1">
              <a:spcBef>
                <a:spcPct val="50000"/>
              </a:spcBef>
              <a:buFont typeface="Wingdings" pitchFamily="2" charset="2"/>
              <a:buChar char="§"/>
            </a:pPr>
            <a:r>
              <a:rPr lang="en-US" dirty="0" smtClean="0">
                <a:solidFill>
                  <a:srgbClr val="002060"/>
                </a:solidFill>
              </a:rPr>
              <a:t>Act as yardsticks to measure performance</a:t>
            </a:r>
          </a:p>
        </p:txBody>
      </p:sp>
      <p:sp>
        <p:nvSpPr>
          <p:cNvPr id="36868" name="Rectangle 4"/>
          <p:cNvSpPr>
            <a:spLocks noGrp="1" noChangeArrowheads="1"/>
          </p:cNvSpPr>
          <p:nvPr>
            <p:ph type="title"/>
          </p:nvPr>
        </p:nvSpPr>
        <p:spPr>
          <a:xfrm>
            <a:off x="685800" y="457200"/>
            <a:ext cx="7772400" cy="1143000"/>
          </a:xfrm>
        </p:spPr>
        <p:txBody>
          <a:bodyPr/>
          <a:lstStyle/>
          <a:p>
            <a:pPr eaLnBrk="1" hangingPunct="1">
              <a:defRPr/>
            </a:pPr>
            <a:r>
              <a:rPr lang="en-US" sz="4000" b="1" kern="1200" dirty="0" smtClean="0">
                <a:solidFill>
                  <a:srgbClr val="C0504D">
                    <a:lumMod val="50000"/>
                  </a:srgbClr>
                </a:solidFill>
                <a:ea typeface="Tahoma" pitchFamily="34" charset="0"/>
                <a:cs typeface="Times New Roman" pitchFamily="18" charset="0"/>
              </a:rPr>
              <a:t>Objectives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304800"/>
            <a:ext cx="7162800" cy="1143000"/>
          </a:xfrm>
        </p:spPr>
        <p:txBody>
          <a:bodyPr/>
          <a:lstStyle/>
          <a:p>
            <a:pPr eaLnBrk="1" hangingPunct="1">
              <a:defRPr/>
            </a:pPr>
            <a:r>
              <a:rPr lang="en-US" sz="4000" b="1" kern="1200" dirty="0" smtClean="0">
                <a:solidFill>
                  <a:srgbClr val="C0504D">
                    <a:lumMod val="50000"/>
                  </a:srgbClr>
                </a:solidFill>
                <a:ea typeface="Tahoma" pitchFamily="34" charset="0"/>
                <a:cs typeface="Times New Roman" pitchFamily="18" charset="0"/>
              </a:rPr>
              <a:t>Characteristics of Objectives</a:t>
            </a:r>
          </a:p>
        </p:txBody>
      </p:sp>
      <p:sp>
        <p:nvSpPr>
          <p:cNvPr id="160773" name="Rectangle 5"/>
          <p:cNvSpPr>
            <a:spLocks noGrp="1" noChangeArrowheads="1"/>
          </p:cNvSpPr>
          <p:nvPr>
            <p:ph type="body" idx="1"/>
          </p:nvPr>
        </p:nvSpPr>
        <p:spPr>
          <a:xfrm>
            <a:off x="1600200" y="1600200"/>
            <a:ext cx="5943600" cy="4114800"/>
          </a:xfrm>
        </p:spPr>
        <p:txBody>
          <a:bodyPr/>
          <a:lstStyle/>
          <a:p>
            <a:pPr eaLnBrk="1" hangingPunct="1">
              <a:lnSpc>
                <a:spcPct val="90000"/>
              </a:lnSpc>
              <a:buFont typeface="Wingdings" pitchFamily="2" charset="2"/>
              <a:buChar char="§"/>
            </a:pPr>
            <a:r>
              <a:rPr lang="en-US" sz="4000" b="1" dirty="0" smtClean="0">
                <a:solidFill>
                  <a:srgbClr val="002060"/>
                </a:solidFill>
              </a:rPr>
              <a:t>S</a:t>
            </a:r>
            <a:r>
              <a:rPr lang="en-US" sz="4000" dirty="0" smtClean="0">
                <a:solidFill>
                  <a:srgbClr val="002060"/>
                </a:solidFill>
              </a:rPr>
              <a:t>pecific</a:t>
            </a:r>
          </a:p>
          <a:p>
            <a:pPr eaLnBrk="1" hangingPunct="1">
              <a:lnSpc>
                <a:spcPct val="90000"/>
              </a:lnSpc>
              <a:buFont typeface="Wingdings" pitchFamily="2" charset="2"/>
              <a:buChar char="§"/>
            </a:pPr>
            <a:r>
              <a:rPr lang="en-US" sz="4000" b="1" dirty="0" smtClean="0">
                <a:solidFill>
                  <a:srgbClr val="002060"/>
                </a:solidFill>
              </a:rPr>
              <a:t>M</a:t>
            </a:r>
            <a:r>
              <a:rPr lang="en-US" sz="4000" dirty="0" smtClean="0">
                <a:solidFill>
                  <a:srgbClr val="002060"/>
                </a:solidFill>
              </a:rPr>
              <a:t>easurable</a:t>
            </a:r>
          </a:p>
          <a:p>
            <a:pPr eaLnBrk="1" hangingPunct="1">
              <a:lnSpc>
                <a:spcPct val="90000"/>
              </a:lnSpc>
              <a:buFont typeface="Wingdings" pitchFamily="2" charset="2"/>
              <a:buChar char="§"/>
            </a:pPr>
            <a:r>
              <a:rPr lang="en-US" sz="4000" b="1" dirty="0" smtClean="0">
                <a:solidFill>
                  <a:srgbClr val="002060"/>
                </a:solidFill>
              </a:rPr>
              <a:t>A</a:t>
            </a:r>
            <a:r>
              <a:rPr lang="en-US" sz="4000" dirty="0" smtClean="0">
                <a:solidFill>
                  <a:srgbClr val="002060"/>
                </a:solidFill>
              </a:rPr>
              <a:t>chievable</a:t>
            </a:r>
          </a:p>
          <a:p>
            <a:pPr eaLnBrk="1" hangingPunct="1">
              <a:lnSpc>
                <a:spcPct val="90000"/>
              </a:lnSpc>
              <a:buFont typeface="Wingdings" pitchFamily="2" charset="2"/>
              <a:buChar char="§"/>
            </a:pPr>
            <a:r>
              <a:rPr lang="en-US" sz="4000" b="1" dirty="0" smtClean="0">
                <a:solidFill>
                  <a:srgbClr val="002060"/>
                </a:solidFill>
              </a:rPr>
              <a:t>R</a:t>
            </a:r>
            <a:r>
              <a:rPr lang="en-US" sz="4000" dirty="0" smtClean="0">
                <a:solidFill>
                  <a:srgbClr val="002060"/>
                </a:solidFill>
              </a:rPr>
              <a:t>ealistic</a:t>
            </a:r>
          </a:p>
          <a:p>
            <a:pPr eaLnBrk="1" hangingPunct="1">
              <a:lnSpc>
                <a:spcPct val="90000"/>
              </a:lnSpc>
              <a:buFont typeface="Wingdings" pitchFamily="2" charset="2"/>
              <a:buChar char="§"/>
            </a:pPr>
            <a:r>
              <a:rPr lang="en-US" sz="4000" b="1" dirty="0" smtClean="0">
                <a:solidFill>
                  <a:srgbClr val="002060"/>
                </a:solidFill>
              </a:rPr>
              <a:t>T</a:t>
            </a:r>
            <a:r>
              <a:rPr lang="en-US" sz="4000" dirty="0" smtClean="0">
                <a:solidFill>
                  <a:srgbClr val="002060"/>
                </a:solidFill>
              </a:rPr>
              <a:t>ime Bound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3"/>
          <p:cNvSpPr>
            <a:spLocks noChangeArrowheads="1"/>
          </p:cNvSpPr>
          <p:nvPr/>
        </p:nvSpPr>
        <p:spPr bwMode="auto">
          <a:xfrm>
            <a:off x="381000" y="1219200"/>
            <a:ext cx="8382000" cy="4876800"/>
          </a:xfrm>
          <a:prstGeom prst="triangle">
            <a:avLst>
              <a:gd name="adj" fmla="val 50000"/>
            </a:avLst>
          </a:prstGeom>
          <a:gradFill rotWithShape="1">
            <a:gsLst>
              <a:gs pos="0">
                <a:srgbClr val="FFFF66"/>
              </a:gs>
              <a:gs pos="100000">
                <a:srgbClr val="66FF33"/>
              </a:gs>
            </a:gsLst>
            <a:lin ang="5400000" scaled="1"/>
          </a:gradFill>
          <a:ln w="38100">
            <a:solidFill>
              <a:schemeClr val="tx1"/>
            </a:solidFill>
            <a:miter lim="800000"/>
            <a:headEnd/>
            <a:tailEnd/>
          </a:ln>
        </p:spPr>
        <p:txBody>
          <a:bodyPr wrap="none" anchor="ctr"/>
          <a:lstStyle/>
          <a:p>
            <a:endParaRPr lang="en-US">
              <a:latin typeface="Corbel" pitchFamily="34" charset="0"/>
            </a:endParaRPr>
          </a:p>
        </p:txBody>
      </p:sp>
      <p:sp>
        <p:nvSpPr>
          <p:cNvPr id="43011" name="AutoShape 4"/>
          <p:cNvSpPr>
            <a:spLocks noChangeArrowheads="1"/>
          </p:cNvSpPr>
          <p:nvPr/>
        </p:nvSpPr>
        <p:spPr bwMode="auto">
          <a:xfrm>
            <a:off x="16764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3012" name="AutoShape 5"/>
          <p:cNvSpPr>
            <a:spLocks noChangeArrowheads="1"/>
          </p:cNvSpPr>
          <p:nvPr/>
        </p:nvSpPr>
        <p:spPr bwMode="auto">
          <a:xfrm>
            <a:off x="24384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3013" name="AutoShape 6"/>
          <p:cNvSpPr>
            <a:spLocks noChangeArrowheads="1"/>
          </p:cNvSpPr>
          <p:nvPr/>
        </p:nvSpPr>
        <p:spPr bwMode="auto">
          <a:xfrm>
            <a:off x="34290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3014" name="AutoShape 7"/>
          <p:cNvSpPr>
            <a:spLocks noChangeArrowheads="1"/>
          </p:cNvSpPr>
          <p:nvPr/>
        </p:nvSpPr>
        <p:spPr bwMode="auto">
          <a:xfrm>
            <a:off x="44958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3015" name="AutoShape 8"/>
          <p:cNvSpPr>
            <a:spLocks noChangeArrowheads="1"/>
          </p:cNvSpPr>
          <p:nvPr/>
        </p:nvSpPr>
        <p:spPr bwMode="auto">
          <a:xfrm>
            <a:off x="417513" y="4238625"/>
            <a:ext cx="3086100" cy="1841500"/>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16" name="AutoShape 9"/>
          <p:cNvSpPr>
            <a:spLocks noChangeArrowheads="1"/>
          </p:cNvSpPr>
          <p:nvPr/>
        </p:nvSpPr>
        <p:spPr bwMode="auto">
          <a:xfrm>
            <a:off x="1179513" y="4235450"/>
            <a:ext cx="3086100" cy="1839913"/>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17" name="AutoShape 10"/>
          <p:cNvSpPr>
            <a:spLocks noChangeArrowheads="1"/>
          </p:cNvSpPr>
          <p:nvPr/>
        </p:nvSpPr>
        <p:spPr bwMode="auto">
          <a:xfrm>
            <a:off x="2133600" y="4237038"/>
            <a:ext cx="3084513" cy="1839912"/>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18" name="AutoShape 11"/>
          <p:cNvSpPr>
            <a:spLocks noChangeArrowheads="1"/>
          </p:cNvSpPr>
          <p:nvPr/>
        </p:nvSpPr>
        <p:spPr bwMode="auto">
          <a:xfrm>
            <a:off x="3048000" y="4240213"/>
            <a:ext cx="3084513" cy="1841500"/>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19" name="AutoShape 12"/>
          <p:cNvSpPr>
            <a:spLocks noChangeArrowheads="1"/>
          </p:cNvSpPr>
          <p:nvPr/>
        </p:nvSpPr>
        <p:spPr bwMode="auto">
          <a:xfrm>
            <a:off x="3962400" y="4232275"/>
            <a:ext cx="3084513" cy="1839913"/>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20" name="AutoShape 13"/>
          <p:cNvSpPr>
            <a:spLocks noChangeArrowheads="1"/>
          </p:cNvSpPr>
          <p:nvPr/>
        </p:nvSpPr>
        <p:spPr bwMode="auto">
          <a:xfrm>
            <a:off x="4779963" y="4233863"/>
            <a:ext cx="3086100" cy="1839912"/>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21" name="AutoShape 14"/>
          <p:cNvSpPr>
            <a:spLocks noChangeArrowheads="1"/>
          </p:cNvSpPr>
          <p:nvPr/>
        </p:nvSpPr>
        <p:spPr bwMode="auto">
          <a:xfrm>
            <a:off x="5618163" y="4237038"/>
            <a:ext cx="3086100" cy="1839912"/>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3022" name="Text Box 15"/>
          <p:cNvSpPr txBox="1">
            <a:spLocks noChangeArrowheads="1"/>
          </p:cNvSpPr>
          <p:nvPr/>
        </p:nvSpPr>
        <p:spPr bwMode="auto">
          <a:xfrm>
            <a:off x="2605088" y="1962150"/>
            <a:ext cx="4021137" cy="1262063"/>
          </a:xfrm>
          <a:prstGeom prst="rect">
            <a:avLst/>
          </a:prstGeom>
          <a:noFill/>
          <a:ln w="9525">
            <a:noFill/>
            <a:miter lim="800000"/>
            <a:headEnd/>
            <a:tailEnd/>
          </a:ln>
        </p:spPr>
        <p:txBody>
          <a:bodyPr wrap="none">
            <a:spAutoFit/>
          </a:bodyPr>
          <a:lstStyle/>
          <a:p>
            <a:pPr algn="ctr"/>
            <a:endParaRPr lang="en-US" b="1" dirty="0">
              <a:solidFill>
                <a:srgbClr val="0000CC"/>
              </a:solidFill>
              <a:latin typeface="CG Omega" pitchFamily="34" charset="0"/>
            </a:endParaRPr>
          </a:p>
          <a:p>
            <a:pPr algn="ctr"/>
            <a:r>
              <a:rPr lang="en-US" sz="2800" b="1" dirty="0">
                <a:solidFill>
                  <a:srgbClr val="0000CC"/>
                </a:solidFill>
                <a:latin typeface="CG Omega" pitchFamily="34" charset="0"/>
              </a:rPr>
              <a:t> </a:t>
            </a:r>
            <a:r>
              <a:rPr lang="en-US" sz="2800" b="1" dirty="0">
                <a:solidFill>
                  <a:srgbClr val="002060"/>
                </a:solidFill>
                <a:latin typeface="CG Omega" pitchFamily="34" charset="0"/>
              </a:rPr>
              <a:t>Corporate Objectives </a:t>
            </a:r>
          </a:p>
          <a:p>
            <a:pPr algn="ctr"/>
            <a:endParaRPr lang="en-US" b="1" dirty="0">
              <a:solidFill>
                <a:srgbClr val="002060"/>
              </a:solidFill>
              <a:latin typeface="CG Omega" pitchFamily="34" charset="0"/>
            </a:endParaRPr>
          </a:p>
        </p:txBody>
      </p:sp>
      <p:sp>
        <p:nvSpPr>
          <p:cNvPr id="43023" name="Text Box 16"/>
          <p:cNvSpPr txBox="1">
            <a:spLocks noChangeArrowheads="1"/>
          </p:cNvSpPr>
          <p:nvPr/>
        </p:nvSpPr>
        <p:spPr bwMode="auto">
          <a:xfrm>
            <a:off x="2438400" y="3638550"/>
            <a:ext cx="3903663" cy="519113"/>
          </a:xfrm>
          <a:prstGeom prst="rect">
            <a:avLst/>
          </a:prstGeom>
          <a:noFill/>
          <a:ln w="9525">
            <a:noFill/>
            <a:miter lim="800000"/>
            <a:headEnd/>
            <a:tailEnd/>
          </a:ln>
        </p:spPr>
        <p:txBody>
          <a:bodyPr wrap="none">
            <a:spAutoFit/>
          </a:bodyPr>
          <a:lstStyle/>
          <a:p>
            <a:r>
              <a:rPr lang="en-US" sz="2800" b="1" dirty="0">
                <a:solidFill>
                  <a:srgbClr val="0000CC"/>
                </a:solidFill>
                <a:latin typeface="CG Omega" pitchFamily="34" charset="0"/>
              </a:rPr>
              <a:t>     </a:t>
            </a:r>
            <a:r>
              <a:rPr lang="en-US" sz="2800" b="1" dirty="0">
                <a:solidFill>
                  <a:srgbClr val="002060"/>
                </a:solidFill>
                <a:latin typeface="CG Omega" pitchFamily="34" charset="0"/>
              </a:rPr>
              <a:t>Tactical Objectives</a:t>
            </a:r>
            <a:endParaRPr lang="en-US" b="1" dirty="0">
              <a:solidFill>
                <a:srgbClr val="002060"/>
              </a:solidFill>
              <a:latin typeface="CG Omega" pitchFamily="34" charset="0"/>
            </a:endParaRPr>
          </a:p>
        </p:txBody>
      </p:sp>
      <p:sp>
        <p:nvSpPr>
          <p:cNvPr id="43024" name="Text Box 17"/>
          <p:cNvSpPr txBox="1">
            <a:spLocks noChangeArrowheads="1"/>
          </p:cNvSpPr>
          <p:nvPr/>
        </p:nvSpPr>
        <p:spPr bwMode="auto">
          <a:xfrm>
            <a:off x="2514600" y="5087938"/>
            <a:ext cx="4062413" cy="519112"/>
          </a:xfrm>
          <a:prstGeom prst="rect">
            <a:avLst/>
          </a:prstGeom>
          <a:noFill/>
          <a:ln w="9525">
            <a:noFill/>
            <a:miter lim="800000"/>
            <a:headEnd/>
            <a:tailEnd/>
          </a:ln>
        </p:spPr>
        <p:txBody>
          <a:bodyPr wrap="none">
            <a:spAutoFit/>
          </a:bodyPr>
          <a:lstStyle/>
          <a:p>
            <a:r>
              <a:rPr lang="en-US" sz="2800" b="1" dirty="0">
                <a:solidFill>
                  <a:srgbClr val="002060"/>
                </a:solidFill>
                <a:latin typeface="CG Omega" pitchFamily="34" charset="0"/>
              </a:rPr>
              <a:t>Operational Objectives</a:t>
            </a:r>
            <a:endParaRPr lang="en-US" b="1" dirty="0">
              <a:solidFill>
                <a:srgbClr val="002060"/>
              </a:solidFill>
              <a:latin typeface="CG Omega" pitchFamily="34" charset="0"/>
            </a:endParaRPr>
          </a:p>
        </p:txBody>
      </p:sp>
      <p:sp>
        <p:nvSpPr>
          <p:cNvPr id="43026" name="Rectangle 2"/>
          <p:cNvSpPr txBox="1">
            <a:spLocks noChangeArrowheads="1"/>
          </p:cNvSpPr>
          <p:nvPr/>
        </p:nvSpPr>
        <p:spPr bwMode="auto">
          <a:xfrm>
            <a:off x="762000" y="457200"/>
            <a:ext cx="7772400" cy="568325"/>
          </a:xfrm>
          <a:prstGeom prst="rect">
            <a:avLst/>
          </a:prstGeom>
          <a:noFill/>
          <a:ln w="9525">
            <a:noFill/>
            <a:miter lim="800000"/>
            <a:headEnd/>
            <a:tailEnd/>
          </a:ln>
        </p:spPr>
        <p:txBody>
          <a:bodyPr anchor="ctr"/>
          <a:lstStyle/>
          <a:p>
            <a:pPr algn="ctr"/>
            <a:r>
              <a:rPr lang="en-US" sz="4000" b="1">
                <a:solidFill>
                  <a:srgbClr val="632523"/>
                </a:solidFill>
                <a:ea typeface="Tahoma" pitchFamily="34" charset="0"/>
                <a:cs typeface="Times New Roman" pitchFamily="18" charset="0"/>
              </a:rPr>
              <a:t>Hierarchy of Objectives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68338" y="193675"/>
            <a:ext cx="7772400" cy="838200"/>
          </a:xfrm>
        </p:spPr>
        <p:txBody>
          <a:bodyPr/>
          <a:lstStyle/>
          <a:p>
            <a:pPr eaLnBrk="1" fontAlgn="auto" hangingPunct="1">
              <a:spcAft>
                <a:spcPts val="0"/>
              </a:spcAft>
              <a:defRPr/>
            </a:pPr>
            <a:r>
              <a:rPr lang="en-US" sz="4000" b="1" kern="1200" dirty="0" smtClean="0">
                <a:solidFill>
                  <a:srgbClr val="C0504D">
                    <a:lumMod val="50000"/>
                  </a:srgbClr>
                </a:solidFill>
                <a:latin typeface="+mn-lt"/>
                <a:ea typeface="Tahoma" pitchFamily="34" charset="0"/>
                <a:cs typeface="Times New Roman" pitchFamily="18" charset="0"/>
              </a:rPr>
              <a:t>Hierarchy</a:t>
            </a:r>
            <a:r>
              <a:rPr lang="en-US" sz="4000" b="1" dirty="0" smtClean="0">
                <a:solidFill>
                  <a:schemeClr val="tx2">
                    <a:satMod val="200000"/>
                  </a:schemeClr>
                </a:solidFill>
                <a:latin typeface="+mn-lt"/>
              </a:rPr>
              <a:t> </a:t>
            </a:r>
            <a:r>
              <a:rPr lang="en-US" sz="4000" b="1" kern="1200" dirty="0" smtClean="0">
                <a:solidFill>
                  <a:srgbClr val="C0504D">
                    <a:lumMod val="50000"/>
                  </a:srgbClr>
                </a:solidFill>
                <a:latin typeface="+mn-lt"/>
                <a:ea typeface="Tahoma" pitchFamily="34" charset="0"/>
                <a:cs typeface="Times New Roman" pitchFamily="18" charset="0"/>
              </a:rPr>
              <a:t>of Objectives</a:t>
            </a:r>
          </a:p>
        </p:txBody>
      </p:sp>
      <p:sp>
        <p:nvSpPr>
          <p:cNvPr id="44035" name="AutoShape 3"/>
          <p:cNvSpPr>
            <a:spLocks noChangeArrowheads="1"/>
          </p:cNvSpPr>
          <p:nvPr/>
        </p:nvSpPr>
        <p:spPr bwMode="auto">
          <a:xfrm>
            <a:off x="381000" y="1219200"/>
            <a:ext cx="8382000" cy="4876800"/>
          </a:xfrm>
          <a:prstGeom prst="triangle">
            <a:avLst>
              <a:gd name="adj" fmla="val 50000"/>
            </a:avLst>
          </a:prstGeom>
          <a:gradFill rotWithShape="1">
            <a:gsLst>
              <a:gs pos="0">
                <a:srgbClr val="FFFF66"/>
              </a:gs>
              <a:gs pos="100000">
                <a:srgbClr val="66FF33"/>
              </a:gs>
            </a:gsLst>
            <a:lin ang="5400000" scaled="1"/>
          </a:gradFill>
          <a:ln w="38100">
            <a:solidFill>
              <a:schemeClr val="tx1"/>
            </a:solidFill>
            <a:miter lim="800000"/>
            <a:headEnd/>
            <a:tailEnd/>
          </a:ln>
        </p:spPr>
        <p:txBody>
          <a:bodyPr wrap="none" anchor="ctr"/>
          <a:lstStyle/>
          <a:p>
            <a:endParaRPr lang="en-US">
              <a:latin typeface="Corbel" pitchFamily="34" charset="0"/>
            </a:endParaRPr>
          </a:p>
        </p:txBody>
      </p:sp>
      <p:sp>
        <p:nvSpPr>
          <p:cNvPr id="44036" name="AutoShape 4"/>
          <p:cNvSpPr>
            <a:spLocks noChangeArrowheads="1"/>
          </p:cNvSpPr>
          <p:nvPr/>
        </p:nvSpPr>
        <p:spPr bwMode="auto">
          <a:xfrm>
            <a:off x="16764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4037" name="AutoShape 5"/>
          <p:cNvSpPr>
            <a:spLocks noChangeArrowheads="1"/>
          </p:cNvSpPr>
          <p:nvPr/>
        </p:nvSpPr>
        <p:spPr bwMode="auto">
          <a:xfrm>
            <a:off x="24384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4038" name="AutoShape 6"/>
          <p:cNvSpPr>
            <a:spLocks noChangeArrowheads="1"/>
          </p:cNvSpPr>
          <p:nvPr/>
        </p:nvSpPr>
        <p:spPr bwMode="auto">
          <a:xfrm>
            <a:off x="34290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4039" name="AutoShape 7"/>
          <p:cNvSpPr>
            <a:spLocks noChangeArrowheads="1"/>
          </p:cNvSpPr>
          <p:nvPr/>
        </p:nvSpPr>
        <p:spPr bwMode="auto">
          <a:xfrm>
            <a:off x="4495800" y="2898775"/>
            <a:ext cx="2957513" cy="1698625"/>
          </a:xfrm>
          <a:prstGeom prst="triangle">
            <a:avLst>
              <a:gd name="adj" fmla="val 50000"/>
            </a:avLst>
          </a:prstGeom>
          <a:solidFill>
            <a:schemeClr val="accent5">
              <a:lumMod val="75000"/>
            </a:schemeClr>
          </a:solidFill>
          <a:ln w="9525">
            <a:solidFill>
              <a:schemeClr val="tx1"/>
            </a:solidFill>
            <a:miter lim="800000"/>
            <a:headEnd/>
            <a:tailEnd/>
          </a:ln>
        </p:spPr>
        <p:txBody>
          <a:bodyPr wrap="none" anchor="ctr"/>
          <a:lstStyle/>
          <a:p>
            <a:endParaRPr lang="en-US">
              <a:latin typeface="Corbel" pitchFamily="34" charset="0"/>
            </a:endParaRPr>
          </a:p>
        </p:txBody>
      </p:sp>
      <p:sp>
        <p:nvSpPr>
          <p:cNvPr id="44040" name="AutoShape 8"/>
          <p:cNvSpPr>
            <a:spLocks noChangeArrowheads="1"/>
          </p:cNvSpPr>
          <p:nvPr/>
        </p:nvSpPr>
        <p:spPr bwMode="auto">
          <a:xfrm>
            <a:off x="417513" y="4238625"/>
            <a:ext cx="3086100" cy="1841500"/>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1" name="AutoShape 9"/>
          <p:cNvSpPr>
            <a:spLocks noChangeArrowheads="1"/>
          </p:cNvSpPr>
          <p:nvPr/>
        </p:nvSpPr>
        <p:spPr bwMode="auto">
          <a:xfrm>
            <a:off x="1066800" y="4267200"/>
            <a:ext cx="3086100" cy="1839913"/>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2" name="AutoShape 10"/>
          <p:cNvSpPr>
            <a:spLocks noChangeArrowheads="1"/>
          </p:cNvSpPr>
          <p:nvPr/>
        </p:nvSpPr>
        <p:spPr bwMode="auto">
          <a:xfrm>
            <a:off x="2057400" y="4267200"/>
            <a:ext cx="3084513" cy="1839912"/>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3" name="AutoShape 11"/>
          <p:cNvSpPr>
            <a:spLocks noChangeArrowheads="1"/>
          </p:cNvSpPr>
          <p:nvPr/>
        </p:nvSpPr>
        <p:spPr bwMode="auto">
          <a:xfrm>
            <a:off x="3048000" y="4267200"/>
            <a:ext cx="3084513" cy="1841500"/>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4" name="AutoShape 12"/>
          <p:cNvSpPr>
            <a:spLocks noChangeArrowheads="1"/>
          </p:cNvSpPr>
          <p:nvPr/>
        </p:nvSpPr>
        <p:spPr bwMode="auto">
          <a:xfrm>
            <a:off x="4038600" y="4267200"/>
            <a:ext cx="3084513" cy="1839913"/>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5" name="AutoShape 13"/>
          <p:cNvSpPr>
            <a:spLocks noChangeArrowheads="1"/>
          </p:cNvSpPr>
          <p:nvPr/>
        </p:nvSpPr>
        <p:spPr bwMode="auto">
          <a:xfrm>
            <a:off x="4724400" y="4267200"/>
            <a:ext cx="3086100" cy="1839912"/>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6" name="AutoShape 14"/>
          <p:cNvSpPr>
            <a:spLocks noChangeArrowheads="1"/>
          </p:cNvSpPr>
          <p:nvPr/>
        </p:nvSpPr>
        <p:spPr bwMode="auto">
          <a:xfrm>
            <a:off x="5638800" y="4267200"/>
            <a:ext cx="3086100" cy="1839912"/>
          </a:xfrm>
          <a:prstGeom prst="triangle">
            <a:avLst>
              <a:gd name="adj" fmla="val 50000"/>
            </a:avLst>
          </a:prstGeom>
          <a:solidFill>
            <a:srgbClr val="9999FF"/>
          </a:solidFill>
          <a:ln w="9525">
            <a:solidFill>
              <a:schemeClr val="tx1"/>
            </a:solidFill>
            <a:miter lim="800000"/>
            <a:headEnd/>
            <a:tailEnd/>
          </a:ln>
        </p:spPr>
        <p:txBody>
          <a:bodyPr wrap="none" anchor="ctr"/>
          <a:lstStyle/>
          <a:p>
            <a:endParaRPr lang="en-US">
              <a:latin typeface="Corbel" pitchFamily="34" charset="0"/>
            </a:endParaRPr>
          </a:p>
        </p:txBody>
      </p:sp>
      <p:sp>
        <p:nvSpPr>
          <p:cNvPr id="44047" name="Text Box 15"/>
          <p:cNvSpPr txBox="1">
            <a:spLocks noChangeArrowheads="1"/>
          </p:cNvSpPr>
          <p:nvPr/>
        </p:nvSpPr>
        <p:spPr bwMode="auto">
          <a:xfrm>
            <a:off x="1430338" y="1506538"/>
            <a:ext cx="6769100" cy="1693862"/>
          </a:xfrm>
          <a:prstGeom prst="rect">
            <a:avLst/>
          </a:prstGeom>
          <a:noFill/>
          <a:ln w="9525">
            <a:noFill/>
            <a:miter lim="800000"/>
            <a:headEnd/>
            <a:tailEnd/>
          </a:ln>
        </p:spPr>
        <p:txBody>
          <a:bodyPr wrap="none">
            <a:spAutoFit/>
          </a:bodyPr>
          <a:lstStyle/>
          <a:p>
            <a:pPr algn="ctr"/>
            <a:endParaRPr lang="en-US" b="1" dirty="0">
              <a:solidFill>
                <a:srgbClr val="0000CC"/>
              </a:solidFill>
              <a:latin typeface="CG Omega" pitchFamily="34" charset="0"/>
            </a:endParaRPr>
          </a:p>
          <a:p>
            <a:pPr algn="ctr"/>
            <a:r>
              <a:rPr lang="en-US" sz="2800" b="1" dirty="0">
                <a:solidFill>
                  <a:srgbClr val="0000CC"/>
                </a:solidFill>
                <a:latin typeface="CG Omega" pitchFamily="34" charset="0"/>
              </a:rPr>
              <a:t> </a:t>
            </a:r>
            <a:r>
              <a:rPr lang="en-US" sz="2800" b="1" dirty="0">
                <a:solidFill>
                  <a:schemeClr val="accent6">
                    <a:lumMod val="75000"/>
                  </a:schemeClr>
                </a:solidFill>
                <a:latin typeface="CG Omega" pitchFamily="34" charset="0"/>
              </a:rPr>
              <a:t>Corporate Objectives</a:t>
            </a:r>
          </a:p>
          <a:p>
            <a:pPr algn="ctr"/>
            <a:r>
              <a:rPr lang="en-US" sz="2800" b="1" dirty="0">
                <a:solidFill>
                  <a:schemeClr val="accent6">
                    <a:lumMod val="75000"/>
                  </a:schemeClr>
                </a:solidFill>
                <a:latin typeface="CG Omega" pitchFamily="34" charset="0"/>
              </a:rPr>
              <a:t>-To increase the ROI annually by 12%- </a:t>
            </a:r>
          </a:p>
          <a:p>
            <a:pPr algn="ctr"/>
            <a:endParaRPr lang="en-US" b="1" dirty="0">
              <a:solidFill>
                <a:srgbClr val="0000CC"/>
              </a:solidFill>
              <a:latin typeface="CG Omega" pitchFamily="34" charset="0"/>
            </a:endParaRPr>
          </a:p>
        </p:txBody>
      </p:sp>
      <p:sp>
        <p:nvSpPr>
          <p:cNvPr id="44048" name="Text Box 16"/>
          <p:cNvSpPr txBox="1">
            <a:spLocks noChangeArrowheads="1"/>
          </p:cNvSpPr>
          <p:nvPr/>
        </p:nvSpPr>
        <p:spPr bwMode="auto">
          <a:xfrm>
            <a:off x="914400" y="3276600"/>
            <a:ext cx="7011988" cy="1262062"/>
          </a:xfrm>
          <a:prstGeom prst="rect">
            <a:avLst/>
          </a:prstGeom>
          <a:noFill/>
          <a:ln w="9525">
            <a:noFill/>
            <a:miter lim="800000"/>
            <a:headEnd/>
            <a:tailEnd/>
          </a:ln>
        </p:spPr>
        <p:txBody>
          <a:bodyPr wrap="none">
            <a:spAutoFit/>
          </a:bodyPr>
          <a:lstStyle/>
          <a:p>
            <a:r>
              <a:rPr lang="en-US" sz="2800" b="1" dirty="0">
                <a:solidFill>
                  <a:srgbClr val="0000CC"/>
                </a:solidFill>
                <a:latin typeface="CG Omega" pitchFamily="34" charset="0"/>
              </a:rPr>
              <a:t>                     </a:t>
            </a:r>
            <a:r>
              <a:rPr lang="en-US" sz="2800" b="1" dirty="0">
                <a:solidFill>
                  <a:srgbClr val="660066"/>
                </a:solidFill>
                <a:latin typeface="CG Omega" pitchFamily="34" charset="0"/>
              </a:rPr>
              <a:t>Tactical Objectives</a:t>
            </a:r>
          </a:p>
          <a:p>
            <a:r>
              <a:rPr lang="en-US" b="1" dirty="0">
                <a:solidFill>
                  <a:srgbClr val="660066"/>
                </a:solidFill>
                <a:latin typeface="CG Omega" pitchFamily="34" charset="0"/>
              </a:rPr>
              <a:t>         To increase the sale of Product X by 20% </a:t>
            </a:r>
          </a:p>
          <a:p>
            <a:r>
              <a:rPr lang="en-US" b="1" dirty="0">
                <a:solidFill>
                  <a:srgbClr val="660066"/>
                </a:solidFill>
                <a:latin typeface="CG Omega" pitchFamily="34" charset="0"/>
              </a:rPr>
              <a:t>                   within the next 6 months</a:t>
            </a:r>
            <a:endParaRPr lang="en-US" sz="2000" b="1" dirty="0">
              <a:solidFill>
                <a:srgbClr val="660066"/>
              </a:solidFill>
              <a:latin typeface="CG Omega" pitchFamily="34" charset="0"/>
            </a:endParaRPr>
          </a:p>
        </p:txBody>
      </p:sp>
      <p:sp>
        <p:nvSpPr>
          <p:cNvPr id="72721" name="Text Box 17"/>
          <p:cNvSpPr txBox="1">
            <a:spLocks noChangeArrowheads="1"/>
          </p:cNvSpPr>
          <p:nvPr/>
        </p:nvSpPr>
        <p:spPr bwMode="auto">
          <a:xfrm>
            <a:off x="685800" y="4724400"/>
            <a:ext cx="7747000" cy="1384300"/>
          </a:xfrm>
          <a:prstGeom prst="rect">
            <a:avLst/>
          </a:prstGeom>
          <a:noFill/>
          <a:ln w="9525">
            <a:noFill/>
            <a:miter lim="800000"/>
            <a:headEnd/>
            <a:tailEnd/>
          </a:ln>
        </p:spPr>
        <p:txBody>
          <a:bodyPr wrap="none">
            <a:spAutoFit/>
          </a:bodyPr>
          <a:lstStyle/>
          <a:p>
            <a:pPr>
              <a:defRPr/>
            </a:pPr>
            <a:r>
              <a:rPr lang="en-US" sz="2800" b="1" dirty="0">
                <a:solidFill>
                  <a:schemeClr val="accent2">
                    <a:lumMod val="75000"/>
                  </a:schemeClr>
                </a:solidFill>
                <a:latin typeface="CG Omega"/>
              </a:rPr>
              <a:t>                    Operational Objectives</a:t>
            </a:r>
          </a:p>
          <a:p>
            <a:pPr>
              <a:defRPr/>
            </a:pPr>
            <a:r>
              <a:rPr lang="en-US" b="1" dirty="0">
                <a:solidFill>
                  <a:schemeClr val="accent2">
                    <a:lumMod val="75000"/>
                  </a:schemeClr>
                </a:solidFill>
                <a:latin typeface="CG Omega"/>
              </a:rPr>
              <a:t>      To increase the awareness of Product X by 50%</a:t>
            </a:r>
            <a:r>
              <a:rPr lang="en-US" sz="2800" b="1" dirty="0">
                <a:solidFill>
                  <a:schemeClr val="accent2">
                    <a:lumMod val="75000"/>
                  </a:schemeClr>
                </a:solidFill>
                <a:latin typeface="CG Omega"/>
              </a:rPr>
              <a:t> </a:t>
            </a:r>
          </a:p>
          <a:p>
            <a:pPr>
              <a:defRPr/>
            </a:pPr>
            <a:r>
              <a:rPr lang="en-US" sz="2800" b="1" dirty="0">
                <a:solidFill>
                  <a:schemeClr val="accent2">
                    <a:lumMod val="75000"/>
                  </a:schemeClr>
                </a:solidFill>
                <a:latin typeface="CG Omega"/>
              </a:rPr>
              <a:t>                      </a:t>
            </a:r>
            <a:r>
              <a:rPr lang="en-US" b="1" dirty="0">
                <a:solidFill>
                  <a:schemeClr val="accent2">
                    <a:lumMod val="75000"/>
                  </a:schemeClr>
                </a:solidFill>
                <a:latin typeface="CG Omega"/>
              </a:rPr>
              <a:t>within the next 3 months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0"/>
            <a:ext cx="8534400" cy="914400"/>
          </a:xfrm>
        </p:spPr>
        <p:txBody>
          <a:bodyPr/>
          <a:lstStyle/>
          <a:p>
            <a:pPr eaLnBrk="1" hangingPunct="1">
              <a:defRPr/>
            </a:pPr>
            <a:r>
              <a:rPr lang="en-US" sz="2800" b="1" kern="1200" dirty="0" smtClean="0">
                <a:solidFill>
                  <a:srgbClr val="C0504D">
                    <a:lumMod val="50000"/>
                  </a:srgbClr>
                </a:solidFill>
                <a:ea typeface="Tahoma" pitchFamily="34" charset="0"/>
                <a:cs typeface="Times New Roman" pitchFamily="18" charset="0"/>
              </a:rPr>
              <a:t>Areas for which Corporate Objectives can be set</a:t>
            </a:r>
          </a:p>
        </p:txBody>
      </p:sp>
      <p:sp>
        <p:nvSpPr>
          <p:cNvPr id="129028" name="Rectangle 4"/>
          <p:cNvSpPr>
            <a:spLocks noGrp="1" noChangeArrowheads="1"/>
          </p:cNvSpPr>
          <p:nvPr>
            <p:ph type="body" idx="1"/>
          </p:nvPr>
        </p:nvSpPr>
        <p:spPr>
          <a:xfrm>
            <a:off x="3505200" y="1143000"/>
            <a:ext cx="5562600" cy="5715000"/>
          </a:xfrm>
        </p:spPr>
        <p:txBody>
          <a:bodyPr/>
          <a:lstStyle/>
          <a:p>
            <a:pPr marL="563563" indent="-563563" eaLnBrk="1" hangingPunct="1">
              <a:buFont typeface="Wingdings" pitchFamily="2" charset="2"/>
              <a:buChar char="§"/>
              <a:tabLst>
                <a:tab pos="563563" algn="l"/>
                <a:tab pos="1477963" algn="l"/>
              </a:tabLst>
              <a:defRPr/>
            </a:pPr>
            <a:r>
              <a:rPr lang="en-US" sz="2800" dirty="0" smtClean="0">
                <a:solidFill>
                  <a:srgbClr val="002060"/>
                </a:solidFill>
              </a:rPr>
              <a:t>Market Standing</a:t>
            </a:r>
          </a:p>
          <a:p>
            <a:pPr marL="563563" indent="-563563" eaLnBrk="1" hangingPunct="1">
              <a:buFont typeface="Wingdings" pitchFamily="2" charset="2"/>
              <a:buChar char="§"/>
              <a:tabLst>
                <a:tab pos="563563" algn="l"/>
                <a:tab pos="1477963" algn="l"/>
              </a:tabLst>
              <a:defRPr/>
            </a:pPr>
            <a:r>
              <a:rPr lang="en-US" sz="2800" dirty="0" smtClean="0">
                <a:solidFill>
                  <a:srgbClr val="002060"/>
                </a:solidFill>
              </a:rPr>
              <a:t>Innovation</a:t>
            </a:r>
          </a:p>
          <a:p>
            <a:pPr marL="563563" indent="-563563" eaLnBrk="1" hangingPunct="1">
              <a:buFont typeface="Wingdings" pitchFamily="2" charset="2"/>
              <a:buChar char="§"/>
              <a:tabLst>
                <a:tab pos="563563" algn="l"/>
                <a:tab pos="1477963" algn="l"/>
              </a:tabLst>
              <a:defRPr/>
            </a:pPr>
            <a:r>
              <a:rPr lang="en-US" sz="2800" dirty="0" smtClean="0">
                <a:solidFill>
                  <a:srgbClr val="002060"/>
                </a:solidFill>
              </a:rPr>
              <a:t>Productivity </a:t>
            </a:r>
          </a:p>
          <a:p>
            <a:pPr marL="563563" indent="-563563" eaLnBrk="1" hangingPunct="1">
              <a:buFont typeface="Wingdings" pitchFamily="2" charset="2"/>
              <a:buChar char="§"/>
              <a:tabLst>
                <a:tab pos="563563" algn="l"/>
                <a:tab pos="1477963" algn="l"/>
              </a:tabLst>
              <a:defRPr/>
            </a:pPr>
            <a:r>
              <a:rPr lang="en-US" sz="2800" dirty="0" smtClean="0">
                <a:solidFill>
                  <a:srgbClr val="002060"/>
                </a:solidFill>
              </a:rPr>
              <a:t>Physical and Financial Resources</a:t>
            </a:r>
          </a:p>
          <a:p>
            <a:pPr marL="563563" indent="-563563" eaLnBrk="1" hangingPunct="1">
              <a:buFont typeface="Wingdings" pitchFamily="2" charset="2"/>
              <a:buChar char="§"/>
              <a:tabLst>
                <a:tab pos="563563" algn="l"/>
                <a:tab pos="1477963" algn="l"/>
              </a:tabLst>
              <a:defRPr/>
            </a:pPr>
            <a:r>
              <a:rPr lang="en-US" sz="2800" dirty="0" smtClean="0">
                <a:solidFill>
                  <a:srgbClr val="002060"/>
                </a:solidFill>
              </a:rPr>
              <a:t>Profitability</a:t>
            </a:r>
          </a:p>
          <a:p>
            <a:pPr marL="563563" indent="-563563" eaLnBrk="1" hangingPunct="1">
              <a:buFont typeface="Wingdings" pitchFamily="2" charset="2"/>
              <a:buChar char="§"/>
              <a:tabLst>
                <a:tab pos="563563" algn="l"/>
                <a:tab pos="1477963" algn="l"/>
              </a:tabLst>
              <a:defRPr/>
            </a:pPr>
            <a:r>
              <a:rPr lang="en-US" sz="2800" dirty="0" smtClean="0">
                <a:solidFill>
                  <a:schemeClr val="accent2">
                    <a:lumMod val="50000"/>
                  </a:schemeClr>
                </a:solidFill>
              </a:rPr>
              <a:t>Manager Performance and</a:t>
            </a:r>
            <a:r>
              <a:rPr lang="en-US" sz="2800" dirty="0" smtClean="0">
                <a:solidFill>
                  <a:srgbClr val="FF0000"/>
                </a:solidFill>
              </a:rPr>
              <a:t> </a:t>
            </a:r>
            <a:r>
              <a:rPr lang="en-US" sz="2800" dirty="0" smtClean="0">
                <a:solidFill>
                  <a:srgbClr val="002060"/>
                </a:solidFill>
              </a:rPr>
              <a:t>Development</a:t>
            </a:r>
          </a:p>
          <a:p>
            <a:pPr marL="563563" indent="-563563" eaLnBrk="1" hangingPunct="1">
              <a:buFont typeface="Wingdings" pitchFamily="2" charset="2"/>
              <a:buChar char="§"/>
              <a:tabLst>
                <a:tab pos="563563" algn="l"/>
                <a:tab pos="1477963" algn="l"/>
              </a:tabLst>
              <a:defRPr/>
            </a:pPr>
            <a:r>
              <a:rPr lang="en-US" sz="2800" dirty="0" smtClean="0">
                <a:solidFill>
                  <a:srgbClr val="002060"/>
                </a:solidFill>
              </a:rPr>
              <a:t>Worker Performance and Attitudes </a:t>
            </a:r>
          </a:p>
          <a:p>
            <a:pPr marL="563563" indent="-563563" eaLnBrk="1" hangingPunct="1">
              <a:buFont typeface="Wingdings" pitchFamily="2" charset="2"/>
              <a:buChar char="§"/>
              <a:tabLst>
                <a:tab pos="563563" algn="l"/>
                <a:tab pos="1477963" algn="l"/>
              </a:tabLst>
              <a:defRPr/>
            </a:pPr>
            <a:r>
              <a:rPr lang="en-US" sz="2800" dirty="0" smtClean="0">
                <a:solidFill>
                  <a:srgbClr val="002060"/>
                </a:solidFill>
              </a:rPr>
              <a:t>Public Responsibility</a:t>
            </a:r>
          </a:p>
          <a:p>
            <a:pPr marL="0" indent="0" eaLnBrk="1" hangingPunct="1">
              <a:buFont typeface="Wingdings" pitchFamily="2" charset="2"/>
              <a:buChar char="§"/>
              <a:tabLst>
                <a:tab pos="563563" algn="l"/>
                <a:tab pos="1477963" algn="l"/>
              </a:tabLst>
              <a:defRPr/>
            </a:pPr>
            <a:endParaRPr lang="en-US" dirty="0" smtClean="0">
              <a:solidFill>
                <a:srgbClr val="002060"/>
              </a:solidFill>
            </a:endParaRPr>
          </a:p>
          <a:p>
            <a:pPr marL="0" indent="0" eaLnBrk="1" hangingPunct="1">
              <a:buFontTx/>
              <a:buNone/>
              <a:tabLst>
                <a:tab pos="563563" algn="l"/>
                <a:tab pos="1477963" algn="l"/>
              </a:tabLst>
              <a:defRPr/>
            </a:pPr>
            <a:r>
              <a:rPr lang="en-US" dirty="0" smtClean="0">
                <a:solidFill>
                  <a:srgbClr val="002060"/>
                </a:solidFill>
              </a:rPr>
              <a:t>          </a:t>
            </a:r>
            <a:endParaRPr lang="en-US" i="1" dirty="0" smtClean="0">
              <a:solidFill>
                <a:srgbClr val="002060"/>
              </a:solidFill>
            </a:endParaRPr>
          </a:p>
        </p:txBody>
      </p:sp>
      <p:sp>
        <p:nvSpPr>
          <p:cNvPr id="45060" name="Oval 5"/>
          <p:cNvSpPr>
            <a:spLocks noChangeArrowheads="1"/>
          </p:cNvSpPr>
          <p:nvPr/>
        </p:nvSpPr>
        <p:spPr bwMode="auto">
          <a:xfrm>
            <a:off x="76200" y="1981200"/>
            <a:ext cx="3352800" cy="2895600"/>
          </a:xfrm>
          <a:prstGeom prst="ellipse">
            <a:avLst/>
          </a:prstGeom>
          <a:solidFill>
            <a:schemeClr val="accent5">
              <a:lumMod val="75000"/>
            </a:schemeClr>
          </a:solidFill>
          <a:ln w="9525">
            <a:solidFill>
              <a:schemeClr val="tx1"/>
            </a:solidFill>
            <a:round/>
            <a:headEnd/>
            <a:tailEnd/>
          </a:ln>
        </p:spPr>
        <p:txBody>
          <a:bodyPr wrap="none" anchor="ctr"/>
          <a:lstStyle/>
          <a:p>
            <a:pPr algn="ctr"/>
            <a:r>
              <a:rPr lang="en-US" b="1">
                <a:solidFill>
                  <a:srgbClr val="002060"/>
                </a:solidFill>
              </a:rPr>
              <a:t>Corporate Objectives </a:t>
            </a:r>
          </a:p>
          <a:p>
            <a:pPr algn="ctr"/>
            <a:r>
              <a:rPr lang="en-US" b="1">
                <a:solidFill>
                  <a:srgbClr val="002060"/>
                </a:solidFill>
              </a:rPr>
              <a:t>Can be established </a:t>
            </a:r>
          </a:p>
          <a:p>
            <a:pPr algn="ctr"/>
            <a:r>
              <a:rPr lang="en-US" b="1">
                <a:solidFill>
                  <a:srgbClr val="002060"/>
                </a:solidFill>
              </a:rPr>
              <a:t>in these Key Results</a:t>
            </a:r>
          </a:p>
          <a:p>
            <a:pPr algn="ctr"/>
            <a:r>
              <a:rPr lang="en-US" b="1">
                <a:solidFill>
                  <a:srgbClr val="002060"/>
                </a:solidFill>
              </a:rPr>
              <a:t>Areas (KRA’s) </a:t>
            </a:r>
          </a:p>
        </p:txBody>
      </p:sp>
      <p:sp>
        <p:nvSpPr>
          <p:cNvPr id="44037" name="Line 7"/>
          <p:cNvSpPr>
            <a:spLocks noChangeShapeType="1"/>
          </p:cNvSpPr>
          <p:nvPr/>
        </p:nvSpPr>
        <p:spPr bwMode="auto">
          <a:xfrm>
            <a:off x="990600" y="792163"/>
            <a:ext cx="7772400" cy="46037"/>
          </a:xfrm>
          <a:prstGeom prst="line">
            <a:avLst/>
          </a:prstGeom>
          <a:noFill/>
          <a:ln w="38100">
            <a:solidFill>
              <a:schemeClr val="tx1"/>
            </a:solidFill>
            <a:round/>
            <a:headEnd/>
            <a:tailEnd/>
          </a:ln>
          <a:effectLst>
            <a:outerShdw dist="63500" dir="7612194" algn="ctr" rotWithShape="0">
              <a:srgbClr val="CC3300"/>
            </a:outerShdw>
          </a:effectLst>
        </p:spPr>
        <p:txBody>
          <a:bodyPr/>
          <a:lstStyle/>
          <a:p>
            <a:pPr>
              <a:defRPr/>
            </a:pPr>
            <a:endParaRPr lang="en-US"/>
          </a:p>
        </p:txBody>
      </p:sp>
      <p:sp>
        <p:nvSpPr>
          <p:cNvPr id="44038" name="Freeform 9"/>
          <p:cNvSpPr>
            <a:spLocks/>
          </p:cNvSpPr>
          <p:nvPr/>
        </p:nvSpPr>
        <p:spPr bwMode="auto">
          <a:xfrm>
            <a:off x="1600200" y="4267200"/>
            <a:ext cx="1143000" cy="1447800"/>
          </a:xfrm>
          <a:custGeom>
            <a:avLst/>
            <a:gdLst>
              <a:gd name="T0" fmla="*/ 0 w 960"/>
              <a:gd name="T1" fmla="*/ 0 h 576"/>
              <a:gd name="T2" fmla="*/ 2147483647 w 960"/>
              <a:gd name="T3" fmla="*/ 2147483647 h 576"/>
              <a:gd name="T4" fmla="*/ 2147483647 w 960"/>
              <a:gd name="T5" fmla="*/ 2147483647 h 576"/>
              <a:gd name="T6" fmla="*/ 2147483647 w 960"/>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576">
                <a:moveTo>
                  <a:pt x="0" y="0"/>
                </a:moveTo>
                <a:cubicBezTo>
                  <a:pt x="20" y="144"/>
                  <a:pt x="40" y="288"/>
                  <a:pt x="96" y="384"/>
                </a:cubicBezTo>
                <a:cubicBezTo>
                  <a:pt x="152" y="480"/>
                  <a:pt x="192" y="576"/>
                  <a:pt x="336" y="576"/>
                </a:cubicBezTo>
                <a:cubicBezTo>
                  <a:pt x="480" y="576"/>
                  <a:pt x="856" y="416"/>
                  <a:pt x="960" y="384"/>
                </a:cubicBezTo>
              </a:path>
            </a:pathLst>
          </a:custGeom>
          <a:noFill/>
          <a:ln w="127000" cmpd="sng">
            <a:solidFill>
              <a:srgbClr val="006699"/>
            </a:solidFill>
            <a:round/>
            <a:headEnd type="none" w="med" len="med"/>
            <a:tailEnd type="triangle" w="med" len="med"/>
          </a:ln>
          <a:effectLst>
            <a:outerShdw dist="68392" dir="1308085" algn="ctr" rotWithShape="0">
              <a:schemeClr val="tx1"/>
            </a:outerShdw>
          </a:effectLst>
        </p:spPr>
        <p:txBody>
          <a:bodyPr/>
          <a:lstStyle/>
          <a:p>
            <a:pPr>
              <a:defRPr/>
            </a:pPr>
            <a:endParaRPr lang="en-US"/>
          </a:p>
        </p:txBody>
      </p:sp>
      <p:sp>
        <p:nvSpPr>
          <p:cNvPr id="45065" name="TextBox 9"/>
          <p:cNvSpPr txBox="1">
            <a:spLocks noChangeArrowheads="1"/>
          </p:cNvSpPr>
          <p:nvPr/>
        </p:nvSpPr>
        <p:spPr bwMode="auto">
          <a:xfrm>
            <a:off x="5943600" y="6091237"/>
            <a:ext cx="2362200" cy="461963"/>
          </a:xfrm>
          <a:prstGeom prst="rect">
            <a:avLst/>
          </a:prstGeom>
          <a:noFill/>
          <a:ln w="9525">
            <a:noFill/>
            <a:miter lim="800000"/>
            <a:headEnd/>
            <a:tailEnd/>
          </a:ln>
        </p:spPr>
        <p:txBody>
          <a:bodyPr>
            <a:spAutoFit/>
          </a:bodyPr>
          <a:lstStyle/>
          <a:p>
            <a:r>
              <a:rPr lang="en-US" i="1" dirty="0">
                <a:solidFill>
                  <a:srgbClr val="002060"/>
                </a:solidFill>
              </a:rPr>
              <a:t>(Peter </a:t>
            </a:r>
            <a:r>
              <a:rPr lang="en-US" i="1" dirty="0" err="1">
                <a:solidFill>
                  <a:srgbClr val="002060"/>
                </a:solidFill>
              </a:rPr>
              <a:t>Drucker</a:t>
            </a:r>
            <a:r>
              <a:rPr lang="en-US" i="1" dirty="0">
                <a:solidFill>
                  <a:srgbClr val="002060"/>
                </a:solidFill>
              </a:rPr>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body" idx="1"/>
          </p:nvPr>
        </p:nvSpPr>
        <p:spPr>
          <a:xfrm>
            <a:off x="152400" y="1219200"/>
            <a:ext cx="8991600" cy="4572000"/>
          </a:xfrm>
        </p:spPr>
        <p:txBody>
          <a:bodyPr/>
          <a:lstStyle/>
          <a:p>
            <a:pPr marL="609600" indent="-609600" eaLnBrk="1" hangingPunct="1"/>
            <a:endParaRPr lang="en-US" sz="2800" b="1" dirty="0" smtClean="0">
              <a:latin typeface="CG Omega" pitchFamily="34" charset="0"/>
            </a:endParaRPr>
          </a:p>
          <a:p>
            <a:pPr marL="282575" indent="-282575" eaLnBrk="1" hangingPunct="1"/>
            <a:r>
              <a:rPr lang="en-US" sz="2800" dirty="0" smtClean="0">
                <a:solidFill>
                  <a:srgbClr val="002060"/>
                </a:solidFill>
              </a:rPr>
              <a:t>The broad </a:t>
            </a:r>
            <a:r>
              <a:rPr lang="en-US" sz="2800" dirty="0" err="1" smtClean="0">
                <a:solidFill>
                  <a:srgbClr val="002060"/>
                </a:solidFill>
              </a:rPr>
              <a:t>programme</a:t>
            </a:r>
            <a:r>
              <a:rPr lang="en-US" sz="2800" dirty="0" smtClean="0">
                <a:solidFill>
                  <a:srgbClr val="002060"/>
                </a:solidFill>
              </a:rPr>
              <a:t> for achieving an </a:t>
            </a:r>
            <a:r>
              <a:rPr lang="en-US" sz="2800" dirty="0" err="1" smtClean="0">
                <a:solidFill>
                  <a:srgbClr val="002060"/>
                </a:solidFill>
              </a:rPr>
              <a:t>organisation’s</a:t>
            </a:r>
            <a:r>
              <a:rPr lang="en-US" sz="2800" dirty="0" smtClean="0">
                <a:solidFill>
                  <a:srgbClr val="002060"/>
                </a:solidFill>
              </a:rPr>
              <a:t> goals and it’s mission. </a:t>
            </a:r>
            <a:r>
              <a:rPr lang="en-US" sz="2400" i="1" dirty="0" smtClean="0">
                <a:solidFill>
                  <a:srgbClr val="002060"/>
                </a:solidFill>
              </a:rPr>
              <a:t>(Stoner &amp; Freeman,1995)</a:t>
            </a:r>
            <a:endParaRPr lang="en-US" sz="1200" i="1" dirty="0" smtClean="0">
              <a:solidFill>
                <a:srgbClr val="002060"/>
              </a:solidFill>
            </a:endParaRPr>
          </a:p>
          <a:p>
            <a:pPr marL="282575" indent="-282575" eaLnBrk="1" hangingPunct="1"/>
            <a:endParaRPr lang="en-US" sz="1200" i="1" dirty="0" smtClean="0">
              <a:solidFill>
                <a:srgbClr val="002060"/>
              </a:solidFill>
            </a:endParaRPr>
          </a:p>
          <a:p>
            <a:pPr marL="282575" indent="-282575" eaLnBrk="1" hangingPunct="1"/>
            <a:r>
              <a:rPr lang="en-US" sz="2800" dirty="0" smtClean="0">
                <a:solidFill>
                  <a:srgbClr val="002060"/>
                </a:solidFill>
              </a:rPr>
              <a:t>A comprehensive </a:t>
            </a:r>
            <a:r>
              <a:rPr lang="en-US" sz="2800" dirty="0" smtClean="0">
                <a:solidFill>
                  <a:schemeClr val="accent2">
                    <a:lumMod val="50000"/>
                  </a:schemeClr>
                </a:solidFill>
              </a:rPr>
              <a:t>plan</a:t>
            </a:r>
            <a:r>
              <a:rPr lang="en-US" sz="2800" dirty="0" smtClean="0">
                <a:solidFill>
                  <a:srgbClr val="FF0000"/>
                </a:solidFill>
              </a:rPr>
              <a:t> </a:t>
            </a:r>
            <a:r>
              <a:rPr lang="en-US" sz="2800" dirty="0" smtClean="0">
                <a:solidFill>
                  <a:srgbClr val="002060"/>
                </a:solidFill>
              </a:rPr>
              <a:t>for accomplishing an </a:t>
            </a:r>
            <a:r>
              <a:rPr lang="en-US" sz="2800" dirty="0" err="1" smtClean="0">
                <a:solidFill>
                  <a:srgbClr val="002060"/>
                </a:solidFill>
              </a:rPr>
              <a:t>organisation’s</a:t>
            </a:r>
            <a:r>
              <a:rPr lang="en-US" sz="2800" dirty="0" smtClean="0">
                <a:solidFill>
                  <a:srgbClr val="002060"/>
                </a:solidFill>
              </a:rPr>
              <a:t> goals. </a:t>
            </a:r>
            <a:r>
              <a:rPr lang="en-US" sz="2400" i="1" dirty="0" smtClean="0">
                <a:solidFill>
                  <a:srgbClr val="002060"/>
                </a:solidFill>
              </a:rPr>
              <a:t>(Griffin, 2012)</a:t>
            </a:r>
            <a:endParaRPr lang="en-US" sz="1200" i="1" dirty="0" smtClean="0">
              <a:solidFill>
                <a:srgbClr val="002060"/>
              </a:solidFill>
            </a:endParaRPr>
          </a:p>
          <a:p>
            <a:pPr marL="609600" indent="-609600" eaLnBrk="1" hangingPunct="1"/>
            <a:endParaRPr lang="en-US" sz="1200" i="1" dirty="0" smtClean="0">
              <a:solidFill>
                <a:srgbClr val="002060"/>
              </a:solidFill>
            </a:endParaRPr>
          </a:p>
        </p:txBody>
      </p:sp>
      <p:sp>
        <p:nvSpPr>
          <p:cNvPr id="43012" name="Rectangle 4"/>
          <p:cNvSpPr>
            <a:spLocks noChangeArrowheads="1"/>
          </p:cNvSpPr>
          <p:nvPr/>
        </p:nvSpPr>
        <p:spPr bwMode="auto">
          <a:xfrm>
            <a:off x="685800" y="457200"/>
            <a:ext cx="7772400" cy="1143000"/>
          </a:xfrm>
          <a:prstGeom prst="rect">
            <a:avLst/>
          </a:prstGeom>
          <a:noFill/>
          <a:ln w="9525">
            <a:noFill/>
            <a:miter lim="800000"/>
            <a:headEnd/>
            <a:tailEnd/>
          </a:ln>
        </p:spPr>
        <p:txBody>
          <a:bodyPr anchor="ctr"/>
          <a:lstStyle/>
          <a:p>
            <a:pPr algn="ctr">
              <a:defRPr/>
            </a:pPr>
            <a:r>
              <a:rPr lang="en-US" sz="4400" b="1" dirty="0">
                <a:solidFill>
                  <a:srgbClr val="C0504D">
                    <a:lumMod val="50000"/>
                  </a:srgbClr>
                </a:solidFill>
                <a:latin typeface="+mn-lt"/>
                <a:ea typeface="Tahoma" pitchFamily="34" charset="0"/>
                <a:cs typeface="Times New Roman" pitchFamily="18" charset="0"/>
              </a:rPr>
              <a:t>Strategy </a:t>
            </a:r>
          </a:p>
          <a:p>
            <a:pPr algn="ctr">
              <a:defRPr/>
            </a:pPr>
            <a:endParaRPr lang="en-US" sz="4400" b="1" dirty="0">
              <a:solidFill>
                <a:srgbClr val="FF0066"/>
              </a:solidFill>
              <a:latin typeface="CG Omega" pitchFamily="34" charset="0"/>
            </a:endParaRPr>
          </a:p>
        </p:txBody>
      </p:sp>
      <p:sp>
        <p:nvSpPr>
          <p:cNvPr id="49156" name="Text Box 5"/>
          <p:cNvSpPr txBox="1">
            <a:spLocks noChangeArrowheads="1"/>
          </p:cNvSpPr>
          <p:nvPr/>
        </p:nvSpPr>
        <p:spPr bwMode="auto">
          <a:xfrm>
            <a:off x="76200" y="4419600"/>
            <a:ext cx="9144000" cy="549275"/>
          </a:xfrm>
          <a:prstGeom prst="rect">
            <a:avLst/>
          </a:prstGeom>
          <a:noFill/>
          <a:ln w="9525">
            <a:noFill/>
            <a:miter lim="800000"/>
            <a:headEnd/>
            <a:tailEnd/>
          </a:ln>
        </p:spPr>
        <p:txBody>
          <a:bodyPr>
            <a:spAutoFit/>
          </a:bodyPr>
          <a:lstStyle/>
          <a:p>
            <a:pPr>
              <a:spcBef>
                <a:spcPct val="50000"/>
              </a:spcBef>
            </a:pPr>
            <a:r>
              <a:rPr lang="en-US" sz="3000" b="1" dirty="0">
                <a:solidFill>
                  <a:srgbClr val="002060"/>
                </a:solidFill>
              </a:rPr>
              <a:t>      Decide what is the best way to achieve the </a:t>
            </a:r>
            <a:r>
              <a:rPr lang="en-US" sz="3000" b="1" dirty="0" smtClean="0">
                <a:solidFill>
                  <a:srgbClr val="002060"/>
                </a:solidFill>
              </a:rPr>
              <a:t>aims.</a:t>
            </a:r>
            <a:endParaRPr lang="en-US" dirty="0">
              <a:solidFill>
                <a:srgbClr val="00206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5"/>
          <p:cNvSpPr>
            <a:spLocks noChangeArrowheads="1"/>
          </p:cNvSpPr>
          <p:nvPr/>
        </p:nvSpPr>
        <p:spPr bwMode="auto">
          <a:xfrm>
            <a:off x="1981200" y="1600200"/>
            <a:ext cx="4826000" cy="4391025"/>
          </a:xfrm>
          <a:prstGeom prst="flowChartExtract">
            <a:avLst/>
          </a:prstGeom>
          <a:solidFill>
            <a:schemeClr val="accent1"/>
          </a:solidFill>
          <a:ln w="9525">
            <a:solidFill>
              <a:schemeClr val="tx1"/>
            </a:solidFill>
            <a:miter lim="800000"/>
            <a:headEnd/>
            <a:tailEnd/>
          </a:ln>
        </p:spPr>
        <p:txBody>
          <a:bodyPr wrap="none" anchor="ctr"/>
          <a:lstStyle/>
          <a:p>
            <a:endParaRPr lang="en-US"/>
          </a:p>
        </p:txBody>
      </p:sp>
      <p:sp>
        <p:nvSpPr>
          <p:cNvPr id="44036" name="Rectangle 2"/>
          <p:cNvSpPr>
            <a:spLocks noGrp="1" noChangeArrowheads="1"/>
          </p:cNvSpPr>
          <p:nvPr>
            <p:ph type="ctrTitle"/>
          </p:nvPr>
        </p:nvSpPr>
        <p:spPr>
          <a:xfrm>
            <a:off x="609600" y="339725"/>
            <a:ext cx="7772400" cy="1223963"/>
          </a:xfrm>
        </p:spPr>
        <p:txBody>
          <a:bodyPr/>
          <a:lstStyle/>
          <a:p>
            <a:pPr eaLnBrk="1" hangingPunct="1">
              <a:defRPr/>
            </a:pPr>
            <a:r>
              <a:rPr lang="en-US" b="1" kern="1200" dirty="0" smtClean="0">
                <a:solidFill>
                  <a:srgbClr val="C0504D">
                    <a:lumMod val="50000"/>
                  </a:srgbClr>
                </a:solidFill>
                <a:latin typeface="+mn-lt"/>
                <a:ea typeface="Tahoma" pitchFamily="34" charset="0"/>
                <a:cs typeface="Times New Roman" pitchFamily="18" charset="0"/>
              </a:rPr>
              <a:t>Hierarchy of Strategies</a:t>
            </a:r>
          </a:p>
        </p:txBody>
      </p:sp>
      <p:sp>
        <p:nvSpPr>
          <p:cNvPr id="50180" name="Rectangle 3"/>
          <p:cNvSpPr>
            <a:spLocks noGrp="1" noChangeArrowheads="1"/>
          </p:cNvSpPr>
          <p:nvPr>
            <p:ph type="subTitle" idx="1"/>
          </p:nvPr>
        </p:nvSpPr>
        <p:spPr>
          <a:xfrm>
            <a:off x="762000" y="914400"/>
            <a:ext cx="7561263" cy="5356225"/>
          </a:xfrm>
        </p:spPr>
        <p:txBody>
          <a:bodyPr/>
          <a:lstStyle/>
          <a:p>
            <a:pPr eaLnBrk="1" hangingPunct="1"/>
            <a:endParaRPr lang="en-US" sz="1000" dirty="0" smtClean="0">
              <a:solidFill>
                <a:srgbClr val="0000FF"/>
              </a:solidFill>
            </a:endParaRPr>
          </a:p>
          <a:p>
            <a:pPr eaLnBrk="1" hangingPunct="1">
              <a:lnSpc>
                <a:spcPct val="200000"/>
              </a:lnSpc>
            </a:pPr>
            <a:endParaRPr lang="en-US" sz="1800" dirty="0" smtClean="0"/>
          </a:p>
          <a:p>
            <a:pPr eaLnBrk="1" hangingPunct="1">
              <a:lnSpc>
                <a:spcPct val="200000"/>
              </a:lnSpc>
            </a:pPr>
            <a:endParaRPr lang="en-US" sz="2000" dirty="0" smtClean="0"/>
          </a:p>
          <a:p>
            <a:pPr eaLnBrk="1" hangingPunct="1">
              <a:lnSpc>
                <a:spcPct val="200000"/>
              </a:lnSpc>
            </a:pPr>
            <a:r>
              <a:rPr lang="en-US" dirty="0" smtClean="0">
                <a:solidFill>
                  <a:srgbClr val="002060"/>
                </a:solidFill>
              </a:rPr>
              <a:t>Corporate Level Strategies</a:t>
            </a:r>
          </a:p>
          <a:p>
            <a:pPr eaLnBrk="1" hangingPunct="1">
              <a:lnSpc>
                <a:spcPct val="200000"/>
              </a:lnSpc>
            </a:pPr>
            <a:r>
              <a:rPr lang="en-US" dirty="0" smtClean="0">
                <a:solidFill>
                  <a:srgbClr val="002060"/>
                </a:solidFill>
              </a:rPr>
              <a:t>Functional Level strategies</a:t>
            </a:r>
          </a:p>
          <a:p>
            <a:pPr eaLnBrk="1" hangingPunct="1">
              <a:lnSpc>
                <a:spcPct val="200000"/>
              </a:lnSpc>
            </a:pPr>
            <a:r>
              <a:rPr lang="en-US" dirty="0" smtClean="0">
                <a:solidFill>
                  <a:srgbClr val="002060"/>
                </a:solidFill>
              </a:rPr>
              <a:t>Operational Level Strategies  </a:t>
            </a:r>
          </a:p>
        </p:txBody>
      </p:sp>
      <p:sp>
        <p:nvSpPr>
          <p:cNvPr id="50181" name="Line 7"/>
          <p:cNvSpPr>
            <a:spLocks noChangeShapeType="1"/>
          </p:cNvSpPr>
          <p:nvPr/>
        </p:nvSpPr>
        <p:spPr bwMode="auto">
          <a:xfrm flipV="1">
            <a:off x="3276600" y="3657600"/>
            <a:ext cx="2209800" cy="0"/>
          </a:xfrm>
          <a:prstGeom prst="line">
            <a:avLst/>
          </a:prstGeom>
          <a:noFill/>
          <a:ln w="9525">
            <a:solidFill>
              <a:schemeClr val="tx1"/>
            </a:solidFill>
            <a:round/>
            <a:headEnd/>
            <a:tailEnd/>
          </a:ln>
        </p:spPr>
        <p:txBody>
          <a:bodyPr/>
          <a:lstStyle/>
          <a:p>
            <a:endParaRPr lang="en-US"/>
          </a:p>
        </p:txBody>
      </p:sp>
      <p:sp>
        <p:nvSpPr>
          <p:cNvPr id="50182" name="Line 8"/>
          <p:cNvSpPr>
            <a:spLocks noChangeShapeType="1"/>
          </p:cNvSpPr>
          <p:nvPr/>
        </p:nvSpPr>
        <p:spPr bwMode="auto">
          <a:xfrm>
            <a:off x="2667000" y="4800600"/>
            <a:ext cx="34290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685800" y="1981200"/>
            <a:ext cx="8382000" cy="4191000"/>
          </a:xfrm>
        </p:spPr>
        <p:txBody>
          <a:bodyPr/>
          <a:lstStyle/>
          <a:p>
            <a:pPr marL="609600" indent="-609600" eaLnBrk="1" hangingPunct="1">
              <a:buFont typeface="Wingdings" pitchFamily="2" charset="2"/>
              <a:buChar char="§"/>
              <a:defRPr/>
            </a:pPr>
            <a:r>
              <a:rPr lang="en-US" sz="3600" dirty="0" smtClean="0">
                <a:solidFill>
                  <a:srgbClr val="002060"/>
                </a:solidFill>
              </a:rPr>
              <a:t>Setting the Goals and Objectives</a:t>
            </a:r>
          </a:p>
          <a:p>
            <a:pPr marL="0" indent="0" eaLnBrk="1" hangingPunct="1">
              <a:buFontTx/>
              <a:buNone/>
              <a:defRPr/>
            </a:pPr>
            <a:r>
              <a:rPr lang="en-US" sz="3600" dirty="0" smtClean="0">
                <a:solidFill>
                  <a:srgbClr val="002060"/>
                </a:solidFill>
              </a:rPr>
              <a:t>	Where do we want to be?</a:t>
            </a:r>
          </a:p>
          <a:p>
            <a:pPr marL="573088" indent="-573088" eaLnBrk="1" hangingPunct="1">
              <a:buFont typeface="Wingdings" pitchFamily="2" charset="2"/>
              <a:buChar char="§"/>
              <a:defRPr/>
            </a:pPr>
            <a:endParaRPr lang="en-US" sz="2400" dirty="0" smtClean="0">
              <a:solidFill>
                <a:srgbClr val="002060"/>
              </a:solidFill>
            </a:endParaRPr>
          </a:p>
          <a:p>
            <a:pPr marL="573088" indent="-573088" eaLnBrk="1" hangingPunct="1">
              <a:buFont typeface="Wingdings" pitchFamily="2" charset="2"/>
              <a:buChar char="§"/>
              <a:defRPr/>
            </a:pPr>
            <a:r>
              <a:rPr lang="en-US" sz="3600" dirty="0" smtClean="0">
                <a:solidFill>
                  <a:srgbClr val="002060"/>
                </a:solidFill>
              </a:rPr>
              <a:t>Formulating Strategies</a:t>
            </a:r>
          </a:p>
          <a:p>
            <a:pPr marL="0" indent="0" eaLnBrk="1" hangingPunct="1">
              <a:buFontTx/>
              <a:buNone/>
              <a:defRPr/>
            </a:pPr>
            <a:r>
              <a:rPr lang="en-US" sz="3600" dirty="0" smtClean="0">
                <a:solidFill>
                  <a:srgbClr val="002060"/>
                </a:solidFill>
              </a:rPr>
              <a:t>	How do we reach it?</a:t>
            </a:r>
          </a:p>
        </p:txBody>
      </p:sp>
      <p:sp>
        <p:nvSpPr>
          <p:cNvPr id="8196" name="Title 7"/>
          <p:cNvSpPr>
            <a:spLocks noGrp="1"/>
          </p:cNvSpPr>
          <p:nvPr>
            <p:ph type="title"/>
          </p:nvPr>
        </p:nvSpPr>
        <p:spPr>
          <a:xfrm>
            <a:off x="533400" y="457200"/>
            <a:ext cx="7772400" cy="1143000"/>
          </a:xfrm>
        </p:spPr>
        <p:txBody>
          <a:bodyPr/>
          <a:lstStyle/>
          <a:p>
            <a:r>
              <a:rPr lang="en-US" sz="3600" b="1" dirty="0" smtClean="0">
                <a:solidFill>
                  <a:srgbClr val="632523"/>
                </a:solidFill>
                <a:ea typeface="Tahoma" pitchFamily="34" charset="0"/>
                <a:cs typeface="Times New Roman" pitchFamily="18" charset="0"/>
              </a:rPr>
              <a:t/>
            </a:r>
            <a:br>
              <a:rPr lang="en-US" sz="3600" b="1" dirty="0" smtClean="0">
                <a:solidFill>
                  <a:srgbClr val="632523"/>
                </a:solidFill>
                <a:ea typeface="Tahoma" pitchFamily="34" charset="0"/>
                <a:cs typeface="Times New Roman" pitchFamily="18" charset="0"/>
              </a:rPr>
            </a:br>
            <a:r>
              <a:rPr lang="en-US" sz="3600" b="1" dirty="0" smtClean="0">
                <a:solidFill>
                  <a:srgbClr val="632523"/>
                </a:solidFill>
                <a:ea typeface="Tahoma" pitchFamily="34" charset="0"/>
                <a:cs typeface="Times New Roman" pitchFamily="18" charset="0"/>
              </a:rPr>
              <a:t>The Two Major Activities involved in Planning</a:t>
            </a:r>
            <a:r>
              <a:rPr lang="en-US" dirty="0" smtClean="0">
                <a:ea typeface="Tahoma" pitchFamily="34" charset="0"/>
                <a:cs typeface="Times New Roman" pitchFamily="18" charset="0"/>
              </a:rPr>
              <a:t/>
            </a:r>
            <a:br>
              <a:rPr lang="en-US" dirty="0" smtClean="0">
                <a:ea typeface="Tahoma" pitchFamily="34" charset="0"/>
                <a:cs typeface="Times New Roman" pitchFamily="18" charset="0"/>
              </a:rPr>
            </a:br>
            <a:endParaRPr lang="en-US" dirty="0" smtClean="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81000"/>
            <a:ext cx="7772400" cy="1143000"/>
          </a:xfrm>
        </p:spPr>
        <p:txBody>
          <a:bodyPr/>
          <a:lstStyle/>
          <a:p>
            <a:pPr eaLnBrk="1" hangingPunct="1">
              <a:defRPr/>
            </a:pPr>
            <a:r>
              <a:rPr lang="en-US" b="1" kern="1200" dirty="0" smtClean="0">
                <a:solidFill>
                  <a:srgbClr val="C0504D">
                    <a:lumMod val="50000"/>
                  </a:srgbClr>
                </a:solidFill>
                <a:latin typeface="+mn-lt"/>
                <a:ea typeface="Tahoma" pitchFamily="34" charset="0"/>
                <a:cs typeface="Times New Roman" pitchFamily="18" charset="0"/>
              </a:rPr>
              <a:t>Policies</a:t>
            </a:r>
          </a:p>
        </p:txBody>
      </p:sp>
      <p:sp>
        <p:nvSpPr>
          <p:cNvPr id="51203" name="Rectangle 4"/>
          <p:cNvSpPr>
            <a:spLocks noGrp="1" noChangeArrowheads="1"/>
          </p:cNvSpPr>
          <p:nvPr>
            <p:ph type="body" idx="1"/>
          </p:nvPr>
        </p:nvSpPr>
        <p:spPr>
          <a:xfrm>
            <a:off x="457200" y="1371600"/>
            <a:ext cx="8686800" cy="4114800"/>
          </a:xfrm>
        </p:spPr>
        <p:txBody>
          <a:bodyPr/>
          <a:lstStyle/>
          <a:p>
            <a:pPr eaLnBrk="1" hangingPunct="1"/>
            <a:endParaRPr lang="en-US" sz="4800" b="1" dirty="0" smtClean="0"/>
          </a:p>
          <a:p>
            <a:pPr eaLnBrk="1" hangingPunct="1">
              <a:buFontTx/>
              <a:buNone/>
            </a:pPr>
            <a:r>
              <a:rPr lang="en-US" sz="4800" b="1" dirty="0" smtClean="0"/>
              <a:t>  </a:t>
            </a:r>
            <a:r>
              <a:rPr lang="en-US" sz="4800" dirty="0" smtClean="0">
                <a:solidFill>
                  <a:srgbClr val="002060"/>
                </a:solidFill>
              </a:rPr>
              <a:t>A Policy is a general guideline for decision-making.</a:t>
            </a:r>
          </a:p>
          <a:p>
            <a:pPr eaLnBrk="1" hangingPunct="1">
              <a:lnSpc>
                <a:spcPct val="20000"/>
              </a:lnSpc>
              <a:buFontTx/>
              <a:buNone/>
            </a:pPr>
            <a:endParaRPr lang="en-US" sz="48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609600"/>
            <a:ext cx="7772400" cy="838200"/>
          </a:xfrm>
        </p:spPr>
        <p:txBody>
          <a:bodyPr/>
          <a:lstStyle/>
          <a:p>
            <a:pPr algn="l" eaLnBrk="1" hangingPunct="1">
              <a:defRPr/>
            </a:pPr>
            <a:r>
              <a:rPr lang="en-US" sz="4000" b="1" kern="1200" dirty="0" smtClean="0">
                <a:solidFill>
                  <a:srgbClr val="C0504D">
                    <a:lumMod val="50000"/>
                  </a:srgbClr>
                </a:solidFill>
                <a:latin typeface="+mn-lt"/>
                <a:ea typeface="Tahoma" pitchFamily="34" charset="0"/>
                <a:cs typeface="Times New Roman" pitchFamily="18" charset="0"/>
              </a:rPr>
              <a:t>Benefits of Planning</a:t>
            </a:r>
          </a:p>
        </p:txBody>
      </p:sp>
      <p:sp>
        <p:nvSpPr>
          <p:cNvPr id="15363" name="Rectangle 3"/>
          <p:cNvSpPr>
            <a:spLocks noGrp="1" noChangeArrowheads="1"/>
          </p:cNvSpPr>
          <p:nvPr>
            <p:ph type="body" idx="1"/>
          </p:nvPr>
        </p:nvSpPr>
        <p:spPr>
          <a:xfrm>
            <a:off x="381000" y="1524000"/>
            <a:ext cx="8382000" cy="4953000"/>
          </a:xfrm>
        </p:spPr>
        <p:txBody>
          <a:bodyPr/>
          <a:lstStyle/>
          <a:p>
            <a:pPr marL="609600" indent="-609600" eaLnBrk="1" hangingPunct="1">
              <a:lnSpc>
                <a:spcPct val="90000"/>
              </a:lnSpc>
              <a:buFont typeface="Wingdings" pitchFamily="2" charset="2"/>
              <a:buChar char="§"/>
            </a:pPr>
            <a:r>
              <a:rPr lang="en-US" sz="2800" dirty="0" smtClean="0">
                <a:solidFill>
                  <a:srgbClr val="002060"/>
                </a:solidFill>
              </a:rPr>
              <a:t>Provide a sense of direction</a:t>
            </a:r>
          </a:p>
          <a:p>
            <a:pPr marL="609600" indent="-609600" eaLnBrk="1" hangingPunct="1">
              <a:lnSpc>
                <a:spcPct val="90000"/>
              </a:lnSpc>
              <a:buFont typeface="Wingdings" pitchFamily="2" charset="2"/>
              <a:buChar char="§"/>
            </a:pPr>
            <a:r>
              <a:rPr lang="en-US" sz="2800" dirty="0" smtClean="0">
                <a:solidFill>
                  <a:srgbClr val="002060"/>
                </a:solidFill>
              </a:rPr>
              <a:t>Facilitate successful growth</a:t>
            </a:r>
          </a:p>
          <a:p>
            <a:pPr marL="609600" indent="-609600" eaLnBrk="1" hangingPunct="1">
              <a:lnSpc>
                <a:spcPct val="90000"/>
              </a:lnSpc>
              <a:buFont typeface="Wingdings" pitchFamily="2" charset="2"/>
              <a:buChar char="§"/>
            </a:pPr>
            <a:r>
              <a:rPr lang="en-US" sz="2800" dirty="0" smtClean="0">
                <a:solidFill>
                  <a:srgbClr val="002060"/>
                </a:solidFill>
              </a:rPr>
              <a:t>Set up the guidelines for action</a:t>
            </a:r>
          </a:p>
          <a:p>
            <a:pPr marL="609600" indent="-609600" eaLnBrk="1" hangingPunct="1">
              <a:lnSpc>
                <a:spcPct val="90000"/>
              </a:lnSpc>
              <a:buFont typeface="Wingdings" pitchFamily="2" charset="2"/>
              <a:buChar char="§"/>
            </a:pPr>
            <a:r>
              <a:rPr lang="en-US" sz="2800" dirty="0" smtClean="0">
                <a:solidFill>
                  <a:srgbClr val="002060"/>
                </a:solidFill>
                <a:cs typeface="Times New Roman" pitchFamily="18" charset="0"/>
              </a:rPr>
              <a:t>Reduces uncertainty by anticipating change</a:t>
            </a:r>
            <a:r>
              <a:rPr lang="en-US" sz="2800" dirty="0" smtClean="0">
                <a:solidFill>
                  <a:srgbClr val="002060"/>
                </a:solidFill>
              </a:rPr>
              <a:t> in advance</a:t>
            </a:r>
          </a:p>
          <a:p>
            <a:pPr marL="609600" indent="-609600" eaLnBrk="1" hangingPunct="1">
              <a:lnSpc>
                <a:spcPct val="90000"/>
              </a:lnSpc>
              <a:buFont typeface="Wingdings" pitchFamily="2" charset="2"/>
              <a:buChar char="§"/>
            </a:pPr>
            <a:r>
              <a:rPr lang="en-US" sz="2800" dirty="0" smtClean="0">
                <a:solidFill>
                  <a:srgbClr val="002060"/>
                </a:solidFill>
              </a:rPr>
              <a:t>Helps motivate people</a:t>
            </a:r>
          </a:p>
          <a:p>
            <a:pPr marL="609600" indent="-609600" eaLnBrk="1" hangingPunct="1">
              <a:lnSpc>
                <a:spcPct val="90000"/>
              </a:lnSpc>
              <a:buFont typeface="Wingdings" pitchFamily="2" charset="2"/>
              <a:buChar char="§"/>
            </a:pPr>
            <a:r>
              <a:rPr lang="en-US" sz="2800" dirty="0" smtClean="0">
                <a:solidFill>
                  <a:srgbClr val="002060"/>
                </a:solidFill>
              </a:rPr>
              <a:t>Provide the basis for controlling </a:t>
            </a:r>
          </a:p>
          <a:p>
            <a:pPr marL="609600" indent="-609600" eaLnBrk="1" hangingPunct="1">
              <a:lnSpc>
                <a:spcPct val="90000"/>
              </a:lnSpc>
              <a:buFont typeface="Wingdings" pitchFamily="2" charset="2"/>
              <a:buChar char="§"/>
            </a:pPr>
            <a:r>
              <a:rPr lang="en-US" sz="2800" dirty="0" smtClean="0">
                <a:solidFill>
                  <a:srgbClr val="002060"/>
                </a:solidFill>
              </a:rPr>
              <a:t>Provides the basis for other managerial functions</a:t>
            </a:r>
          </a:p>
          <a:p>
            <a:pPr marL="609600" indent="-609600" eaLnBrk="1" hangingPunct="1">
              <a:lnSpc>
                <a:spcPct val="90000"/>
              </a:lnSpc>
              <a:buFont typeface="Wingdings" pitchFamily="2" charset="2"/>
              <a:buChar char="§"/>
            </a:pPr>
            <a:r>
              <a:rPr lang="en-US" sz="2800" dirty="0" smtClean="0">
                <a:solidFill>
                  <a:srgbClr val="002060"/>
                </a:solidFill>
                <a:cs typeface="Times New Roman" pitchFamily="18" charset="0"/>
              </a:rPr>
              <a:t>Provides the basis for coordination</a:t>
            </a:r>
          </a:p>
          <a:p>
            <a:pPr marL="609600" indent="-609600" eaLnBrk="1" hangingPunct="1">
              <a:lnSpc>
                <a:spcPct val="90000"/>
              </a:lnSpc>
              <a:buFont typeface="Wingdings" pitchFamily="2" charset="2"/>
              <a:buChar char="§"/>
            </a:pPr>
            <a:r>
              <a:rPr lang="en-US" sz="2800" dirty="0" smtClean="0">
                <a:solidFill>
                  <a:srgbClr val="002060"/>
                </a:solidFill>
                <a:cs typeface="Times New Roman" pitchFamily="18" charset="0"/>
              </a:rPr>
              <a:t>Facilitates efficient and effective use of resources</a:t>
            </a:r>
            <a:endParaRPr lang="en-US" sz="2400" dirty="0" smtClean="0">
              <a:solidFill>
                <a:srgbClr val="002060"/>
              </a:solidFill>
              <a:cs typeface="Times New Roman" pitchFamily="18" charset="0"/>
            </a:endParaRPr>
          </a:p>
          <a:p>
            <a:pPr marL="609600" indent="-609600" eaLnBrk="1" hangingPunct="1">
              <a:lnSpc>
                <a:spcPct val="90000"/>
              </a:lnSpc>
              <a:buFont typeface="Wingdings" pitchFamily="2" charset="2"/>
              <a:buChar char="§"/>
            </a:pPr>
            <a:endParaRPr lang="en-US" sz="2400" dirty="0" smtClean="0">
              <a:solidFill>
                <a:srgbClr val="002060"/>
              </a:solidFill>
              <a:cs typeface="Times New Roman" pitchFamily="18" charset="0"/>
            </a:endParaRPr>
          </a:p>
          <a:p>
            <a:pPr marL="609600" indent="-609600" eaLnBrk="1" hangingPunct="1">
              <a:lnSpc>
                <a:spcPct val="90000"/>
              </a:lnSpc>
              <a:buFont typeface="Wingdings" pitchFamily="2" charset="2"/>
              <a:buChar char="§"/>
            </a:pPr>
            <a:endParaRPr lang="en-US" sz="2400" dirty="0" smtClean="0">
              <a:solidFill>
                <a:srgbClr val="002060"/>
              </a:solidFill>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28600"/>
            <a:ext cx="7772400" cy="838200"/>
          </a:xfrm>
        </p:spPr>
        <p:txBody>
          <a:bodyPr/>
          <a:lstStyle/>
          <a:p>
            <a:pPr algn="l" eaLnBrk="1" hangingPunct="1">
              <a:defRPr/>
            </a:pPr>
            <a:r>
              <a:rPr lang="en-US" sz="4000" b="1" kern="1200" dirty="0" smtClean="0">
                <a:solidFill>
                  <a:srgbClr val="C0504D">
                    <a:lumMod val="50000"/>
                  </a:srgbClr>
                </a:solidFill>
                <a:latin typeface="+mn-lt"/>
                <a:ea typeface="Tahoma" pitchFamily="34" charset="0"/>
                <a:cs typeface="Times New Roman" pitchFamily="18" charset="0"/>
              </a:rPr>
              <a:t>Barriers for Planning</a:t>
            </a:r>
          </a:p>
        </p:txBody>
      </p:sp>
      <p:sp>
        <p:nvSpPr>
          <p:cNvPr id="137219" name="Rectangle 3"/>
          <p:cNvSpPr>
            <a:spLocks noGrp="1" noChangeArrowheads="1"/>
          </p:cNvSpPr>
          <p:nvPr>
            <p:ph type="body" idx="1"/>
          </p:nvPr>
        </p:nvSpPr>
        <p:spPr>
          <a:xfrm>
            <a:off x="533400" y="1143000"/>
            <a:ext cx="7772400" cy="4953000"/>
          </a:xfrm>
        </p:spPr>
        <p:txBody>
          <a:bodyPr/>
          <a:lstStyle/>
          <a:p>
            <a:pPr marL="609600" indent="-609600" eaLnBrk="1" hangingPunct="1">
              <a:lnSpc>
                <a:spcPct val="90000"/>
              </a:lnSpc>
              <a:buFont typeface="Wingdings" pitchFamily="2" charset="2"/>
              <a:buChar char="§"/>
            </a:pPr>
            <a:r>
              <a:rPr lang="en-US" sz="2800" dirty="0" smtClean="0">
                <a:solidFill>
                  <a:srgbClr val="002060"/>
                </a:solidFill>
              </a:rPr>
              <a:t>Uncertainties in the environment</a:t>
            </a:r>
          </a:p>
          <a:p>
            <a:pPr marL="609600" indent="-609600" eaLnBrk="1" hangingPunct="1">
              <a:lnSpc>
                <a:spcPct val="90000"/>
              </a:lnSpc>
              <a:buFont typeface="Wingdings" pitchFamily="2" charset="2"/>
              <a:buChar char="§"/>
            </a:pPr>
            <a:r>
              <a:rPr lang="en-US" sz="2800" dirty="0" smtClean="0">
                <a:solidFill>
                  <a:srgbClr val="002060"/>
                </a:solidFill>
              </a:rPr>
              <a:t>Lack of environmental sensitivity </a:t>
            </a:r>
          </a:p>
          <a:p>
            <a:pPr marL="609600" indent="-609600" eaLnBrk="1" hangingPunct="1">
              <a:lnSpc>
                <a:spcPct val="90000"/>
              </a:lnSpc>
              <a:buFont typeface="Wingdings" pitchFamily="2" charset="2"/>
              <a:buChar char="§"/>
            </a:pPr>
            <a:r>
              <a:rPr lang="en-US" sz="2800" dirty="0" smtClean="0">
                <a:solidFill>
                  <a:srgbClr val="002060"/>
                </a:solidFill>
              </a:rPr>
              <a:t>Lack of knowledge and skills in planning</a:t>
            </a:r>
          </a:p>
          <a:p>
            <a:pPr marL="609600" indent="-609600" eaLnBrk="1" hangingPunct="1">
              <a:lnSpc>
                <a:spcPct val="90000"/>
              </a:lnSpc>
              <a:buFont typeface="Wingdings" pitchFamily="2" charset="2"/>
              <a:buChar char="§"/>
            </a:pPr>
            <a:r>
              <a:rPr lang="en-US" sz="2800" dirty="0" smtClean="0">
                <a:solidFill>
                  <a:srgbClr val="002060"/>
                </a:solidFill>
              </a:rPr>
              <a:t>Lack of experienced personnel</a:t>
            </a:r>
          </a:p>
          <a:p>
            <a:pPr marL="609600" indent="-609600" eaLnBrk="1" hangingPunct="1">
              <a:lnSpc>
                <a:spcPct val="90000"/>
              </a:lnSpc>
              <a:buFont typeface="Wingdings" pitchFamily="2" charset="2"/>
              <a:buChar char="§"/>
            </a:pPr>
            <a:r>
              <a:rPr lang="en-US" sz="2800" dirty="0" smtClean="0">
                <a:solidFill>
                  <a:srgbClr val="002060"/>
                </a:solidFill>
              </a:rPr>
              <a:t>Lack of creativity and imagination</a:t>
            </a:r>
          </a:p>
          <a:p>
            <a:pPr marL="609600" indent="-609600" eaLnBrk="1" hangingPunct="1">
              <a:lnSpc>
                <a:spcPct val="90000"/>
              </a:lnSpc>
              <a:buFont typeface="Wingdings" pitchFamily="2" charset="2"/>
              <a:buChar char="§"/>
            </a:pPr>
            <a:r>
              <a:rPr lang="en-US" sz="2800" dirty="0" smtClean="0">
                <a:solidFill>
                  <a:srgbClr val="002060"/>
                </a:solidFill>
              </a:rPr>
              <a:t>Lack of cooperation </a:t>
            </a:r>
          </a:p>
          <a:p>
            <a:pPr marL="609600" indent="-609600" eaLnBrk="1" hangingPunct="1">
              <a:lnSpc>
                <a:spcPct val="90000"/>
              </a:lnSpc>
              <a:buFont typeface="Wingdings" pitchFamily="2" charset="2"/>
              <a:buChar char="§"/>
            </a:pPr>
            <a:r>
              <a:rPr lang="en-US" sz="2800" dirty="0" smtClean="0">
                <a:solidFill>
                  <a:srgbClr val="002060"/>
                </a:solidFill>
              </a:rPr>
              <a:t>Lack of top management commitment</a:t>
            </a:r>
          </a:p>
          <a:p>
            <a:pPr marL="609600" indent="-609600" eaLnBrk="1" hangingPunct="1">
              <a:lnSpc>
                <a:spcPct val="90000"/>
              </a:lnSpc>
              <a:buFont typeface="Wingdings" pitchFamily="2" charset="2"/>
              <a:buChar char="§"/>
            </a:pPr>
            <a:r>
              <a:rPr lang="en-US" sz="2800" dirty="0" smtClean="0">
                <a:solidFill>
                  <a:srgbClr val="002060"/>
                </a:solidFill>
                <a:cs typeface="Times New Roman" pitchFamily="18" charset="0"/>
              </a:rPr>
              <a:t>Lack of leadership</a:t>
            </a:r>
          </a:p>
          <a:p>
            <a:pPr marL="609600" indent="-609600" eaLnBrk="1" hangingPunct="1">
              <a:lnSpc>
                <a:spcPct val="90000"/>
              </a:lnSpc>
              <a:buFont typeface="Wingdings" pitchFamily="2" charset="2"/>
              <a:buChar char="§"/>
            </a:pPr>
            <a:r>
              <a:rPr lang="en-US" sz="2800" dirty="0" smtClean="0">
                <a:solidFill>
                  <a:srgbClr val="002060"/>
                </a:solidFill>
                <a:cs typeface="Times New Roman" pitchFamily="18" charset="0"/>
              </a:rPr>
              <a:t>Lack of facilities and resources</a:t>
            </a:r>
          </a:p>
          <a:p>
            <a:pPr marL="609600" indent="-609600" eaLnBrk="1" hangingPunct="1">
              <a:lnSpc>
                <a:spcPct val="90000"/>
              </a:lnSpc>
              <a:buFont typeface="Wingdings" pitchFamily="2" charset="2"/>
              <a:buChar char="§"/>
            </a:pPr>
            <a:r>
              <a:rPr lang="en-US" sz="2800" dirty="0" smtClean="0">
                <a:solidFill>
                  <a:srgbClr val="002060"/>
                </a:solidFill>
                <a:cs typeface="Times New Roman" pitchFamily="18" charset="0"/>
              </a:rPr>
              <a:t>Negative attitude towards planning</a:t>
            </a:r>
          </a:p>
          <a:p>
            <a:pPr marL="609600" indent="-609600" eaLnBrk="1" hangingPunct="1">
              <a:lnSpc>
                <a:spcPct val="90000"/>
              </a:lnSpc>
            </a:pPr>
            <a:endParaRPr lang="en-US" sz="2800" b="1" dirty="0" smtClean="0">
              <a:solidFill>
                <a:srgbClr val="00CC00"/>
              </a:solidFill>
              <a:latin typeface="CG Omeg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3000" y="533400"/>
            <a:ext cx="6400800" cy="1447800"/>
          </a:xfrm>
        </p:spPr>
        <p:txBody>
          <a:bodyPr/>
          <a:lstStyle/>
          <a:p>
            <a:pPr>
              <a:defRPr/>
            </a:pPr>
            <a:r>
              <a:rPr lang="en-US" b="1" kern="1200" dirty="0" smtClean="0">
                <a:solidFill>
                  <a:srgbClr val="C0504D">
                    <a:lumMod val="50000"/>
                  </a:srgbClr>
                </a:solidFill>
                <a:ea typeface="Tahoma" pitchFamily="34" charset="0"/>
                <a:cs typeface="Times New Roman" pitchFamily="18" charset="0"/>
              </a:rPr>
              <a:t>Planning </a:t>
            </a:r>
            <a:br>
              <a:rPr lang="en-US" b="1" kern="1200" dirty="0" smtClean="0">
                <a:solidFill>
                  <a:srgbClr val="C0504D">
                    <a:lumMod val="50000"/>
                  </a:srgbClr>
                </a:solidFill>
                <a:ea typeface="Tahoma" pitchFamily="34" charset="0"/>
                <a:cs typeface="Times New Roman" pitchFamily="18" charset="0"/>
              </a:rPr>
            </a:br>
            <a:r>
              <a:rPr lang="en-US" b="1" i="1" kern="1200" dirty="0" smtClean="0">
                <a:solidFill>
                  <a:srgbClr val="C0504D">
                    <a:lumMod val="50000"/>
                  </a:srgbClr>
                </a:solidFill>
                <a:ea typeface="Tahoma" pitchFamily="34" charset="0"/>
                <a:cs typeface="Times New Roman" pitchFamily="18" charset="0"/>
              </a:rPr>
              <a:t>Definition 01</a:t>
            </a:r>
            <a:endParaRPr lang="en-US" b="1" i="1" dirty="0">
              <a:solidFill>
                <a:srgbClr val="360000"/>
              </a:solidFill>
              <a:cs typeface="Times New Roman" pitchFamily="18" charset="0"/>
            </a:endParaRPr>
          </a:p>
        </p:txBody>
      </p:sp>
      <p:sp>
        <p:nvSpPr>
          <p:cNvPr id="9219" name="Rectangle 3"/>
          <p:cNvSpPr>
            <a:spLocks noGrp="1" noChangeArrowheads="1"/>
          </p:cNvSpPr>
          <p:nvPr>
            <p:ph type="body" sz="half" idx="1"/>
          </p:nvPr>
        </p:nvSpPr>
        <p:spPr>
          <a:xfrm>
            <a:off x="228600" y="2286000"/>
            <a:ext cx="8763000" cy="2819400"/>
          </a:xfrm>
          <a:noFill/>
        </p:spPr>
        <p:txBody>
          <a:bodyPr/>
          <a:lstStyle/>
          <a:p>
            <a:pPr eaLnBrk="1" hangingPunct="1">
              <a:buFontTx/>
              <a:buNone/>
            </a:pPr>
            <a:r>
              <a:rPr lang="en-US" sz="3600" dirty="0" smtClean="0">
                <a:solidFill>
                  <a:srgbClr val="002060"/>
                </a:solidFill>
              </a:rPr>
              <a:t>	Planning is the process of establishing appropriate goals and formulating suitable strategies for achieving those goals. </a:t>
            </a:r>
          </a:p>
          <a:p>
            <a:pPr algn="r" eaLnBrk="1" hangingPunct="1">
              <a:buFontTx/>
              <a:buNone/>
            </a:pPr>
            <a:r>
              <a:rPr lang="en-US" sz="2000" i="1" dirty="0" smtClean="0">
                <a:solidFill>
                  <a:srgbClr val="002060"/>
                </a:solidFill>
              </a:rPr>
              <a:t>    </a:t>
            </a:r>
          </a:p>
          <a:p>
            <a:pPr algn="r" eaLnBrk="1" hangingPunct="1">
              <a:buFontTx/>
              <a:buNone/>
            </a:pPr>
            <a:r>
              <a:rPr lang="en-US" sz="2000" i="1" dirty="0" smtClean="0">
                <a:solidFill>
                  <a:srgbClr val="002060"/>
                </a:solidFill>
              </a:rPr>
              <a:t> (Stoner and Freeman, 1995)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Placeholder 2"/>
          <p:cNvSpPr>
            <a:spLocks noGrp="1"/>
          </p:cNvSpPr>
          <p:nvPr>
            <p:ph type="body" sz="half" idx="1"/>
          </p:nvPr>
        </p:nvSpPr>
        <p:spPr>
          <a:xfrm>
            <a:off x="457200" y="2362200"/>
            <a:ext cx="8001000" cy="4114800"/>
          </a:xfrm>
        </p:spPr>
        <p:txBody>
          <a:bodyPr/>
          <a:lstStyle/>
          <a:p>
            <a:pPr>
              <a:buNone/>
            </a:pPr>
            <a:r>
              <a:rPr lang="en-US" dirty="0" smtClean="0">
                <a:solidFill>
                  <a:srgbClr val="002060"/>
                </a:solidFill>
              </a:rPr>
              <a:t>    Planning is determining the </a:t>
            </a:r>
            <a:r>
              <a:rPr lang="en-US" dirty="0" err="1" smtClean="0">
                <a:solidFill>
                  <a:srgbClr val="002060"/>
                </a:solidFill>
              </a:rPr>
              <a:t>organisation’s</a:t>
            </a:r>
            <a:r>
              <a:rPr lang="en-US" dirty="0" smtClean="0">
                <a:solidFill>
                  <a:srgbClr val="002060"/>
                </a:solidFill>
              </a:rPr>
              <a:t> goals and defining the means for achieving them.</a:t>
            </a:r>
          </a:p>
          <a:p>
            <a:pPr algn="r">
              <a:buNone/>
            </a:pPr>
            <a:r>
              <a:rPr lang="en-US" sz="2000" i="1" dirty="0" smtClean="0">
                <a:solidFill>
                  <a:srgbClr val="002060"/>
                </a:solidFill>
              </a:rPr>
              <a:t>(Daft,2012)</a:t>
            </a:r>
          </a:p>
        </p:txBody>
      </p:sp>
      <p:sp>
        <p:nvSpPr>
          <p:cNvPr id="7" name="Rectangle 2"/>
          <p:cNvSpPr txBox="1">
            <a:spLocks noChangeArrowheads="1"/>
          </p:cNvSpPr>
          <p:nvPr/>
        </p:nvSpPr>
        <p:spPr bwMode="auto">
          <a:xfrm>
            <a:off x="2286000" y="990600"/>
            <a:ext cx="4648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C0504D">
                    <a:lumMod val="50000"/>
                  </a:srgbClr>
                </a:solidFill>
                <a:effectLst/>
                <a:uLnTx/>
                <a:uFillTx/>
                <a:latin typeface="+mj-lt"/>
                <a:ea typeface="Tahoma" pitchFamily="34" charset="0"/>
                <a:cs typeface="Times New Roman" pitchFamily="18" charset="0"/>
              </a:rPr>
              <a:t>Planning </a:t>
            </a:r>
            <a:br>
              <a:rPr kumimoji="0" lang="en-US" sz="4400" b="1" i="0" u="none" strike="noStrike" kern="1200" cap="none" spc="0" normalizeH="0" baseline="0" noProof="0" dirty="0" smtClean="0">
                <a:ln>
                  <a:noFill/>
                </a:ln>
                <a:solidFill>
                  <a:srgbClr val="C0504D">
                    <a:lumMod val="50000"/>
                  </a:srgbClr>
                </a:solidFill>
                <a:effectLst/>
                <a:uLnTx/>
                <a:uFillTx/>
                <a:latin typeface="+mj-lt"/>
                <a:ea typeface="Tahoma" pitchFamily="34" charset="0"/>
                <a:cs typeface="Times New Roman" pitchFamily="18" charset="0"/>
              </a:rPr>
            </a:br>
            <a:r>
              <a:rPr kumimoji="0" lang="en-US" sz="4400" b="1" i="1" u="none" strike="noStrike" kern="1200" cap="none" spc="0" normalizeH="0" baseline="0" noProof="0" dirty="0" smtClean="0">
                <a:ln>
                  <a:noFill/>
                </a:ln>
                <a:solidFill>
                  <a:srgbClr val="C0504D">
                    <a:lumMod val="50000"/>
                  </a:srgbClr>
                </a:solidFill>
                <a:effectLst/>
                <a:uLnTx/>
                <a:uFillTx/>
                <a:latin typeface="+mj-lt"/>
                <a:ea typeface="Tahoma" pitchFamily="34" charset="0"/>
                <a:cs typeface="Times New Roman" pitchFamily="18" charset="0"/>
              </a:rPr>
              <a:t>Definition 02</a:t>
            </a:r>
            <a:endParaRPr kumimoji="0" lang="en-US" sz="4400" b="1" i="1" u="none" strike="noStrike" kern="0" cap="none" spc="0" normalizeH="0" baseline="0" noProof="0" dirty="0">
              <a:ln>
                <a:noFill/>
              </a:ln>
              <a:solidFill>
                <a:srgbClr val="360000"/>
              </a:solidFill>
              <a:effectLst/>
              <a:uLnTx/>
              <a:uFillTx/>
              <a:latin typeface="+mj-lt"/>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219200"/>
            <a:ext cx="8305800" cy="4114800"/>
          </a:xfrm>
        </p:spPr>
        <p:txBody>
          <a:bodyPr/>
          <a:lstStyle/>
          <a:p>
            <a:pPr>
              <a:buFontTx/>
              <a:buNone/>
            </a:pPr>
            <a:r>
              <a:rPr lang="en-US" dirty="0" smtClean="0"/>
              <a:t>  </a:t>
            </a:r>
            <a:r>
              <a:rPr lang="en-US" sz="2400" dirty="0" smtClean="0"/>
              <a:t>     </a:t>
            </a:r>
            <a:endParaRPr lang="en-US" sz="1100" dirty="0" smtClean="0">
              <a:solidFill>
                <a:srgbClr val="002060"/>
              </a:solidFill>
            </a:endParaRPr>
          </a:p>
          <a:p>
            <a:pPr>
              <a:buFontTx/>
              <a:buNone/>
            </a:pPr>
            <a:r>
              <a:rPr lang="en-US" sz="2800" dirty="0" smtClean="0">
                <a:solidFill>
                  <a:srgbClr val="002060"/>
                </a:solidFill>
              </a:rPr>
              <a:t>    In almost every organisation (whether they are large or small) the process of planning starts at the very top level (Corporate level) and trickles down to middle and lower levels in a very sequential manner. </a:t>
            </a:r>
          </a:p>
          <a:p>
            <a:pPr>
              <a:buFontTx/>
              <a:buNone/>
            </a:pPr>
            <a:endParaRPr lang="en-US" sz="1800" dirty="0" smtClean="0">
              <a:solidFill>
                <a:srgbClr val="002060"/>
              </a:solidFill>
            </a:endParaRPr>
          </a:p>
          <a:p>
            <a:pPr>
              <a:buFontTx/>
              <a:buNone/>
            </a:pPr>
            <a:r>
              <a:rPr lang="en-US" sz="2800" dirty="0" smtClean="0">
                <a:solidFill>
                  <a:srgbClr val="002060"/>
                </a:solidFill>
              </a:rPr>
              <a:t>    Hence, the first step of planning is to prepare the </a:t>
            </a:r>
            <a:r>
              <a:rPr lang="en-US" sz="2800" b="1" dirty="0" smtClean="0">
                <a:solidFill>
                  <a:srgbClr val="002060"/>
                </a:solidFill>
              </a:rPr>
              <a:t>Corporate Plan</a:t>
            </a:r>
            <a:r>
              <a:rPr lang="en-US" sz="2800" dirty="0" smtClean="0">
                <a:solidFill>
                  <a:srgbClr val="002060"/>
                </a:solidFill>
              </a:rPr>
              <a:t> by the top management for the entire organisation. </a:t>
            </a:r>
          </a:p>
        </p:txBody>
      </p:sp>
      <p:sp>
        <p:nvSpPr>
          <p:cNvPr id="6" name="Rectangle 2"/>
          <p:cNvSpPr txBox="1">
            <a:spLocks noChangeArrowheads="1"/>
          </p:cNvSpPr>
          <p:nvPr/>
        </p:nvSpPr>
        <p:spPr bwMode="auto">
          <a:xfrm>
            <a:off x="381000" y="685800"/>
            <a:ext cx="8077200" cy="1143000"/>
          </a:xfrm>
          <a:prstGeom prst="rect">
            <a:avLst/>
          </a:prstGeom>
          <a:noFill/>
          <a:ln w="9525">
            <a:noFill/>
            <a:miter lim="800000"/>
            <a:headEnd/>
            <a:tailEnd/>
          </a:ln>
        </p:spPr>
        <p:txBody>
          <a:bodyPr anchor="ctr"/>
          <a:lstStyle/>
          <a:p>
            <a:pPr algn="ctr" eaLnBrk="0" hangingPunct="0">
              <a:defRPr/>
            </a:pPr>
            <a:r>
              <a:rPr lang="en-US" sz="4400" b="1" dirty="0">
                <a:solidFill>
                  <a:srgbClr val="C0504D">
                    <a:lumMod val="50000"/>
                  </a:srgbClr>
                </a:solidFill>
                <a:ea typeface="Tahoma" pitchFamily="34" charset="0"/>
                <a:cs typeface="Times New Roman" pitchFamily="18" charset="0"/>
              </a:rPr>
              <a:t>   </a:t>
            </a:r>
            <a:r>
              <a:rPr lang="en-US" sz="4000" b="1" dirty="0" smtClean="0">
                <a:solidFill>
                  <a:srgbClr val="C0504D">
                    <a:lumMod val="50000"/>
                  </a:srgbClr>
                </a:solidFill>
                <a:ea typeface="Tahoma" pitchFamily="34" charset="0"/>
                <a:cs typeface="Times New Roman" pitchFamily="18" charset="0"/>
              </a:rPr>
              <a:t>Hierarchy of</a:t>
            </a:r>
            <a:r>
              <a:rPr lang="en-US" sz="4000" dirty="0" smtClean="0"/>
              <a:t> </a:t>
            </a:r>
            <a:r>
              <a:rPr lang="en-US" sz="4000" b="1" dirty="0" smtClean="0">
                <a:solidFill>
                  <a:srgbClr val="C0504D">
                    <a:lumMod val="50000"/>
                  </a:srgbClr>
                </a:solidFill>
                <a:ea typeface="Tahoma" pitchFamily="34" charset="0"/>
                <a:cs typeface="Times New Roman" pitchFamily="18" charset="0"/>
              </a:rPr>
              <a:t>Planning</a:t>
            </a:r>
            <a:endParaRPr lang="en-US" sz="3200" b="1" dirty="0">
              <a:solidFill>
                <a:srgbClr val="C0504D">
                  <a:lumMod val="50000"/>
                </a:srgbClr>
              </a:solidFill>
              <a:ea typeface="Tahoma" pitchFamily="34" charset="0"/>
              <a:cs typeface="Times New Roman" pitchFamily="18" charset="0"/>
            </a:endParaRPr>
          </a:p>
          <a:p>
            <a:pPr algn="ctr" eaLnBrk="0" hangingPunct="0">
              <a:defRPr/>
            </a:pPr>
            <a:r>
              <a:rPr lang="en-US" sz="3200" b="1" kern="0" dirty="0">
                <a:solidFill>
                  <a:srgbClr val="C0504D">
                    <a:lumMod val="50000"/>
                  </a:srgbClr>
                </a:solidFill>
                <a:ea typeface="Tahoma" pitchFamily="34" charset="0"/>
                <a:cs typeface="Times New Roman" pitchFamily="18" charset="0"/>
              </a:rPr>
              <a:t>   </a:t>
            </a:r>
            <a:endParaRPr lang="en-US" sz="2800" b="1" kern="0" dirty="0">
              <a:solidFill>
                <a:srgbClr val="C0504D">
                  <a:lumMod val="50000"/>
                </a:srgbClr>
              </a:solidFill>
              <a:ea typeface="Tahoma" pitchFamily="34" charset="0"/>
              <a:cs typeface="Times New Roman" pitchFamily="18" charset="0"/>
            </a:endParaRPr>
          </a:p>
          <a:p>
            <a:pPr algn="ctr" eaLnBrk="0" hangingPunct="0">
              <a:defRPr/>
            </a:pPr>
            <a:r>
              <a:rPr lang="en-US" sz="4400" b="1" kern="0" dirty="0">
                <a:solidFill>
                  <a:srgbClr val="C0504D">
                    <a:lumMod val="50000"/>
                  </a:srgbClr>
                </a:solidFill>
                <a:ea typeface="Tahoma" pitchFamily="34" charset="0"/>
                <a:cs typeface="Times New Roman" pitchFamily="18" charset="0"/>
              </a:rPr>
              <a:t> </a:t>
            </a:r>
            <a:endParaRPr lang="en-US" sz="4400" b="1" kern="0" dirty="0">
              <a:solidFill>
                <a:srgbClr val="360000"/>
              </a:solidFill>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5"/>
          <p:cNvSpPr>
            <a:spLocks noChangeArrowheads="1"/>
          </p:cNvSpPr>
          <p:nvPr/>
        </p:nvSpPr>
        <p:spPr bwMode="auto">
          <a:xfrm>
            <a:off x="2051050" y="1447800"/>
            <a:ext cx="4826000" cy="4391025"/>
          </a:xfrm>
          <a:prstGeom prst="flowChartExtract">
            <a:avLst/>
          </a:prstGeom>
          <a:solidFill>
            <a:schemeClr val="accent1"/>
          </a:solidFill>
          <a:ln w="9525">
            <a:solidFill>
              <a:schemeClr val="tx1"/>
            </a:solidFill>
            <a:miter lim="800000"/>
            <a:headEnd/>
            <a:tailEnd/>
          </a:ln>
        </p:spPr>
        <p:txBody>
          <a:bodyPr wrap="none" anchor="ctr"/>
          <a:lstStyle/>
          <a:p>
            <a:endParaRPr lang="en-US"/>
          </a:p>
        </p:txBody>
      </p:sp>
      <p:sp>
        <p:nvSpPr>
          <p:cNvPr id="15365" name="Rectangle 3"/>
          <p:cNvSpPr>
            <a:spLocks noGrp="1" noChangeArrowheads="1"/>
          </p:cNvSpPr>
          <p:nvPr>
            <p:ph type="subTitle" idx="4294967295"/>
          </p:nvPr>
        </p:nvSpPr>
        <p:spPr>
          <a:xfrm>
            <a:off x="1582738" y="1066800"/>
            <a:ext cx="7561262" cy="5356225"/>
          </a:xfrm>
        </p:spPr>
        <p:txBody>
          <a:bodyPr/>
          <a:lstStyle/>
          <a:p>
            <a:pPr eaLnBrk="1" hangingPunct="1"/>
            <a:endParaRPr lang="en-US" sz="1000" dirty="0" smtClean="0">
              <a:solidFill>
                <a:srgbClr val="0000FF"/>
              </a:solidFill>
            </a:endParaRPr>
          </a:p>
          <a:p>
            <a:pPr eaLnBrk="1" hangingPunct="1">
              <a:lnSpc>
                <a:spcPct val="200000"/>
              </a:lnSpc>
            </a:pPr>
            <a:endParaRPr lang="en-US" sz="2400" dirty="0" smtClean="0"/>
          </a:p>
          <a:p>
            <a:pPr eaLnBrk="1" hangingPunct="1">
              <a:lnSpc>
                <a:spcPct val="200000"/>
              </a:lnSpc>
            </a:pPr>
            <a:r>
              <a:rPr lang="en-US" dirty="0" smtClean="0">
                <a:solidFill>
                  <a:srgbClr val="002060"/>
                </a:solidFill>
              </a:rPr>
              <a:t>Corporate Level Planning</a:t>
            </a:r>
          </a:p>
          <a:p>
            <a:pPr eaLnBrk="1" hangingPunct="1">
              <a:lnSpc>
                <a:spcPct val="200000"/>
              </a:lnSpc>
            </a:pPr>
            <a:r>
              <a:rPr lang="en-US" dirty="0" smtClean="0">
                <a:solidFill>
                  <a:srgbClr val="002060"/>
                </a:solidFill>
              </a:rPr>
              <a:t>Tactical/Functional Level Planning</a:t>
            </a:r>
          </a:p>
          <a:p>
            <a:pPr eaLnBrk="1" hangingPunct="1">
              <a:lnSpc>
                <a:spcPct val="200000"/>
              </a:lnSpc>
            </a:pPr>
            <a:r>
              <a:rPr lang="en-US" dirty="0" smtClean="0">
                <a:solidFill>
                  <a:srgbClr val="002060"/>
                </a:solidFill>
              </a:rPr>
              <a:t>Operational Level Planning  </a:t>
            </a:r>
          </a:p>
        </p:txBody>
      </p:sp>
      <p:sp>
        <p:nvSpPr>
          <p:cNvPr id="15364" name="Rectangle 2"/>
          <p:cNvSpPr>
            <a:spLocks noGrp="1" noChangeArrowheads="1"/>
          </p:cNvSpPr>
          <p:nvPr>
            <p:ph type="ctrTitle" idx="4294967295"/>
          </p:nvPr>
        </p:nvSpPr>
        <p:spPr>
          <a:xfrm>
            <a:off x="1371600" y="31750"/>
            <a:ext cx="7772400" cy="1223963"/>
          </a:xfrm>
        </p:spPr>
        <p:txBody>
          <a:bodyPr/>
          <a:lstStyle/>
          <a:p>
            <a:pPr eaLnBrk="1" hangingPunct="1">
              <a:defRPr/>
            </a:pPr>
            <a:r>
              <a:rPr lang="en-US" sz="4000" b="1" kern="1200" dirty="0" smtClean="0">
                <a:solidFill>
                  <a:srgbClr val="C0504D">
                    <a:lumMod val="50000"/>
                  </a:srgbClr>
                </a:solidFill>
                <a:ea typeface="Tahoma" pitchFamily="34" charset="0"/>
                <a:cs typeface="Times New Roman" pitchFamily="18" charset="0"/>
              </a:rPr>
              <a:t>Hierarchy of</a:t>
            </a:r>
            <a:r>
              <a:rPr lang="en-US" sz="4000" dirty="0" smtClean="0"/>
              <a:t> </a:t>
            </a:r>
            <a:r>
              <a:rPr lang="en-US" sz="4000" b="1" kern="1200" dirty="0" smtClean="0">
                <a:solidFill>
                  <a:srgbClr val="C0504D">
                    <a:lumMod val="50000"/>
                  </a:srgbClr>
                </a:solidFill>
                <a:ea typeface="Tahoma" pitchFamily="34" charset="0"/>
                <a:cs typeface="Times New Roman" pitchFamily="18" charset="0"/>
              </a:rPr>
              <a:t>Planning</a:t>
            </a:r>
          </a:p>
        </p:txBody>
      </p:sp>
      <p:sp>
        <p:nvSpPr>
          <p:cNvPr id="15366" name="Line 7"/>
          <p:cNvSpPr>
            <a:spLocks noChangeShapeType="1"/>
          </p:cNvSpPr>
          <p:nvPr/>
        </p:nvSpPr>
        <p:spPr bwMode="auto">
          <a:xfrm>
            <a:off x="3429000" y="3276600"/>
            <a:ext cx="2089150" cy="0"/>
          </a:xfrm>
          <a:prstGeom prst="line">
            <a:avLst/>
          </a:prstGeom>
          <a:noFill/>
          <a:ln w="9525">
            <a:solidFill>
              <a:schemeClr val="tx1"/>
            </a:solidFill>
            <a:round/>
            <a:headEnd/>
            <a:tailEnd/>
          </a:ln>
        </p:spPr>
        <p:txBody>
          <a:bodyPr/>
          <a:lstStyle/>
          <a:p>
            <a:endParaRPr lang="en-US"/>
          </a:p>
        </p:txBody>
      </p:sp>
      <p:sp>
        <p:nvSpPr>
          <p:cNvPr id="15367" name="Line 8"/>
          <p:cNvSpPr>
            <a:spLocks noChangeShapeType="1"/>
          </p:cNvSpPr>
          <p:nvPr/>
        </p:nvSpPr>
        <p:spPr bwMode="auto">
          <a:xfrm>
            <a:off x="2743200" y="4495800"/>
            <a:ext cx="3384550" cy="0"/>
          </a:xfrm>
          <a:prstGeom prst="line">
            <a:avLst/>
          </a:prstGeom>
          <a:noFill/>
          <a:ln w="9525">
            <a:solidFill>
              <a:schemeClr val="tx1"/>
            </a:solidFill>
            <a:round/>
            <a:headEnd/>
            <a:tailEnd/>
          </a:ln>
        </p:spPr>
        <p:txBody>
          <a:bodyPr/>
          <a:lstStyle/>
          <a:p>
            <a:endParaRPr lang="en-US"/>
          </a:p>
        </p:txBody>
      </p:sp>
      <p:sp>
        <p:nvSpPr>
          <p:cNvPr id="11" name="Down Arrow 10"/>
          <p:cNvSpPr/>
          <p:nvPr/>
        </p:nvSpPr>
        <p:spPr>
          <a:xfrm>
            <a:off x="4267200" y="3124200"/>
            <a:ext cx="533400"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4267200" y="4267200"/>
            <a:ext cx="533400"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3" name="Text Box 57"/>
          <p:cNvSpPr txBox="1">
            <a:spLocks noChangeArrowheads="1"/>
          </p:cNvSpPr>
          <p:nvPr/>
        </p:nvSpPr>
        <p:spPr bwMode="auto">
          <a:xfrm>
            <a:off x="0" y="4419600"/>
            <a:ext cx="9144000" cy="2492375"/>
          </a:xfrm>
          <a:prstGeom prst="rect">
            <a:avLst/>
          </a:prstGeom>
          <a:solidFill>
            <a:srgbClr val="9999FF"/>
          </a:solidFill>
          <a:ln w="9525">
            <a:noFill/>
            <a:miter lim="800000"/>
            <a:headEnd/>
            <a:tailEnd/>
          </a:ln>
        </p:spPr>
        <p:txBody>
          <a:bodyPr>
            <a:spAutoFit/>
          </a:bodyPr>
          <a:lstStyle/>
          <a:p>
            <a:endParaRPr lang="en-US" b="1" dirty="0">
              <a:latin typeface="CG Omega" pitchFamily="34" charset="0"/>
            </a:endParaRPr>
          </a:p>
          <a:p>
            <a:endParaRPr lang="en-US" b="1" dirty="0">
              <a:latin typeface="CG Omega" pitchFamily="34" charset="0"/>
            </a:endParaRPr>
          </a:p>
          <a:p>
            <a:endParaRPr lang="en-US" b="1" dirty="0">
              <a:latin typeface="CG Omega" pitchFamily="34" charset="0"/>
            </a:endParaRPr>
          </a:p>
          <a:p>
            <a:r>
              <a:rPr lang="en-US" sz="2800" b="1" dirty="0">
                <a:solidFill>
                  <a:srgbClr val="FF3300"/>
                </a:solidFill>
                <a:latin typeface="CG Omega" pitchFamily="34" charset="0"/>
              </a:rPr>
              <a:t>  </a:t>
            </a:r>
          </a:p>
          <a:p>
            <a:r>
              <a:rPr lang="en-US" sz="2800" b="1" dirty="0">
                <a:solidFill>
                  <a:srgbClr val="7030A0"/>
                </a:solidFill>
                <a:latin typeface="CG Omega" pitchFamily="34" charset="0"/>
              </a:rPr>
              <a:t> Operational Level</a:t>
            </a:r>
          </a:p>
          <a:p>
            <a:r>
              <a:rPr lang="en-US" sz="2800" b="1" dirty="0">
                <a:solidFill>
                  <a:srgbClr val="FF3300"/>
                </a:solidFill>
                <a:latin typeface="CG Omega" pitchFamily="34" charset="0"/>
              </a:rPr>
              <a:t> </a:t>
            </a:r>
            <a:r>
              <a:rPr lang="en-US" sz="2000" b="1" dirty="0">
                <a:latin typeface="CG Omega" pitchFamily="34" charset="0"/>
              </a:rPr>
              <a:t>Operational Plans</a:t>
            </a:r>
          </a:p>
        </p:txBody>
      </p:sp>
      <p:sp>
        <p:nvSpPr>
          <p:cNvPr id="19512" name="Text Box 56"/>
          <p:cNvSpPr txBox="1">
            <a:spLocks noChangeArrowheads="1"/>
          </p:cNvSpPr>
          <p:nvPr/>
        </p:nvSpPr>
        <p:spPr bwMode="auto">
          <a:xfrm>
            <a:off x="0" y="2689225"/>
            <a:ext cx="9144000" cy="1954213"/>
          </a:xfrm>
          <a:prstGeom prst="rect">
            <a:avLst/>
          </a:prstGeom>
          <a:solidFill>
            <a:srgbClr val="61D6FF"/>
          </a:solidFill>
          <a:ln w="9525">
            <a:noFill/>
            <a:miter lim="800000"/>
            <a:headEnd/>
            <a:tailEnd/>
          </a:ln>
        </p:spPr>
        <p:txBody>
          <a:bodyPr>
            <a:spAutoFit/>
          </a:bodyPr>
          <a:lstStyle/>
          <a:p>
            <a:r>
              <a:rPr lang="en-US" sz="2800" b="1" dirty="0">
                <a:solidFill>
                  <a:srgbClr val="7030A0"/>
                </a:solidFill>
                <a:latin typeface="CG Omega" pitchFamily="34" charset="0"/>
              </a:rPr>
              <a:t> Tactical Level</a:t>
            </a:r>
          </a:p>
          <a:p>
            <a:endParaRPr lang="en-US" sz="2800" dirty="0">
              <a:solidFill>
                <a:srgbClr val="FF3300"/>
              </a:solidFill>
            </a:endParaRPr>
          </a:p>
          <a:p>
            <a:r>
              <a:rPr lang="en-US" sz="2800" b="1" dirty="0">
                <a:solidFill>
                  <a:srgbClr val="FF3300"/>
                </a:solidFill>
              </a:rPr>
              <a:t>   </a:t>
            </a:r>
          </a:p>
          <a:p>
            <a:endParaRPr lang="en-US" sz="1000" b="1" dirty="0">
              <a:latin typeface="CG Omega" pitchFamily="34" charset="0"/>
            </a:endParaRPr>
          </a:p>
          <a:p>
            <a:r>
              <a:rPr lang="en-US" b="1" dirty="0">
                <a:latin typeface="CG Omega" pitchFamily="34" charset="0"/>
              </a:rPr>
              <a:t>Tactical/Functional Plans</a:t>
            </a:r>
          </a:p>
          <a:p>
            <a:endParaRPr lang="en-US" sz="100" b="1" dirty="0">
              <a:latin typeface="CG Omega" pitchFamily="34" charset="0"/>
            </a:endParaRPr>
          </a:p>
        </p:txBody>
      </p:sp>
      <p:sp>
        <p:nvSpPr>
          <p:cNvPr id="19511" name="Text Box 55"/>
          <p:cNvSpPr txBox="1">
            <a:spLocks noChangeArrowheads="1"/>
          </p:cNvSpPr>
          <p:nvPr/>
        </p:nvSpPr>
        <p:spPr bwMode="auto">
          <a:xfrm>
            <a:off x="0" y="1189038"/>
            <a:ext cx="9144000" cy="1508125"/>
          </a:xfrm>
          <a:prstGeom prst="rect">
            <a:avLst/>
          </a:prstGeom>
          <a:solidFill>
            <a:srgbClr val="DDF0C8"/>
          </a:solidFill>
          <a:ln w="9525">
            <a:noFill/>
            <a:miter lim="800000"/>
            <a:headEnd/>
            <a:tailEnd/>
          </a:ln>
        </p:spPr>
        <p:txBody>
          <a:bodyPr>
            <a:spAutoFit/>
          </a:bodyPr>
          <a:lstStyle/>
          <a:p>
            <a:r>
              <a:rPr lang="en-US" sz="2800" b="1" dirty="0">
                <a:solidFill>
                  <a:srgbClr val="7030A0"/>
                </a:solidFill>
                <a:latin typeface="CG Omega" pitchFamily="34" charset="0"/>
              </a:rPr>
              <a:t> Corporate Level</a:t>
            </a:r>
          </a:p>
          <a:p>
            <a:r>
              <a:rPr lang="en-US" sz="3600" b="1" dirty="0">
                <a:solidFill>
                  <a:srgbClr val="FF3300"/>
                </a:solidFill>
                <a:latin typeface="CG Omega" pitchFamily="34" charset="0"/>
              </a:rPr>
              <a:t> </a:t>
            </a:r>
            <a:r>
              <a:rPr lang="en-US" sz="3200" b="1" dirty="0">
                <a:latin typeface="CG Omega" pitchFamily="34" charset="0"/>
              </a:rPr>
              <a:t>Corporate Plan</a:t>
            </a:r>
          </a:p>
          <a:p>
            <a:endParaRPr lang="en-US" sz="2800" dirty="0">
              <a:latin typeface="CG Omega" pitchFamily="34" charset="0"/>
            </a:endParaRPr>
          </a:p>
        </p:txBody>
      </p:sp>
      <p:sp>
        <p:nvSpPr>
          <p:cNvPr id="16389" name="Rectangle 2"/>
          <p:cNvSpPr>
            <a:spLocks noGrp="1" noChangeArrowheads="1"/>
          </p:cNvSpPr>
          <p:nvPr>
            <p:ph type="title"/>
          </p:nvPr>
        </p:nvSpPr>
        <p:spPr>
          <a:xfrm>
            <a:off x="609600" y="381000"/>
            <a:ext cx="7772400" cy="457200"/>
          </a:xfrm>
        </p:spPr>
        <p:txBody>
          <a:bodyPr/>
          <a:lstStyle/>
          <a:p>
            <a:pPr eaLnBrk="1" hangingPunct="1"/>
            <a:r>
              <a:rPr lang="en-US" smtClean="0"/>
              <a:t> </a:t>
            </a:r>
          </a:p>
        </p:txBody>
      </p:sp>
      <p:grpSp>
        <p:nvGrpSpPr>
          <p:cNvPr id="16390" name="Group 46"/>
          <p:cNvGrpSpPr>
            <a:grpSpLocks/>
          </p:cNvGrpSpPr>
          <p:nvPr/>
        </p:nvGrpSpPr>
        <p:grpSpPr bwMode="auto">
          <a:xfrm>
            <a:off x="1447800" y="1447800"/>
            <a:ext cx="7445375" cy="4556125"/>
            <a:chOff x="711" y="627"/>
            <a:chExt cx="4978" cy="2868"/>
          </a:xfrm>
        </p:grpSpPr>
        <p:grpSp>
          <p:nvGrpSpPr>
            <p:cNvPr id="16398" name="Group 44"/>
            <p:cNvGrpSpPr>
              <a:grpSpLocks/>
            </p:cNvGrpSpPr>
            <p:nvPr/>
          </p:nvGrpSpPr>
          <p:grpSpPr bwMode="auto">
            <a:xfrm>
              <a:off x="711" y="1392"/>
              <a:ext cx="4978" cy="2103"/>
              <a:chOff x="624" y="624"/>
              <a:chExt cx="4978" cy="2103"/>
            </a:xfrm>
          </p:grpSpPr>
          <p:grpSp>
            <p:nvGrpSpPr>
              <p:cNvPr id="16400" name="Group 43"/>
              <p:cNvGrpSpPr>
                <a:grpSpLocks/>
              </p:cNvGrpSpPr>
              <p:nvPr/>
            </p:nvGrpSpPr>
            <p:grpSpPr bwMode="auto">
              <a:xfrm>
                <a:off x="1344" y="624"/>
                <a:ext cx="3504" cy="480"/>
                <a:chOff x="1344" y="624"/>
                <a:chExt cx="3504" cy="480"/>
              </a:xfrm>
            </p:grpSpPr>
            <p:sp>
              <p:nvSpPr>
                <p:cNvPr id="16434" name="Line 4"/>
                <p:cNvSpPr>
                  <a:spLocks noChangeShapeType="1"/>
                </p:cNvSpPr>
                <p:nvPr/>
              </p:nvSpPr>
              <p:spPr bwMode="auto">
                <a:xfrm>
                  <a:off x="3072" y="624"/>
                  <a:ext cx="0" cy="240"/>
                </a:xfrm>
                <a:prstGeom prst="line">
                  <a:avLst/>
                </a:prstGeom>
                <a:noFill/>
                <a:ln w="9525">
                  <a:solidFill>
                    <a:schemeClr val="tx1"/>
                  </a:solidFill>
                  <a:round/>
                  <a:headEnd/>
                  <a:tailEnd/>
                </a:ln>
              </p:spPr>
              <p:txBody>
                <a:bodyPr/>
                <a:lstStyle/>
                <a:p>
                  <a:endParaRPr lang="en-US"/>
                </a:p>
              </p:txBody>
            </p:sp>
            <p:sp>
              <p:nvSpPr>
                <p:cNvPr id="16435" name="Line 5"/>
                <p:cNvSpPr>
                  <a:spLocks noChangeShapeType="1"/>
                </p:cNvSpPr>
                <p:nvPr/>
              </p:nvSpPr>
              <p:spPr bwMode="auto">
                <a:xfrm>
                  <a:off x="1344" y="864"/>
                  <a:ext cx="3504" cy="0"/>
                </a:xfrm>
                <a:prstGeom prst="line">
                  <a:avLst/>
                </a:prstGeom>
                <a:noFill/>
                <a:ln w="9525">
                  <a:solidFill>
                    <a:schemeClr val="tx1"/>
                  </a:solidFill>
                  <a:round/>
                  <a:headEnd/>
                  <a:tailEnd/>
                </a:ln>
              </p:spPr>
              <p:txBody>
                <a:bodyPr/>
                <a:lstStyle/>
                <a:p>
                  <a:endParaRPr lang="en-US"/>
                </a:p>
              </p:txBody>
            </p:sp>
            <p:sp>
              <p:nvSpPr>
                <p:cNvPr id="16436" name="Line 6"/>
                <p:cNvSpPr>
                  <a:spLocks noChangeShapeType="1"/>
                </p:cNvSpPr>
                <p:nvPr/>
              </p:nvSpPr>
              <p:spPr bwMode="auto">
                <a:xfrm>
                  <a:off x="1344" y="864"/>
                  <a:ext cx="0" cy="240"/>
                </a:xfrm>
                <a:prstGeom prst="line">
                  <a:avLst/>
                </a:prstGeom>
                <a:noFill/>
                <a:ln w="9525">
                  <a:solidFill>
                    <a:schemeClr val="tx1"/>
                  </a:solidFill>
                  <a:round/>
                  <a:headEnd/>
                  <a:tailEnd/>
                </a:ln>
              </p:spPr>
              <p:txBody>
                <a:bodyPr/>
                <a:lstStyle/>
                <a:p>
                  <a:endParaRPr lang="en-US"/>
                </a:p>
              </p:txBody>
            </p:sp>
            <p:sp>
              <p:nvSpPr>
                <p:cNvPr id="16437" name="Line 7"/>
                <p:cNvSpPr>
                  <a:spLocks noChangeShapeType="1"/>
                </p:cNvSpPr>
                <p:nvPr/>
              </p:nvSpPr>
              <p:spPr bwMode="auto">
                <a:xfrm>
                  <a:off x="3072" y="864"/>
                  <a:ext cx="0" cy="240"/>
                </a:xfrm>
                <a:prstGeom prst="line">
                  <a:avLst/>
                </a:prstGeom>
                <a:noFill/>
                <a:ln w="9525">
                  <a:solidFill>
                    <a:schemeClr val="tx1"/>
                  </a:solidFill>
                  <a:round/>
                  <a:headEnd/>
                  <a:tailEnd/>
                </a:ln>
              </p:spPr>
              <p:txBody>
                <a:bodyPr/>
                <a:lstStyle/>
                <a:p>
                  <a:endParaRPr lang="en-US"/>
                </a:p>
              </p:txBody>
            </p:sp>
            <p:sp>
              <p:nvSpPr>
                <p:cNvPr id="16438" name="Line 8"/>
                <p:cNvSpPr>
                  <a:spLocks noChangeShapeType="1"/>
                </p:cNvSpPr>
                <p:nvPr/>
              </p:nvSpPr>
              <p:spPr bwMode="auto">
                <a:xfrm>
                  <a:off x="4848" y="864"/>
                  <a:ext cx="0" cy="240"/>
                </a:xfrm>
                <a:prstGeom prst="line">
                  <a:avLst/>
                </a:prstGeom>
                <a:noFill/>
                <a:ln w="9525">
                  <a:solidFill>
                    <a:schemeClr val="tx1"/>
                  </a:solidFill>
                  <a:round/>
                  <a:headEnd/>
                  <a:tailEnd/>
                </a:ln>
              </p:spPr>
              <p:txBody>
                <a:bodyPr/>
                <a:lstStyle/>
                <a:p>
                  <a:endParaRPr lang="en-US"/>
                </a:p>
              </p:txBody>
            </p:sp>
          </p:grpSp>
          <p:sp>
            <p:nvSpPr>
              <p:cNvPr id="16401" name="Text Box 9"/>
              <p:cNvSpPr txBox="1">
                <a:spLocks noChangeArrowheads="1"/>
              </p:cNvSpPr>
              <p:nvPr/>
            </p:nvSpPr>
            <p:spPr bwMode="auto">
              <a:xfrm>
                <a:off x="864" y="1104"/>
                <a:ext cx="982" cy="410"/>
              </a:xfrm>
              <a:prstGeom prst="rect">
                <a:avLst/>
              </a:prstGeom>
              <a:solidFill>
                <a:srgbClr val="CCCC00"/>
              </a:solidFill>
              <a:ln w="9525">
                <a:solidFill>
                  <a:schemeClr val="tx1"/>
                </a:solidFill>
                <a:miter lim="800000"/>
                <a:headEnd/>
                <a:tailEnd/>
              </a:ln>
            </p:spPr>
            <p:txBody>
              <a:bodyPr>
                <a:spAutoFit/>
              </a:bodyPr>
              <a:lstStyle/>
              <a:p>
                <a:pPr algn="ctr"/>
                <a:r>
                  <a:rPr lang="en-US" sz="1800" b="1">
                    <a:latin typeface="CG Omega" pitchFamily="34" charset="0"/>
                  </a:rPr>
                  <a:t>Marketing</a:t>
                </a:r>
              </a:p>
              <a:p>
                <a:pPr algn="ctr"/>
                <a:r>
                  <a:rPr lang="en-US" sz="1800" b="1">
                    <a:latin typeface="CG Omega" pitchFamily="34" charset="0"/>
                  </a:rPr>
                  <a:t>Department</a:t>
                </a:r>
              </a:p>
            </p:txBody>
          </p:sp>
          <p:sp>
            <p:nvSpPr>
              <p:cNvPr id="16402" name="Text Box 10"/>
              <p:cNvSpPr txBox="1">
                <a:spLocks noChangeArrowheads="1"/>
              </p:cNvSpPr>
              <p:nvPr/>
            </p:nvSpPr>
            <p:spPr bwMode="auto">
              <a:xfrm>
                <a:off x="2496" y="1104"/>
                <a:ext cx="1152" cy="410"/>
              </a:xfrm>
              <a:prstGeom prst="rect">
                <a:avLst/>
              </a:prstGeom>
              <a:solidFill>
                <a:srgbClr val="00CC00"/>
              </a:solidFill>
              <a:ln w="9525">
                <a:solidFill>
                  <a:schemeClr val="tx1"/>
                </a:solidFill>
                <a:miter lim="800000"/>
                <a:headEnd/>
                <a:tailEnd/>
              </a:ln>
            </p:spPr>
            <p:txBody>
              <a:bodyPr>
                <a:spAutoFit/>
              </a:bodyPr>
              <a:lstStyle/>
              <a:p>
                <a:pPr algn="ctr"/>
                <a:r>
                  <a:rPr lang="en-US" sz="1800" b="1">
                    <a:latin typeface="CG Omega" pitchFamily="34" charset="0"/>
                  </a:rPr>
                  <a:t>Operations </a:t>
                </a:r>
              </a:p>
              <a:p>
                <a:pPr algn="ctr"/>
                <a:r>
                  <a:rPr lang="en-US" sz="1800" b="1">
                    <a:latin typeface="CG Omega" pitchFamily="34" charset="0"/>
                  </a:rPr>
                  <a:t>Department</a:t>
                </a:r>
              </a:p>
            </p:txBody>
          </p:sp>
          <p:sp>
            <p:nvSpPr>
              <p:cNvPr id="16403" name="Text Box 11"/>
              <p:cNvSpPr txBox="1">
                <a:spLocks noChangeArrowheads="1"/>
              </p:cNvSpPr>
              <p:nvPr/>
            </p:nvSpPr>
            <p:spPr bwMode="auto">
              <a:xfrm>
                <a:off x="4352" y="1106"/>
                <a:ext cx="978" cy="410"/>
              </a:xfrm>
              <a:prstGeom prst="rect">
                <a:avLst/>
              </a:prstGeom>
              <a:solidFill>
                <a:srgbClr val="FF9900"/>
              </a:solidFill>
              <a:ln w="9525">
                <a:solidFill>
                  <a:schemeClr val="tx1"/>
                </a:solidFill>
                <a:miter lim="800000"/>
                <a:headEnd/>
                <a:tailEnd/>
              </a:ln>
            </p:spPr>
            <p:txBody>
              <a:bodyPr wrap="none">
                <a:spAutoFit/>
              </a:bodyPr>
              <a:lstStyle/>
              <a:p>
                <a:pPr algn="ctr"/>
                <a:r>
                  <a:rPr lang="en-US" sz="1800" b="1">
                    <a:latin typeface="CG Omega" pitchFamily="34" charset="0"/>
                  </a:rPr>
                  <a:t>Finance</a:t>
                </a:r>
              </a:p>
              <a:p>
                <a:pPr algn="ctr"/>
                <a:r>
                  <a:rPr lang="en-US" sz="1800" b="1">
                    <a:latin typeface="CG Omega" pitchFamily="34" charset="0"/>
                  </a:rPr>
                  <a:t>Department</a:t>
                </a:r>
              </a:p>
            </p:txBody>
          </p:sp>
          <p:grpSp>
            <p:nvGrpSpPr>
              <p:cNvPr id="16404" name="Group 40"/>
              <p:cNvGrpSpPr>
                <a:grpSpLocks/>
              </p:cNvGrpSpPr>
              <p:nvPr/>
            </p:nvGrpSpPr>
            <p:grpSpPr bwMode="auto">
              <a:xfrm>
                <a:off x="624" y="1693"/>
                <a:ext cx="1498" cy="991"/>
                <a:chOff x="624" y="1693"/>
                <a:chExt cx="1498" cy="991"/>
              </a:xfrm>
            </p:grpSpPr>
            <p:grpSp>
              <p:nvGrpSpPr>
                <p:cNvPr id="16425" name="Group 28"/>
                <p:cNvGrpSpPr>
                  <a:grpSpLocks/>
                </p:cNvGrpSpPr>
                <p:nvPr/>
              </p:nvGrpSpPr>
              <p:grpSpPr bwMode="auto">
                <a:xfrm>
                  <a:off x="768" y="1693"/>
                  <a:ext cx="1236" cy="467"/>
                  <a:chOff x="672" y="1872"/>
                  <a:chExt cx="1440" cy="480"/>
                </a:xfrm>
              </p:grpSpPr>
              <p:sp>
                <p:nvSpPr>
                  <p:cNvPr id="16429" name="Line 14"/>
                  <p:cNvSpPr>
                    <a:spLocks noChangeShapeType="1"/>
                  </p:cNvSpPr>
                  <p:nvPr/>
                </p:nvSpPr>
                <p:spPr bwMode="auto">
                  <a:xfrm>
                    <a:off x="1344" y="1872"/>
                    <a:ext cx="0" cy="240"/>
                  </a:xfrm>
                  <a:prstGeom prst="line">
                    <a:avLst/>
                  </a:prstGeom>
                  <a:noFill/>
                  <a:ln w="9525">
                    <a:solidFill>
                      <a:schemeClr val="tx1"/>
                    </a:solidFill>
                    <a:round/>
                    <a:headEnd/>
                    <a:tailEnd/>
                  </a:ln>
                </p:spPr>
                <p:txBody>
                  <a:bodyPr/>
                  <a:lstStyle/>
                  <a:p>
                    <a:endParaRPr lang="en-US"/>
                  </a:p>
                </p:txBody>
              </p:sp>
              <p:sp>
                <p:nvSpPr>
                  <p:cNvPr id="16430" name="Line 15"/>
                  <p:cNvSpPr>
                    <a:spLocks noChangeShapeType="1"/>
                  </p:cNvSpPr>
                  <p:nvPr/>
                </p:nvSpPr>
                <p:spPr bwMode="auto">
                  <a:xfrm>
                    <a:off x="672" y="2112"/>
                    <a:ext cx="1440" cy="0"/>
                  </a:xfrm>
                  <a:prstGeom prst="line">
                    <a:avLst/>
                  </a:prstGeom>
                  <a:noFill/>
                  <a:ln w="9525">
                    <a:solidFill>
                      <a:schemeClr val="tx1"/>
                    </a:solidFill>
                    <a:round/>
                    <a:headEnd/>
                    <a:tailEnd/>
                  </a:ln>
                </p:spPr>
                <p:txBody>
                  <a:bodyPr/>
                  <a:lstStyle/>
                  <a:p>
                    <a:endParaRPr lang="en-US"/>
                  </a:p>
                </p:txBody>
              </p:sp>
              <p:sp>
                <p:nvSpPr>
                  <p:cNvPr id="16431" name="Line 20"/>
                  <p:cNvSpPr>
                    <a:spLocks noChangeShapeType="1"/>
                  </p:cNvSpPr>
                  <p:nvPr/>
                </p:nvSpPr>
                <p:spPr bwMode="auto">
                  <a:xfrm>
                    <a:off x="2112" y="2112"/>
                    <a:ext cx="0" cy="240"/>
                  </a:xfrm>
                  <a:prstGeom prst="line">
                    <a:avLst/>
                  </a:prstGeom>
                  <a:noFill/>
                  <a:ln w="9525">
                    <a:solidFill>
                      <a:schemeClr val="tx1"/>
                    </a:solidFill>
                    <a:round/>
                    <a:headEnd/>
                    <a:tailEnd/>
                  </a:ln>
                </p:spPr>
                <p:txBody>
                  <a:bodyPr/>
                  <a:lstStyle/>
                  <a:p>
                    <a:endParaRPr lang="en-US"/>
                  </a:p>
                </p:txBody>
              </p:sp>
              <p:sp>
                <p:nvSpPr>
                  <p:cNvPr id="16432" name="Line 21"/>
                  <p:cNvSpPr>
                    <a:spLocks noChangeShapeType="1"/>
                  </p:cNvSpPr>
                  <p:nvPr/>
                </p:nvSpPr>
                <p:spPr bwMode="auto">
                  <a:xfrm>
                    <a:off x="1344" y="2112"/>
                    <a:ext cx="0" cy="240"/>
                  </a:xfrm>
                  <a:prstGeom prst="line">
                    <a:avLst/>
                  </a:prstGeom>
                  <a:noFill/>
                  <a:ln w="9525">
                    <a:solidFill>
                      <a:schemeClr val="tx1"/>
                    </a:solidFill>
                    <a:round/>
                    <a:headEnd/>
                    <a:tailEnd/>
                  </a:ln>
                </p:spPr>
                <p:txBody>
                  <a:bodyPr/>
                  <a:lstStyle/>
                  <a:p>
                    <a:endParaRPr lang="en-US"/>
                  </a:p>
                </p:txBody>
              </p:sp>
              <p:sp>
                <p:nvSpPr>
                  <p:cNvPr id="16433" name="Line 22"/>
                  <p:cNvSpPr>
                    <a:spLocks noChangeShapeType="1"/>
                  </p:cNvSpPr>
                  <p:nvPr/>
                </p:nvSpPr>
                <p:spPr bwMode="auto">
                  <a:xfrm>
                    <a:off x="672" y="2112"/>
                    <a:ext cx="0" cy="240"/>
                  </a:xfrm>
                  <a:prstGeom prst="line">
                    <a:avLst/>
                  </a:prstGeom>
                  <a:noFill/>
                  <a:ln w="9525">
                    <a:solidFill>
                      <a:schemeClr val="tx1"/>
                    </a:solidFill>
                    <a:round/>
                    <a:headEnd/>
                    <a:tailEnd/>
                  </a:ln>
                </p:spPr>
                <p:txBody>
                  <a:bodyPr/>
                  <a:lstStyle/>
                  <a:p>
                    <a:endParaRPr lang="en-US"/>
                  </a:p>
                </p:txBody>
              </p:sp>
            </p:grpSp>
            <p:sp>
              <p:nvSpPr>
                <p:cNvPr id="16426" name="Text Box 31"/>
                <p:cNvSpPr txBox="1">
                  <a:spLocks noChangeArrowheads="1"/>
                </p:cNvSpPr>
                <p:nvPr/>
              </p:nvSpPr>
              <p:spPr bwMode="auto">
                <a:xfrm>
                  <a:off x="624" y="2160"/>
                  <a:ext cx="298" cy="524"/>
                </a:xfrm>
                <a:prstGeom prst="rect">
                  <a:avLst/>
                </a:prstGeom>
                <a:solidFill>
                  <a:srgbClr val="CCCC00"/>
                </a:solidFill>
                <a:ln w="9525">
                  <a:solidFill>
                    <a:schemeClr val="tx1"/>
                  </a:solidFill>
                  <a:miter lim="800000"/>
                  <a:headEnd/>
                  <a:tailEnd/>
                </a:ln>
              </p:spPr>
              <p:txBody>
                <a:bodyPr>
                  <a:spAutoFit/>
                </a:bodyPr>
                <a:lstStyle/>
                <a:p>
                  <a:pPr algn="ctr"/>
                  <a:r>
                    <a:rPr lang="en-US" b="1" dirty="0">
                      <a:latin typeface="CG Omega" pitchFamily="34" charset="0"/>
                    </a:rPr>
                    <a:t>PM</a:t>
                  </a:r>
                </a:p>
              </p:txBody>
            </p:sp>
            <p:sp>
              <p:nvSpPr>
                <p:cNvPr id="16427" name="Text Box 32"/>
                <p:cNvSpPr txBox="1">
                  <a:spLocks noChangeArrowheads="1"/>
                </p:cNvSpPr>
                <p:nvPr/>
              </p:nvSpPr>
              <p:spPr bwMode="auto">
                <a:xfrm>
                  <a:off x="1200" y="2160"/>
                  <a:ext cx="357" cy="524"/>
                </a:xfrm>
                <a:prstGeom prst="rect">
                  <a:avLst/>
                </a:prstGeom>
                <a:solidFill>
                  <a:srgbClr val="CCCC00"/>
                </a:solidFill>
                <a:ln w="9525">
                  <a:solidFill>
                    <a:schemeClr val="tx1"/>
                  </a:solidFill>
                  <a:miter lim="800000"/>
                  <a:headEnd/>
                  <a:tailEnd/>
                </a:ln>
              </p:spPr>
              <p:txBody>
                <a:bodyPr>
                  <a:spAutoFit/>
                </a:bodyPr>
                <a:lstStyle/>
                <a:p>
                  <a:pPr algn="ctr"/>
                  <a:r>
                    <a:rPr lang="en-US" b="1">
                      <a:latin typeface="CG Omega" pitchFamily="34" charset="0"/>
                    </a:rPr>
                    <a:t>M</a:t>
                  </a:r>
                </a:p>
                <a:p>
                  <a:pPr algn="ctr"/>
                  <a:r>
                    <a:rPr lang="en-US" b="1">
                      <a:latin typeface="CG Omega" pitchFamily="34" charset="0"/>
                    </a:rPr>
                    <a:t>R</a:t>
                  </a:r>
                </a:p>
              </p:txBody>
            </p:sp>
            <p:sp>
              <p:nvSpPr>
                <p:cNvPr id="16428" name="Text Box 33"/>
                <p:cNvSpPr txBox="1">
                  <a:spLocks noChangeArrowheads="1"/>
                </p:cNvSpPr>
                <p:nvPr/>
              </p:nvSpPr>
              <p:spPr bwMode="auto">
                <a:xfrm>
                  <a:off x="1823" y="2160"/>
                  <a:ext cx="299" cy="524"/>
                </a:xfrm>
                <a:prstGeom prst="rect">
                  <a:avLst/>
                </a:prstGeom>
                <a:solidFill>
                  <a:srgbClr val="CCCC00"/>
                </a:solidFill>
                <a:ln w="9525">
                  <a:solidFill>
                    <a:schemeClr val="tx1"/>
                  </a:solidFill>
                  <a:miter lim="800000"/>
                  <a:headEnd/>
                  <a:tailEnd/>
                </a:ln>
              </p:spPr>
              <p:txBody>
                <a:bodyPr>
                  <a:spAutoFit/>
                </a:bodyPr>
                <a:lstStyle/>
                <a:p>
                  <a:pPr algn="ctr"/>
                  <a:r>
                    <a:rPr lang="en-US" b="1">
                      <a:latin typeface="CG Omega" pitchFamily="34" charset="0"/>
                    </a:rPr>
                    <a:t>D</a:t>
                  </a:r>
                </a:p>
                <a:p>
                  <a:pPr algn="ctr"/>
                  <a:r>
                    <a:rPr lang="en-US" b="1">
                      <a:latin typeface="CG Omega" pitchFamily="34" charset="0"/>
                    </a:rPr>
                    <a:t>M</a:t>
                  </a:r>
                </a:p>
              </p:txBody>
            </p:sp>
          </p:grpSp>
          <p:grpSp>
            <p:nvGrpSpPr>
              <p:cNvPr id="16405" name="Group 41"/>
              <p:cNvGrpSpPr>
                <a:grpSpLocks/>
              </p:cNvGrpSpPr>
              <p:nvPr/>
            </p:nvGrpSpPr>
            <p:grpSpPr bwMode="auto">
              <a:xfrm>
                <a:off x="2388" y="1692"/>
                <a:ext cx="1513" cy="1035"/>
                <a:chOff x="2388" y="1680"/>
                <a:chExt cx="1513" cy="1035"/>
              </a:xfrm>
            </p:grpSpPr>
            <p:grpSp>
              <p:nvGrpSpPr>
                <p:cNvPr id="16416" name="Group 29"/>
                <p:cNvGrpSpPr>
                  <a:grpSpLocks/>
                </p:cNvGrpSpPr>
                <p:nvPr/>
              </p:nvGrpSpPr>
              <p:grpSpPr bwMode="auto">
                <a:xfrm>
                  <a:off x="2544" y="1680"/>
                  <a:ext cx="1200" cy="508"/>
                  <a:chOff x="2400" y="1872"/>
                  <a:chExt cx="1440" cy="480"/>
                </a:xfrm>
              </p:grpSpPr>
              <p:sp>
                <p:nvSpPr>
                  <p:cNvPr id="16420" name="Line 13"/>
                  <p:cNvSpPr>
                    <a:spLocks noChangeShapeType="1"/>
                  </p:cNvSpPr>
                  <p:nvPr/>
                </p:nvSpPr>
                <p:spPr bwMode="auto">
                  <a:xfrm>
                    <a:off x="3072" y="1872"/>
                    <a:ext cx="0" cy="240"/>
                  </a:xfrm>
                  <a:prstGeom prst="line">
                    <a:avLst/>
                  </a:prstGeom>
                  <a:noFill/>
                  <a:ln w="9525">
                    <a:solidFill>
                      <a:schemeClr val="tx1"/>
                    </a:solidFill>
                    <a:round/>
                    <a:headEnd/>
                    <a:tailEnd/>
                  </a:ln>
                </p:spPr>
                <p:txBody>
                  <a:bodyPr/>
                  <a:lstStyle/>
                  <a:p>
                    <a:endParaRPr lang="en-US"/>
                  </a:p>
                </p:txBody>
              </p:sp>
              <p:sp>
                <p:nvSpPr>
                  <p:cNvPr id="16421" name="Line 17"/>
                  <p:cNvSpPr>
                    <a:spLocks noChangeShapeType="1"/>
                  </p:cNvSpPr>
                  <p:nvPr/>
                </p:nvSpPr>
                <p:spPr bwMode="auto">
                  <a:xfrm>
                    <a:off x="2400" y="2112"/>
                    <a:ext cx="1440" cy="0"/>
                  </a:xfrm>
                  <a:prstGeom prst="line">
                    <a:avLst/>
                  </a:prstGeom>
                  <a:noFill/>
                  <a:ln w="9525">
                    <a:solidFill>
                      <a:schemeClr val="tx1"/>
                    </a:solidFill>
                    <a:round/>
                    <a:headEnd/>
                    <a:tailEnd/>
                  </a:ln>
                </p:spPr>
                <p:txBody>
                  <a:bodyPr/>
                  <a:lstStyle/>
                  <a:p>
                    <a:endParaRPr lang="en-US"/>
                  </a:p>
                </p:txBody>
              </p:sp>
              <p:sp>
                <p:nvSpPr>
                  <p:cNvPr id="16422" name="Line 18"/>
                  <p:cNvSpPr>
                    <a:spLocks noChangeShapeType="1"/>
                  </p:cNvSpPr>
                  <p:nvPr/>
                </p:nvSpPr>
                <p:spPr bwMode="auto">
                  <a:xfrm>
                    <a:off x="3072" y="2112"/>
                    <a:ext cx="0" cy="240"/>
                  </a:xfrm>
                  <a:prstGeom prst="line">
                    <a:avLst/>
                  </a:prstGeom>
                  <a:noFill/>
                  <a:ln w="9525">
                    <a:solidFill>
                      <a:schemeClr val="tx1"/>
                    </a:solidFill>
                    <a:round/>
                    <a:headEnd/>
                    <a:tailEnd/>
                  </a:ln>
                </p:spPr>
                <p:txBody>
                  <a:bodyPr/>
                  <a:lstStyle/>
                  <a:p>
                    <a:endParaRPr lang="en-US"/>
                  </a:p>
                </p:txBody>
              </p:sp>
              <p:sp>
                <p:nvSpPr>
                  <p:cNvPr id="16423" name="Line 19"/>
                  <p:cNvSpPr>
                    <a:spLocks noChangeShapeType="1"/>
                  </p:cNvSpPr>
                  <p:nvPr/>
                </p:nvSpPr>
                <p:spPr bwMode="auto">
                  <a:xfrm>
                    <a:off x="2400" y="2112"/>
                    <a:ext cx="0" cy="240"/>
                  </a:xfrm>
                  <a:prstGeom prst="line">
                    <a:avLst/>
                  </a:prstGeom>
                  <a:noFill/>
                  <a:ln w="9525">
                    <a:solidFill>
                      <a:schemeClr val="tx1"/>
                    </a:solidFill>
                    <a:round/>
                    <a:headEnd/>
                    <a:tailEnd/>
                  </a:ln>
                </p:spPr>
                <p:txBody>
                  <a:bodyPr/>
                  <a:lstStyle/>
                  <a:p>
                    <a:endParaRPr lang="en-US"/>
                  </a:p>
                </p:txBody>
              </p:sp>
              <p:sp>
                <p:nvSpPr>
                  <p:cNvPr id="16424" name="Line 26"/>
                  <p:cNvSpPr>
                    <a:spLocks noChangeShapeType="1"/>
                  </p:cNvSpPr>
                  <p:nvPr/>
                </p:nvSpPr>
                <p:spPr bwMode="auto">
                  <a:xfrm>
                    <a:off x="3840" y="2112"/>
                    <a:ext cx="0" cy="240"/>
                  </a:xfrm>
                  <a:prstGeom prst="line">
                    <a:avLst/>
                  </a:prstGeom>
                  <a:noFill/>
                  <a:ln w="9525">
                    <a:solidFill>
                      <a:schemeClr val="tx1"/>
                    </a:solidFill>
                    <a:round/>
                    <a:headEnd/>
                    <a:tailEnd/>
                  </a:ln>
                </p:spPr>
                <p:txBody>
                  <a:bodyPr/>
                  <a:lstStyle/>
                  <a:p>
                    <a:endParaRPr lang="en-US"/>
                  </a:p>
                </p:txBody>
              </p:sp>
            </p:grpSp>
            <p:sp>
              <p:nvSpPr>
                <p:cNvPr id="16417" name="Text Box 34"/>
                <p:cNvSpPr txBox="1">
                  <a:spLocks noChangeArrowheads="1"/>
                </p:cNvSpPr>
                <p:nvPr/>
              </p:nvSpPr>
              <p:spPr bwMode="auto">
                <a:xfrm>
                  <a:off x="2388" y="2178"/>
                  <a:ext cx="298" cy="524"/>
                </a:xfrm>
                <a:prstGeom prst="rect">
                  <a:avLst/>
                </a:prstGeom>
                <a:solidFill>
                  <a:srgbClr val="00CC00"/>
                </a:solidFill>
                <a:ln w="9525">
                  <a:solidFill>
                    <a:schemeClr val="tx1"/>
                  </a:solidFill>
                  <a:miter lim="800000"/>
                  <a:headEnd/>
                  <a:tailEnd/>
                </a:ln>
              </p:spPr>
              <p:txBody>
                <a:bodyPr>
                  <a:spAutoFit/>
                </a:bodyPr>
                <a:lstStyle/>
                <a:p>
                  <a:pPr algn="ctr"/>
                  <a:r>
                    <a:rPr lang="en-US" b="1">
                      <a:latin typeface="CG Omega" pitchFamily="34" charset="0"/>
                    </a:rPr>
                    <a:t>L1</a:t>
                  </a:r>
                </a:p>
              </p:txBody>
            </p:sp>
            <p:sp>
              <p:nvSpPr>
                <p:cNvPr id="16418" name="Text Box 35"/>
                <p:cNvSpPr txBox="1">
                  <a:spLocks noChangeArrowheads="1"/>
                </p:cNvSpPr>
                <p:nvPr/>
              </p:nvSpPr>
              <p:spPr bwMode="auto">
                <a:xfrm>
                  <a:off x="2977" y="2179"/>
                  <a:ext cx="297" cy="524"/>
                </a:xfrm>
                <a:prstGeom prst="rect">
                  <a:avLst/>
                </a:prstGeom>
                <a:solidFill>
                  <a:srgbClr val="00CC00"/>
                </a:solidFill>
                <a:ln w="9525">
                  <a:solidFill>
                    <a:schemeClr val="tx1"/>
                  </a:solidFill>
                  <a:miter lim="800000"/>
                  <a:headEnd/>
                  <a:tailEnd/>
                </a:ln>
              </p:spPr>
              <p:txBody>
                <a:bodyPr>
                  <a:spAutoFit/>
                </a:bodyPr>
                <a:lstStyle/>
                <a:p>
                  <a:pPr algn="ctr"/>
                  <a:r>
                    <a:rPr lang="en-US" b="1">
                      <a:latin typeface="CG Omega" pitchFamily="34" charset="0"/>
                    </a:rPr>
                    <a:t>L2</a:t>
                  </a:r>
                </a:p>
              </p:txBody>
            </p:sp>
            <p:sp>
              <p:nvSpPr>
                <p:cNvPr id="16419" name="Text Box 36"/>
                <p:cNvSpPr txBox="1">
                  <a:spLocks noChangeArrowheads="1"/>
                </p:cNvSpPr>
                <p:nvPr/>
              </p:nvSpPr>
              <p:spPr bwMode="auto">
                <a:xfrm>
                  <a:off x="3602" y="2191"/>
                  <a:ext cx="299" cy="524"/>
                </a:xfrm>
                <a:prstGeom prst="rect">
                  <a:avLst/>
                </a:prstGeom>
                <a:solidFill>
                  <a:srgbClr val="00CC00"/>
                </a:solidFill>
                <a:ln w="9525">
                  <a:solidFill>
                    <a:schemeClr val="tx1"/>
                  </a:solidFill>
                  <a:miter lim="800000"/>
                  <a:headEnd/>
                  <a:tailEnd/>
                </a:ln>
              </p:spPr>
              <p:txBody>
                <a:bodyPr>
                  <a:spAutoFit/>
                </a:bodyPr>
                <a:lstStyle/>
                <a:p>
                  <a:pPr algn="ctr"/>
                  <a:r>
                    <a:rPr lang="en-US" b="1">
                      <a:latin typeface="CG Omega" pitchFamily="34" charset="0"/>
                    </a:rPr>
                    <a:t>L3</a:t>
                  </a:r>
                </a:p>
              </p:txBody>
            </p:sp>
          </p:grpSp>
          <p:grpSp>
            <p:nvGrpSpPr>
              <p:cNvPr id="16406" name="Group 42"/>
              <p:cNvGrpSpPr>
                <a:grpSpLocks/>
              </p:cNvGrpSpPr>
              <p:nvPr/>
            </p:nvGrpSpPr>
            <p:grpSpPr bwMode="auto">
              <a:xfrm>
                <a:off x="4100" y="1680"/>
                <a:ext cx="1502" cy="1033"/>
                <a:chOff x="4100" y="1680"/>
                <a:chExt cx="1502" cy="1033"/>
              </a:xfrm>
            </p:grpSpPr>
            <p:grpSp>
              <p:nvGrpSpPr>
                <p:cNvPr id="16407" name="Group 30"/>
                <p:cNvGrpSpPr>
                  <a:grpSpLocks/>
                </p:cNvGrpSpPr>
                <p:nvPr/>
              </p:nvGrpSpPr>
              <p:grpSpPr bwMode="auto">
                <a:xfrm>
                  <a:off x="4224" y="1680"/>
                  <a:ext cx="1247" cy="508"/>
                  <a:chOff x="4128" y="1872"/>
                  <a:chExt cx="1440" cy="480"/>
                </a:xfrm>
              </p:grpSpPr>
              <p:sp>
                <p:nvSpPr>
                  <p:cNvPr id="16411" name="Line 12"/>
                  <p:cNvSpPr>
                    <a:spLocks noChangeShapeType="1"/>
                  </p:cNvSpPr>
                  <p:nvPr/>
                </p:nvSpPr>
                <p:spPr bwMode="auto">
                  <a:xfrm>
                    <a:off x="4800" y="1872"/>
                    <a:ext cx="0" cy="240"/>
                  </a:xfrm>
                  <a:prstGeom prst="line">
                    <a:avLst/>
                  </a:prstGeom>
                  <a:noFill/>
                  <a:ln w="9525">
                    <a:solidFill>
                      <a:schemeClr val="tx1"/>
                    </a:solidFill>
                    <a:round/>
                    <a:headEnd/>
                    <a:tailEnd/>
                  </a:ln>
                </p:spPr>
                <p:txBody>
                  <a:bodyPr/>
                  <a:lstStyle/>
                  <a:p>
                    <a:endParaRPr lang="en-US"/>
                  </a:p>
                </p:txBody>
              </p:sp>
              <p:sp>
                <p:nvSpPr>
                  <p:cNvPr id="16412" name="Line 16"/>
                  <p:cNvSpPr>
                    <a:spLocks noChangeShapeType="1"/>
                  </p:cNvSpPr>
                  <p:nvPr/>
                </p:nvSpPr>
                <p:spPr bwMode="auto">
                  <a:xfrm>
                    <a:off x="4128" y="2112"/>
                    <a:ext cx="1440" cy="0"/>
                  </a:xfrm>
                  <a:prstGeom prst="line">
                    <a:avLst/>
                  </a:prstGeom>
                  <a:noFill/>
                  <a:ln w="9525">
                    <a:solidFill>
                      <a:schemeClr val="tx1"/>
                    </a:solidFill>
                    <a:round/>
                    <a:headEnd/>
                    <a:tailEnd/>
                  </a:ln>
                </p:spPr>
                <p:txBody>
                  <a:bodyPr/>
                  <a:lstStyle/>
                  <a:p>
                    <a:endParaRPr lang="en-US"/>
                  </a:p>
                </p:txBody>
              </p:sp>
              <p:sp>
                <p:nvSpPr>
                  <p:cNvPr id="16413" name="Line 23"/>
                  <p:cNvSpPr>
                    <a:spLocks noChangeShapeType="1"/>
                  </p:cNvSpPr>
                  <p:nvPr/>
                </p:nvSpPr>
                <p:spPr bwMode="auto">
                  <a:xfrm>
                    <a:off x="5568" y="2112"/>
                    <a:ext cx="0" cy="240"/>
                  </a:xfrm>
                  <a:prstGeom prst="line">
                    <a:avLst/>
                  </a:prstGeom>
                  <a:noFill/>
                  <a:ln w="9525">
                    <a:solidFill>
                      <a:schemeClr val="tx1"/>
                    </a:solidFill>
                    <a:round/>
                    <a:headEnd/>
                    <a:tailEnd/>
                  </a:ln>
                </p:spPr>
                <p:txBody>
                  <a:bodyPr/>
                  <a:lstStyle/>
                  <a:p>
                    <a:endParaRPr lang="en-US"/>
                  </a:p>
                </p:txBody>
              </p:sp>
              <p:sp>
                <p:nvSpPr>
                  <p:cNvPr id="16414" name="Line 24"/>
                  <p:cNvSpPr>
                    <a:spLocks noChangeShapeType="1"/>
                  </p:cNvSpPr>
                  <p:nvPr/>
                </p:nvSpPr>
                <p:spPr bwMode="auto">
                  <a:xfrm>
                    <a:off x="4800" y="2112"/>
                    <a:ext cx="0" cy="240"/>
                  </a:xfrm>
                  <a:prstGeom prst="line">
                    <a:avLst/>
                  </a:prstGeom>
                  <a:noFill/>
                  <a:ln w="9525">
                    <a:solidFill>
                      <a:schemeClr val="tx1"/>
                    </a:solidFill>
                    <a:round/>
                    <a:headEnd/>
                    <a:tailEnd/>
                  </a:ln>
                </p:spPr>
                <p:txBody>
                  <a:bodyPr/>
                  <a:lstStyle/>
                  <a:p>
                    <a:endParaRPr lang="en-US"/>
                  </a:p>
                </p:txBody>
              </p:sp>
              <p:sp>
                <p:nvSpPr>
                  <p:cNvPr id="16415" name="Line 25"/>
                  <p:cNvSpPr>
                    <a:spLocks noChangeShapeType="1"/>
                  </p:cNvSpPr>
                  <p:nvPr/>
                </p:nvSpPr>
                <p:spPr bwMode="auto">
                  <a:xfrm>
                    <a:off x="4128" y="2112"/>
                    <a:ext cx="0" cy="240"/>
                  </a:xfrm>
                  <a:prstGeom prst="line">
                    <a:avLst/>
                  </a:prstGeom>
                  <a:noFill/>
                  <a:ln w="9525">
                    <a:solidFill>
                      <a:schemeClr val="tx1"/>
                    </a:solidFill>
                    <a:round/>
                    <a:headEnd/>
                    <a:tailEnd/>
                  </a:ln>
                </p:spPr>
                <p:txBody>
                  <a:bodyPr/>
                  <a:lstStyle/>
                  <a:p>
                    <a:endParaRPr lang="en-US"/>
                  </a:p>
                </p:txBody>
              </p:sp>
            </p:grpSp>
            <p:sp>
              <p:nvSpPr>
                <p:cNvPr id="16408" name="Text Box 37"/>
                <p:cNvSpPr txBox="1">
                  <a:spLocks noChangeArrowheads="1"/>
                </p:cNvSpPr>
                <p:nvPr/>
              </p:nvSpPr>
              <p:spPr bwMode="auto">
                <a:xfrm>
                  <a:off x="4656" y="2184"/>
                  <a:ext cx="336" cy="524"/>
                </a:xfrm>
                <a:prstGeom prst="rect">
                  <a:avLst/>
                </a:prstGeom>
                <a:solidFill>
                  <a:srgbClr val="FF9900"/>
                </a:solidFill>
                <a:ln w="9525">
                  <a:solidFill>
                    <a:schemeClr val="tx1"/>
                  </a:solidFill>
                  <a:miter lim="800000"/>
                  <a:headEnd/>
                  <a:tailEnd/>
                </a:ln>
              </p:spPr>
              <p:txBody>
                <a:bodyPr>
                  <a:spAutoFit/>
                </a:bodyPr>
                <a:lstStyle/>
                <a:p>
                  <a:pPr algn="ctr"/>
                  <a:r>
                    <a:rPr lang="en-US" b="1">
                      <a:latin typeface="CG Omega" pitchFamily="34" charset="0"/>
                    </a:rPr>
                    <a:t>CA</a:t>
                  </a:r>
                </a:p>
              </p:txBody>
            </p:sp>
            <p:sp>
              <p:nvSpPr>
                <p:cNvPr id="16409" name="Text Box 39"/>
                <p:cNvSpPr txBox="1">
                  <a:spLocks noChangeArrowheads="1"/>
                </p:cNvSpPr>
                <p:nvPr/>
              </p:nvSpPr>
              <p:spPr bwMode="auto">
                <a:xfrm>
                  <a:off x="4100" y="2187"/>
                  <a:ext cx="298" cy="524"/>
                </a:xfrm>
                <a:prstGeom prst="rect">
                  <a:avLst/>
                </a:prstGeom>
                <a:solidFill>
                  <a:srgbClr val="FF9900"/>
                </a:solidFill>
                <a:ln w="9525">
                  <a:solidFill>
                    <a:schemeClr val="tx1"/>
                  </a:solidFill>
                  <a:miter lim="800000"/>
                  <a:headEnd/>
                  <a:tailEnd/>
                </a:ln>
              </p:spPr>
              <p:txBody>
                <a:bodyPr>
                  <a:spAutoFit/>
                </a:bodyPr>
                <a:lstStyle/>
                <a:p>
                  <a:pPr algn="ctr"/>
                  <a:r>
                    <a:rPr lang="en-US" b="1">
                      <a:latin typeface="CG Omega" pitchFamily="34" charset="0"/>
                    </a:rPr>
                    <a:t>FA</a:t>
                  </a:r>
                </a:p>
              </p:txBody>
            </p:sp>
            <p:sp>
              <p:nvSpPr>
                <p:cNvPr id="16410" name="Text Box 38"/>
                <p:cNvSpPr txBox="1">
                  <a:spLocks noChangeArrowheads="1"/>
                </p:cNvSpPr>
                <p:nvPr/>
              </p:nvSpPr>
              <p:spPr bwMode="auto">
                <a:xfrm>
                  <a:off x="5304" y="2189"/>
                  <a:ext cx="298" cy="524"/>
                </a:xfrm>
                <a:prstGeom prst="rect">
                  <a:avLst/>
                </a:prstGeom>
                <a:solidFill>
                  <a:srgbClr val="FF9900"/>
                </a:solidFill>
                <a:ln w="9525">
                  <a:solidFill>
                    <a:schemeClr val="tx1"/>
                  </a:solidFill>
                  <a:miter lim="800000"/>
                  <a:headEnd/>
                  <a:tailEnd/>
                </a:ln>
              </p:spPr>
              <p:txBody>
                <a:bodyPr>
                  <a:spAutoFit/>
                </a:bodyPr>
                <a:lstStyle/>
                <a:p>
                  <a:pPr algn="ctr"/>
                  <a:r>
                    <a:rPr lang="en-US" b="1">
                      <a:latin typeface="CG Omega" pitchFamily="34" charset="0"/>
                    </a:rPr>
                    <a:t>MA</a:t>
                  </a:r>
                </a:p>
              </p:txBody>
            </p:sp>
          </p:grpSp>
        </p:grpSp>
        <p:sp>
          <p:nvSpPr>
            <p:cNvPr id="16399" name="Text Box 45"/>
            <p:cNvSpPr txBox="1">
              <a:spLocks noChangeArrowheads="1"/>
            </p:cNvSpPr>
            <p:nvPr/>
          </p:nvSpPr>
          <p:spPr bwMode="auto">
            <a:xfrm>
              <a:off x="2679" y="627"/>
              <a:ext cx="1025" cy="524"/>
            </a:xfrm>
            <a:prstGeom prst="rect">
              <a:avLst/>
            </a:prstGeom>
            <a:solidFill>
              <a:srgbClr val="3399FF"/>
            </a:solidFill>
            <a:ln w="9525">
              <a:solidFill>
                <a:schemeClr val="tx1"/>
              </a:solidFill>
              <a:miter lim="800000"/>
              <a:headEnd/>
              <a:tailEnd/>
            </a:ln>
          </p:spPr>
          <p:txBody>
            <a:bodyPr wrap="none">
              <a:spAutoFit/>
            </a:bodyPr>
            <a:lstStyle/>
            <a:p>
              <a:pPr algn="ctr"/>
              <a:r>
                <a:rPr lang="en-US" b="1">
                  <a:latin typeface="CG Omega" pitchFamily="34" charset="0"/>
                </a:rPr>
                <a:t>Board of</a:t>
              </a:r>
            </a:p>
            <a:p>
              <a:pPr algn="ctr"/>
              <a:r>
                <a:rPr lang="en-US" b="1">
                  <a:latin typeface="CG Omega" pitchFamily="34" charset="0"/>
                </a:rPr>
                <a:t>Directors</a:t>
              </a:r>
            </a:p>
          </p:txBody>
        </p:sp>
      </p:grpSp>
      <p:sp>
        <p:nvSpPr>
          <p:cNvPr id="16391" name="Text Box 58"/>
          <p:cNvSpPr txBox="1">
            <a:spLocks noChangeArrowheads="1"/>
          </p:cNvSpPr>
          <p:nvPr/>
        </p:nvSpPr>
        <p:spPr bwMode="auto">
          <a:xfrm>
            <a:off x="0" y="228600"/>
            <a:ext cx="9144000" cy="708025"/>
          </a:xfrm>
          <a:prstGeom prst="rect">
            <a:avLst/>
          </a:prstGeom>
          <a:noFill/>
          <a:ln w="9525">
            <a:noFill/>
            <a:miter lim="800000"/>
            <a:headEnd/>
            <a:tailEnd/>
          </a:ln>
        </p:spPr>
        <p:txBody>
          <a:bodyPr>
            <a:spAutoFit/>
          </a:bodyPr>
          <a:lstStyle/>
          <a:p>
            <a:pPr algn="ctr"/>
            <a:r>
              <a:rPr lang="en-US" sz="4000" b="1" dirty="0">
                <a:solidFill>
                  <a:srgbClr val="632523"/>
                </a:solidFill>
                <a:ea typeface="Tahoma" pitchFamily="34" charset="0"/>
                <a:cs typeface="Times New Roman" pitchFamily="18" charset="0"/>
              </a:rPr>
              <a:t>Types of Plans in an Organisation</a:t>
            </a:r>
          </a:p>
        </p:txBody>
      </p:sp>
      <p:sp>
        <p:nvSpPr>
          <p:cNvPr id="2" name="Down Arrow 1"/>
          <p:cNvSpPr/>
          <p:nvPr/>
        </p:nvSpPr>
        <p:spPr>
          <a:xfrm>
            <a:off x="873125" y="2328863"/>
            <a:ext cx="304800" cy="1785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Down Arrow 49"/>
          <p:cNvSpPr/>
          <p:nvPr/>
        </p:nvSpPr>
        <p:spPr>
          <a:xfrm>
            <a:off x="900113" y="4743450"/>
            <a:ext cx="304800" cy="1682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4421</TotalTime>
  <Words>1282</Words>
  <Application>Microsoft Office PowerPoint</Application>
  <PresentationFormat>On-screen Show (4:3)</PresentationFormat>
  <Paragraphs>300</Paragraphs>
  <Slides>42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CG Omega</vt:lpstr>
      <vt:lpstr>Corbel</vt:lpstr>
      <vt:lpstr>Tahoma</vt:lpstr>
      <vt:lpstr>Times New Roman</vt:lpstr>
      <vt:lpstr>Wingdings</vt:lpstr>
      <vt:lpstr>Default Design</vt:lpstr>
      <vt:lpstr>PowerPoint Presentation</vt:lpstr>
      <vt:lpstr>PowerPoint Presentation</vt:lpstr>
      <vt:lpstr>Planning as the Primary Management Function</vt:lpstr>
      <vt:lpstr> The Two Major Activities involved in Planning </vt:lpstr>
      <vt:lpstr>Planning  Definition 01</vt:lpstr>
      <vt:lpstr>PowerPoint Presentation</vt:lpstr>
      <vt:lpstr>PowerPoint Presentation</vt:lpstr>
      <vt:lpstr>Hierarchy of Planning</vt:lpstr>
      <vt:lpstr> </vt:lpstr>
      <vt:lpstr>PowerPoint Presentation</vt:lpstr>
      <vt:lpstr>PowerPoint Presentation</vt:lpstr>
      <vt:lpstr>Types Tactical/Functional Plans </vt:lpstr>
      <vt:lpstr>                       Operational Plans</vt:lpstr>
      <vt:lpstr>Sequential Steps in preparing an effective Corporate Plan</vt:lpstr>
      <vt:lpstr>PowerPoint Presentation</vt:lpstr>
      <vt:lpstr>Hierarchy of Aims  </vt:lpstr>
      <vt:lpstr>What is a Vision?</vt:lpstr>
      <vt:lpstr>PowerPoint Presentation</vt:lpstr>
      <vt:lpstr>PowerPoint Presentation</vt:lpstr>
      <vt:lpstr> All Sri Lankans seamlessly connected with world-class information, communication and entertainment services.  (http://www.slt.lk/data/aboutslt/aboutslt.htm)  </vt:lpstr>
      <vt:lpstr>PowerPoint Presentation</vt:lpstr>
      <vt:lpstr>Vision of the World Food Programme</vt:lpstr>
      <vt:lpstr>PowerPoint Presentation</vt:lpstr>
      <vt:lpstr>PowerPoint Presentation</vt:lpstr>
      <vt:lpstr>PowerPoint Presentation</vt:lpstr>
      <vt:lpstr>PowerPoint Presentation</vt:lpstr>
      <vt:lpstr>From Mission to Goals</vt:lpstr>
      <vt:lpstr>Environmental Analysis</vt:lpstr>
      <vt:lpstr>PowerPoint Presentation</vt:lpstr>
      <vt:lpstr>     Goal – Sri Lanka Telecom</vt:lpstr>
      <vt:lpstr>Goals</vt:lpstr>
      <vt:lpstr>From Goals to Objectives</vt:lpstr>
      <vt:lpstr>Objectives</vt:lpstr>
      <vt:lpstr>Characteristics of Objectives</vt:lpstr>
      <vt:lpstr>PowerPoint Presentation</vt:lpstr>
      <vt:lpstr>Hierarchy of Objectives</vt:lpstr>
      <vt:lpstr>Areas for which Corporate Objectives can be set</vt:lpstr>
      <vt:lpstr>PowerPoint Presentation</vt:lpstr>
      <vt:lpstr>Hierarchy of Strategies</vt:lpstr>
      <vt:lpstr>Policies</vt:lpstr>
      <vt:lpstr>Benefits of Planning</vt:lpstr>
      <vt:lpstr>Barriers for Planning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RSKPC</dc:creator>
  <cp:lastModifiedBy>Acer</cp:lastModifiedBy>
  <cp:revision>227</cp:revision>
  <dcterms:created xsi:type="dcterms:W3CDTF">2001-11-11T14:49:21Z</dcterms:created>
  <dcterms:modified xsi:type="dcterms:W3CDTF">2018-06-16T07:17:39Z</dcterms:modified>
</cp:coreProperties>
</file>