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64" r:id="rId11"/>
    <p:sldId id="265" r:id="rId12"/>
    <p:sldId id="283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D57C3-A472-4BBE-8904-888A05FE4634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AA5DC-0E4A-4E75-8C6B-33E056C8E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8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5F216-4795-4B3D-84E5-55DA33FA8C75}" type="slidenum">
              <a:rPr lang="en-CA" smtClean="0">
                <a:latin typeface="Times" pitchFamily="18" charset="0"/>
              </a:rPr>
              <a:pPr/>
              <a:t>15</a:t>
            </a:fld>
            <a:endParaRPr lang="en-CA" dirty="0" smtClean="0">
              <a:latin typeface="Times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800" y="4344688"/>
            <a:ext cx="6022368" cy="411369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Material pertinent to this discussion is found on page 252.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12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7C0F8F-B782-49A6-B099-EEB552021AE1}" type="slidenum">
              <a:rPr lang="en-CA" smtClean="0">
                <a:latin typeface="Times" pitchFamily="18" charset="0"/>
              </a:rPr>
              <a:pPr/>
              <a:t>16</a:t>
            </a:fld>
            <a:endParaRPr lang="en-CA" dirty="0" smtClean="0">
              <a:latin typeface="Times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800" y="4344688"/>
            <a:ext cx="6022368" cy="411369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Material pertinent to this discussion is found on pages 252-253.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52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DC51-3CF7-4F7F-8AA6-C1E1FA854FFF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126-2E98-4676-9FEC-AC0AF7E0461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262"/>
            <a:ext cx="9144000" cy="256685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4800600" y="2130425"/>
            <a:ext cx="4038600" cy="2493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Principles of Management and Applied Economics</a:t>
            </a:r>
            <a:endParaRPr lang="en-US" sz="8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1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DC51-3CF7-4F7F-8AA6-C1E1FA854FFF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126-2E98-4676-9FEC-AC0AF7E04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1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DC51-3CF7-4F7F-8AA6-C1E1FA854FFF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126-2E98-4676-9FEC-AC0AF7E04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7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DC51-3CF7-4F7F-8AA6-C1E1FA854FFF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126-2E98-4676-9FEC-AC0AF7E04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8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DC51-3CF7-4F7F-8AA6-C1E1FA854FFF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126-2E98-4676-9FEC-AC0AF7E04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DC51-3CF7-4F7F-8AA6-C1E1FA854FFF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126-2E98-4676-9FEC-AC0AF7E04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DC51-3CF7-4F7F-8AA6-C1E1FA854FFF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126-2E98-4676-9FEC-AC0AF7E04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DC51-3CF7-4F7F-8AA6-C1E1FA854FFF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126-2E98-4676-9FEC-AC0AF7E04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6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DC51-3CF7-4F7F-8AA6-C1E1FA854FFF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126-2E98-4676-9FEC-AC0AF7E04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DC51-3CF7-4F7F-8AA6-C1E1FA854FFF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126-2E98-4676-9FEC-AC0AF7E04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8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DC51-3CF7-4F7F-8AA6-C1E1FA854FFF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126-2E98-4676-9FEC-AC0AF7E04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DC51-3CF7-4F7F-8AA6-C1E1FA854FFF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1126-2E98-4676-9FEC-AC0AF7E0461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5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85800" y="4702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Process of Leading (Leadership, Motivation and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Communication)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52400" y="4419600"/>
            <a:ext cx="2438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flatTx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Reduction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Tension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/>
          </a:p>
        </p:txBody>
      </p:sp>
      <p:sp>
        <p:nvSpPr>
          <p:cNvPr id="27652" name="Text Box 31"/>
          <p:cNvSpPr txBox="1">
            <a:spLocks noChangeArrowheads="1"/>
          </p:cNvSpPr>
          <p:nvPr/>
        </p:nvSpPr>
        <p:spPr bwMode="auto">
          <a:xfrm>
            <a:off x="0" y="91440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Process of Motivation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308350" y="4419600"/>
            <a:ext cx="2057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flatTx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Satisfied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Need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8" name="AutoShape 32"/>
          <p:cNvSpPr>
            <a:spLocks noChangeArrowheads="1"/>
          </p:cNvSpPr>
          <p:nvPr/>
        </p:nvSpPr>
        <p:spPr bwMode="auto">
          <a:xfrm>
            <a:off x="3421063" y="2971800"/>
            <a:ext cx="381000" cy="609600"/>
          </a:xfrm>
          <a:prstGeom prst="rightArrow">
            <a:avLst>
              <a:gd name="adj1" fmla="val 50000"/>
              <a:gd name="adj2" fmla="val 55556"/>
            </a:avLst>
          </a:prstGeom>
          <a:solidFill>
            <a:srgbClr val="002060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096000" y="4495800"/>
            <a:ext cx="2667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flatTx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Behaviour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9" name="AutoShape 33"/>
          <p:cNvSpPr>
            <a:spLocks noChangeArrowheads="1"/>
          </p:cNvSpPr>
          <p:nvPr/>
        </p:nvSpPr>
        <p:spPr bwMode="auto">
          <a:xfrm>
            <a:off x="6137275" y="2971800"/>
            <a:ext cx="381000" cy="609600"/>
          </a:xfrm>
          <a:prstGeom prst="rightArrow">
            <a:avLst>
              <a:gd name="adj1" fmla="val 50000"/>
              <a:gd name="adj2" fmla="val 55556"/>
            </a:avLst>
          </a:prstGeom>
          <a:solidFill>
            <a:srgbClr val="002060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781800" y="2957513"/>
            <a:ext cx="19812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flatTx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Drives</a:t>
            </a:r>
          </a:p>
        </p:txBody>
      </p:sp>
      <p:sp>
        <p:nvSpPr>
          <p:cNvPr id="9250" name="AutoShape 34"/>
          <p:cNvSpPr>
            <a:spLocks noChangeArrowheads="1"/>
          </p:cNvSpPr>
          <p:nvPr/>
        </p:nvSpPr>
        <p:spPr bwMode="auto">
          <a:xfrm rot="10800000">
            <a:off x="2801938" y="4572000"/>
            <a:ext cx="381000" cy="609600"/>
          </a:xfrm>
          <a:prstGeom prst="rightArrow">
            <a:avLst>
              <a:gd name="adj1" fmla="val 50000"/>
              <a:gd name="adj2" fmla="val 55556"/>
            </a:avLst>
          </a:prstGeom>
          <a:solidFill>
            <a:srgbClr val="002060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01613" y="2895600"/>
            <a:ext cx="2922587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flatTx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Unsatisfied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Needs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51" name="AutoShape 35"/>
          <p:cNvSpPr>
            <a:spLocks noChangeArrowheads="1"/>
          </p:cNvSpPr>
          <p:nvPr/>
        </p:nvSpPr>
        <p:spPr bwMode="auto">
          <a:xfrm rot="16200000" flipH="1">
            <a:off x="7634288" y="3765550"/>
            <a:ext cx="381000" cy="609600"/>
          </a:xfrm>
          <a:prstGeom prst="rightArrow">
            <a:avLst>
              <a:gd name="adj1" fmla="val 50000"/>
              <a:gd name="adj2" fmla="val 55556"/>
            </a:avLst>
          </a:prstGeom>
          <a:solidFill>
            <a:srgbClr val="002060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098925" y="2901950"/>
            <a:ext cx="1752600" cy="7508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flatTx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Tension</a:t>
            </a:r>
          </a:p>
        </p:txBody>
      </p:sp>
      <p:sp>
        <p:nvSpPr>
          <p:cNvPr id="9252" name="AutoShape 36"/>
          <p:cNvSpPr>
            <a:spLocks noChangeArrowheads="1"/>
          </p:cNvSpPr>
          <p:nvPr/>
        </p:nvSpPr>
        <p:spPr bwMode="auto">
          <a:xfrm rot="10800000">
            <a:off x="5580063" y="4648200"/>
            <a:ext cx="381000" cy="609600"/>
          </a:xfrm>
          <a:prstGeom prst="rightArrow">
            <a:avLst>
              <a:gd name="adj1" fmla="val 50000"/>
              <a:gd name="adj2" fmla="val 55556"/>
            </a:avLst>
          </a:prstGeom>
          <a:solidFill>
            <a:srgbClr val="002060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 anchor="ctr">
            <a:flatTx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9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nimBg="1"/>
      <p:bldP spid="9229" grpId="0" animBg="1"/>
      <p:bldP spid="9248" grpId="0" animBg="1"/>
      <p:bldP spid="9227" grpId="0" animBg="1"/>
      <p:bldP spid="9249" grpId="0" animBg="1"/>
      <p:bldP spid="9226" grpId="0" animBg="1"/>
      <p:bldP spid="9250" grpId="0" animBg="1"/>
      <p:bldP spid="9224" grpId="0" animBg="1"/>
      <p:bldP spid="9251" grpId="0" animBg="1"/>
      <p:bldP spid="9225" grpId="0" animBg="1"/>
      <p:bldP spid="92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ww.sundaytimes.lk/070610/images/ft7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095749"/>
            <a:ext cx="3810000" cy="2762251"/>
          </a:xfrm>
          <a:prstGeom prst="rect">
            <a:avLst/>
          </a:prstGeom>
          <a:noFill/>
        </p:spPr>
      </p:pic>
      <p:pic>
        <p:nvPicPr>
          <p:cNvPr id="8" name="Picture 6" descr="http://3.bp.blogspot.com/-5KUeQ1jCCs4/T9yWjzW66NI/AAAAAAAAABI/OKMFeDYkIfs/s1600/work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810000" cy="25336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Importance of employee motivation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8971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81301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ommunication </a:t>
            </a:r>
            <a:endParaRPr lang="en-US" dirty="0"/>
          </a:p>
        </p:txBody>
      </p:sp>
      <p:pic>
        <p:nvPicPr>
          <p:cNvPr id="8194" name="Picture 2" descr="https://encrypted-tbn1.gstatic.com/images?q=tbn:ANd9GcSineVN0k4fz3eSpFKx4DzvZ0uhp8ghp9TH26OnPjhBPdHfLUa_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28" y="762000"/>
            <a:ext cx="265747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eb-planet.cz/uploads/services/3_%D0%92%D0%B5%D0%B1-%D1%85%D0%BE%D1%81%D1%82%D0%B8%D0%BD%D0%B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3873997"/>
            <a:ext cx="3976255" cy="298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Communication- Definitions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105400"/>
          </a:xfrm>
        </p:spPr>
        <p:txBody>
          <a:bodyPr>
            <a:normAutofit fontScale="92500" lnSpcReduction="20000"/>
          </a:bodyPr>
          <a:lstStyle/>
          <a:p>
            <a:pPr lvl="0" algn="r">
              <a:buNone/>
            </a:pPr>
            <a:endParaRPr lang="en-US" sz="20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Communication is the process by which information is exchanged and understood by two or more people, usually with the intent to motivate or influence behavior.</a:t>
            </a:r>
          </a:p>
          <a:p>
            <a:pPr lvl="0" algn="r">
              <a:lnSpc>
                <a:spcPct val="110000"/>
              </a:lnSpc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(Daft,2012)</a:t>
            </a:r>
            <a:endParaRPr lang="en-GB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endParaRPr lang="en-GB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endParaRPr lang="en-GB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endParaRPr lang="en-GB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process of transmitting information from one person to another.</a:t>
            </a:r>
          </a:p>
          <a:p>
            <a:pPr lvl="0" algn="r">
              <a:lnSpc>
                <a:spcPct val="110000"/>
              </a:lnSpc>
              <a:buNone/>
            </a:pP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(Griffin,2012)</a:t>
            </a:r>
          </a:p>
          <a:p>
            <a:pPr lvl="0" algn="r">
              <a:lnSpc>
                <a:spcPct val="110000"/>
              </a:lnSpc>
              <a:buNone/>
            </a:pPr>
            <a:endParaRPr lang="en-US" sz="20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Process of Communication</a:t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4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538288" y="4330700"/>
            <a:ext cx="4098925" cy="1504950"/>
            <a:chOff x="2861" y="7404"/>
            <a:chExt cx="4098" cy="1340"/>
          </a:xfrm>
        </p:grpSpPr>
        <p:sp>
          <p:nvSpPr>
            <p:cNvPr id="13346" name="AutoShape 68"/>
            <p:cNvSpPr>
              <a:spLocks noChangeArrowheads="1"/>
            </p:cNvSpPr>
            <p:nvPr/>
          </p:nvSpPr>
          <p:spPr bwMode="auto">
            <a:xfrm>
              <a:off x="3940" y="7658"/>
              <a:ext cx="1541" cy="1086"/>
            </a:xfrm>
            <a:prstGeom prst="irregularSeal1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800" b="1" dirty="0">
                  <a:solidFill>
                    <a:srgbClr val="002060"/>
                  </a:solidFill>
                  <a:latin typeface="Century Gothic" pitchFamily="34" charset="0"/>
                </a:rPr>
                <a:t>Noise</a:t>
              </a:r>
              <a:endParaRPr lang="en-US" sz="1800" b="1" dirty="0">
                <a:solidFill>
                  <a:srgbClr val="002060"/>
                </a:solidFill>
              </a:endParaRPr>
            </a:p>
          </p:txBody>
        </p:sp>
        <p:sp>
          <p:nvSpPr>
            <p:cNvPr id="17417" name="Line 69"/>
            <p:cNvSpPr>
              <a:spLocks noChangeShapeType="1"/>
            </p:cNvSpPr>
            <p:nvPr/>
          </p:nvSpPr>
          <p:spPr bwMode="auto">
            <a:xfrm flipV="1">
              <a:off x="5441" y="7476"/>
              <a:ext cx="1518" cy="5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18" name="Line 70"/>
            <p:cNvSpPr>
              <a:spLocks noChangeShapeType="1"/>
            </p:cNvSpPr>
            <p:nvPr/>
          </p:nvSpPr>
          <p:spPr bwMode="auto">
            <a:xfrm flipH="1" flipV="1">
              <a:off x="2861" y="7544"/>
              <a:ext cx="1080" cy="54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19" name="Line 71"/>
            <p:cNvSpPr>
              <a:spLocks noChangeShapeType="1"/>
            </p:cNvSpPr>
            <p:nvPr/>
          </p:nvSpPr>
          <p:spPr bwMode="auto">
            <a:xfrm flipV="1">
              <a:off x="4541" y="7404"/>
              <a:ext cx="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20" name="Line 72"/>
            <p:cNvSpPr>
              <a:spLocks noChangeShapeType="1"/>
            </p:cNvSpPr>
            <p:nvPr/>
          </p:nvSpPr>
          <p:spPr bwMode="auto">
            <a:xfrm>
              <a:off x="5441" y="8324"/>
              <a:ext cx="900" cy="36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21" name="Line 73"/>
            <p:cNvSpPr>
              <a:spLocks noChangeShapeType="1"/>
            </p:cNvSpPr>
            <p:nvPr/>
          </p:nvSpPr>
          <p:spPr bwMode="auto">
            <a:xfrm flipH="1">
              <a:off x="2881" y="8384"/>
              <a:ext cx="1080" cy="36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533400" y="4384675"/>
            <a:ext cx="8221662" cy="2016125"/>
            <a:chOff x="1941" y="7384"/>
            <a:chExt cx="8219" cy="1795"/>
          </a:xfrm>
          <a:solidFill>
            <a:schemeClr val="bg2"/>
          </a:solidFill>
        </p:grpSpPr>
        <p:sp>
          <p:nvSpPr>
            <p:cNvPr id="13342" name="Rectangle 75"/>
            <p:cNvSpPr>
              <a:spLocks noChangeArrowheads="1"/>
            </p:cNvSpPr>
            <p:nvPr/>
          </p:nvSpPr>
          <p:spPr bwMode="auto">
            <a:xfrm>
              <a:off x="8600" y="8640"/>
              <a:ext cx="1560" cy="53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800" b="1" dirty="0">
                <a:solidFill>
                  <a:srgbClr val="FFFF00"/>
                </a:solidFill>
                <a:latin typeface="Century Gothic" pitchFamily="34" charset="0"/>
              </a:endParaRPr>
            </a:p>
            <a:p>
              <a:pPr algn="ctr">
                <a:defRPr/>
              </a:pPr>
              <a:r>
                <a:rPr lang="en-US" sz="1800" b="1" dirty="0">
                  <a:solidFill>
                    <a:srgbClr val="002060"/>
                  </a:solidFill>
                  <a:latin typeface="Century Gothic" pitchFamily="34" charset="0"/>
                </a:rPr>
                <a:t>Feedback</a:t>
              </a:r>
              <a:endParaRPr lang="en-US" sz="1800" b="1" dirty="0">
                <a:solidFill>
                  <a:srgbClr val="002060"/>
                </a:solidFill>
              </a:endParaRPr>
            </a:p>
          </p:txBody>
        </p:sp>
        <p:sp>
          <p:nvSpPr>
            <p:cNvPr id="13343" name="Line 76"/>
            <p:cNvSpPr>
              <a:spLocks noChangeShapeType="1"/>
            </p:cNvSpPr>
            <p:nvPr/>
          </p:nvSpPr>
          <p:spPr bwMode="auto">
            <a:xfrm>
              <a:off x="10041" y="7384"/>
              <a:ext cx="0" cy="1260"/>
            </a:xfrm>
            <a:prstGeom prst="line">
              <a:avLst/>
            </a:prstGeom>
            <a:grp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44" name="Line 77"/>
            <p:cNvSpPr>
              <a:spLocks noChangeShapeType="1"/>
            </p:cNvSpPr>
            <p:nvPr/>
          </p:nvSpPr>
          <p:spPr bwMode="auto">
            <a:xfrm flipH="1">
              <a:off x="1941" y="9004"/>
              <a:ext cx="6660" cy="0"/>
            </a:xfrm>
            <a:prstGeom prst="line">
              <a:avLst/>
            </a:prstGeom>
            <a:grp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45" name="Line 78"/>
            <p:cNvSpPr>
              <a:spLocks noChangeShapeType="1"/>
            </p:cNvSpPr>
            <p:nvPr/>
          </p:nvSpPr>
          <p:spPr bwMode="auto">
            <a:xfrm>
              <a:off x="1961" y="7384"/>
              <a:ext cx="0" cy="1620"/>
            </a:xfrm>
            <a:prstGeom prst="line">
              <a:avLst/>
            </a:prstGeom>
            <a:grpFill/>
            <a:ln w="571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457200" y="1676400"/>
            <a:ext cx="1658938" cy="2717801"/>
            <a:chOff x="288" y="1056"/>
            <a:chExt cx="1045" cy="1712"/>
          </a:xfrm>
          <a:solidFill>
            <a:schemeClr val="bg1">
              <a:lumMod val="95000"/>
            </a:schemeClr>
          </a:solidFill>
        </p:grpSpPr>
        <p:sp>
          <p:nvSpPr>
            <p:cNvPr id="13337" name="Rectangle 47"/>
            <p:cNvSpPr>
              <a:spLocks noChangeArrowheads="1"/>
            </p:cNvSpPr>
            <p:nvPr/>
          </p:nvSpPr>
          <p:spPr bwMode="auto">
            <a:xfrm>
              <a:off x="288" y="1056"/>
              <a:ext cx="1045" cy="165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 algn="ctr">
                <a:defRPr/>
              </a:pPr>
              <a:endParaRPr lang="en-US" sz="700" b="1" dirty="0"/>
            </a:p>
          </p:txBody>
        </p:sp>
        <p:sp>
          <p:nvSpPr>
            <p:cNvPr id="13338" name="Text Box 48"/>
            <p:cNvSpPr txBox="1">
              <a:spLocks noChangeArrowheads="1"/>
            </p:cNvSpPr>
            <p:nvPr/>
          </p:nvSpPr>
          <p:spPr bwMode="auto">
            <a:xfrm>
              <a:off x="402" y="1186"/>
              <a:ext cx="819" cy="38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800" b="1" dirty="0">
                <a:latin typeface="Century Gothic" pitchFamily="34" charset="0"/>
              </a:endParaRPr>
            </a:p>
            <a:p>
              <a:pPr algn="ctr">
                <a:defRPr/>
              </a:pPr>
              <a:r>
                <a:rPr lang="en-US" sz="1800" b="1" dirty="0">
                  <a:latin typeface="Century Gothic" pitchFamily="34" charset="0"/>
                </a:rPr>
                <a:t>Idea</a:t>
              </a:r>
              <a:endParaRPr lang="en-US" sz="1800" b="1" dirty="0"/>
            </a:p>
          </p:txBody>
        </p:sp>
        <p:sp>
          <p:nvSpPr>
            <p:cNvPr id="13339" name="Rectangle 49"/>
            <p:cNvSpPr>
              <a:spLocks noChangeArrowheads="1"/>
            </p:cNvSpPr>
            <p:nvPr/>
          </p:nvSpPr>
          <p:spPr bwMode="auto">
            <a:xfrm>
              <a:off x="384" y="1968"/>
              <a:ext cx="831" cy="38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800" b="1" dirty="0">
                <a:latin typeface="Century Gothic" pitchFamily="34" charset="0"/>
              </a:endParaRPr>
            </a:p>
            <a:p>
              <a:pPr algn="ctr">
                <a:defRPr/>
              </a:pPr>
              <a:r>
                <a:rPr lang="en-US" sz="1800" b="1" dirty="0">
                  <a:latin typeface="Century Gothic" pitchFamily="34" charset="0"/>
                </a:rPr>
                <a:t>Encoding</a:t>
              </a:r>
              <a:endParaRPr lang="en-US" sz="1800" b="1" dirty="0"/>
            </a:p>
          </p:txBody>
        </p:sp>
        <p:sp>
          <p:nvSpPr>
            <p:cNvPr id="13340" name="AutoShape 50"/>
            <p:cNvSpPr>
              <a:spLocks noChangeArrowheads="1"/>
            </p:cNvSpPr>
            <p:nvPr/>
          </p:nvSpPr>
          <p:spPr bwMode="auto">
            <a:xfrm rot="5400000">
              <a:off x="690" y="1551"/>
              <a:ext cx="255" cy="453"/>
            </a:xfrm>
            <a:prstGeom prst="rightArrow">
              <a:avLst>
                <a:gd name="adj1" fmla="val 44444"/>
                <a:gd name="adj2" fmla="val 52778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41" name="Text Box 79"/>
            <p:cNvSpPr txBox="1">
              <a:spLocks noChangeArrowheads="1"/>
            </p:cNvSpPr>
            <p:nvPr/>
          </p:nvSpPr>
          <p:spPr bwMode="auto">
            <a:xfrm>
              <a:off x="288" y="2400"/>
              <a:ext cx="1008" cy="3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Sender</a:t>
              </a:r>
            </a:p>
          </p:txBody>
        </p:sp>
      </p:grp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2195513" y="1676400"/>
            <a:ext cx="2119312" cy="2627313"/>
            <a:chOff x="1383" y="1056"/>
            <a:chExt cx="1335" cy="1655"/>
          </a:xfrm>
          <a:solidFill>
            <a:schemeClr val="bg1">
              <a:lumMod val="95000"/>
            </a:schemeClr>
          </a:solidFill>
        </p:grpSpPr>
        <p:sp>
          <p:nvSpPr>
            <p:cNvPr id="13331" name="AutoShape 45"/>
            <p:cNvSpPr>
              <a:spLocks noChangeArrowheads="1"/>
            </p:cNvSpPr>
            <p:nvPr/>
          </p:nvSpPr>
          <p:spPr bwMode="auto">
            <a:xfrm>
              <a:off x="1383" y="1398"/>
              <a:ext cx="153" cy="745"/>
            </a:xfrm>
            <a:prstGeom prst="rightArrow">
              <a:avLst>
                <a:gd name="adj1" fmla="val 44444"/>
                <a:gd name="adj2" fmla="val 52778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32" name="Rectangle 52"/>
            <p:cNvSpPr>
              <a:spLocks noChangeArrowheads="1"/>
            </p:cNvSpPr>
            <p:nvPr/>
          </p:nvSpPr>
          <p:spPr bwMode="auto">
            <a:xfrm>
              <a:off x="1573" y="1056"/>
              <a:ext cx="1145" cy="165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 algn="ctr">
                <a:defRPr/>
              </a:pPr>
              <a:endParaRPr lang="en-US" sz="700" b="1" dirty="0"/>
            </a:p>
            <a:p>
              <a:pPr algn="ctr">
                <a:defRPr/>
              </a:pPr>
              <a:endParaRPr lang="en-US" sz="700" b="1" dirty="0"/>
            </a:p>
            <a:p>
              <a:pPr algn="ctr">
                <a:defRPr/>
              </a:pPr>
              <a:endParaRPr lang="en-US" sz="700" b="1" dirty="0"/>
            </a:p>
            <a:p>
              <a:pPr algn="ctr">
                <a:defRPr/>
              </a:pPr>
              <a:endParaRPr lang="en-US" sz="700" b="1" dirty="0"/>
            </a:p>
            <a:p>
              <a:pPr algn="ctr">
                <a:defRPr/>
              </a:pPr>
              <a:endParaRPr lang="en-US" sz="700" b="1" dirty="0"/>
            </a:p>
            <a:p>
              <a:pPr algn="ctr">
                <a:defRPr/>
              </a:pPr>
              <a:endParaRPr lang="en-US" sz="700" b="1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13333" name="Rectangle 53"/>
            <p:cNvSpPr>
              <a:spLocks noChangeArrowheads="1"/>
            </p:cNvSpPr>
            <p:nvPr/>
          </p:nvSpPr>
          <p:spPr bwMode="auto">
            <a:xfrm>
              <a:off x="1712" y="1950"/>
              <a:ext cx="794" cy="382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800" b="1" dirty="0">
                <a:latin typeface="Century Gothic" pitchFamily="34" charset="0"/>
              </a:endParaRPr>
            </a:p>
            <a:p>
              <a:pPr algn="ctr">
                <a:defRPr/>
              </a:pPr>
              <a:r>
                <a:rPr lang="en-US" sz="1800" b="1" dirty="0">
                  <a:latin typeface="Century Gothic" pitchFamily="34" charset="0"/>
                </a:rPr>
                <a:t>Media</a:t>
              </a:r>
              <a:endParaRPr lang="en-US" sz="1800" b="1" dirty="0"/>
            </a:p>
          </p:txBody>
        </p:sp>
        <p:sp>
          <p:nvSpPr>
            <p:cNvPr id="13334" name="AutoShape 54"/>
            <p:cNvSpPr>
              <a:spLocks noChangeArrowheads="1"/>
            </p:cNvSpPr>
            <p:nvPr/>
          </p:nvSpPr>
          <p:spPr bwMode="auto">
            <a:xfrm rot="5400000">
              <a:off x="1976" y="1525"/>
              <a:ext cx="254" cy="454"/>
            </a:xfrm>
            <a:prstGeom prst="rightArrow">
              <a:avLst>
                <a:gd name="adj1" fmla="val 44444"/>
                <a:gd name="adj2" fmla="val 52778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35" name="Rectangle 55"/>
            <p:cNvSpPr>
              <a:spLocks noChangeArrowheads="1"/>
            </p:cNvSpPr>
            <p:nvPr/>
          </p:nvSpPr>
          <p:spPr bwMode="auto">
            <a:xfrm>
              <a:off x="1700" y="1186"/>
              <a:ext cx="794" cy="382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800" b="1" dirty="0">
                <a:latin typeface="Century Gothic" pitchFamily="34" charset="0"/>
              </a:endParaRPr>
            </a:p>
            <a:p>
              <a:pPr algn="ctr">
                <a:defRPr/>
              </a:pPr>
              <a:r>
                <a:rPr lang="en-US" sz="1800" b="1" dirty="0">
                  <a:latin typeface="Century Gothic" pitchFamily="34" charset="0"/>
                </a:rPr>
                <a:t>Message</a:t>
              </a:r>
              <a:endParaRPr lang="en-US" sz="1800" b="1" dirty="0"/>
            </a:p>
          </p:txBody>
        </p:sp>
        <p:sp>
          <p:nvSpPr>
            <p:cNvPr id="13336" name="Text Box 80"/>
            <p:cNvSpPr txBox="1">
              <a:spLocks noChangeArrowheads="1"/>
            </p:cNvSpPr>
            <p:nvPr/>
          </p:nvSpPr>
          <p:spPr bwMode="auto">
            <a:xfrm>
              <a:off x="1632" y="2400"/>
              <a:ext cx="10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Transmission</a:t>
              </a:r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4379913" y="1681163"/>
            <a:ext cx="4459287" cy="2627312"/>
            <a:chOff x="2759" y="1059"/>
            <a:chExt cx="2809" cy="1655"/>
          </a:xfrm>
          <a:solidFill>
            <a:schemeClr val="bg1">
              <a:lumMod val="95000"/>
            </a:schemeClr>
          </a:solidFill>
        </p:grpSpPr>
        <p:sp>
          <p:nvSpPr>
            <p:cNvPr id="13320" name="AutoShape 56"/>
            <p:cNvSpPr>
              <a:spLocks noChangeArrowheads="1"/>
            </p:cNvSpPr>
            <p:nvPr/>
          </p:nvSpPr>
          <p:spPr bwMode="auto">
            <a:xfrm>
              <a:off x="2759" y="1441"/>
              <a:ext cx="153" cy="744"/>
            </a:xfrm>
            <a:prstGeom prst="rightArrow">
              <a:avLst>
                <a:gd name="adj1" fmla="val 44444"/>
                <a:gd name="adj2" fmla="val 52778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21" name="Rectangle 58"/>
            <p:cNvSpPr>
              <a:spLocks noChangeArrowheads="1"/>
            </p:cNvSpPr>
            <p:nvPr/>
          </p:nvSpPr>
          <p:spPr bwMode="auto">
            <a:xfrm>
              <a:off x="2948" y="1059"/>
              <a:ext cx="2620" cy="165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>
                <a:defRPr/>
              </a:pPr>
              <a:endParaRPr lang="en-US" sz="700" dirty="0"/>
            </a:p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3024" y="1186"/>
              <a:ext cx="2469" cy="1174"/>
              <a:chOff x="6121" y="5224"/>
              <a:chExt cx="3920" cy="1660"/>
            </a:xfrm>
            <a:grpFill/>
          </p:grpSpPr>
          <p:sp>
            <p:nvSpPr>
              <p:cNvPr id="13324" name="Rectangle 60"/>
              <p:cNvSpPr>
                <a:spLocks noChangeArrowheads="1"/>
              </p:cNvSpPr>
              <p:nvPr/>
            </p:nvSpPr>
            <p:spPr bwMode="auto">
              <a:xfrm>
                <a:off x="8001" y="5224"/>
                <a:ext cx="1999" cy="53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US" sz="800" b="1" dirty="0">
                  <a:latin typeface="Century Gothic" pitchFamily="34" charset="0"/>
                </a:endParaRPr>
              </a:p>
              <a:p>
                <a:pPr algn="ctr">
                  <a:defRPr/>
                </a:pPr>
                <a:r>
                  <a:rPr lang="en-US" sz="1800" b="1" dirty="0">
                    <a:latin typeface="Century Gothic" pitchFamily="34" charset="0"/>
                  </a:rPr>
                  <a:t>Behaviour</a:t>
                </a:r>
                <a:endParaRPr lang="en-US" sz="1800" b="1" dirty="0"/>
              </a:p>
            </p:txBody>
          </p:sp>
          <p:sp>
            <p:nvSpPr>
              <p:cNvPr id="13325" name="Rectangle 61"/>
              <p:cNvSpPr>
                <a:spLocks noChangeArrowheads="1"/>
              </p:cNvSpPr>
              <p:nvPr/>
            </p:nvSpPr>
            <p:spPr bwMode="auto">
              <a:xfrm>
                <a:off x="8061" y="6304"/>
                <a:ext cx="1980" cy="54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800" b="1" dirty="0">
                  <a:latin typeface="Century Gothic" pitchFamily="34" charset="0"/>
                </a:endParaRPr>
              </a:p>
              <a:p>
                <a:pPr>
                  <a:defRPr/>
                </a:pPr>
                <a:r>
                  <a:rPr lang="en-US" sz="1800" b="1" dirty="0">
                    <a:latin typeface="Century Gothic" pitchFamily="34" charset="0"/>
                  </a:rPr>
                  <a:t>Understanding</a:t>
                </a:r>
                <a:endParaRPr lang="en-US" sz="1800" b="1" dirty="0"/>
              </a:p>
            </p:txBody>
          </p:sp>
          <p:sp>
            <p:nvSpPr>
              <p:cNvPr id="13326" name="Rectangle 62"/>
              <p:cNvSpPr>
                <a:spLocks noChangeArrowheads="1"/>
              </p:cNvSpPr>
              <p:nvPr/>
            </p:nvSpPr>
            <p:spPr bwMode="auto">
              <a:xfrm>
                <a:off x="6121" y="5224"/>
                <a:ext cx="1440" cy="540"/>
              </a:xfrm>
              <a:prstGeom prst="rect">
                <a:avLst/>
              </a:prstGeom>
              <a:grp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800" b="1" dirty="0">
                  <a:latin typeface="Century Gothic" pitchFamily="34" charset="0"/>
                </a:endParaRPr>
              </a:p>
              <a:p>
                <a:pPr>
                  <a:defRPr/>
                </a:pPr>
                <a:r>
                  <a:rPr lang="en-US" sz="1800" b="1" dirty="0">
                    <a:latin typeface="Century Gothic" pitchFamily="34" charset="0"/>
                  </a:rPr>
                  <a:t>Reception</a:t>
                </a:r>
                <a:endParaRPr lang="en-US" sz="1800" b="1" dirty="0"/>
              </a:p>
            </p:txBody>
          </p:sp>
          <p:sp>
            <p:nvSpPr>
              <p:cNvPr id="13327" name="Rectangle 63"/>
              <p:cNvSpPr>
                <a:spLocks noChangeArrowheads="1"/>
              </p:cNvSpPr>
              <p:nvPr/>
            </p:nvSpPr>
            <p:spPr bwMode="auto">
              <a:xfrm>
                <a:off x="6121" y="6304"/>
                <a:ext cx="1420" cy="540"/>
              </a:xfrm>
              <a:prstGeom prst="rect">
                <a:avLst/>
              </a:prstGeom>
              <a:grp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US" sz="800" b="1" dirty="0">
                  <a:latin typeface="Century Gothic" pitchFamily="34" charset="0"/>
                </a:endParaRPr>
              </a:p>
              <a:p>
                <a:pPr algn="ctr">
                  <a:defRPr/>
                </a:pPr>
                <a:r>
                  <a:rPr lang="en-US" sz="1800" b="1" dirty="0">
                    <a:latin typeface="Century Gothic" pitchFamily="34" charset="0"/>
                  </a:rPr>
                  <a:t>Decoding</a:t>
                </a:r>
                <a:endParaRPr lang="en-US" sz="1800" b="1" dirty="0"/>
              </a:p>
            </p:txBody>
          </p:sp>
          <p:sp>
            <p:nvSpPr>
              <p:cNvPr id="13328" name="AutoShape 64"/>
              <p:cNvSpPr>
                <a:spLocks noChangeArrowheads="1"/>
              </p:cNvSpPr>
              <p:nvPr/>
            </p:nvSpPr>
            <p:spPr bwMode="auto">
              <a:xfrm rot="5400000">
                <a:off x="6621" y="5684"/>
                <a:ext cx="360" cy="720"/>
              </a:xfrm>
              <a:prstGeom prst="rightArrow">
                <a:avLst>
                  <a:gd name="adj1" fmla="val 44444"/>
                  <a:gd name="adj2" fmla="val 52778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29" name="AutoShape 65"/>
              <p:cNvSpPr>
                <a:spLocks noChangeArrowheads="1"/>
              </p:cNvSpPr>
              <p:nvPr/>
            </p:nvSpPr>
            <p:spPr bwMode="auto">
              <a:xfrm>
                <a:off x="7641" y="6164"/>
                <a:ext cx="360" cy="720"/>
              </a:xfrm>
              <a:prstGeom prst="rightArrow">
                <a:avLst>
                  <a:gd name="adj1" fmla="val 44444"/>
                  <a:gd name="adj2" fmla="val 52778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30" name="AutoShape 66"/>
              <p:cNvSpPr>
                <a:spLocks noChangeArrowheads="1"/>
              </p:cNvSpPr>
              <p:nvPr/>
            </p:nvSpPr>
            <p:spPr bwMode="auto">
              <a:xfrm rot="-5400000">
                <a:off x="8801" y="5684"/>
                <a:ext cx="360" cy="720"/>
              </a:xfrm>
              <a:prstGeom prst="rightArrow">
                <a:avLst>
                  <a:gd name="adj1" fmla="val 44444"/>
                  <a:gd name="adj2" fmla="val 52778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323" name="Text Box 83"/>
            <p:cNvSpPr txBox="1">
              <a:spLocks noChangeArrowheads="1"/>
            </p:cNvSpPr>
            <p:nvPr/>
          </p:nvSpPr>
          <p:spPr bwMode="auto">
            <a:xfrm>
              <a:off x="3788" y="2362"/>
              <a:ext cx="1008" cy="3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8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Communication Terms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48768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transfer and understanding of a message between two or more people.</a:t>
            </a:r>
          </a:p>
          <a:p>
            <a:pPr lvl="1" eaLnBrk="1" hangingPunct="1">
              <a:spcBef>
                <a:spcPts val="0"/>
              </a:spcBef>
            </a:pPr>
            <a:endParaRPr lang="en-US" sz="2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Sender 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anyone who wishes to convey an idea or concept to others, to seek information, or to express a thought or emotion.</a:t>
            </a:r>
          </a:p>
          <a:p>
            <a:pPr lvl="1" eaLnBrk="1" hangingPunct="1">
              <a:spcBef>
                <a:spcPts val="0"/>
              </a:spcBef>
            </a:pPr>
            <a:endParaRPr lang="en-US" sz="2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Receiver 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person to whom the message is sent. Decodes the message and provides feedback to the sender. </a:t>
            </a:r>
          </a:p>
        </p:txBody>
      </p:sp>
    </p:spTree>
    <p:extLst>
      <p:ext uri="{BB962C8B-B14F-4D97-AF65-F5344CB8AC3E}">
        <p14:creationId xmlns:p14="http://schemas.microsoft.com/office/powerpoint/2010/main" val="338380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Communication Terms (Cont…)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534400" cy="48006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Encoding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Converting a message to symbolic form.</a:t>
            </a:r>
          </a:p>
          <a:p>
            <a:pPr lvl="1" eaLnBrk="1" hangingPunct="1">
              <a:spcBef>
                <a:spcPts val="0"/>
              </a:spcBef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Decoding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Interpreting a sender’s message.</a:t>
            </a:r>
          </a:p>
          <a:p>
            <a:pPr lvl="1" eaLnBrk="1" hangingPunct="1">
              <a:spcBef>
                <a:spcPts val="0"/>
              </a:spcBef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communicated. </a:t>
            </a:r>
          </a:p>
          <a:p>
            <a:pPr lvl="1" eaLnBrk="1" hangingPunct="1">
              <a:spcBef>
                <a:spcPts val="0"/>
              </a:spcBef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medium through which a message travels.</a:t>
            </a:r>
          </a:p>
        </p:txBody>
      </p:sp>
    </p:spTree>
    <p:extLst>
      <p:ext uri="{BB962C8B-B14F-4D97-AF65-F5344CB8AC3E}">
        <p14:creationId xmlns:p14="http://schemas.microsoft.com/office/powerpoint/2010/main" val="33592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67015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Methods/ Forms of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Communication </a:t>
            </a:r>
            <a:endParaRPr lang="en-GB" sz="36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28599" y="1527934"/>
            <a:ext cx="4800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Verbal Communication</a:t>
            </a:r>
            <a:endParaRPr lang="fr-FR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8514" y="2732231"/>
            <a:ext cx="470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lang="fr-FR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fr-F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Verbal Communication</a:t>
            </a:r>
          </a:p>
        </p:txBody>
      </p:sp>
      <p:pic>
        <p:nvPicPr>
          <p:cNvPr id="2050" name="Picture 2" descr="http://t0.gstatic.com/images?q=tbn:ANd9GcQVF-oMeb5ygXXwkUvygyJR09enO74Hx5HT9AvjzQ0iR3mLTX3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138" y="1119027"/>
            <a:ext cx="414706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95600" y="3886200"/>
            <a:ext cx="6096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lang="fr-FR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fr-F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Verbal Communication</a:t>
            </a:r>
          </a:p>
        </p:txBody>
      </p:sp>
      <p:pic>
        <p:nvPicPr>
          <p:cNvPr id="2052" name="Picture 4" descr="http://t0.gstatic.com/images?q=tbn:ANd9GcRMz2PqMAl4I9olCRp3zF_1yuOexM739UU7QSbYSlmLA9rYm02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8573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directionservice.org/cadre/images/Image25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72000"/>
            <a:ext cx="5562600" cy="176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03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Organizational Communication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/>
          </a:bodyPr>
          <a:lstStyle/>
          <a:p>
            <a:pPr marL="285750" indent="-285750">
              <a:tabLst>
                <a:tab pos="0" algn="l"/>
              </a:tabLst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Includes all the patterns, networks and systems of communication within an organization.</a:t>
            </a:r>
          </a:p>
          <a:p>
            <a:pPr marL="285750" indent="-285750"/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Important aspects of organizational communication are ; </a:t>
            </a:r>
          </a:p>
          <a:p>
            <a:pPr marL="1771650">
              <a:buFont typeface="Wingdings" pitchFamily="2" charset="2"/>
              <a:buChar char="§"/>
              <a:tabLst>
                <a:tab pos="514350" algn="l"/>
              </a:tabLst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Formal Vs Informal communication</a:t>
            </a:r>
          </a:p>
          <a:p>
            <a:pPr marL="1771650">
              <a:buFont typeface="Wingdings" pitchFamily="2" charset="2"/>
              <a:buChar char="§"/>
              <a:tabLst>
                <a:tab pos="514350" algn="l"/>
              </a:tabLst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Direction of communication flow</a:t>
            </a:r>
          </a:p>
          <a:p>
            <a:pPr marL="1771650">
              <a:buFont typeface="Wingdings" pitchFamily="2" charset="2"/>
              <a:buChar char="§"/>
              <a:tabLst>
                <a:tab pos="514350" algn="l"/>
              </a:tabLst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Communication networks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5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Formal Vs Informal Communication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153400" cy="4525963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Formal Communication refers to communication that take place within prescribed organizational work arrangements.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Informal communication is organizational communication not defined by the organization’s structural hierarchy.</a:t>
            </a:r>
          </a:p>
          <a:p>
            <a:pPr algn="r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28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(Robbins,2012)		</a:t>
            </a:r>
            <a:endParaRPr lang="en-US" sz="28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6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762000" y="28194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Leadership</a:t>
            </a:r>
          </a:p>
        </p:txBody>
      </p:sp>
      <p:pic>
        <p:nvPicPr>
          <p:cNvPr id="1026" name="Picture 2" descr="https://figures.boundless.com/12625/full/m-leadership-arrow-concept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39243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7943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Direction of communication Flow</a:t>
            </a:r>
            <a:b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1295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Downward Communication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Upward Communication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Horizontal (Lateral) Communication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839200" cy="39624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719880" y="6324600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(Daft,2012)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63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219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Organizational Communication Networks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1"/>
            <a:ext cx="8458200" cy="35052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The vertical and horizontal flows of communication can be combined into a variety of patterns called communication network.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Formal Networks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Informal Networks (Grapevine)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1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 </a:t>
            </a:r>
            <a:endParaRPr lang="en-US" sz="3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458200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effectiveness of communication is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measured by;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degree of understanding and </a:t>
            </a:r>
            <a:endParaRPr lang="en-US" sz="3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 appropriateness of the response by the receiver as intended by the sender. </a:t>
            </a:r>
            <a:endParaRPr lang="en-US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5038" y="381000"/>
            <a:ext cx="5040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Barriers to Communication</a:t>
            </a:r>
            <a:endParaRPr lang="en-GB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161395"/>
            <a:ext cx="69342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7850" indent="-48736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Conflicting or inconsistent signals</a:t>
            </a:r>
            <a:endParaRPr lang="en-GB" sz="28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77850" indent="-48736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Credibility about the subject</a:t>
            </a:r>
            <a:endParaRPr lang="en-GB" sz="28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77850" indent="-48736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Reluctance to communicate </a:t>
            </a:r>
            <a:endParaRPr lang="en-GB" sz="28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77850" indent="-48736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Poor listening skills</a:t>
            </a:r>
            <a:endParaRPr lang="en-GB" sz="28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77850" indent="-48736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Semantics</a:t>
            </a:r>
            <a:endParaRPr lang="en-GB" sz="28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77850" indent="-487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Language differences</a:t>
            </a:r>
            <a:endParaRPr lang="en-GB" sz="28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77850" indent="-48736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Status of power differences</a:t>
            </a:r>
            <a:endParaRPr lang="en-GB" sz="28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77850" indent="-48736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Different perceptions</a:t>
            </a:r>
            <a:endParaRPr lang="en-GB" sz="28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77850" indent="-48736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endParaRPr lang="en-GB" sz="28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77850" indent="-48736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Overload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12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5909" y="253425"/>
            <a:ext cx="73936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Overcoming Barriers to Communication</a:t>
            </a:r>
            <a:endParaRPr lang="en-GB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914400"/>
            <a:ext cx="7315200" cy="51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Develop good listening skills</a:t>
            </a:r>
            <a:endParaRPr lang="en-GB" sz="24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282575" indent="-282575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Encourage two way communication</a:t>
            </a:r>
            <a:endParaRPr lang="en-GB" sz="24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282575" indent="-282575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Follow up </a:t>
            </a:r>
          </a:p>
          <a:p>
            <a:pPr marL="282575" indent="-282575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 aware of language and meaning</a:t>
            </a:r>
            <a:endParaRPr lang="en-GB" sz="24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282575" indent="-282575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Understand the richness of the channel used </a:t>
            </a:r>
          </a:p>
          <a:p>
            <a:pPr marL="282575" indent="-282575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Maintain credibility</a:t>
            </a:r>
            <a:endParaRPr lang="en-GB" sz="24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282575" indent="-282575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Be sensitive to receiver’s and sender’s  perspective</a:t>
            </a:r>
            <a:endParaRPr lang="en-GB" sz="24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7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43400"/>
          </a:xfrm>
        </p:spPr>
        <p:txBody>
          <a:bodyPr rtlCol="0">
            <a:normAutofit/>
          </a:bodyPr>
          <a:lstStyle/>
          <a:p>
            <a:pPr algn="just">
              <a:lnSpc>
                <a:spcPct val="150000"/>
              </a:lnSpc>
              <a:buNone/>
              <a:defRPr/>
            </a:pPr>
            <a:r>
              <a:rPr lang="en-GB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800" dirty="0">
                <a:solidFill>
                  <a:srgbClr val="002060"/>
                </a:solidFill>
              </a:rPr>
              <a:t>Leadership is the ability to build up confidence and zeal among people and to create an urge in them to be led. To be a successful leader, a manager must possess the qualities of foresight, drive, initiative, self-confidence and personal integrity. Different situations may demand different types of leadership.</a:t>
            </a:r>
            <a:endParaRPr lang="en-US" sz="2800" dirty="0">
              <a:solidFill>
                <a:srgbClr val="002060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50" b="1" i="1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127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Meaning of Leadership</a:t>
            </a:r>
          </a:p>
        </p:txBody>
      </p:sp>
    </p:spTree>
    <p:extLst>
      <p:ext uri="{BB962C8B-B14F-4D97-AF65-F5344CB8AC3E}">
        <p14:creationId xmlns:p14="http://schemas.microsoft.com/office/powerpoint/2010/main" val="29879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6783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Leadership is defined as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“ ……the ability to influence people toward the attainment of goals”</a:t>
            </a:r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Daft,2012)</a:t>
            </a:r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b="1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“Leadership is the process of directing and influencing the task-related activities of group members”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(Stoner, Freeman &amp; Gilbert, 2009)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				</a:t>
            </a:r>
            <a:r>
              <a:rPr lang="en-US" sz="24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Leadership- Definition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5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 rtlCol="0">
            <a:normAutofit fontScale="92500"/>
          </a:bodyPr>
          <a:lstStyle/>
          <a:p>
            <a:pPr algn="just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Leadership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leadership is identified as the ability to use different forms of </a:t>
            </a:r>
            <a:r>
              <a:rPr lang="en-US" sz="2400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power to influence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behaviour of followers.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exercise of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social process, and it is the ability to affect behaviour of others. Power is the capacity to cause a change.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Power is derived from different sources of power :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leader’s effect on the values, attitudes or behaviour of others.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Leadership, Power and Influence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35052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Power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6200" y="42672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Coercive Power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42672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Reward Power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4267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Legitimate Power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10200" y="42672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Referent</a:t>
            </a:r>
          </a:p>
          <a:p>
            <a:pPr algn="ctr">
              <a:defRPr/>
            </a:pPr>
            <a:r>
              <a:rPr lang="en-US" dirty="0"/>
              <a:t>Power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42672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Expert Power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600200" y="37338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48000" y="39624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95800" y="3886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486400" y="3962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629400" y="38100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Leadership and Management are related but they are not the same.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Organizations need both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Leadership if they are to be effective.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Leadership and Management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Difference between Leader and Manager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1325563"/>
          <a:ext cx="8534400" cy="446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398"/>
                <a:gridCol w="3046202"/>
                <a:gridCol w="2844800"/>
              </a:tblGrid>
              <a:tr h="54459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Criteria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Manager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Leader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459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Members known as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subordinates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Followers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6242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Position lies at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Formal Structure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Formal Structure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/Informal Structure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459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Sources of power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Positional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Personal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459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Attitude towards Change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Status-quo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Innovative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459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Respect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Expect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Receive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459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Type of decision making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Rational, Logical,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Analytical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Emotional, Charismatic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567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Primary Goal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Company Goal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Followers Goal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7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dirty="0"/>
          </a:p>
        </p:txBody>
      </p:sp>
      <p:pic>
        <p:nvPicPr>
          <p:cNvPr id="7170" name="Picture 2" descr="http://www.teachenglishtoday.org/wp-content/uploads/2010/06/motivation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38" y="1676400"/>
            <a:ext cx="28289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3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Definitions of 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Motivation is the set of forces that cause people to behave in certain ways.  </a:t>
            </a:r>
          </a:p>
          <a:p>
            <a:pPr marL="0" lvl="0" indent="0" algn="just">
              <a:buNone/>
            </a:pPr>
            <a:endParaRPr lang="en-US" sz="3600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21336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(Griffin, 2010)</a:t>
            </a:r>
            <a:endParaRPr lang="en-GB" sz="24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" y="2667000"/>
            <a:ext cx="8991600" cy="4398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Motivation is a process that starts with a physiological and psychological deficiency or need that activates a behaviour or a drive that is aimed at a goal or incentive.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GB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(Luthans,  2011)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586</Words>
  <Application>Microsoft Office PowerPoint</Application>
  <PresentationFormat>On-screen Show (4:3)</PresentationFormat>
  <Paragraphs>213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6. The Process of Leading (Leadership, Motivation and Communication)</vt:lpstr>
      <vt:lpstr>Leadership</vt:lpstr>
      <vt:lpstr>Meaning of Leadership</vt:lpstr>
      <vt:lpstr>Leadership- Definition</vt:lpstr>
      <vt:lpstr>Leadership, Power and Influence</vt:lpstr>
      <vt:lpstr>Leadership and Management</vt:lpstr>
      <vt:lpstr>Difference between Leader and Manager</vt:lpstr>
      <vt:lpstr>Motivation</vt:lpstr>
      <vt:lpstr>Definitions of Motivation </vt:lpstr>
      <vt:lpstr>PowerPoint Presentation</vt:lpstr>
      <vt:lpstr>Importance of employee motivation in the workplace</vt:lpstr>
      <vt:lpstr>Communication </vt:lpstr>
      <vt:lpstr>Communication- Definitions</vt:lpstr>
      <vt:lpstr> Process of Communication </vt:lpstr>
      <vt:lpstr>Communication Terms</vt:lpstr>
      <vt:lpstr>Communication Terms (Cont…) </vt:lpstr>
      <vt:lpstr>PowerPoint Presentation</vt:lpstr>
      <vt:lpstr>Organizational Communication</vt:lpstr>
      <vt:lpstr>Formal Vs Informal Communication</vt:lpstr>
      <vt:lpstr>Direction of communication Flow </vt:lpstr>
      <vt:lpstr>Organizational Communication Networks</vt:lpstr>
      <vt:lpstr>Effective Communication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Managerial Decision Making and Problem Solving</dc:title>
  <dc:creator>Acer</dc:creator>
  <cp:lastModifiedBy>admina</cp:lastModifiedBy>
  <cp:revision>10</cp:revision>
  <dcterms:created xsi:type="dcterms:W3CDTF">2015-05-29T05:06:35Z</dcterms:created>
  <dcterms:modified xsi:type="dcterms:W3CDTF">2018-08-11T18:34:05Z</dcterms:modified>
</cp:coreProperties>
</file>