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2"/>
  </p:notesMasterIdLst>
  <p:sldIdLst>
    <p:sldId id="256"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04519-F554-44FA-8906-A96128AE8665}" type="datetimeFigureOut">
              <a:rPr lang="en-US" smtClean="0"/>
              <a:pPr/>
              <a:t>8/29/2019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1A5D7F-9306-4B7C-9F42-D32ED2A657AA}" type="slidenum">
              <a:rPr lang="en-US" smtClean="0"/>
              <a:pPr/>
              <a:t>‹#›</a:t>
            </a:fld>
            <a:endParaRPr lang="en-US"/>
          </a:p>
        </p:txBody>
      </p:sp>
    </p:spTree>
    <p:extLst>
      <p:ext uri="{BB962C8B-B14F-4D97-AF65-F5344CB8AC3E}">
        <p14:creationId xmlns:p14="http://schemas.microsoft.com/office/powerpoint/2010/main" val="2772977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8C2FC7-29B0-4656-97D5-987B2947AFAE}" type="slidenum">
              <a:rPr lang="en-US"/>
              <a:pPr eaLnBrk="1" hangingPunct="1"/>
              <a:t>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07858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D04E1E-6984-4A54-8B73-E4934D2CE04B}" type="slidenum">
              <a:rPr lang="en-US"/>
              <a:pPr eaLnBrk="1" hangingPunct="1"/>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87507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3FD4FA-0C93-446E-887F-70AF99629437}" type="slidenum">
              <a:rPr lang="en-US"/>
              <a:pPr eaLnBrk="1" hangingPunct="1"/>
              <a:t>12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597653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A0A6E2-5F6A-475F-9E9D-CAE180F37158}" type="slidenum">
              <a:rPr lang="en-US"/>
              <a:pPr eaLnBrk="1" hangingPunct="1"/>
              <a:t>13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GB" smtClean="0"/>
          </a:p>
        </p:txBody>
      </p:sp>
    </p:spTree>
    <p:extLst>
      <p:ext uri="{BB962C8B-B14F-4D97-AF65-F5344CB8AC3E}">
        <p14:creationId xmlns:p14="http://schemas.microsoft.com/office/powerpoint/2010/main" val="248474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7DD8D3-5AAE-4800-9DC9-03C3556C19F9}" type="slidenum">
              <a:rPr lang="en-US"/>
              <a:pPr eaLnBrk="1" hangingPunct="1"/>
              <a:t>23</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he-IL" smtClean="0"/>
              <a:t>בתרשים ניתן לראות את הקשר בין בסיס הנתונים, </a:t>
            </a:r>
            <a:r>
              <a:rPr lang="en-US" smtClean="0"/>
              <a:t>DATASET</a:t>
            </a:r>
            <a:r>
              <a:rPr lang="he-IL" smtClean="0"/>
              <a:t> ו </a:t>
            </a:r>
            <a:r>
              <a:rPr lang="en-US" smtClean="0"/>
              <a:t>DATAADAPTER</a:t>
            </a:r>
            <a:r>
              <a:rPr lang="he-IL" smtClean="0"/>
              <a:t>.</a:t>
            </a:r>
          </a:p>
          <a:p>
            <a:pPr eaLnBrk="1" hangingPunct="1"/>
            <a:r>
              <a:rPr lang="he-IL" smtClean="0"/>
              <a:t>כל </a:t>
            </a:r>
            <a:r>
              <a:rPr lang="en-US" smtClean="0"/>
              <a:t>DATAADAPTER</a:t>
            </a:r>
            <a:r>
              <a:rPr lang="he-IL" smtClean="0"/>
              <a:t> מכיל פקודות </a:t>
            </a:r>
            <a:r>
              <a:rPr lang="en-US" smtClean="0"/>
              <a:t>SQL</a:t>
            </a:r>
            <a:r>
              <a:rPr lang="he-IL" smtClean="0"/>
              <a:t> קבועות לסנכרון בין היישום לבין בסיס הנתונים.</a:t>
            </a:r>
            <a:endParaRPr lang="en-US" smtClean="0"/>
          </a:p>
        </p:txBody>
      </p:sp>
    </p:spTree>
    <p:extLst>
      <p:ext uri="{BB962C8B-B14F-4D97-AF65-F5344CB8AC3E}">
        <p14:creationId xmlns:p14="http://schemas.microsoft.com/office/powerpoint/2010/main" val="154128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9F7747-BBD8-43B3-AD67-E3CF4EB3D173}" type="slidenum">
              <a:rPr lang="en-US"/>
              <a:pPr eaLnBrk="1" hangingPunct="1"/>
              <a:t>24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41423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2914C2-FB55-4DB7-BAE9-D15339C4C7FA}" type="datetime1">
              <a:rPr lang="en-US" smtClean="0"/>
              <a:t>8/29/2019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B24B0-E7BB-4DC4-B488-C1AD238B7F06}"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2131-7C6B-4198-8874-3B639B44484D}"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7D0964DA-40B0-4F88-8623-38BB51203CD3}" type="datetime1">
              <a:rPr lang="en-US" smtClean="0"/>
              <a:t>8/29/2019</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40003677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FC082-3D34-461C-BA39-3C20A232D325}" type="datetime1">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3920373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DD4E0-F62A-4240-867C-2C1642F8B8CA}" type="datetime1">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4330603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60382B-1BDD-43CC-B6EF-80278B1629B7}" type="datetime1">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768885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4E7719-FBA4-4C1C-9414-FA0C503DC4C7}" type="datetime1">
              <a:rPr lang="en-US" smtClean="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0147334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ECF2D8-92C9-4F0C-995B-A3D08BF86873}" type="datetime1">
              <a:rPr lang="en-US" smtClean="0"/>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2936906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7522-8D32-4CD8-BB21-0B24680695DD}" type="datetime1">
              <a:rPr lang="en-US" smtClean="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441376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3E223-C2B2-4599-9F17-CAFEEAB2107A}" type="datetime1">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47150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2B5B4-DFF2-4AA8-BE53-0ED5C0ADA1E3}"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59959-633C-4C41-8BA7-A8E6AE5B09E6}" type="datetime1">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54365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18DC4-1073-4BAA-B4AA-A0DED77E53DE}" type="datetime1">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0315462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319B9-8CF1-49B1-8958-B478FB8CBBDE}" type="datetime1">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8082258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096CBC-A52B-487F-A3F6-DFCD48A85413}"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65FFC9-22CF-4841-8F67-A687A7F6138B}"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9E6B7-E12C-4F27-B8B3-74F9ED809B94}" type="datetime1">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49722E-B39F-4C26-87F7-37FD621859F9}" type="datetime1">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E4380-D1AA-40EB-84C7-7C689FF88E2B}" type="datetime1">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19801-E84F-4504-957B-638E0DEBCE26}"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864CA-D482-4B9D-9157-105D502CCAC8}"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B32F-2827-41BC-B7F8-774AF2FE1DA2}" type="datetime1">
              <a:rPr lang="en-US" smtClean="0"/>
              <a:t>8/29/2019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93777-4D99-40A2-BA97-678243E58BF6}" type="datetime1">
              <a:rPr lang="en-US" smtClean="0"/>
              <a:t>8/29/2019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6892658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mtClean="0"/>
              <a:t> </a:t>
            </a:r>
            <a:r>
              <a:rPr lang="en-US" dirty="0" smtClean="0"/>
              <a:t>ADO</a:t>
            </a:r>
            <a:r>
              <a:rPr lang="en-US" dirty="0" smtClean="0"/>
              <a:t>. </a:t>
            </a:r>
            <a:r>
              <a:rPr lang="en-US" dirty="0" smtClean="0"/>
              <a:t>NET in a Nutshell</a:t>
            </a:r>
          </a:p>
          <a:p>
            <a:endParaRPr lang="en-US" dirty="0"/>
          </a:p>
        </p:txBody>
      </p:sp>
      <p:sp>
        <p:nvSpPr>
          <p:cNvPr id="2" name="Title 1"/>
          <p:cNvSpPr>
            <a:spLocks noGrp="1"/>
          </p:cNvSpPr>
          <p:nvPr>
            <p:ph type="ctrTitle"/>
          </p:nvPr>
        </p:nvSpPr>
        <p:spPr/>
        <p:txBody>
          <a:bodyPr>
            <a:normAutofit fontScale="90000"/>
          </a:bodyPr>
          <a:lstStyle/>
          <a:p>
            <a:r>
              <a:rPr lang="en-US" dirty="0" smtClean="0"/>
              <a:t>IT2311- Rapid Application Development</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a:t>
            </a:fld>
            <a:endParaRPr lang="en-US" dirty="0"/>
          </a:p>
        </p:txBody>
      </p:sp>
    </p:spTree>
    <p:extLst>
      <p:ext uri="{BB962C8B-B14F-4D97-AF65-F5344CB8AC3E}">
        <p14:creationId xmlns:p14="http://schemas.microsoft.com/office/powerpoint/2010/main" val="3578411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46E6F6-6596-44F2-9F90-D57BAACC2EB1}" type="slidenum">
              <a:rPr lang="en-US">
                <a:solidFill>
                  <a:srgbClr val="FFFFFF"/>
                </a:solidFill>
              </a:rPr>
              <a:pPr eaLnBrk="1" hangingPunct="1"/>
              <a:t>10</a:t>
            </a:fld>
            <a:endParaRPr lang="en-US">
              <a:solidFill>
                <a:srgbClr val="FFFFFF"/>
              </a:solidFill>
            </a:endParaRPr>
          </a:p>
        </p:txBody>
      </p:sp>
      <p:sp>
        <p:nvSpPr>
          <p:cNvPr id="15363" name="Rectangle 2"/>
          <p:cNvSpPr>
            <a:spLocks noGrp="1" noChangeArrowheads="1"/>
          </p:cNvSpPr>
          <p:nvPr>
            <p:ph sz="quarter" idx="1"/>
          </p:nvPr>
        </p:nvSpPr>
        <p:spPr>
          <a:xfrm>
            <a:off x="152400" y="457200"/>
            <a:ext cx="8839200" cy="6705600"/>
          </a:xfrm>
        </p:spPr>
        <p:txBody>
          <a:bodyPr lIns="90488" tIns="44450" rIns="90488" bIns="44450"/>
          <a:lstStyle/>
          <a:p>
            <a:pPr eaLnBrk="1" hangingPunct="1">
              <a:buFontTx/>
              <a:buNone/>
            </a:pPr>
            <a:r>
              <a:rPr lang="en-US" sz="3600" b="1" dirty="0" smtClean="0"/>
              <a:t>Data Provider </a:t>
            </a:r>
          </a:p>
          <a:p>
            <a:pPr eaLnBrk="1" hangingPunct="1"/>
            <a:r>
              <a:rPr lang="en-US" sz="3200" dirty="0" smtClean="0">
                <a:solidFill>
                  <a:srgbClr val="0070C0"/>
                </a:solidFill>
              </a:rPr>
              <a:t>The Data Provider is responsible for </a:t>
            </a:r>
            <a:r>
              <a:rPr lang="en-US" sz="3200" b="1" i="1" dirty="0" smtClean="0">
                <a:solidFill>
                  <a:srgbClr val="0070C0"/>
                </a:solidFill>
              </a:rPr>
              <a:t>providing</a:t>
            </a:r>
            <a:r>
              <a:rPr lang="en-US" sz="3200" b="1" dirty="0" smtClean="0">
                <a:solidFill>
                  <a:srgbClr val="0070C0"/>
                </a:solidFill>
              </a:rPr>
              <a:t> </a:t>
            </a:r>
            <a:r>
              <a:rPr lang="en-US" sz="3200" dirty="0" smtClean="0">
                <a:solidFill>
                  <a:srgbClr val="0070C0"/>
                </a:solidFill>
              </a:rPr>
              <a:t>and </a:t>
            </a:r>
            <a:r>
              <a:rPr lang="en-US" sz="3200" b="1" i="1" dirty="0" smtClean="0">
                <a:solidFill>
                  <a:srgbClr val="0070C0"/>
                </a:solidFill>
              </a:rPr>
              <a:t>maintaining</a:t>
            </a:r>
            <a:r>
              <a:rPr lang="en-US" sz="3200" b="1" dirty="0" smtClean="0">
                <a:solidFill>
                  <a:srgbClr val="0070C0"/>
                </a:solidFill>
              </a:rPr>
              <a:t> </a:t>
            </a:r>
            <a:r>
              <a:rPr lang="en-US" sz="3200" dirty="0" smtClean="0">
                <a:solidFill>
                  <a:srgbClr val="0070C0"/>
                </a:solidFill>
              </a:rPr>
              <a:t>the connection to the database.</a:t>
            </a:r>
          </a:p>
          <a:p>
            <a:pPr eaLnBrk="1" hangingPunct="1"/>
            <a:r>
              <a:rPr lang="en-US" sz="3200" dirty="0" smtClean="0">
                <a:solidFill>
                  <a:srgbClr val="0070C0"/>
                </a:solidFill>
              </a:rPr>
              <a:t>A </a:t>
            </a:r>
            <a:r>
              <a:rPr lang="en-US" sz="3200" dirty="0" err="1" smtClean="0">
                <a:solidFill>
                  <a:srgbClr val="0070C0"/>
                </a:solidFill>
              </a:rPr>
              <a:t>DataProvider</a:t>
            </a:r>
            <a:r>
              <a:rPr lang="en-US" sz="3200" dirty="0" smtClean="0">
                <a:solidFill>
                  <a:srgbClr val="0070C0"/>
                </a:solidFill>
              </a:rPr>
              <a:t> is </a:t>
            </a:r>
            <a:r>
              <a:rPr lang="en-US" sz="3200" u="sng" dirty="0" smtClean="0">
                <a:solidFill>
                  <a:srgbClr val="0070C0"/>
                </a:solidFill>
              </a:rPr>
              <a:t>a set of related components</a:t>
            </a:r>
            <a:r>
              <a:rPr lang="en-US" sz="3200" dirty="0" smtClean="0">
                <a:solidFill>
                  <a:srgbClr val="0070C0"/>
                </a:solidFill>
              </a:rPr>
              <a:t> that work together to provide data in an efficient and performance driven manner.</a:t>
            </a:r>
          </a:p>
          <a:p>
            <a:pPr eaLnBrk="1" hangingPunct="1"/>
            <a:r>
              <a:rPr lang="en-US" sz="3200" dirty="0" smtClean="0">
                <a:solidFill>
                  <a:srgbClr val="0070C0"/>
                </a:solidFill>
              </a:rPr>
              <a:t>The .NET Framework currently comes </a:t>
            </a:r>
            <a:r>
              <a:rPr lang="en-US" sz="3200" dirty="0" err="1" smtClean="0">
                <a:solidFill>
                  <a:srgbClr val="0070C0"/>
                </a:solidFill>
              </a:rPr>
              <a:t>DataProviders</a:t>
            </a:r>
            <a:r>
              <a:rPr lang="en-US" sz="3200" dirty="0" smtClean="0">
                <a:solidFill>
                  <a:srgbClr val="0070C0"/>
                </a:solidFill>
              </a:rPr>
              <a:t>:</a:t>
            </a:r>
          </a:p>
          <a:p>
            <a:pPr marL="833438" lvl="1" indent="-514350" eaLnBrk="1" hangingPunct="1">
              <a:buFont typeface="Franklin Gothic Book" panose="020B0503020102020204" pitchFamily="34" charset="0"/>
              <a:buAutoNum type="arabicPeriod"/>
            </a:pPr>
            <a:r>
              <a:rPr lang="en-US" sz="2800" dirty="0" smtClean="0">
                <a:solidFill>
                  <a:srgbClr val="00B050"/>
                </a:solidFill>
              </a:rPr>
              <a:t>the </a:t>
            </a:r>
            <a:r>
              <a:rPr lang="en-US" sz="2800" b="1" i="1" dirty="0" smtClean="0">
                <a:solidFill>
                  <a:srgbClr val="002060"/>
                </a:solidFill>
              </a:rPr>
              <a:t>SQL Data Provider</a:t>
            </a:r>
            <a:r>
              <a:rPr lang="en-US" sz="2800" dirty="0" smtClean="0">
                <a:solidFill>
                  <a:srgbClr val="002060"/>
                </a:solidFill>
              </a:rPr>
              <a:t> </a:t>
            </a:r>
            <a:r>
              <a:rPr lang="en-US" sz="2800" dirty="0" smtClean="0">
                <a:solidFill>
                  <a:srgbClr val="00B050"/>
                </a:solidFill>
              </a:rPr>
              <a:t>- designed only to work with Microsoft's SQL Server </a:t>
            </a:r>
          </a:p>
          <a:p>
            <a:pPr marL="833438" lvl="1" indent="-514350" eaLnBrk="1" hangingPunct="1">
              <a:buFont typeface="Franklin Gothic Book" panose="020B0503020102020204" pitchFamily="34" charset="0"/>
              <a:buAutoNum type="arabicPeriod"/>
            </a:pPr>
            <a:r>
              <a:rPr lang="en-US" sz="2800" dirty="0" smtClean="0">
                <a:solidFill>
                  <a:srgbClr val="00B050"/>
                </a:solidFill>
              </a:rPr>
              <a:t>the </a:t>
            </a:r>
            <a:r>
              <a:rPr lang="en-US" sz="2800" b="1" i="1" dirty="0" err="1" smtClean="0">
                <a:solidFill>
                  <a:srgbClr val="002060"/>
                </a:solidFill>
              </a:rPr>
              <a:t>OleDb</a:t>
            </a:r>
            <a:r>
              <a:rPr lang="en-US" sz="2800" b="1" i="1" dirty="0" smtClean="0">
                <a:solidFill>
                  <a:srgbClr val="002060"/>
                </a:solidFill>
              </a:rPr>
              <a:t> </a:t>
            </a:r>
            <a:r>
              <a:rPr lang="en-US" sz="2800" b="1" i="1" dirty="0" err="1" smtClean="0">
                <a:solidFill>
                  <a:srgbClr val="002060"/>
                </a:solidFill>
              </a:rPr>
              <a:t>DataProvider</a:t>
            </a:r>
            <a:r>
              <a:rPr lang="en-US" sz="2800" dirty="0" smtClean="0">
                <a:solidFill>
                  <a:srgbClr val="002060"/>
                </a:solidFill>
              </a:rPr>
              <a:t> </a:t>
            </a:r>
            <a:r>
              <a:rPr lang="en-US" sz="2800" dirty="0" smtClean="0">
                <a:solidFill>
                  <a:srgbClr val="00B050"/>
                </a:solidFill>
              </a:rPr>
              <a:t>- allows to connect to other types of databases like Access and Oracle.</a:t>
            </a:r>
          </a:p>
          <a:p>
            <a:pPr marL="833438" lvl="1" indent="-514350" eaLnBrk="1" hangingPunct="1">
              <a:buFont typeface="Franklin Gothic Book" panose="020B0503020102020204" pitchFamily="34" charset="0"/>
              <a:buAutoNum type="arabicPeriod"/>
            </a:pPr>
            <a:endParaRPr lang="en-US" sz="2800" dirty="0" smtClean="0">
              <a:solidFill>
                <a:srgbClr val="00B050"/>
              </a:solidFill>
            </a:endParaRPr>
          </a:p>
          <a:p>
            <a:pPr marL="833438" lvl="1" indent="-514350" eaLnBrk="1" hangingPunct="1">
              <a:buFont typeface="Franklin Gothic Book" panose="020B0503020102020204" pitchFamily="34" charset="0"/>
              <a:buAutoNum type="arabicPeriod"/>
            </a:pPr>
            <a:endParaRPr lang="en-US" sz="2800" dirty="0" smtClean="0">
              <a:solidFill>
                <a:srgbClr val="00B050"/>
              </a:solidFill>
            </a:endParaRPr>
          </a:p>
          <a:p>
            <a:pPr marL="833438" lvl="1" indent="-514350" eaLnBrk="1" hangingPunct="1">
              <a:buFont typeface="Franklin Gothic Book" panose="020B0503020102020204" pitchFamily="34" charset="0"/>
              <a:buAutoNum type="arabicPeriod"/>
            </a:pPr>
            <a:endParaRPr lang="en-US" sz="2800" dirty="0" smtClean="0">
              <a:solidFill>
                <a:srgbClr val="00B050"/>
              </a:solidFill>
            </a:endParaRPr>
          </a:p>
          <a:p>
            <a:pPr marL="833438" lvl="1" indent="-514350" eaLnBrk="1" hangingPunct="1">
              <a:buFont typeface="Franklin Gothic Book" panose="020B0503020102020204" pitchFamily="34" charset="0"/>
              <a:buAutoNum type="arabicPeriod"/>
            </a:pPr>
            <a:endParaRPr lang="en-US" sz="2800" dirty="0" smtClean="0">
              <a:solidFill>
                <a:srgbClr val="00B050"/>
              </a:solidFill>
            </a:endParaRPr>
          </a:p>
        </p:txBody>
      </p:sp>
      <p:sp>
        <p:nvSpPr>
          <p:cNvPr id="15364"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33522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BED737-5184-4BB2-8CDE-DD308B2CCCC6}" type="slidenum">
              <a:rPr lang="en-US">
                <a:solidFill>
                  <a:srgbClr val="FFFFFF"/>
                </a:solidFill>
              </a:rPr>
              <a:pPr eaLnBrk="1" hangingPunct="1"/>
              <a:t>11</a:t>
            </a:fld>
            <a:endParaRPr lang="en-US">
              <a:solidFill>
                <a:srgbClr val="FFFFFF"/>
              </a:solidFill>
            </a:endParaRPr>
          </a:p>
        </p:txBody>
      </p:sp>
      <p:sp>
        <p:nvSpPr>
          <p:cNvPr id="16387" name="Rectangle 2"/>
          <p:cNvSpPr>
            <a:spLocks noGrp="1" noChangeArrowheads="1"/>
          </p:cNvSpPr>
          <p:nvPr>
            <p:ph sz="quarter" idx="1"/>
          </p:nvPr>
        </p:nvSpPr>
        <p:spPr>
          <a:xfrm>
            <a:off x="152400" y="381000"/>
            <a:ext cx="8839200" cy="6705600"/>
          </a:xfrm>
        </p:spPr>
        <p:txBody>
          <a:bodyPr lIns="90488" tIns="44450" rIns="90488" bIns="44450">
            <a:normAutofit lnSpcReduction="10000"/>
          </a:bodyPr>
          <a:lstStyle/>
          <a:p>
            <a:pPr eaLnBrk="1" hangingPunct="1">
              <a:lnSpc>
                <a:spcPct val="90000"/>
              </a:lnSpc>
              <a:buFontTx/>
              <a:buNone/>
              <a:defRPr/>
            </a:pPr>
            <a:r>
              <a:rPr lang="en-US" sz="3600" b="1" dirty="0"/>
              <a:t>Data Provider </a:t>
            </a:r>
          </a:p>
          <a:p>
            <a:pPr eaLnBrk="1" hangingPunct="1">
              <a:lnSpc>
                <a:spcPct val="90000"/>
              </a:lnSpc>
              <a:buFontTx/>
              <a:buNone/>
              <a:defRPr/>
            </a:pPr>
            <a:endParaRPr lang="en-US" sz="800" b="1" dirty="0" smtClean="0">
              <a:solidFill>
                <a:schemeClr val="accent1">
                  <a:lumMod val="75000"/>
                </a:schemeClr>
              </a:solidFill>
            </a:endParaRPr>
          </a:p>
          <a:p>
            <a:pPr eaLnBrk="1" hangingPunct="1">
              <a:lnSpc>
                <a:spcPct val="90000"/>
              </a:lnSpc>
              <a:defRPr/>
            </a:pPr>
            <a:r>
              <a:rPr lang="en-US" sz="3200" dirty="0" smtClean="0">
                <a:solidFill>
                  <a:schemeClr val="accent1">
                    <a:lumMod val="75000"/>
                  </a:schemeClr>
                </a:solidFill>
              </a:rPr>
              <a:t>Each </a:t>
            </a:r>
            <a:r>
              <a:rPr lang="en-US" sz="3200" dirty="0" err="1" smtClean="0">
                <a:solidFill>
                  <a:schemeClr val="accent1">
                    <a:lumMod val="75000"/>
                  </a:schemeClr>
                </a:solidFill>
              </a:rPr>
              <a:t>DataProvider</a:t>
            </a:r>
            <a:r>
              <a:rPr lang="en-US" sz="3200" dirty="0" smtClean="0">
                <a:solidFill>
                  <a:schemeClr val="accent1">
                    <a:lumMod val="75000"/>
                  </a:schemeClr>
                </a:solidFill>
              </a:rPr>
              <a:t> consists of the following component classes: </a:t>
            </a:r>
          </a:p>
          <a:p>
            <a:pPr eaLnBrk="1" hangingPunct="1">
              <a:lnSpc>
                <a:spcPct val="90000"/>
              </a:lnSpc>
              <a:defRPr/>
            </a:pPr>
            <a:endParaRPr lang="en-US" sz="800" dirty="0" smtClean="0">
              <a:solidFill>
                <a:schemeClr val="accent1">
                  <a:lumMod val="75000"/>
                </a:schemeClr>
              </a:solidFill>
            </a:endParaRPr>
          </a:p>
          <a:p>
            <a:pPr marL="1062038" lvl="1" indent="-742950" eaLnBrk="1" hangingPunct="1">
              <a:lnSpc>
                <a:spcPct val="90000"/>
              </a:lnSpc>
              <a:buFont typeface="Franklin Gothic Book" pitchFamily="34" charset="0"/>
              <a:buAutoNum type="arabicPeriod"/>
              <a:defRPr/>
            </a:pPr>
            <a:r>
              <a:rPr lang="en-US" sz="3600" dirty="0" smtClean="0">
                <a:solidFill>
                  <a:schemeClr val="accent1">
                    <a:lumMod val="75000"/>
                  </a:schemeClr>
                </a:solidFill>
              </a:rPr>
              <a:t>The </a:t>
            </a:r>
            <a:r>
              <a:rPr lang="en-US" sz="3600" b="1" i="1" dirty="0" smtClean="0">
                <a:solidFill>
                  <a:srgbClr val="0070C0"/>
                </a:solidFill>
              </a:rPr>
              <a:t>Connection</a:t>
            </a:r>
            <a:r>
              <a:rPr lang="en-US" sz="3600" i="1" dirty="0" smtClean="0">
                <a:solidFill>
                  <a:schemeClr val="accent1">
                    <a:lumMod val="75000"/>
                  </a:schemeClr>
                </a:solidFill>
              </a:rPr>
              <a:t> </a:t>
            </a:r>
            <a:r>
              <a:rPr lang="en-US" sz="3600" dirty="0" smtClean="0">
                <a:solidFill>
                  <a:schemeClr val="accent1">
                    <a:lumMod val="75000"/>
                  </a:schemeClr>
                </a:solidFill>
              </a:rPr>
              <a:t>object - provides a connection to the database</a:t>
            </a:r>
          </a:p>
          <a:p>
            <a:pPr marL="1062038" lvl="1" indent="-742950" eaLnBrk="1" hangingPunct="1">
              <a:lnSpc>
                <a:spcPct val="90000"/>
              </a:lnSpc>
              <a:buFont typeface="Franklin Gothic Book" pitchFamily="34" charset="0"/>
              <a:buAutoNum type="arabicPeriod"/>
              <a:defRPr/>
            </a:pPr>
            <a:r>
              <a:rPr lang="en-US" sz="3600" dirty="0" smtClean="0">
                <a:solidFill>
                  <a:schemeClr val="accent1">
                    <a:lumMod val="75000"/>
                  </a:schemeClr>
                </a:solidFill>
              </a:rPr>
              <a:t>The </a:t>
            </a:r>
            <a:r>
              <a:rPr lang="en-US" sz="3600" b="1" i="1" dirty="0" smtClean="0">
                <a:solidFill>
                  <a:srgbClr val="0070C0"/>
                </a:solidFill>
              </a:rPr>
              <a:t>Command</a:t>
            </a:r>
            <a:r>
              <a:rPr lang="en-US" sz="3600" i="1" dirty="0" smtClean="0">
                <a:solidFill>
                  <a:schemeClr val="accent1">
                    <a:lumMod val="75000"/>
                  </a:schemeClr>
                </a:solidFill>
              </a:rPr>
              <a:t> </a:t>
            </a:r>
            <a:r>
              <a:rPr lang="en-US" sz="3600" dirty="0" smtClean="0">
                <a:solidFill>
                  <a:schemeClr val="accent1">
                    <a:lumMod val="75000"/>
                  </a:schemeClr>
                </a:solidFill>
              </a:rPr>
              <a:t>object - used to execute a command</a:t>
            </a:r>
          </a:p>
          <a:p>
            <a:pPr marL="1062038" lvl="1" indent="-742950" eaLnBrk="1" hangingPunct="1">
              <a:lnSpc>
                <a:spcPct val="90000"/>
              </a:lnSpc>
              <a:buFont typeface="Franklin Gothic Book" pitchFamily="34" charset="0"/>
              <a:buAutoNum type="arabicPeriod"/>
              <a:defRPr/>
            </a:pPr>
            <a:r>
              <a:rPr lang="en-US" sz="3600" dirty="0" smtClean="0">
                <a:solidFill>
                  <a:schemeClr val="accent1">
                    <a:lumMod val="75000"/>
                  </a:schemeClr>
                </a:solidFill>
              </a:rPr>
              <a:t>The </a:t>
            </a:r>
            <a:r>
              <a:rPr lang="en-US" sz="3600" b="1" i="1" dirty="0" err="1" smtClean="0">
                <a:solidFill>
                  <a:srgbClr val="0070C0"/>
                </a:solidFill>
              </a:rPr>
              <a:t>DataReader</a:t>
            </a:r>
            <a:r>
              <a:rPr lang="en-US" sz="3600" b="1" i="1" dirty="0" smtClean="0">
                <a:solidFill>
                  <a:srgbClr val="0070C0"/>
                </a:solidFill>
              </a:rPr>
              <a:t> </a:t>
            </a:r>
            <a:r>
              <a:rPr lang="en-US" sz="3600" dirty="0" smtClean="0">
                <a:solidFill>
                  <a:schemeClr val="accent1">
                    <a:lumMod val="75000"/>
                  </a:schemeClr>
                </a:solidFill>
              </a:rPr>
              <a:t>object - provides a forward-only, read only, connected </a:t>
            </a:r>
            <a:r>
              <a:rPr lang="en-US" sz="3600" dirty="0" err="1" smtClean="0">
                <a:solidFill>
                  <a:schemeClr val="accent1">
                    <a:lumMod val="75000"/>
                  </a:schemeClr>
                </a:solidFill>
              </a:rPr>
              <a:t>recordset</a:t>
            </a:r>
            <a:endParaRPr lang="en-US" sz="3600" dirty="0" smtClean="0">
              <a:solidFill>
                <a:schemeClr val="accent1">
                  <a:lumMod val="75000"/>
                </a:schemeClr>
              </a:solidFill>
            </a:endParaRPr>
          </a:p>
          <a:p>
            <a:pPr marL="1062038" lvl="1" indent="-742950" eaLnBrk="1" hangingPunct="1">
              <a:lnSpc>
                <a:spcPct val="90000"/>
              </a:lnSpc>
              <a:buFont typeface="Franklin Gothic Book" pitchFamily="34" charset="0"/>
              <a:buAutoNum type="arabicPeriod"/>
              <a:defRPr/>
            </a:pPr>
            <a:r>
              <a:rPr lang="en-US" sz="3600" dirty="0" smtClean="0">
                <a:solidFill>
                  <a:schemeClr val="accent1">
                    <a:lumMod val="75000"/>
                  </a:schemeClr>
                </a:solidFill>
              </a:rPr>
              <a:t>The </a:t>
            </a:r>
            <a:r>
              <a:rPr lang="en-US" sz="3600" b="1" i="1" dirty="0" err="1" smtClean="0">
                <a:solidFill>
                  <a:srgbClr val="0070C0"/>
                </a:solidFill>
              </a:rPr>
              <a:t>DataAdapter</a:t>
            </a:r>
            <a:r>
              <a:rPr lang="en-US" sz="3600" dirty="0" smtClean="0">
                <a:solidFill>
                  <a:schemeClr val="accent1">
                    <a:lumMod val="75000"/>
                  </a:schemeClr>
                </a:solidFill>
              </a:rPr>
              <a:t> - populates a disconnected </a:t>
            </a:r>
            <a:r>
              <a:rPr lang="en-US" sz="3600" dirty="0" err="1" smtClean="0">
                <a:solidFill>
                  <a:schemeClr val="accent1">
                    <a:lumMod val="75000"/>
                  </a:schemeClr>
                </a:solidFill>
              </a:rPr>
              <a:t>DataSet</a:t>
            </a:r>
            <a:r>
              <a:rPr lang="en-US" sz="3600" dirty="0" smtClean="0">
                <a:solidFill>
                  <a:schemeClr val="accent1">
                    <a:lumMod val="75000"/>
                  </a:schemeClr>
                </a:solidFill>
              </a:rPr>
              <a:t> with data and performs update </a:t>
            </a:r>
          </a:p>
        </p:txBody>
      </p:sp>
      <p:sp>
        <p:nvSpPr>
          <p:cNvPr id="16388"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24332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1828800" y="5105400"/>
            <a:ext cx="2286000" cy="1295400"/>
          </a:xfrm>
          <a:prstGeom prst="can">
            <a:avLst>
              <a:gd name="adj" fmla="val 39787"/>
            </a:avLst>
          </a:prstGeom>
          <a:solidFill>
            <a:schemeClr val="folHlink"/>
          </a:solidFill>
          <a:ln w="9525">
            <a:solidFill>
              <a:schemeClr val="tx1"/>
            </a:solidFill>
            <a:round/>
            <a:headEnd/>
            <a:tailEnd/>
          </a:ln>
        </p:spPr>
        <p:txBody>
          <a:bodyPr wrap="none"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GB" sz="2200" b="1"/>
          </a:p>
        </p:txBody>
      </p:sp>
      <p:sp>
        <p:nvSpPr>
          <p:cNvPr id="17411" name="AutoShape 3"/>
          <p:cNvSpPr>
            <a:spLocks noChangeArrowheads="1"/>
          </p:cNvSpPr>
          <p:nvPr/>
        </p:nvSpPr>
        <p:spPr bwMode="auto">
          <a:xfrm>
            <a:off x="4953000" y="5105400"/>
            <a:ext cx="2286000" cy="1295400"/>
          </a:xfrm>
          <a:prstGeom prst="can">
            <a:avLst>
              <a:gd name="adj" fmla="val 39787"/>
            </a:avLst>
          </a:prstGeom>
          <a:solidFill>
            <a:schemeClr val="folHlink"/>
          </a:solidFill>
          <a:ln w="9525">
            <a:solidFill>
              <a:schemeClr val="tx1"/>
            </a:solidFill>
            <a:round/>
            <a:headEnd/>
            <a:tailEnd/>
          </a:ln>
        </p:spPr>
        <p:txBody>
          <a:bodyPr wrap="none"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GB" sz="2200" b="1"/>
          </a:p>
        </p:txBody>
      </p:sp>
      <p:sp>
        <p:nvSpPr>
          <p:cNvPr id="17412" name="Rectangle 4"/>
          <p:cNvSpPr>
            <a:spLocks noChangeArrowheads="1"/>
          </p:cNvSpPr>
          <p:nvPr/>
        </p:nvSpPr>
        <p:spPr bwMode="auto">
          <a:xfrm>
            <a:off x="647700" y="146050"/>
            <a:ext cx="818991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Clr>
                <a:srgbClr val="DC0081"/>
              </a:buClr>
              <a:buFont typeface="Wingdings" panose="05000000000000000000" pitchFamily="2" charset="2"/>
              <a:buNone/>
            </a:pPr>
            <a:endParaRPr lang="en-US" b="1">
              <a:solidFill>
                <a:schemeClr val="tx2"/>
              </a:solidFill>
            </a:endParaRPr>
          </a:p>
        </p:txBody>
      </p:sp>
      <p:sp>
        <p:nvSpPr>
          <p:cNvPr id="81925" name="AutoShape 5"/>
          <p:cNvSpPr>
            <a:spLocks noChangeArrowheads="1"/>
          </p:cNvSpPr>
          <p:nvPr/>
        </p:nvSpPr>
        <p:spPr bwMode="auto">
          <a:xfrm>
            <a:off x="2667000" y="1143000"/>
            <a:ext cx="3962400" cy="16002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defRPr/>
            </a:pPr>
            <a:endParaRPr lang="en-US">
              <a:latin typeface="Arial" charset="0"/>
              <a:cs typeface="+mn-cs"/>
            </a:endParaRPr>
          </a:p>
        </p:txBody>
      </p:sp>
      <p:sp>
        <p:nvSpPr>
          <p:cNvPr id="17414" name="Rectangle 6"/>
          <p:cNvSpPr>
            <a:spLocks noChangeArrowheads="1"/>
          </p:cNvSpPr>
          <p:nvPr/>
        </p:nvSpPr>
        <p:spPr bwMode="auto">
          <a:xfrm>
            <a:off x="4214813" y="922338"/>
            <a:ext cx="1125537" cy="466725"/>
          </a:xfrm>
          <a:prstGeom prst="rect">
            <a:avLst/>
          </a:prstGeom>
          <a:solidFill>
            <a:schemeClr val="bg1"/>
          </a:solidFill>
          <a:ln w="9525">
            <a:solidFill>
              <a:srgbClr val="2828A0"/>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a:t>DataSet</a:t>
            </a:r>
          </a:p>
        </p:txBody>
      </p:sp>
      <p:graphicFrame>
        <p:nvGraphicFramePr>
          <p:cNvPr id="81927" name="Group 7"/>
          <p:cNvGraphicFramePr>
            <a:graphicFrameLocks noGrp="1"/>
          </p:cNvGraphicFramePr>
          <p:nvPr/>
        </p:nvGraphicFramePr>
        <p:xfrm>
          <a:off x="4905375" y="1720850"/>
          <a:ext cx="1489075" cy="846139"/>
        </p:xfrm>
        <a:graphic>
          <a:graphicData uri="http://schemas.openxmlformats.org/drawingml/2006/table">
            <a:tbl>
              <a:tblPr/>
              <a:tblGrid>
                <a:gridCol w="533400"/>
                <a:gridCol w="458788"/>
                <a:gridCol w="496887"/>
              </a:tblGrid>
              <a:tr h="2111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272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11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11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graphicFrame>
        <p:nvGraphicFramePr>
          <p:cNvPr id="81949" name="Group 29"/>
          <p:cNvGraphicFramePr>
            <a:graphicFrameLocks noGrp="1"/>
          </p:cNvGraphicFramePr>
          <p:nvPr/>
        </p:nvGraphicFramePr>
        <p:xfrm>
          <a:off x="2847975" y="1339850"/>
          <a:ext cx="1295400" cy="838200"/>
        </p:xfrm>
        <a:graphic>
          <a:graphicData uri="http://schemas.openxmlformats.org/drawingml/2006/table">
            <a:tbl>
              <a:tblPr/>
              <a:tblGrid>
                <a:gridCol w="431800"/>
                <a:gridCol w="431800"/>
                <a:gridCol w="431800"/>
              </a:tblGrid>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7459" name="Line 51"/>
          <p:cNvSpPr>
            <a:spLocks noChangeShapeType="1"/>
          </p:cNvSpPr>
          <p:nvPr/>
        </p:nvSpPr>
        <p:spPr bwMode="auto">
          <a:xfrm>
            <a:off x="4143375" y="1644650"/>
            <a:ext cx="762000" cy="381000"/>
          </a:xfrm>
          <a:prstGeom prst="line">
            <a:avLst/>
          </a:prstGeom>
          <a:noFill/>
          <a:ln w="508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7460" name="AutoShape 52"/>
          <p:cNvSpPr>
            <a:spLocks noChangeArrowheads="1"/>
          </p:cNvSpPr>
          <p:nvPr/>
        </p:nvSpPr>
        <p:spPr bwMode="auto">
          <a:xfrm>
            <a:off x="1804988" y="3268663"/>
            <a:ext cx="2438400" cy="11430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p:spPr>
        <p:txBody>
          <a:bodyPr wrap="none" tIns="27432" b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b="1"/>
              <a:t>SQL Server .NET </a:t>
            </a:r>
          </a:p>
          <a:p>
            <a:pPr algn="ctr" eaLnBrk="1" hangingPunct="1"/>
            <a:r>
              <a:rPr lang="en-US" sz="2400" b="1"/>
              <a:t>Data Provider</a:t>
            </a:r>
          </a:p>
        </p:txBody>
      </p:sp>
      <p:sp>
        <p:nvSpPr>
          <p:cNvPr id="17461" name="AutoShape 53"/>
          <p:cNvSpPr>
            <a:spLocks noChangeArrowheads="1"/>
          </p:cNvSpPr>
          <p:nvPr/>
        </p:nvSpPr>
        <p:spPr bwMode="auto">
          <a:xfrm>
            <a:off x="4929188" y="3268663"/>
            <a:ext cx="2438400" cy="11430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p:spPr>
        <p:txBody>
          <a:bodyPr wrap="none" tIns="27432" b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b="1"/>
              <a:t>OLE DB .NET </a:t>
            </a:r>
          </a:p>
          <a:p>
            <a:pPr algn="ctr" eaLnBrk="1" hangingPunct="1"/>
            <a:r>
              <a:rPr lang="en-US" sz="2400" b="1"/>
              <a:t>Data Provider</a:t>
            </a:r>
            <a:endParaRPr lang="en-US" sz="1000" b="1"/>
          </a:p>
        </p:txBody>
      </p:sp>
      <p:sp>
        <p:nvSpPr>
          <p:cNvPr id="17462" name="Text Box 54"/>
          <p:cNvSpPr txBox="1">
            <a:spLocks noChangeArrowheads="1"/>
          </p:cNvSpPr>
          <p:nvPr/>
        </p:nvSpPr>
        <p:spPr bwMode="auto">
          <a:xfrm>
            <a:off x="1752600" y="5622925"/>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2000" b="1"/>
              <a:t>SQL Server 7.0</a:t>
            </a:r>
          </a:p>
          <a:p>
            <a:pPr algn="ctr" eaLnBrk="1" hangingPunct="1"/>
            <a:r>
              <a:rPr lang="en-GB" sz="2000" b="1"/>
              <a:t>(and later)</a:t>
            </a:r>
          </a:p>
        </p:txBody>
      </p:sp>
      <p:sp>
        <p:nvSpPr>
          <p:cNvPr id="17463" name="Text Box 55"/>
          <p:cNvSpPr txBox="1">
            <a:spLocks noChangeArrowheads="1"/>
          </p:cNvSpPr>
          <p:nvPr/>
        </p:nvSpPr>
        <p:spPr bwMode="auto">
          <a:xfrm>
            <a:off x="4876800" y="5622925"/>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2000" b="1"/>
              <a:t>OLEDB sources</a:t>
            </a:r>
            <a:br>
              <a:rPr lang="en-GB" sz="2000" b="1"/>
            </a:br>
            <a:r>
              <a:rPr lang="en-GB" sz="2000" b="1"/>
              <a:t>(SQL Server 6.5)</a:t>
            </a:r>
          </a:p>
        </p:txBody>
      </p:sp>
      <p:sp>
        <p:nvSpPr>
          <p:cNvPr id="81976" name="AutoShape 56"/>
          <p:cNvSpPr>
            <a:spLocks noChangeArrowheads="1"/>
          </p:cNvSpPr>
          <p:nvPr/>
        </p:nvSpPr>
        <p:spPr bwMode="auto">
          <a:xfrm>
            <a:off x="3176588" y="1828800"/>
            <a:ext cx="533400" cy="1608138"/>
          </a:xfrm>
          <a:prstGeom prst="upDownArrow">
            <a:avLst>
              <a:gd name="adj1" fmla="val 50000"/>
              <a:gd name="adj2" fmla="val 6029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81977" name="AutoShape 57"/>
          <p:cNvSpPr>
            <a:spLocks noChangeArrowheads="1"/>
          </p:cNvSpPr>
          <p:nvPr/>
        </p:nvSpPr>
        <p:spPr bwMode="auto">
          <a:xfrm>
            <a:off x="2719388" y="4259263"/>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81978" name="AutoShape 58"/>
          <p:cNvSpPr>
            <a:spLocks noChangeArrowheads="1"/>
          </p:cNvSpPr>
          <p:nvPr/>
        </p:nvSpPr>
        <p:spPr bwMode="auto">
          <a:xfrm>
            <a:off x="5843588" y="4259263"/>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81980" name="AutoShape 60"/>
          <p:cNvSpPr>
            <a:spLocks noChangeArrowheads="1"/>
          </p:cNvSpPr>
          <p:nvPr/>
        </p:nvSpPr>
        <p:spPr bwMode="auto">
          <a:xfrm>
            <a:off x="5410200" y="2286000"/>
            <a:ext cx="533400" cy="1150938"/>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81981" name="AutoShape 61"/>
          <p:cNvSpPr>
            <a:spLocks noChangeArrowheads="1"/>
          </p:cNvSpPr>
          <p:nvPr/>
        </p:nvSpPr>
        <p:spPr bwMode="auto">
          <a:xfrm>
            <a:off x="6858000" y="4495800"/>
            <a:ext cx="1752600" cy="381000"/>
          </a:xfrm>
          <a:prstGeom prst="wedgeRoundRectCallout">
            <a:avLst>
              <a:gd name="adj1" fmla="val -90940"/>
              <a:gd name="adj2" fmla="val 3875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a:latin typeface="Arial" charset="0"/>
                <a:cs typeface="+mn-cs"/>
              </a:rPr>
              <a:t>OleDbConnection</a:t>
            </a:r>
          </a:p>
        </p:txBody>
      </p:sp>
      <p:sp>
        <p:nvSpPr>
          <p:cNvPr id="81982" name="AutoShape 62"/>
          <p:cNvSpPr>
            <a:spLocks noChangeArrowheads="1"/>
          </p:cNvSpPr>
          <p:nvPr/>
        </p:nvSpPr>
        <p:spPr bwMode="auto">
          <a:xfrm>
            <a:off x="6858000" y="2590800"/>
            <a:ext cx="1981200" cy="381000"/>
          </a:xfrm>
          <a:prstGeom prst="wedgeRoundRectCallout">
            <a:avLst>
              <a:gd name="adj1" fmla="val -114403"/>
              <a:gd name="adj2" fmla="val 5291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dirty="0" err="1">
                <a:latin typeface="Arial" charset="0"/>
                <a:cs typeface="+mn-cs"/>
              </a:rPr>
              <a:t>OleDbDataAdapter</a:t>
            </a:r>
            <a:endParaRPr lang="en-US" sz="1400" b="1" dirty="0">
              <a:latin typeface="Arial" charset="0"/>
              <a:cs typeface="+mn-cs"/>
            </a:endParaRPr>
          </a:p>
        </p:txBody>
      </p:sp>
      <p:sp>
        <p:nvSpPr>
          <p:cNvPr id="81983" name="AutoShape 63"/>
          <p:cNvSpPr>
            <a:spLocks noChangeArrowheads="1"/>
          </p:cNvSpPr>
          <p:nvPr/>
        </p:nvSpPr>
        <p:spPr bwMode="auto">
          <a:xfrm>
            <a:off x="152400" y="2362200"/>
            <a:ext cx="1752600" cy="381000"/>
          </a:xfrm>
          <a:prstGeom prst="wedgeRoundRectCallout">
            <a:avLst>
              <a:gd name="adj1" fmla="val 138375"/>
              <a:gd name="adj2" fmla="val 126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dirty="0" err="1">
                <a:latin typeface="Arial" charset="0"/>
                <a:cs typeface="+mn-cs"/>
              </a:rPr>
              <a:t>SqlDataAdapter</a:t>
            </a:r>
            <a:endParaRPr lang="en-US" sz="1400" b="1" dirty="0">
              <a:latin typeface="Arial" charset="0"/>
              <a:cs typeface="+mn-cs"/>
            </a:endParaRPr>
          </a:p>
        </p:txBody>
      </p:sp>
      <p:sp>
        <p:nvSpPr>
          <p:cNvPr id="81984" name="AutoShape 64"/>
          <p:cNvSpPr>
            <a:spLocks noChangeArrowheads="1"/>
          </p:cNvSpPr>
          <p:nvPr/>
        </p:nvSpPr>
        <p:spPr bwMode="auto">
          <a:xfrm>
            <a:off x="609600" y="4648200"/>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a:latin typeface="Arial" charset="0"/>
                <a:cs typeface="+mn-cs"/>
              </a:rPr>
              <a:t>SqlConnection</a:t>
            </a:r>
          </a:p>
        </p:txBody>
      </p:sp>
      <p:sp>
        <p:nvSpPr>
          <p:cNvPr id="17472" name="Rectangle 68"/>
          <p:cNvSpPr>
            <a:spLocks noChangeArrowheads="1"/>
          </p:cNvSpPr>
          <p:nvPr/>
        </p:nvSpPr>
        <p:spPr bwMode="auto">
          <a:xfrm>
            <a:off x="5105400" y="1524000"/>
            <a:ext cx="1219200" cy="346075"/>
          </a:xfrm>
          <a:prstGeom prst="rect">
            <a:avLst/>
          </a:prstGeom>
          <a:solidFill>
            <a:schemeClr val="bg1"/>
          </a:solidFill>
          <a:ln w="9525">
            <a:solidFill>
              <a:srgbClr val="2828A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t>Data Table</a:t>
            </a:r>
          </a:p>
        </p:txBody>
      </p:sp>
      <p:sp>
        <p:nvSpPr>
          <p:cNvPr id="17473" name="Rectangle 69"/>
          <p:cNvSpPr>
            <a:spLocks noChangeArrowheads="1"/>
          </p:cNvSpPr>
          <p:nvPr/>
        </p:nvSpPr>
        <p:spPr bwMode="auto">
          <a:xfrm>
            <a:off x="2667000" y="1219200"/>
            <a:ext cx="1292225" cy="346075"/>
          </a:xfrm>
          <a:prstGeom prst="rect">
            <a:avLst/>
          </a:prstGeom>
          <a:solidFill>
            <a:schemeClr val="bg1"/>
          </a:solidFill>
          <a:ln w="9525">
            <a:solidFill>
              <a:srgbClr val="2828A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t>Data Table</a:t>
            </a:r>
          </a:p>
        </p:txBody>
      </p:sp>
      <p:sp>
        <p:nvSpPr>
          <p:cNvPr id="13378" name="Rectangle 70"/>
          <p:cNvSpPr>
            <a:spLocks noGrp="1" noChangeArrowheads="1"/>
          </p:cNvSpPr>
          <p:nvPr>
            <p:ph type="title" idx="4294967295"/>
          </p:nvPr>
        </p:nvSpPr>
        <p:spPr>
          <a:xfrm>
            <a:off x="0" y="274638"/>
            <a:ext cx="8229600" cy="563562"/>
          </a:xfrm>
        </p:spPr>
        <p:txBody>
          <a:bodyPr>
            <a:normAutofit fontScale="90000"/>
          </a:bodyPr>
          <a:lstStyle/>
          <a:p>
            <a:pPr eaLnBrk="1" fontAlgn="auto" hangingPunct="1">
              <a:spcAft>
                <a:spcPts val="0"/>
              </a:spcAft>
              <a:defRPr/>
            </a:pPr>
            <a:r>
              <a:rPr lang="en-US" dirty="0" smtClean="0"/>
              <a:t>The ADO.NET Object Model</a:t>
            </a:r>
          </a:p>
        </p:txBody>
      </p:sp>
      <p:sp>
        <p:nvSpPr>
          <p:cNvPr id="25" name="Slide Number Placeholder 2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2B7A76-B7EF-433D-AAD1-C48004CC9A38}" type="slidenum">
              <a:rPr lang="en-US">
                <a:solidFill>
                  <a:srgbClr val="FFFFFF"/>
                </a:solidFill>
                <a:latin typeface="Franklin Gothic Book" panose="020B0503020102020204" pitchFamily="34" charset="0"/>
              </a:rPr>
              <a:pPr eaLnBrk="1" hangingPunct="1"/>
              <a:t>12</a:t>
            </a:fld>
            <a:endParaRPr 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188386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dirty="0" smtClean="0">
                <a:solidFill>
                  <a:schemeClr val="accent1">
                    <a:lumMod val="75000"/>
                  </a:schemeClr>
                </a:solidFill>
              </a:rPr>
              <a:t>Accessing Data with ADO.NET</a:t>
            </a:r>
          </a:p>
        </p:txBody>
      </p:sp>
      <p:grpSp>
        <p:nvGrpSpPr>
          <p:cNvPr id="18435" name="Group 15"/>
          <p:cNvGrpSpPr>
            <a:grpSpLocks/>
          </p:cNvGrpSpPr>
          <p:nvPr/>
        </p:nvGrpSpPr>
        <p:grpSpPr bwMode="auto">
          <a:xfrm>
            <a:off x="2743200" y="4953000"/>
            <a:ext cx="1524000" cy="1295400"/>
            <a:chOff x="3850" y="2544"/>
            <a:chExt cx="1202" cy="1226"/>
          </a:xfrm>
        </p:grpSpPr>
        <p:pic>
          <p:nvPicPr>
            <p:cNvPr id="18544" name="Picture 5" descr="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 y="2550"/>
              <a:ext cx="1194" cy="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45" name="Rectangle 6"/>
            <p:cNvSpPr>
              <a:spLocks noChangeArrowheads="1"/>
            </p:cNvSpPr>
            <p:nvPr/>
          </p:nvSpPr>
          <p:spPr bwMode="auto">
            <a:xfrm>
              <a:off x="3850" y="2544"/>
              <a:ext cx="1202" cy="1226"/>
            </a:xfrm>
            <a:prstGeom prst="rect">
              <a:avLst/>
            </a:prstGeom>
            <a:solidFill>
              <a:srgbClr val="FDFECE">
                <a:alpha val="50195"/>
              </a:srgbClr>
            </a:solidFill>
            <a:ln w="9525">
              <a:noFill/>
              <a:miter lim="800000"/>
              <a:headEnd/>
              <a:tailEnd/>
            </a:ln>
          </p:spPr>
          <p:txBody>
            <a:bodyPr wrap="none" anchor="ctr"/>
            <a:lstStyle/>
            <a:p>
              <a:pPr>
                <a:defRPr/>
              </a:pPr>
              <a:endParaRPr lang="en-US">
                <a:solidFill>
                  <a:schemeClr val="accent1">
                    <a:lumMod val="75000"/>
                  </a:schemeClr>
                </a:solidFill>
                <a:latin typeface="Arial" charset="0"/>
                <a:cs typeface="Arial" charset="0"/>
              </a:endParaRPr>
            </a:p>
          </p:txBody>
        </p:sp>
      </p:grpSp>
      <p:sp>
        <p:nvSpPr>
          <p:cNvPr id="95252" name="AutoShape 20"/>
          <p:cNvSpPr>
            <a:spLocks noChangeArrowheads="1"/>
          </p:cNvSpPr>
          <p:nvPr/>
        </p:nvSpPr>
        <p:spPr bwMode="auto">
          <a:xfrm>
            <a:off x="7162800" y="1295400"/>
            <a:ext cx="1077913" cy="1219200"/>
          </a:xfrm>
          <a:prstGeom prst="can">
            <a:avLst>
              <a:gd name="adj" fmla="val 15107"/>
            </a:avLst>
          </a:prstGeom>
          <a:gradFill rotWithShape="0">
            <a:gsLst>
              <a:gs pos="0">
                <a:srgbClr val="33CCCC">
                  <a:gamma/>
                  <a:shade val="56078"/>
                  <a:invGamma/>
                </a:srgbClr>
              </a:gs>
              <a:gs pos="50000">
                <a:srgbClr val="33CCCC"/>
              </a:gs>
              <a:gs pos="100000">
                <a:srgbClr val="33CCCC">
                  <a:gamma/>
                  <a:shade val="56078"/>
                  <a:invGamma/>
                </a:srgbClr>
              </a:gs>
            </a:gsLst>
            <a:lin ang="0" scaled="1"/>
          </a:gradFill>
          <a:ln w="6350">
            <a:solidFill>
              <a:schemeClr val="tx1"/>
            </a:solidFill>
            <a:round/>
            <a:headEnd/>
            <a:tailEnd/>
          </a:ln>
          <a:effectLst/>
        </p:spPr>
        <p:txBody>
          <a:bodyPr wrap="none" tIns="137160" anchorCtr="1"/>
          <a:lstStyle/>
          <a:p>
            <a:pPr algn="ctr">
              <a:defRPr/>
            </a:pPr>
            <a:r>
              <a:rPr lang="en-US" sz="1400" b="1">
                <a:solidFill>
                  <a:schemeClr val="accent1">
                    <a:lumMod val="75000"/>
                  </a:schemeClr>
                </a:solidFill>
                <a:effectLst>
                  <a:outerShdw blurRad="38100" dist="38100" dir="2700000" algn="tl">
                    <a:srgbClr val="000000"/>
                  </a:outerShdw>
                </a:effectLst>
                <a:latin typeface="Arial" charset="0"/>
                <a:cs typeface="+mn-cs"/>
              </a:rPr>
              <a:t>Database</a:t>
            </a:r>
          </a:p>
        </p:txBody>
      </p:sp>
      <p:grpSp>
        <p:nvGrpSpPr>
          <p:cNvPr id="3" name="Group 77"/>
          <p:cNvGrpSpPr>
            <a:grpSpLocks/>
          </p:cNvGrpSpPr>
          <p:nvPr/>
        </p:nvGrpSpPr>
        <p:grpSpPr bwMode="auto">
          <a:xfrm>
            <a:off x="3124200" y="5410200"/>
            <a:ext cx="757238" cy="600075"/>
            <a:chOff x="4364" y="3288"/>
            <a:chExt cx="480" cy="378"/>
          </a:xfrm>
        </p:grpSpPr>
        <p:sp>
          <p:nvSpPr>
            <p:cNvPr id="18537" name="Rectangle 78"/>
            <p:cNvSpPr>
              <a:spLocks noChangeArrowheads="1"/>
            </p:cNvSpPr>
            <p:nvPr/>
          </p:nvSpPr>
          <p:spPr bwMode="auto">
            <a:xfrm>
              <a:off x="4368" y="3288"/>
              <a:ext cx="476" cy="376"/>
            </a:xfrm>
            <a:prstGeom prst="rect">
              <a:avLst/>
            </a:prstGeom>
            <a:solidFill>
              <a:schemeClr val="bg1"/>
            </a:solidFill>
            <a:ln w="9525">
              <a:solidFill>
                <a:schemeClr val="tx1"/>
              </a:solidFill>
              <a:miter lim="800000"/>
              <a:headEnd/>
              <a:tailEnd/>
            </a:ln>
          </p:spPr>
          <p:txBody>
            <a:bodyPr wrap="none" anchor="ctr"/>
            <a:lstStyle/>
            <a:p>
              <a:pPr algn="ctr">
                <a:defRPr/>
              </a:pPr>
              <a:endParaRPr lang="en-GB">
                <a:solidFill>
                  <a:schemeClr val="accent1">
                    <a:lumMod val="75000"/>
                  </a:schemeClr>
                </a:solidFill>
                <a:latin typeface="Arial" charset="0"/>
                <a:cs typeface="Arial" charset="0"/>
              </a:endParaRPr>
            </a:p>
          </p:txBody>
        </p:sp>
        <p:sp>
          <p:nvSpPr>
            <p:cNvPr id="18538" name="Line 79"/>
            <p:cNvSpPr>
              <a:spLocks noChangeShapeType="1"/>
            </p:cNvSpPr>
            <p:nvPr/>
          </p:nvSpPr>
          <p:spPr bwMode="auto">
            <a:xfrm flipH="1">
              <a:off x="4483" y="3288"/>
              <a:ext cx="1" cy="378"/>
            </a:xfrm>
            <a:prstGeom prst="line">
              <a:avLst/>
            </a:prstGeom>
            <a:noFill/>
            <a:ln w="9525">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39" name="Line 80"/>
            <p:cNvSpPr>
              <a:spLocks noChangeShapeType="1"/>
            </p:cNvSpPr>
            <p:nvPr/>
          </p:nvSpPr>
          <p:spPr bwMode="auto">
            <a:xfrm>
              <a:off x="4613" y="3290"/>
              <a:ext cx="0" cy="374"/>
            </a:xfrm>
            <a:prstGeom prst="line">
              <a:avLst/>
            </a:prstGeom>
            <a:noFill/>
            <a:ln w="9525">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40" name="Line 81"/>
            <p:cNvSpPr>
              <a:spLocks noChangeShapeType="1"/>
            </p:cNvSpPr>
            <p:nvPr/>
          </p:nvSpPr>
          <p:spPr bwMode="auto">
            <a:xfrm flipH="1">
              <a:off x="4744" y="3290"/>
              <a:ext cx="0" cy="374"/>
            </a:xfrm>
            <a:prstGeom prst="line">
              <a:avLst/>
            </a:prstGeom>
            <a:noFill/>
            <a:ln w="9525">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41" name="Line 82"/>
            <p:cNvSpPr>
              <a:spLocks noChangeShapeType="1"/>
            </p:cNvSpPr>
            <p:nvPr/>
          </p:nvSpPr>
          <p:spPr bwMode="auto">
            <a:xfrm>
              <a:off x="4367" y="3384"/>
              <a:ext cx="477" cy="0"/>
            </a:xfrm>
            <a:prstGeom prst="line">
              <a:avLst/>
            </a:prstGeom>
            <a:noFill/>
            <a:ln w="9525">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42" name="Line 83"/>
            <p:cNvSpPr>
              <a:spLocks noChangeShapeType="1"/>
            </p:cNvSpPr>
            <p:nvPr/>
          </p:nvSpPr>
          <p:spPr bwMode="auto">
            <a:xfrm>
              <a:off x="4364" y="3480"/>
              <a:ext cx="480" cy="0"/>
            </a:xfrm>
            <a:prstGeom prst="line">
              <a:avLst/>
            </a:prstGeom>
            <a:noFill/>
            <a:ln w="9525">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43" name="Line 84"/>
            <p:cNvSpPr>
              <a:spLocks noChangeShapeType="1"/>
            </p:cNvSpPr>
            <p:nvPr/>
          </p:nvSpPr>
          <p:spPr bwMode="auto">
            <a:xfrm>
              <a:off x="4368" y="3576"/>
              <a:ext cx="475" cy="0"/>
            </a:xfrm>
            <a:prstGeom prst="line">
              <a:avLst/>
            </a:prstGeom>
            <a:noFill/>
            <a:ln w="9525">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grpSp>
      <p:sp>
        <p:nvSpPr>
          <p:cNvPr id="95320" name="Text Box 88"/>
          <p:cNvSpPr txBox="1">
            <a:spLocks noChangeArrowheads="1"/>
          </p:cNvSpPr>
          <p:nvPr/>
        </p:nvSpPr>
        <p:spPr bwMode="auto">
          <a:xfrm>
            <a:off x="228600" y="2819400"/>
            <a:ext cx="4121150" cy="369888"/>
          </a:xfrm>
          <a:prstGeom prst="rect">
            <a:avLst/>
          </a:prstGeom>
          <a:noFill/>
          <a:ln w="9525">
            <a:noFill/>
            <a:miter lim="800000"/>
            <a:headEnd/>
            <a:tailEnd/>
          </a:ln>
        </p:spPr>
        <p:txBody>
          <a:bodyPr wrap="none">
            <a:spAutoFit/>
          </a:bodyPr>
          <a:lstStyle/>
          <a:p>
            <a:pPr marL="457200" indent="-457200">
              <a:spcBef>
                <a:spcPct val="20000"/>
              </a:spcBef>
              <a:buClr>
                <a:srgbClr val="D60093"/>
              </a:buClr>
              <a:buFont typeface="Wingdings" pitchFamily="2" charset="2"/>
              <a:buAutoNum type="arabicPeriod" startAt="4"/>
              <a:defRPr/>
            </a:pPr>
            <a:r>
              <a:rPr lang="en-US" b="1" dirty="0">
                <a:solidFill>
                  <a:schemeClr val="accent1">
                    <a:lumMod val="75000"/>
                  </a:schemeClr>
                </a:solidFill>
                <a:latin typeface="Arial" charset="0"/>
                <a:cs typeface="Arial" charset="0"/>
              </a:rPr>
              <a:t>Return the </a:t>
            </a:r>
            <a:r>
              <a:rPr lang="en-US" b="1" dirty="0" err="1">
                <a:solidFill>
                  <a:schemeClr val="accent1">
                    <a:lumMod val="75000"/>
                  </a:schemeClr>
                </a:solidFill>
                <a:latin typeface="Arial" charset="0"/>
                <a:cs typeface="Arial" charset="0"/>
              </a:rPr>
              <a:t>DataSet</a:t>
            </a:r>
            <a:r>
              <a:rPr lang="en-US" b="1" dirty="0">
                <a:solidFill>
                  <a:schemeClr val="accent1">
                    <a:lumMod val="75000"/>
                  </a:schemeClr>
                </a:solidFill>
                <a:latin typeface="Arial" charset="0"/>
                <a:cs typeface="Arial" charset="0"/>
              </a:rPr>
              <a:t> to the Client</a:t>
            </a:r>
          </a:p>
        </p:txBody>
      </p:sp>
      <p:sp>
        <p:nvSpPr>
          <p:cNvPr id="95322" name="Text Box 90"/>
          <p:cNvSpPr txBox="1">
            <a:spLocks noChangeArrowheads="1"/>
          </p:cNvSpPr>
          <p:nvPr/>
        </p:nvSpPr>
        <p:spPr bwMode="auto">
          <a:xfrm>
            <a:off x="304800" y="3200400"/>
            <a:ext cx="3810000" cy="366713"/>
          </a:xfrm>
          <a:prstGeom prst="rect">
            <a:avLst/>
          </a:prstGeom>
          <a:noFill/>
          <a:ln w="9525">
            <a:noFill/>
            <a:miter lim="800000"/>
            <a:headEnd/>
            <a:tailEnd/>
          </a:ln>
        </p:spPr>
        <p:txBody>
          <a:bodyPr>
            <a:spAutoFit/>
          </a:bodyPr>
          <a:lstStyle/>
          <a:p>
            <a:pPr marL="457200" indent="-457200">
              <a:spcBef>
                <a:spcPct val="20000"/>
              </a:spcBef>
              <a:buClr>
                <a:srgbClr val="D60093"/>
              </a:buClr>
              <a:buFont typeface="Wingdings" pitchFamily="2" charset="2"/>
              <a:buAutoNum type="arabicPeriod" startAt="5"/>
              <a:defRPr/>
            </a:pPr>
            <a:r>
              <a:rPr lang="en-US" b="1">
                <a:solidFill>
                  <a:schemeClr val="accent1">
                    <a:lumMod val="75000"/>
                  </a:schemeClr>
                </a:solidFill>
                <a:latin typeface="Arial" charset="0"/>
                <a:cs typeface="Arial" charset="0"/>
              </a:rPr>
              <a:t>Client manipulates the data</a:t>
            </a:r>
          </a:p>
        </p:txBody>
      </p:sp>
      <p:sp>
        <p:nvSpPr>
          <p:cNvPr id="95323" name="Text Box 91"/>
          <p:cNvSpPr txBox="1">
            <a:spLocks noChangeArrowheads="1"/>
          </p:cNvSpPr>
          <p:nvPr/>
        </p:nvSpPr>
        <p:spPr bwMode="auto">
          <a:xfrm>
            <a:off x="228600" y="1752600"/>
            <a:ext cx="6608763" cy="369888"/>
          </a:xfrm>
          <a:prstGeom prst="rect">
            <a:avLst/>
          </a:prstGeom>
          <a:noFill/>
          <a:ln w="9525">
            <a:noFill/>
            <a:miter lim="800000"/>
            <a:headEnd/>
            <a:tailEnd/>
          </a:ln>
        </p:spPr>
        <p:txBody>
          <a:bodyPr wrap="none">
            <a:spAutoFit/>
          </a:bodyPr>
          <a:lstStyle/>
          <a:p>
            <a:pPr marL="457200" indent="-457200">
              <a:spcBef>
                <a:spcPct val="20000"/>
              </a:spcBef>
              <a:buClr>
                <a:srgbClr val="D60093"/>
              </a:buClr>
              <a:buFont typeface="Wingdings" pitchFamily="2" charset="2"/>
              <a:buAutoNum type="arabicPeriod" startAt="2"/>
              <a:defRPr/>
            </a:pPr>
            <a:r>
              <a:rPr lang="en-US" b="1">
                <a:solidFill>
                  <a:schemeClr val="accent1">
                    <a:lumMod val="75000"/>
                  </a:schemeClr>
                </a:solidFill>
                <a:latin typeface="Arial" charset="0"/>
                <a:cs typeface="Arial" charset="0"/>
              </a:rPr>
              <a:t>Create the SqlConnection and SqlDataAdapter objects</a:t>
            </a:r>
          </a:p>
        </p:txBody>
      </p:sp>
      <p:sp>
        <p:nvSpPr>
          <p:cNvPr id="95325" name="Text Box 93"/>
          <p:cNvSpPr txBox="1">
            <a:spLocks noChangeArrowheads="1"/>
          </p:cNvSpPr>
          <p:nvPr/>
        </p:nvSpPr>
        <p:spPr bwMode="auto">
          <a:xfrm>
            <a:off x="304800" y="2209800"/>
            <a:ext cx="5105400" cy="646113"/>
          </a:xfrm>
          <a:prstGeom prst="rect">
            <a:avLst/>
          </a:prstGeom>
          <a:noFill/>
          <a:ln w="9525">
            <a:noFill/>
            <a:miter lim="800000"/>
            <a:headEnd/>
            <a:tailEnd/>
          </a:ln>
        </p:spPr>
        <p:txBody>
          <a:bodyPr>
            <a:spAutoFit/>
          </a:bodyPr>
          <a:lstStyle/>
          <a:p>
            <a:pPr marL="457200" indent="-457200">
              <a:spcBef>
                <a:spcPct val="20000"/>
              </a:spcBef>
              <a:buClr>
                <a:srgbClr val="D60093"/>
              </a:buClr>
              <a:buFont typeface="Wingdings" pitchFamily="2" charset="2"/>
              <a:buAutoNum type="arabicPeriod" startAt="3"/>
              <a:defRPr/>
            </a:pPr>
            <a:r>
              <a:rPr lang="en-US" b="1">
                <a:solidFill>
                  <a:schemeClr val="accent1">
                    <a:lumMod val="75000"/>
                  </a:schemeClr>
                </a:solidFill>
                <a:latin typeface="Arial" charset="0"/>
                <a:cs typeface="Arial" charset="0"/>
              </a:rPr>
              <a:t>Fill the DataSet from the DataAdapter and close the connection</a:t>
            </a:r>
            <a:endParaRPr lang="en-US">
              <a:solidFill>
                <a:schemeClr val="accent1">
                  <a:lumMod val="75000"/>
                </a:schemeClr>
              </a:solidFill>
              <a:latin typeface="Arial" charset="0"/>
              <a:cs typeface="Arial" charset="0"/>
            </a:endParaRPr>
          </a:p>
        </p:txBody>
      </p:sp>
      <p:sp>
        <p:nvSpPr>
          <p:cNvPr id="95326" name="Rectangle 94"/>
          <p:cNvSpPr>
            <a:spLocks noChangeArrowheads="1"/>
          </p:cNvSpPr>
          <p:nvPr/>
        </p:nvSpPr>
        <p:spPr bwMode="auto">
          <a:xfrm>
            <a:off x="7162800" y="2895600"/>
            <a:ext cx="1524000" cy="304800"/>
          </a:xfrm>
          <a:prstGeom prst="rect">
            <a:avLst/>
          </a:prstGeom>
          <a:gradFill rotWithShape="1">
            <a:gsLst>
              <a:gs pos="0">
                <a:schemeClr val="accent2">
                  <a:gamma/>
                  <a:tint val="33725"/>
                  <a:invGamma/>
                </a:schemeClr>
              </a:gs>
              <a:gs pos="100000">
                <a:schemeClr val="accent2"/>
              </a:gs>
            </a:gsLst>
            <a:lin ang="5400000" scaled="1"/>
          </a:gradFill>
          <a:ln w="9525">
            <a:solidFill>
              <a:schemeClr val="accent2"/>
            </a:solidFill>
            <a:miter lim="800000"/>
            <a:headEnd/>
            <a:tailEnd/>
          </a:ln>
          <a:effectLst/>
        </p:spPr>
        <p:txBody>
          <a:bodyPr/>
          <a:lstStyle/>
          <a:p>
            <a:pPr marL="279400" indent="-279400">
              <a:lnSpc>
                <a:spcPct val="90000"/>
              </a:lnSpc>
              <a:spcBef>
                <a:spcPct val="60000"/>
              </a:spcBef>
              <a:buClr>
                <a:srgbClr val="D60093"/>
              </a:buClr>
              <a:buSzPct val="70000"/>
              <a:buFont typeface="Wingdings" pitchFamily="2" charset="2"/>
              <a:buNone/>
              <a:defRPr/>
            </a:pPr>
            <a:r>
              <a:rPr lang="en-US" sz="1400" b="1" dirty="0" err="1">
                <a:solidFill>
                  <a:schemeClr val="accent1">
                    <a:lumMod val="75000"/>
                  </a:schemeClr>
                </a:solidFill>
                <a:latin typeface="Arial" charset="0"/>
                <a:cs typeface="+mn-cs"/>
              </a:rPr>
              <a:t>SqlDataAdapter</a:t>
            </a:r>
            <a:endParaRPr lang="en-US" sz="1400" b="1" dirty="0">
              <a:solidFill>
                <a:schemeClr val="accent1">
                  <a:lumMod val="75000"/>
                </a:schemeClr>
              </a:solidFill>
              <a:latin typeface="Arial" charset="0"/>
              <a:cs typeface="+mn-cs"/>
            </a:endParaRPr>
          </a:p>
        </p:txBody>
      </p:sp>
      <p:sp>
        <p:nvSpPr>
          <p:cNvPr id="95327" name="Rectangle 95"/>
          <p:cNvSpPr>
            <a:spLocks noChangeArrowheads="1"/>
          </p:cNvSpPr>
          <p:nvPr/>
        </p:nvSpPr>
        <p:spPr bwMode="auto">
          <a:xfrm>
            <a:off x="7086600" y="2209800"/>
            <a:ext cx="1524000" cy="228600"/>
          </a:xfrm>
          <a:prstGeom prst="rect">
            <a:avLst/>
          </a:prstGeom>
          <a:gradFill rotWithShape="1">
            <a:gsLst>
              <a:gs pos="0">
                <a:schemeClr val="bg2"/>
              </a:gs>
              <a:gs pos="100000">
                <a:schemeClr val="bg2">
                  <a:gamma/>
                  <a:tint val="12549"/>
                  <a:invGamma/>
                </a:schemeClr>
              </a:gs>
            </a:gsLst>
            <a:lin ang="5400000" scaled="1"/>
          </a:gradFill>
          <a:ln w="9525">
            <a:solidFill>
              <a:schemeClr val="bg2"/>
            </a:solidFill>
            <a:miter lim="800000"/>
            <a:headEnd/>
            <a:tailEnd/>
          </a:ln>
          <a:effectLst/>
        </p:spPr>
        <p:txBody>
          <a:bodyPr/>
          <a:lstStyle/>
          <a:p>
            <a:pPr marL="279400" indent="-279400" algn="ctr">
              <a:lnSpc>
                <a:spcPct val="90000"/>
              </a:lnSpc>
              <a:spcBef>
                <a:spcPct val="60000"/>
              </a:spcBef>
              <a:buClr>
                <a:srgbClr val="D60093"/>
              </a:buClr>
              <a:buSzPct val="70000"/>
              <a:buFont typeface="Wingdings" pitchFamily="2" charset="2"/>
              <a:buNone/>
              <a:defRPr/>
            </a:pPr>
            <a:r>
              <a:rPr lang="en-US" sz="1400" b="1" dirty="0" err="1">
                <a:solidFill>
                  <a:schemeClr val="accent1">
                    <a:lumMod val="75000"/>
                  </a:schemeClr>
                </a:solidFill>
                <a:latin typeface="Arial" charset="0"/>
                <a:cs typeface="+mn-cs"/>
              </a:rPr>
              <a:t>SqlConnection</a:t>
            </a:r>
            <a:endParaRPr lang="en-US" sz="1400" b="1" dirty="0">
              <a:solidFill>
                <a:schemeClr val="accent1">
                  <a:lumMod val="75000"/>
                </a:schemeClr>
              </a:solidFill>
              <a:latin typeface="Arial" charset="0"/>
              <a:cs typeface="+mn-cs"/>
            </a:endParaRPr>
          </a:p>
        </p:txBody>
      </p:sp>
      <p:sp>
        <p:nvSpPr>
          <p:cNvPr id="95330" name="Rectangle 98"/>
          <p:cNvSpPr>
            <a:spLocks noChangeArrowheads="1"/>
          </p:cNvSpPr>
          <p:nvPr/>
        </p:nvSpPr>
        <p:spPr bwMode="auto">
          <a:xfrm>
            <a:off x="1828800" y="5638800"/>
            <a:ext cx="1212850" cy="4889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spAutoFit/>
          </a:bodyPr>
          <a:lstStyle/>
          <a:p>
            <a:pPr algn="ctr">
              <a:defRPr/>
            </a:pPr>
            <a:r>
              <a:rPr lang="en-US" sz="1400" b="1" dirty="0">
                <a:solidFill>
                  <a:schemeClr val="accent1">
                    <a:lumMod val="75000"/>
                  </a:schemeClr>
                </a:solidFill>
                <a:latin typeface="Arial" charset="0"/>
                <a:cs typeface="+mn-cs"/>
              </a:rPr>
              <a:t>List-Bound </a:t>
            </a:r>
            <a:br>
              <a:rPr lang="en-US" sz="1400" b="1" dirty="0">
                <a:solidFill>
                  <a:schemeClr val="accent1">
                    <a:lumMod val="75000"/>
                  </a:schemeClr>
                </a:solidFill>
                <a:latin typeface="Arial" charset="0"/>
                <a:cs typeface="+mn-cs"/>
              </a:rPr>
            </a:br>
            <a:r>
              <a:rPr lang="en-US" sz="1400" b="1" dirty="0">
                <a:solidFill>
                  <a:schemeClr val="accent1">
                    <a:lumMod val="75000"/>
                  </a:schemeClr>
                </a:solidFill>
                <a:latin typeface="Arial" charset="0"/>
                <a:cs typeface="+mn-cs"/>
              </a:rPr>
              <a:t>Control</a:t>
            </a:r>
          </a:p>
        </p:txBody>
      </p:sp>
      <p:grpSp>
        <p:nvGrpSpPr>
          <p:cNvPr id="18445" name="Group 100"/>
          <p:cNvGrpSpPr>
            <a:grpSpLocks/>
          </p:cNvGrpSpPr>
          <p:nvPr/>
        </p:nvGrpSpPr>
        <p:grpSpPr bwMode="auto">
          <a:xfrm>
            <a:off x="5105400" y="2362200"/>
            <a:ext cx="1447800" cy="2438400"/>
            <a:chOff x="1449" y="600"/>
            <a:chExt cx="633" cy="1021"/>
          </a:xfrm>
        </p:grpSpPr>
        <p:sp>
          <p:nvSpPr>
            <p:cNvPr id="18513" name="Freeform 101"/>
            <p:cNvSpPr>
              <a:spLocks/>
            </p:cNvSpPr>
            <p:nvPr/>
          </p:nvSpPr>
          <p:spPr bwMode="auto">
            <a:xfrm flipH="1">
              <a:off x="1450" y="600"/>
              <a:ext cx="630" cy="219"/>
            </a:xfrm>
            <a:custGeom>
              <a:avLst/>
              <a:gdLst>
                <a:gd name="T0" fmla="*/ 0 w 1291"/>
                <a:gd name="T1" fmla="*/ 0 h 449"/>
                <a:gd name="T2" fmla="*/ 0 w 1291"/>
                <a:gd name="T3" fmla="*/ 0 h 449"/>
                <a:gd name="T4" fmla="*/ 1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14" name="Freeform 102"/>
            <p:cNvSpPr>
              <a:spLocks/>
            </p:cNvSpPr>
            <p:nvPr/>
          </p:nvSpPr>
          <p:spPr bwMode="auto">
            <a:xfrm flipH="1">
              <a:off x="1459" y="1360"/>
              <a:ext cx="611" cy="261"/>
            </a:xfrm>
            <a:custGeom>
              <a:avLst/>
              <a:gdLst>
                <a:gd name="T0" fmla="*/ 0 w 1252"/>
                <a:gd name="T1" fmla="*/ 0 h 536"/>
                <a:gd name="T2" fmla="*/ 0 w 1252"/>
                <a:gd name="T3" fmla="*/ 0 h 536"/>
                <a:gd name="T4" fmla="*/ 0 w 1252"/>
                <a:gd name="T5" fmla="*/ 0 h 536"/>
                <a:gd name="T6" fmla="*/ 1 w 1252"/>
                <a:gd name="T7" fmla="*/ 0 h 536"/>
                <a:gd name="T8" fmla="*/ 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15" name="Freeform 103"/>
            <p:cNvSpPr>
              <a:spLocks/>
            </p:cNvSpPr>
            <p:nvPr/>
          </p:nvSpPr>
          <p:spPr bwMode="auto">
            <a:xfrm flipH="1">
              <a:off x="1449" y="661"/>
              <a:ext cx="356" cy="934"/>
            </a:xfrm>
            <a:custGeom>
              <a:avLst/>
              <a:gdLst>
                <a:gd name="T0" fmla="*/ 0 w 729"/>
                <a:gd name="T1" fmla="*/ 0 h 1916"/>
                <a:gd name="T2" fmla="*/ 0 w 729"/>
                <a:gd name="T3" fmla="*/ 1 h 1916"/>
                <a:gd name="T4" fmla="*/ 0 w 729"/>
                <a:gd name="T5" fmla="*/ 1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16" name="Freeform 104"/>
            <p:cNvSpPr>
              <a:spLocks/>
            </p:cNvSpPr>
            <p:nvPr/>
          </p:nvSpPr>
          <p:spPr bwMode="auto">
            <a:xfrm flipH="1">
              <a:off x="1801" y="749"/>
              <a:ext cx="281" cy="843"/>
            </a:xfrm>
            <a:custGeom>
              <a:avLst/>
              <a:gdLst>
                <a:gd name="T0" fmla="*/ 0 w 577"/>
                <a:gd name="T1" fmla="*/ 0 h 1728"/>
                <a:gd name="T2" fmla="*/ 0 w 577"/>
                <a:gd name="T3" fmla="*/ 1 h 1728"/>
                <a:gd name="T4" fmla="*/ 0 w 577"/>
                <a:gd name="T5" fmla="*/ 1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17" name="Line 105"/>
            <p:cNvSpPr>
              <a:spLocks noChangeShapeType="1"/>
            </p:cNvSpPr>
            <p:nvPr/>
          </p:nvSpPr>
          <p:spPr bwMode="auto">
            <a:xfrm flipH="1">
              <a:off x="1849" y="1458"/>
              <a:ext cx="194" cy="51"/>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18" name="Oval 106"/>
            <p:cNvSpPr>
              <a:spLocks noChangeArrowheads="1"/>
            </p:cNvSpPr>
            <p:nvPr/>
          </p:nvSpPr>
          <p:spPr bwMode="auto">
            <a:xfrm flipH="1">
              <a:off x="1833" y="834"/>
              <a:ext cx="32" cy="18"/>
            </a:xfrm>
            <a:prstGeom prst="ellipse">
              <a:avLst/>
            </a:prstGeom>
            <a:solidFill>
              <a:srgbClr val="D60093"/>
            </a:solidFill>
            <a:ln w="12700">
              <a:no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19" name="Line 107"/>
            <p:cNvSpPr>
              <a:spLocks noChangeShapeType="1"/>
            </p:cNvSpPr>
            <p:nvPr/>
          </p:nvSpPr>
          <p:spPr bwMode="auto">
            <a:xfrm flipH="1">
              <a:off x="1849" y="1419"/>
              <a:ext cx="194" cy="52"/>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0" name="Line 108"/>
            <p:cNvSpPr>
              <a:spLocks noChangeShapeType="1"/>
            </p:cNvSpPr>
            <p:nvPr/>
          </p:nvSpPr>
          <p:spPr bwMode="auto">
            <a:xfrm flipH="1">
              <a:off x="1849" y="1380"/>
              <a:ext cx="194" cy="53"/>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1" name="Line 109"/>
            <p:cNvSpPr>
              <a:spLocks noChangeShapeType="1"/>
            </p:cNvSpPr>
            <p:nvPr/>
          </p:nvSpPr>
          <p:spPr bwMode="auto">
            <a:xfrm flipH="1">
              <a:off x="1849" y="1343"/>
              <a:ext cx="194" cy="52"/>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2" name="Line 110"/>
            <p:cNvSpPr>
              <a:spLocks noChangeShapeType="1"/>
            </p:cNvSpPr>
            <p:nvPr/>
          </p:nvSpPr>
          <p:spPr bwMode="auto">
            <a:xfrm flipH="1">
              <a:off x="1849" y="1305"/>
              <a:ext cx="194" cy="51"/>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3" name="Freeform 111"/>
            <p:cNvSpPr>
              <a:spLocks/>
            </p:cNvSpPr>
            <p:nvPr/>
          </p:nvSpPr>
          <p:spPr bwMode="auto">
            <a:xfrm flipH="1">
              <a:off x="1847" y="937"/>
              <a:ext cx="193" cy="358"/>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a:solidFill>
                <a:srgbClr val="676767"/>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24" name="Freeform 112"/>
            <p:cNvSpPr>
              <a:spLocks/>
            </p:cNvSpPr>
            <p:nvPr/>
          </p:nvSpPr>
          <p:spPr bwMode="auto">
            <a:xfrm flipH="1">
              <a:off x="1840" y="866"/>
              <a:ext cx="220" cy="624"/>
            </a:xfrm>
            <a:custGeom>
              <a:avLst/>
              <a:gdLst>
                <a:gd name="T0" fmla="*/ 0 w 453"/>
                <a:gd name="T1" fmla="*/ 0 h 1278"/>
                <a:gd name="T2" fmla="*/ 0 w 453"/>
                <a:gd name="T3" fmla="*/ 0 h 1278"/>
                <a:gd name="T4" fmla="*/ 0 w 453"/>
                <a:gd name="T5" fmla="*/ 1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25" name="Freeform 113"/>
            <p:cNvSpPr>
              <a:spLocks/>
            </p:cNvSpPr>
            <p:nvPr/>
          </p:nvSpPr>
          <p:spPr bwMode="auto">
            <a:xfrm flipH="1">
              <a:off x="1849" y="890"/>
              <a:ext cx="197" cy="355"/>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a:solidFill>
                <a:schemeClr val="tx1"/>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26" name="Line 114"/>
            <p:cNvSpPr>
              <a:spLocks noChangeShapeType="1"/>
            </p:cNvSpPr>
            <p:nvPr/>
          </p:nvSpPr>
          <p:spPr bwMode="auto">
            <a:xfrm flipH="1">
              <a:off x="1856" y="970"/>
              <a:ext cx="189" cy="45"/>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7" name="Line 115"/>
            <p:cNvSpPr>
              <a:spLocks noChangeShapeType="1"/>
            </p:cNvSpPr>
            <p:nvPr/>
          </p:nvSpPr>
          <p:spPr bwMode="auto">
            <a:xfrm flipH="1">
              <a:off x="1853" y="1047"/>
              <a:ext cx="192" cy="43"/>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8" name="Line 116"/>
            <p:cNvSpPr>
              <a:spLocks noChangeShapeType="1"/>
            </p:cNvSpPr>
            <p:nvPr/>
          </p:nvSpPr>
          <p:spPr bwMode="auto">
            <a:xfrm flipH="1">
              <a:off x="1862" y="1140"/>
              <a:ext cx="183" cy="45"/>
            </a:xfrm>
            <a:prstGeom prst="line">
              <a:avLst/>
            </a:prstGeom>
            <a:noFill/>
            <a:ln w="6350">
              <a:solidFill>
                <a:srgbClr val="676767"/>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29" name="Freeform 117"/>
            <p:cNvSpPr>
              <a:spLocks/>
            </p:cNvSpPr>
            <p:nvPr/>
          </p:nvSpPr>
          <p:spPr bwMode="auto">
            <a:xfrm flipH="1">
              <a:off x="1913" y="934"/>
              <a:ext cx="76" cy="41"/>
            </a:xfrm>
            <a:custGeom>
              <a:avLst/>
              <a:gdLst>
                <a:gd name="T0" fmla="*/ 0 w 152"/>
                <a:gd name="T1" fmla="*/ 0 h 82"/>
                <a:gd name="T2" fmla="*/ 0 w 152"/>
                <a:gd name="T3" fmla="*/ 0 h 82"/>
                <a:gd name="T4" fmla="*/ 1 w 152"/>
                <a:gd name="T5" fmla="*/ 0 h 82"/>
                <a:gd name="T6" fmla="*/ 1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a:no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30" name="Line 118"/>
            <p:cNvSpPr>
              <a:spLocks noChangeShapeType="1"/>
            </p:cNvSpPr>
            <p:nvPr/>
          </p:nvSpPr>
          <p:spPr bwMode="auto">
            <a:xfrm flipH="1">
              <a:off x="1878" y="940"/>
              <a:ext cx="139" cy="31"/>
            </a:xfrm>
            <a:prstGeom prst="line">
              <a:avLst/>
            </a:prstGeom>
            <a:noFill/>
            <a:ln w="6350">
              <a:solidFill>
                <a:srgbClr val="91919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31" name="Freeform 119"/>
            <p:cNvSpPr>
              <a:spLocks/>
            </p:cNvSpPr>
            <p:nvPr/>
          </p:nvSpPr>
          <p:spPr bwMode="auto">
            <a:xfrm flipH="1">
              <a:off x="1863" y="1079"/>
              <a:ext cx="169" cy="7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solidFill>
                <a:srgbClr val="676767"/>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32" name="Freeform 120"/>
            <p:cNvSpPr>
              <a:spLocks/>
            </p:cNvSpPr>
            <p:nvPr/>
          </p:nvSpPr>
          <p:spPr bwMode="auto">
            <a:xfrm flipH="1">
              <a:off x="1862" y="1172"/>
              <a:ext cx="169" cy="84"/>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33" name="Freeform 121"/>
            <p:cNvSpPr>
              <a:spLocks/>
            </p:cNvSpPr>
            <p:nvPr/>
          </p:nvSpPr>
          <p:spPr bwMode="auto">
            <a:xfrm flipH="1">
              <a:off x="1863" y="993"/>
              <a:ext cx="171" cy="78"/>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pPr>
                <a:defRPr/>
              </a:pPr>
              <a:endParaRPr lang="en-US">
                <a:solidFill>
                  <a:schemeClr val="accent1">
                    <a:lumMod val="75000"/>
                  </a:schemeClr>
                </a:solidFill>
                <a:latin typeface="Arial" charset="0"/>
                <a:cs typeface="Arial" charset="0"/>
              </a:endParaRPr>
            </a:p>
          </p:txBody>
        </p:sp>
        <p:sp>
          <p:nvSpPr>
            <p:cNvPr id="18534" name="Line 122"/>
            <p:cNvSpPr>
              <a:spLocks noChangeShapeType="1"/>
            </p:cNvSpPr>
            <p:nvPr/>
          </p:nvSpPr>
          <p:spPr bwMode="auto">
            <a:xfrm flipV="1">
              <a:off x="1987" y="1195"/>
              <a:ext cx="36" cy="8"/>
            </a:xfrm>
            <a:prstGeom prst="line">
              <a:avLst/>
            </a:prstGeom>
            <a:noFill/>
            <a:ln w="6350">
              <a:solidFill>
                <a:srgbClr val="D60093"/>
              </a:solidFill>
              <a:round/>
              <a:headEnd/>
              <a:tailEnd/>
            </a:ln>
          </p:spPr>
          <p:txBody>
            <a:bodyPr wrap="none" tIns="27432" bIns="27432" anchor="ctr">
              <a:spAutoFit/>
            </a:bodyPr>
            <a:lstStyle/>
            <a:p>
              <a:pPr>
                <a:defRPr/>
              </a:pPr>
              <a:endParaRPr lang="en-US">
                <a:solidFill>
                  <a:schemeClr val="accent1">
                    <a:lumMod val="75000"/>
                  </a:schemeClr>
                </a:solidFill>
                <a:latin typeface="Arial" charset="0"/>
                <a:cs typeface="Arial" charset="0"/>
              </a:endParaRPr>
            </a:p>
          </p:txBody>
        </p:sp>
        <p:sp>
          <p:nvSpPr>
            <p:cNvPr id="18535" name="Line 123"/>
            <p:cNvSpPr>
              <a:spLocks noChangeShapeType="1"/>
            </p:cNvSpPr>
            <p:nvPr/>
          </p:nvSpPr>
          <p:spPr bwMode="auto">
            <a:xfrm flipV="1">
              <a:off x="1989" y="1101"/>
              <a:ext cx="36" cy="8"/>
            </a:xfrm>
            <a:prstGeom prst="line">
              <a:avLst/>
            </a:prstGeom>
            <a:noFill/>
            <a:ln w="6350">
              <a:solidFill>
                <a:srgbClr val="D60093"/>
              </a:solidFill>
              <a:round/>
              <a:headEnd/>
              <a:tailEnd/>
            </a:ln>
          </p:spPr>
          <p:txBody>
            <a:bodyPr wrap="none" tIns="27432" bIns="27432" anchor="ctr">
              <a:spAutoFit/>
            </a:bodyPr>
            <a:lstStyle/>
            <a:p>
              <a:pPr>
                <a:defRPr/>
              </a:pPr>
              <a:endParaRPr lang="en-US">
                <a:solidFill>
                  <a:schemeClr val="accent1">
                    <a:lumMod val="75000"/>
                  </a:schemeClr>
                </a:solidFill>
                <a:latin typeface="Arial" charset="0"/>
                <a:cs typeface="Arial" charset="0"/>
              </a:endParaRPr>
            </a:p>
          </p:txBody>
        </p:sp>
        <p:sp>
          <p:nvSpPr>
            <p:cNvPr id="18536" name="Line 124"/>
            <p:cNvSpPr>
              <a:spLocks noChangeShapeType="1"/>
            </p:cNvSpPr>
            <p:nvPr/>
          </p:nvSpPr>
          <p:spPr bwMode="auto">
            <a:xfrm flipV="1">
              <a:off x="1993" y="1012"/>
              <a:ext cx="36" cy="8"/>
            </a:xfrm>
            <a:prstGeom prst="line">
              <a:avLst/>
            </a:prstGeom>
            <a:noFill/>
            <a:ln w="6350">
              <a:solidFill>
                <a:srgbClr val="D60093"/>
              </a:solidFill>
              <a:round/>
              <a:headEnd/>
              <a:tailEnd/>
            </a:ln>
          </p:spPr>
          <p:txBody>
            <a:bodyPr wrap="none" tIns="27432" bIns="27432" anchor="ctr">
              <a:spAutoFit/>
            </a:bodyPr>
            <a:lstStyle/>
            <a:p>
              <a:pPr>
                <a:defRPr/>
              </a:pPr>
              <a:endParaRPr lang="en-US">
                <a:solidFill>
                  <a:schemeClr val="accent1">
                    <a:lumMod val="75000"/>
                  </a:schemeClr>
                </a:solidFill>
                <a:latin typeface="Arial" charset="0"/>
                <a:cs typeface="Arial" charset="0"/>
              </a:endParaRPr>
            </a:p>
          </p:txBody>
        </p:sp>
      </p:grpSp>
      <p:sp>
        <p:nvSpPr>
          <p:cNvPr id="18446" name="Text Box 126"/>
          <p:cNvSpPr txBox="1">
            <a:spLocks noChangeArrowheads="1"/>
          </p:cNvSpPr>
          <p:nvPr/>
        </p:nvSpPr>
        <p:spPr bwMode="auto">
          <a:xfrm>
            <a:off x="304800" y="1343025"/>
            <a:ext cx="2967038" cy="369888"/>
          </a:xfrm>
          <a:prstGeom prst="rect">
            <a:avLst/>
          </a:prstGeom>
          <a:noFill/>
          <a:ln w="9525">
            <a:noFill/>
            <a:miter lim="800000"/>
            <a:headEnd/>
            <a:tailEnd/>
          </a:ln>
        </p:spPr>
        <p:txBody>
          <a:bodyPr wrap="none">
            <a:spAutoFit/>
          </a:bodyPr>
          <a:lstStyle/>
          <a:p>
            <a:pPr marL="457200" indent="-457200">
              <a:spcBef>
                <a:spcPct val="20000"/>
              </a:spcBef>
              <a:buClr>
                <a:srgbClr val="D60093"/>
              </a:buClr>
              <a:buFont typeface="Wingdings" pitchFamily="2" charset="2"/>
              <a:buAutoNum type="arabicPeriod"/>
              <a:defRPr/>
            </a:pPr>
            <a:r>
              <a:rPr lang="en-US" b="1">
                <a:solidFill>
                  <a:schemeClr val="accent1">
                    <a:lumMod val="75000"/>
                  </a:schemeClr>
                </a:solidFill>
                <a:latin typeface="Arial" charset="0"/>
                <a:cs typeface="Arial" charset="0"/>
              </a:rPr>
              <a:t>Client makes request</a:t>
            </a:r>
          </a:p>
        </p:txBody>
      </p:sp>
      <p:sp>
        <p:nvSpPr>
          <p:cNvPr id="95359" name="Line 127"/>
          <p:cNvSpPr>
            <a:spLocks noChangeShapeType="1"/>
          </p:cNvSpPr>
          <p:nvPr/>
        </p:nvSpPr>
        <p:spPr bwMode="auto">
          <a:xfrm flipV="1">
            <a:off x="3733800" y="3733800"/>
            <a:ext cx="1828800" cy="1447800"/>
          </a:xfrm>
          <a:prstGeom prst="line">
            <a:avLst/>
          </a:prstGeom>
          <a:noFill/>
          <a:ln w="57150">
            <a:solidFill>
              <a:srgbClr val="2828A0"/>
            </a:solidFill>
            <a:round/>
            <a:headEnd/>
            <a:tailEnd type="triangle" w="med" len="med"/>
          </a:ln>
        </p:spPr>
        <p:txBody>
          <a:bodyPr/>
          <a:lstStyle/>
          <a:p>
            <a:pPr>
              <a:defRPr/>
            </a:pPr>
            <a:endParaRPr lang="en-US">
              <a:solidFill>
                <a:schemeClr val="accent1">
                  <a:lumMod val="75000"/>
                </a:schemeClr>
              </a:solidFill>
              <a:latin typeface="Arial" charset="0"/>
              <a:cs typeface="Arial" charset="0"/>
            </a:endParaRPr>
          </a:p>
        </p:txBody>
      </p:sp>
      <p:sp>
        <p:nvSpPr>
          <p:cNvPr id="95372" name="Oval 140"/>
          <p:cNvSpPr>
            <a:spLocks noChangeArrowheads="1"/>
          </p:cNvSpPr>
          <p:nvPr/>
        </p:nvSpPr>
        <p:spPr bwMode="auto">
          <a:xfrm>
            <a:off x="304800" y="13430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accent1">
                    <a:lumMod val="75000"/>
                  </a:schemeClr>
                </a:solidFill>
                <a:effectLst>
                  <a:outerShdw blurRad="38100" dist="38100" dir="2700000" algn="tl">
                    <a:srgbClr val="000000"/>
                  </a:outerShdw>
                </a:effectLst>
                <a:latin typeface="Arial" charset="0"/>
                <a:cs typeface="+mn-cs"/>
              </a:rPr>
              <a:t>1</a:t>
            </a:r>
          </a:p>
        </p:txBody>
      </p:sp>
      <p:sp>
        <p:nvSpPr>
          <p:cNvPr id="95373" name="Oval 141"/>
          <p:cNvSpPr>
            <a:spLocks noChangeArrowheads="1"/>
          </p:cNvSpPr>
          <p:nvPr/>
        </p:nvSpPr>
        <p:spPr bwMode="auto">
          <a:xfrm>
            <a:off x="304800" y="175260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accent1">
                    <a:lumMod val="75000"/>
                  </a:schemeClr>
                </a:solidFill>
                <a:effectLst>
                  <a:outerShdw blurRad="38100" dist="38100" dir="2700000" algn="tl">
                    <a:srgbClr val="000000"/>
                  </a:outerShdw>
                </a:effectLst>
                <a:latin typeface="Arial" charset="0"/>
                <a:cs typeface="+mn-cs"/>
              </a:rPr>
              <a:t>2</a:t>
            </a:r>
          </a:p>
        </p:txBody>
      </p:sp>
      <p:sp>
        <p:nvSpPr>
          <p:cNvPr id="95374" name="Oval 142"/>
          <p:cNvSpPr>
            <a:spLocks noChangeArrowheads="1"/>
          </p:cNvSpPr>
          <p:nvPr/>
        </p:nvSpPr>
        <p:spPr bwMode="auto">
          <a:xfrm>
            <a:off x="304800" y="224155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accent1">
                    <a:lumMod val="75000"/>
                  </a:schemeClr>
                </a:solidFill>
                <a:effectLst>
                  <a:outerShdw blurRad="38100" dist="38100" dir="2700000" algn="tl">
                    <a:srgbClr val="000000"/>
                  </a:outerShdw>
                </a:effectLst>
                <a:latin typeface="Arial" charset="0"/>
                <a:cs typeface="+mn-cs"/>
              </a:rPr>
              <a:t>3</a:t>
            </a:r>
          </a:p>
        </p:txBody>
      </p:sp>
      <p:sp>
        <p:nvSpPr>
          <p:cNvPr id="95375" name="Oval 143"/>
          <p:cNvSpPr>
            <a:spLocks noChangeArrowheads="1"/>
          </p:cNvSpPr>
          <p:nvPr/>
        </p:nvSpPr>
        <p:spPr bwMode="auto">
          <a:xfrm>
            <a:off x="304800" y="2817813"/>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accent1">
                    <a:lumMod val="75000"/>
                  </a:schemeClr>
                </a:solidFill>
                <a:effectLst>
                  <a:outerShdw blurRad="38100" dist="38100" dir="2700000" algn="tl">
                    <a:srgbClr val="000000"/>
                  </a:outerShdw>
                </a:effectLst>
                <a:latin typeface="Arial" charset="0"/>
                <a:cs typeface="+mn-cs"/>
              </a:rPr>
              <a:t>4</a:t>
            </a:r>
          </a:p>
        </p:txBody>
      </p:sp>
      <p:sp>
        <p:nvSpPr>
          <p:cNvPr id="95376" name="Oval 144"/>
          <p:cNvSpPr>
            <a:spLocks noChangeArrowheads="1"/>
          </p:cNvSpPr>
          <p:nvPr/>
        </p:nvSpPr>
        <p:spPr bwMode="auto">
          <a:xfrm>
            <a:off x="304800" y="321627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accent1">
                    <a:lumMod val="75000"/>
                  </a:schemeClr>
                </a:solidFill>
                <a:effectLst>
                  <a:outerShdw blurRad="38100" dist="38100" dir="2700000" algn="tl">
                    <a:srgbClr val="000000"/>
                  </a:outerShdw>
                </a:effectLst>
                <a:latin typeface="Arial" charset="0"/>
                <a:cs typeface="+mn-cs"/>
              </a:rPr>
              <a:t>5</a:t>
            </a:r>
          </a:p>
        </p:txBody>
      </p:sp>
      <p:sp>
        <p:nvSpPr>
          <p:cNvPr id="95379" name="Text Box 147"/>
          <p:cNvSpPr txBox="1">
            <a:spLocks noChangeArrowheads="1"/>
          </p:cNvSpPr>
          <p:nvPr/>
        </p:nvSpPr>
        <p:spPr bwMode="auto">
          <a:xfrm>
            <a:off x="304800" y="3733800"/>
            <a:ext cx="3352800" cy="366713"/>
          </a:xfrm>
          <a:prstGeom prst="rect">
            <a:avLst/>
          </a:prstGeom>
          <a:noFill/>
          <a:ln w="9525">
            <a:noFill/>
            <a:miter lim="800000"/>
            <a:headEnd/>
            <a:tailEnd/>
          </a:ln>
        </p:spPr>
        <p:txBody>
          <a:bodyPr>
            <a:spAutoFit/>
          </a:bodyPr>
          <a:lstStyle/>
          <a:p>
            <a:pPr marL="457200" indent="-457200">
              <a:spcBef>
                <a:spcPct val="20000"/>
              </a:spcBef>
              <a:buClr>
                <a:srgbClr val="D60093"/>
              </a:buClr>
              <a:buFont typeface="Wingdings" pitchFamily="2" charset="2"/>
              <a:buAutoNum type="arabicPeriod" startAt="6"/>
              <a:defRPr/>
            </a:pPr>
            <a:r>
              <a:rPr lang="en-US" b="1">
                <a:solidFill>
                  <a:schemeClr val="accent1">
                    <a:lumMod val="75000"/>
                  </a:schemeClr>
                </a:solidFill>
                <a:latin typeface="Arial" charset="0"/>
                <a:cs typeface="Arial" charset="0"/>
              </a:rPr>
              <a:t>Update the DataSet</a:t>
            </a:r>
          </a:p>
        </p:txBody>
      </p:sp>
      <p:sp>
        <p:nvSpPr>
          <p:cNvPr id="95380" name="Text Box 148"/>
          <p:cNvSpPr txBox="1">
            <a:spLocks noChangeArrowheads="1"/>
          </p:cNvSpPr>
          <p:nvPr/>
        </p:nvSpPr>
        <p:spPr bwMode="auto">
          <a:xfrm>
            <a:off x="304800" y="4191000"/>
            <a:ext cx="4724400" cy="923925"/>
          </a:xfrm>
          <a:prstGeom prst="rect">
            <a:avLst/>
          </a:prstGeom>
          <a:noFill/>
          <a:ln w="9525">
            <a:noFill/>
            <a:miter lim="800000"/>
            <a:headEnd/>
            <a:tailEnd/>
          </a:ln>
        </p:spPr>
        <p:txBody>
          <a:bodyPr>
            <a:spAutoFit/>
          </a:bodyPr>
          <a:lstStyle/>
          <a:p>
            <a:pPr marL="457200" indent="-457200">
              <a:spcBef>
                <a:spcPct val="20000"/>
              </a:spcBef>
              <a:buClr>
                <a:srgbClr val="D60093"/>
              </a:buClr>
              <a:buFont typeface="Wingdings" pitchFamily="2" charset="2"/>
              <a:buAutoNum type="arabicPeriod" startAt="7"/>
              <a:defRPr/>
            </a:pPr>
            <a:r>
              <a:rPr lang="en-US" b="1">
                <a:solidFill>
                  <a:schemeClr val="accent1">
                    <a:lumMod val="75000"/>
                  </a:schemeClr>
                </a:solidFill>
                <a:latin typeface="Arial" charset="0"/>
                <a:cs typeface="Arial" charset="0"/>
              </a:rPr>
              <a:t>Use the SqlDataAdapter to open the SqlConnection, update the database, and close the connection</a:t>
            </a:r>
          </a:p>
        </p:txBody>
      </p:sp>
      <p:sp>
        <p:nvSpPr>
          <p:cNvPr id="95377" name="Oval 145"/>
          <p:cNvSpPr>
            <a:spLocks noChangeArrowheads="1"/>
          </p:cNvSpPr>
          <p:nvPr/>
        </p:nvSpPr>
        <p:spPr bwMode="auto">
          <a:xfrm>
            <a:off x="304800" y="37052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dirty="0">
                <a:solidFill>
                  <a:schemeClr val="accent1">
                    <a:lumMod val="75000"/>
                  </a:schemeClr>
                </a:solidFill>
                <a:effectLst>
                  <a:outerShdw blurRad="38100" dist="38100" dir="2700000" algn="tl">
                    <a:srgbClr val="000000"/>
                  </a:outerShdw>
                </a:effectLst>
                <a:latin typeface="Arial" charset="0"/>
                <a:cs typeface="+mn-cs"/>
              </a:rPr>
              <a:t>6</a:t>
            </a:r>
          </a:p>
        </p:txBody>
      </p:sp>
      <p:sp>
        <p:nvSpPr>
          <p:cNvPr id="95378" name="Oval 146"/>
          <p:cNvSpPr>
            <a:spLocks noChangeArrowheads="1"/>
          </p:cNvSpPr>
          <p:nvPr/>
        </p:nvSpPr>
        <p:spPr bwMode="auto">
          <a:xfrm>
            <a:off x="304800" y="41624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dirty="0">
                <a:solidFill>
                  <a:schemeClr val="accent1">
                    <a:lumMod val="75000"/>
                  </a:schemeClr>
                </a:solidFill>
                <a:effectLst>
                  <a:outerShdw blurRad="38100" dist="38100" dir="2700000" algn="tl">
                    <a:srgbClr val="000000"/>
                  </a:outerShdw>
                </a:effectLst>
                <a:latin typeface="Arial" charset="0"/>
                <a:cs typeface="+mn-cs"/>
              </a:rPr>
              <a:t>7</a:t>
            </a:r>
          </a:p>
        </p:txBody>
      </p:sp>
      <p:sp>
        <p:nvSpPr>
          <p:cNvPr id="95381" name="Line 149"/>
          <p:cNvSpPr>
            <a:spLocks noChangeShapeType="1"/>
          </p:cNvSpPr>
          <p:nvPr/>
        </p:nvSpPr>
        <p:spPr bwMode="auto">
          <a:xfrm flipH="1">
            <a:off x="3810000" y="4114800"/>
            <a:ext cx="1828800" cy="1447800"/>
          </a:xfrm>
          <a:prstGeom prst="line">
            <a:avLst/>
          </a:prstGeom>
          <a:noFill/>
          <a:ln w="57150">
            <a:solidFill>
              <a:srgbClr val="2828A0"/>
            </a:solidFill>
            <a:round/>
            <a:headEnd/>
            <a:tailEnd type="triangle" w="med" len="med"/>
          </a:ln>
        </p:spPr>
        <p:txBody>
          <a:bodyPr/>
          <a:lstStyle/>
          <a:p>
            <a:pPr>
              <a:defRPr/>
            </a:pPr>
            <a:endParaRPr lang="en-US">
              <a:solidFill>
                <a:schemeClr val="accent1">
                  <a:lumMod val="75000"/>
                </a:schemeClr>
              </a:solidFill>
              <a:latin typeface="Arial" charset="0"/>
              <a:cs typeface="Arial" charset="0"/>
            </a:endParaRPr>
          </a:p>
        </p:txBody>
      </p:sp>
      <p:sp>
        <p:nvSpPr>
          <p:cNvPr id="95329" name="Line 97"/>
          <p:cNvSpPr>
            <a:spLocks noChangeShapeType="1"/>
          </p:cNvSpPr>
          <p:nvPr/>
        </p:nvSpPr>
        <p:spPr bwMode="auto">
          <a:xfrm flipH="1">
            <a:off x="6477000" y="2514600"/>
            <a:ext cx="1066800" cy="990600"/>
          </a:xfrm>
          <a:prstGeom prst="line">
            <a:avLst/>
          </a:prstGeom>
          <a:noFill/>
          <a:ln w="57150">
            <a:solidFill>
              <a:schemeClr val="accent2"/>
            </a:solidFill>
            <a:round/>
            <a:headEnd type="triangle" w="med" len="med"/>
            <a:tailEnd type="triangle" w="med" len="med"/>
          </a:ln>
        </p:spPr>
        <p:txBody>
          <a:bodyPr/>
          <a:lstStyle/>
          <a:p>
            <a:pPr>
              <a:defRPr/>
            </a:pPr>
            <a:endParaRPr lang="en-US">
              <a:solidFill>
                <a:schemeClr val="accent1">
                  <a:lumMod val="75000"/>
                </a:schemeClr>
              </a:solidFill>
              <a:latin typeface="Arial" charset="0"/>
              <a:cs typeface="Arial" charset="0"/>
            </a:endParaRPr>
          </a:p>
        </p:txBody>
      </p:sp>
      <p:sp>
        <p:nvSpPr>
          <p:cNvPr id="95384" name="Rectangle 152"/>
          <p:cNvSpPr>
            <a:spLocks noChangeArrowheads="1"/>
          </p:cNvSpPr>
          <p:nvPr/>
        </p:nvSpPr>
        <p:spPr bwMode="auto">
          <a:xfrm>
            <a:off x="3200400" y="6096000"/>
            <a:ext cx="984250" cy="276225"/>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defRPr/>
            </a:pPr>
            <a:r>
              <a:rPr lang="en-US" sz="1400" b="1">
                <a:solidFill>
                  <a:schemeClr val="accent1">
                    <a:lumMod val="75000"/>
                  </a:schemeClr>
                </a:solidFill>
                <a:latin typeface="Arial" charset="0"/>
                <a:cs typeface="+mn-cs"/>
              </a:rPr>
              <a:t>Client</a:t>
            </a:r>
          </a:p>
        </p:txBody>
      </p:sp>
      <p:sp>
        <p:nvSpPr>
          <p:cNvPr id="95385" name="Rectangle 153"/>
          <p:cNvSpPr>
            <a:spLocks noChangeArrowheads="1"/>
          </p:cNvSpPr>
          <p:nvPr/>
        </p:nvSpPr>
        <p:spPr bwMode="auto">
          <a:xfrm>
            <a:off x="5486400" y="2438400"/>
            <a:ext cx="1295400" cy="271463"/>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defRPr/>
            </a:pPr>
            <a:r>
              <a:rPr lang="en-US" sz="1400" b="1" dirty="0">
                <a:solidFill>
                  <a:schemeClr val="accent1">
                    <a:lumMod val="75000"/>
                  </a:schemeClr>
                </a:solidFill>
                <a:latin typeface="Arial" charset="0"/>
                <a:cs typeface="+mn-cs"/>
              </a:rPr>
              <a:t>Web server</a:t>
            </a:r>
          </a:p>
        </p:txBody>
      </p:sp>
      <p:grpSp>
        <p:nvGrpSpPr>
          <p:cNvPr id="5" name="Group 203"/>
          <p:cNvGrpSpPr>
            <a:grpSpLocks/>
          </p:cNvGrpSpPr>
          <p:nvPr/>
        </p:nvGrpSpPr>
        <p:grpSpPr bwMode="auto">
          <a:xfrm>
            <a:off x="5943600" y="4648200"/>
            <a:ext cx="2286000" cy="1220788"/>
            <a:chOff x="3744" y="2928"/>
            <a:chExt cx="1440" cy="769"/>
          </a:xfrm>
        </p:grpSpPr>
        <p:sp>
          <p:nvSpPr>
            <p:cNvPr id="95386" name="AutoShape 154"/>
            <p:cNvSpPr>
              <a:spLocks noChangeArrowheads="1"/>
            </p:cNvSpPr>
            <p:nvPr/>
          </p:nvSpPr>
          <p:spPr bwMode="auto">
            <a:xfrm>
              <a:off x="3744" y="3025"/>
              <a:ext cx="1440" cy="67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defRPr/>
              </a:pPr>
              <a:endParaRPr lang="en-US">
                <a:solidFill>
                  <a:schemeClr val="accent1">
                    <a:lumMod val="75000"/>
                  </a:schemeClr>
                </a:solidFill>
                <a:latin typeface="Arial" charset="0"/>
                <a:cs typeface="+mn-cs"/>
              </a:endParaRPr>
            </a:p>
          </p:txBody>
        </p:sp>
        <p:sp>
          <p:nvSpPr>
            <p:cNvPr id="18467" name="Rectangle 155"/>
            <p:cNvSpPr>
              <a:spLocks noChangeArrowheads="1"/>
            </p:cNvSpPr>
            <p:nvPr/>
          </p:nvSpPr>
          <p:spPr bwMode="auto">
            <a:xfrm>
              <a:off x="4272" y="2928"/>
              <a:ext cx="672" cy="237"/>
            </a:xfrm>
            <a:prstGeom prst="rect">
              <a:avLst/>
            </a:prstGeom>
            <a:solidFill>
              <a:schemeClr val="bg1"/>
            </a:solidFill>
            <a:ln w="9525">
              <a:solidFill>
                <a:srgbClr val="2828A0"/>
              </a:solidFill>
              <a:miter lim="800000"/>
              <a:headEnd/>
              <a:tailEnd/>
            </a:ln>
          </p:spPr>
          <p:txBody>
            <a:bodyPr>
              <a:spAutoFit/>
            </a:bodyPr>
            <a:lstStyle/>
            <a:p>
              <a:pPr>
                <a:defRPr/>
              </a:pPr>
              <a:r>
                <a:rPr lang="en-US" b="1">
                  <a:solidFill>
                    <a:schemeClr val="accent1">
                      <a:lumMod val="75000"/>
                    </a:schemeClr>
                  </a:solidFill>
                  <a:latin typeface="Arial" charset="0"/>
                  <a:cs typeface="Arial" charset="0"/>
                </a:rPr>
                <a:t>DataSet</a:t>
              </a:r>
            </a:p>
          </p:txBody>
        </p:sp>
        <p:grpSp>
          <p:nvGrpSpPr>
            <p:cNvPr id="18468" name="Group 202"/>
            <p:cNvGrpSpPr>
              <a:grpSpLocks/>
            </p:cNvGrpSpPr>
            <p:nvPr/>
          </p:nvGrpSpPr>
          <p:grpSpPr bwMode="auto">
            <a:xfrm>
              <a:off x="4656" y="3169"/>
              <a:ext cx="432" cy="504"/>
              <a:chOff x="4656" y="3169"/>
              <a:chExt cx="432" cy="504"/>
            </a:xfrm>
          </p:grpSpPr>
          <p:sp>
            <p:nvSpPr>
              <p:cNvPr id="18492" name="Rectangle 157"/>
              <p:cNvSpPr>
                <a:spLocks noChangeArrowheads="1"/>
              </p:cNvSpPr>
              <p:nvPr/>
            </p:nvSpPr>
            <p:spPr bwMode="auto">
              <a:xfrm>
                <a:off x="4944" y="3547"/>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3" name="Rectangle 158"/>
              <p:cNvSpPr>
                <a:spLocks noChangeArrowheads="1"/>
              </p:cNvSpPr>
              <p:nvPr/>
            </p:nvSpPr>
            <p:spPr bwMode="auto">
              <a:xfrm>
                <a:off x="4800" y="3547"/>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4" name="Rectangle 159"/>
              <p:cNvSpPr>
                <a:spLocks noChangeArrowheads="1"/>
              </p:cNvSpPr>
              <p:nvPr/>
            </p:nvSpPr>
            <p:spPr bwMode="auto">
              <a:xfrm>
                <a:off x="4656" y="3547"/>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5" name="Rectangle 160"/>
              <p:cNvSpPr>
                <a:spLocks noChangeArrowheads="1"/>
              </p:cNvSpPr>
              <p:nvPr/>
            </p:nvSpPr>
            <p:spPr bwMode="auto">
              <a:xfrm>
                <a:off x="4944" y="3421"/>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6" name="Rectangle 161"/>
              <p:cNvSpPr>
                <a:spLocks noChangeArrowheads="1"/>
              </p:cNvSpPr>
              <p:nvPr/>
            </p:nvSpPr>
            <p:spPr bwMode="auto">
              <a:xfrm>
                <a:off x="4800" y="3421"/>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7" name="Rectangle 162"/>
              <p:cNvSpPr>
                <a:spLocks noChangeArrowheads="1"/>
              </p:cNvSpPr>
              <p:nvPr/>
            </p:nvSpPr>
            <p:spPr bwMode="auto">
              <a:xfrm>
                <a:off x="4656" y="3421"/>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8" name="Rectangle 163"/>
              <p:cNvSpPr>
                <a:spLocks noChangeArrowheads="1"/>
              </p:cNvSpPr>
              <p:nvPr/>
            </p:nvSpPr>
            <p:spPr bwMode="auto">
              <a:xfrm>
                <a:off x="4944" y="3295"/>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99" name="Rectangle 164"/>
              <p:cNvSpPr>
                <a:spLocks noChangeArrowheads="1"/>
              </p:cNvSpPr>
              <p:nvPr/>
            </p:nvSpPr>
            <p:spPr bwMode="auto">
              <a:xfrm>
                <a:off x="4800" y="3295"/>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500" name="Rectangle 165"/>
              <p:cNvSpPr>
                <a:spLocks noChangeArrowheads="1"/>
              </p:cNvSpPr>
              <p:nvPr/>
            </p:nvSpPr>
            <p:spPr bwMode="auto">
              <a:xfrm>
                <a:off x="4656" y="3295"/>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501" name="Rectangle 166"/>
              <p:cNvSpPr>
                <a:spLocks noChangeArrowheads="1"/>
              </p:cNvSpPr>
              <p:nvPr/>
            </p:nvSpPr>
            <p:spPr bwMode="auto">
              <a:xfrm>
                <a:off x="4944" y="3169"/>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502" name="Rectangle 167"/>
              <p:cNvSpPr>
                <a:spLocks noChangeArrowheads="1"/>
              </p:cNvSpPr>
              <p:nvPr/>
            </p:nvSpPr>
            <p:spPr bwMode="auto">
              <a:xfrm>
                <a:off x="4800" y="3169"/>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503" name="Rectangle 168"/>
              <p:cNvSpPr>
                <a:spLocks noChangeArrowheads="1"/>
              </p:cNvSpPr>
              <p:nvPr/>
            </p:nvSpPr>
            <p:spPr bwMode="auto">
              <a:xfrm>
                <a:off x="4656" y="3169"/>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504" name="Line 169"/>
              <p:cNvSpPr>
                <a:spLocks noChangeShapeType="1"/>
              </p:cNvSpPr>
              <p:nvPr/>
            </p:nvSpPr>
            <p:spPr bwMode="auto">
              <a:xfrm>
                <a:off x="4656" y="3169"/>
                <a:ext cx="432" cy="0"/>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05" name="Line 170"/>
              <p:cNvSpPr>
                <a:spLocks noChangeShapeType="1"/>
              </p:cNvSpPr>
              <p:nvPr/>
            </p:nvSpPr>
            <p:spPr bwMode="auto">
              <a:xfrm>
                <a:off x="4656" y="3295"/>
                <a:ext cx="432" cy="0"/>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06" name="Line 171"/>
              <p:cNvSpPr>
                <a:spLocks noChangeShapeType="1"/>
              </p:cNvSpPr>
              <p:nvPr/>
            </p:nvSpPr>
            <p:spPr bwMode="auto">
              <a:xfrm>
                <a:off x="4656" y="3421"/>
                <a:ext cx="432" cy="0"/>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07" name="Line 172"/>
              <p:cNvSpPr>
                <a:spLocks noChangeShapeType="1"/>
              </p:cNvSpPr>
              <p:nvPr/>
            </p:nvSpPr>
            <p:spPr bwMode="auto">
              <a:xfrm>
                <a:off x="4656" y="3547"/>
                <a:ext cx="432" cy="0"/>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08" name="Line 173"/>
              <p:cNvSpPr>
                <a:spLocks noChangeShapeType="1"/>
              </p:cNvSpPr>
              <p:nvPr/>
            </p:nvSpPr>
            <p:spPr bwMode="auto">
              <a:xfrm>
                <a:off x="4656" y="3673"/>
                <a:ext cx="432" cy="0"/>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09" name="Line 174"/>
              <p:cNvSpPr>
                <a:spLocks noChangeShapeType="1"/>
              </p:cNvSpPr>
              <p:nvPr/>
            </p:nvSpPr>
            <p:spPr bwMode="auto">
              <a:xfrm>
                <a:off x="4656" y="3169"/>
                <a:ext cx="0" cy="504"/>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10" name="Line 175"/>
              <p:cNvSpPr>
                <a:spLocks noChangeShapeType="1"/>
              </p:cNvSpPr>
              <p:nvPr/>
            </p:nvSpPr>
            <p:spPr bwMode="auto">
              <a:xfrm>
                <a:off x="4800" y="3169"/>
                <a:ext cx="0" cy="504"/>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11" name="Line 176"/>
              <p:cNvSpPr>
                <a:spLocks noChangeShapeType="1"/>
              </p:cNvSpPr>
              <p:nvPr/>
            </p:nvSpPr>
            <p:spPr bwMode="auto">
              <a:xfrm>
                <a:off x="4944" y="3169"/>
                <a:ext cx="0" cy="504"/>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512" name="Line 177"/>
              <p:cNvSpPr>
                <a:spLocks noChangeShapeType="1"/>
              </p:cNvSpPr>
              <p:nvPr/>
            </p:nvSpPr>
            <p:spPr bwMode="auto">
              <a:xfrm>
                <a:off x="5088" y="3169"/>
                <a:ext cx="0" cy="504"/>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grpSp>
        <p:grpSp>
          <p:nvGrpSpPr>
            <p:cNvPr id="18469" name="Group 201"/>
            <p:cNvGrpSpPr>
              <a:grpSpLocks/>
            </p:cNvGrpSpPr>
            <p:nvPr/>
          </p:nvGrpSpPr>
          <p:grpSpPr bwMode="auto">
            <a:xfrm>
              <a:off x="3840" y="3073"/>
              <a:ext cx="432" cy="504"/>
              <a:chOff x="3840" y="3073"/>
              <a:chExt cx="432" cy="504"/>
            </a:xfrm>
          </p:grpSpPr>
          <p:sp>
            <p:nvSpPr>
              <p:cNvPr id="18471" name="Rectangle 179"/>
              <p:cNvSpPr>
                <a:spLocks noChangeArrowheads="1"/>
              </p:cNvSpPr>
              <p:nvPr/>
            </p:nvSpPr>
            <p:spPr bwMode="auto">
              <a:xfrm>
                <a:off x="4128" y="3451"/>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2" name="Rectangle 180"/>
              <p:cNvSpPr>
                <a:spLocks noChangeArrowheads="1"/>
              </p:cNvSpPr>
              <p:nvPr/>
            </p:nvSpPr>
            <p:spPr bwMode="auto">
              <a:xfrm>
                <a:off x="3984" y="3451"/>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3" name="Rectangle 181"/>
              <p:cNvSpPr>
                <a:spLocks noChangeArrowheads="1"/>
              </p:cNvSpPr>
              <p:nvPr/>
            </p:nvSpPr>
            <p:spPr bwMode="auto">
              <a:xfrm>
                <a:off x="3840" y="3451"/>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4" name="Rectangle 182"/>
              <p:cNvSpPr>
                <a:spLocks noChangeArrowheads="1"/>
              </p:cNvSpPr>
              <p:nvPr/>
            </p:nvSpPr>
            <p:spPr bwMode="auto">
              <a:xfrm>
                <a:off x="4128" y="3325"/>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5" name="Rectangle 183"/>
              <p:cNvSpPr>
                <a:spLocks noChangeArrowheads="1"/>
              </p:cNvSpPr>
              <p:nvPr/>
            </p:nvSpPr>
            <p:spPr bwMode="auto">
              <a:xfrm>
                <a:off x="3984" y="3325"/>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6" name="Rectangle 184"/>
              <p:cNvSpPr>
                <a:spLocks noChangeArrowheads="1"/>
              </p:cNvSpPr>
              <p:nvPr/>
            </p:nvSpPr>
            <p:spPr bwMode="auto">
              <a:xfrm>
                <a:off x="3840" y="3325"/>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7" name="Rectangle 185"/>
              <p:cNvSpPr>
                <a:spLocks noChangeArrowheads="1"/>
              </p:cNvSpPr>
              <p:nvPr/>
            </p:nvSpPr>
            <p:spPr bwMode="auto">
              <a:xfrm>
                <a:off x="4128" y="3199"/>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8" name="Rectangle 186"/>
              <p:cNvSpPr>
                <a:spLocks noChangeArrowheads="1"/>
              </p:cNvSpPr>
              <p:nvPr/>
            </p:nvSpPr>
            <p:spPr bwMode="auto">
              <a:xfrm>
                <a:off x="3984" y="3199"/>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79" name="Rectangle 187"/>
              <p:cNvSpPr>
                <a:spLocks noChangeArrowheads="1"/>
              </p:cNvSpPr>
              <p:nvPr/>
            </p:nvSpPr>
            <p:spPr bwMode="auto">
              <a:xfrm>
                <a:off x="3840" y="3199"/>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80" name="Rectangle 188"/>
              <p:cNvSpPr>
                <a:spLocks noChangeArrowheads="1"/>
              </p:cNvSpPr>
              <p:nvPr/>
            </p:nvSpPr>
            <p:spPr bwMode="auto">
              <a:xfrm>
                <a:off x="4128" y="3073"/>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81" name="Rectangle 189"/>
              <p:cNvSpPr>
                <a:spLocks noChangeArrowheads="1"/>
              </p:cNvSpPr>
              <p:nvPr/>
            </p:nvSpPr>
            <p:spPr bwMode="auto">
              <a:xfrm>
                <a:off x="3984" y="3073"/>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82" name="Rectangle 190"/>
              <p:cNvSpPr>
                <a:spLocks noChangeArrowheads="1"/>
              </p:cNvSpPr>
              <p:nvPr/>
            </p:nvSpPr>
            <p:spPr bwMode="auto">
              <a:xfrm>
                <a:off x="3840" y="3073"/>
                <a:ext cx="144" cy="126"/>
              </a:xfrm>
              <a:prstGeom prst="rect">
                <a:avLst/>
              </a:prstGeom>
              <a:solidFill>
                <a:schemeClr val="hlink"/>
              </a:solidFill>
              <a:ln w="9525" algn="ctr">
                <a:noFill/>
                <a:miter lim="800000"/>
                <a:headEnd/>
                <a:tailEnd/>
              </a:ln>
            </p:spPr>
            <p:txBody>
              <a:bodyPr/>
              <a:lstStyle/>
              <a:p>
                <a:pPr>
                  <a:lnSpc>
                    <a:spcPct val="90000"/>
                  </a:lnSpc>
                  <a:spcBef>
                    <a:spcPct val="60000"/>
                  </a:spcBef>
                  <a:buClr>
                    <a:srgbClr val="D60093"/>
                  </a:buClr>
                  <a:buSzPct val="70000"/>
                  <a:buFont typeface="Wingdings" pitchFamily="2" charset="2"/>
                  <a:buNone/>
                  <a:defRPr/>
                </a:pPr>
                <a:endParaRPr lang="en-GB" sz="800" b="1">
                  <a:solidFill>
                    <a:schemeClr val="accent1">
                      <a:lumMod val="75000"/>
                    </a:schemeClr>
                  </a:solidFill>
                  <a:latin typeface="Arial" charset="0"/>
                  <a:cs typeface="Arial" charset="0"/>
                </a:endParaRPr>
              </a:p>
            </p:txBody>
          </p:sp>
          <p:sp>
            <p:nvSpPr>
              <p:cNvPr id="18483" name="Line 191"/>
              <p:cNvSpPr>
                <a:spLocks noChangeShapeType="1"/>
              </p:cNvSpPr>
              <p:nvPr/>
            </p:nvSpPr>
            <p:spPr bwMode="auto">
              <a:xfrm>
                <a:off x="3840" y="3073"/>
                <a:ext cx="432" cy="0"/>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84" name="Line 192"/>
              <p:cNvSpPr>
                <a:spLocks noChangeShapeType="1"/>
              </p:cNvSpPr>
              <p:nvPr/>
            </p:nvSpPr>
            <p:spPr bwMode="auto">
              <a:xfrm>
                <a:off x="3840" y="3199"/>
                <a:ext cx="432" cy="0"/>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85" name="Line 193"/>
              <p:cNvSpPr>
                <a:spLocks noChangeShapeType="1"/>
              </p:cNvSpPr>
              <p:nvPr/>
            </p:nvSpPr>
            <p:spPr bwMode="auto">
              <a:xfrm>
                <a:off x="3840" y="3325"/>
                <a:ext cx="432" cy="0"/>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86" name="Line 194"/>
              <p:cNvSpPr>
                <a:spLocks noChangeShapeType="1"/>
              </p:cNvSpPr>
              <p:nvPr/>
            </p:nvSpPr>
            <p:spPr bwMode="auto">
              <a:xfrm>
                <a:off x="3840" y="3451"/>
                <a:ext cx="432" cy="0"/>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87" name="Line 195"/>
              <p:cNvSpPr>
                <a:spLocks noChangeShapeType="1"/>
              </p:cNvSpPr>
              <p:nvPr/>
            </p:nvSpPr>
            <p:spPr bwMode="auto">
              <a:xfrm>
                <a:off x="3840" y="3577"/>
                <a:ext cx="432" cy="0"/>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88" name="Line 196"/>
              <p:cNvSpPr>
                <a:spLocks noChangeShapeType="1"/>
              </p:cNvSpPr>
              <p:nvPr/>
            </p:nvSpPr>
            <p:spPr bwMode="auto">
              <a:xfrm>
                <a:off x="3840" y="3073"/>
                <a:ext cx="0" cy="504"/>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89" name="Line 197"/>
              <p:cNvSpPr>
                <a:spLocks noChangeShapeType="1"/>
              </p:cNvSpPr>
              <p:nvPr/>
            </p:nvSpPr>
            <p:spPr bwMode="auto">
              <a:xfrm>
                <a:off x="3984" y="3073"/>
                <a:ext cx="0" cy="504"/>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90" name="Line 198"/>
              <p:cNvSpPr>
                <a:spLocks noChangeShapeType="1"/>
              </p:cNvSpPr>
              <p:nvPr/>
            </p:nvSpPr>
            <p:spPr bwMode="auto">
              <a:xfrm>
                <a:off x="4128" y="3073"/>
                <a:ext cx="0" cy="504"/>
              </a:xfrm>
              <a:prstGeom prst="line">
                <a:avLst/>
              </a:prstGeom>
              <a:noFill/>
              <a:ln w="12700">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sp>
            <p:nvSpPr>
              <p:cNvPr id="18491" name="Line 199"/>
              <p:cNvSpPr>
                <a:spLocks noChangeShapeType="1"/>
              </p:cNvSpPr>
              <p:nvPr/>
            </p:nvSpPr>
            <p:spPr bwMode="auto">
              <a:xfrm>
                <a:off x="4272" y="3073"/>
                <a:ext cx="0" cy="504"/>
              </a:xfrm>
              <a:prstGeom prst="line">
                <a:avLst/>
              </a:prstGeom>
              <a:noFill/>
              <a:ln w="28575" cap="sq">
                <a:solidFill>
                  <a:schemeClr val="tx1"/>
                </a:solidFill>
                <a:round/>
                <a:headEnd/>
                <a:tailEnd/>
              </a:ln>
            </p:spPr>
            <p:txBody>
              <a:bodyPr wrap="none" anchor="ctr"/>
              <a:lstStyle/>
              <a:p>
                <a:pPr>
                  <a:defRPr/>
                </a:pPr>
                <a:endParaRPr lang="en-US">
                  <a:solidFill>
                    <a:schemeClr val="accent1">
                      <a:lumMod val="75000"/>
                    </a:schemeClr>
                  </a:solidFill>
                  <a:latin typeface="Arial" charset="0"/>
                  <a:cs typeface="Arial" charset="0"/>
                </a:endParaRPr>
              </a:p>
            </p:txBody>
          </p:sp>
        </p:grpSp>
        <p:sp>
          <p:nvSpPr>
            <p:cNvPr id="18470" name="Line 200"/>
            <p:cNvSpPr>
              <a:spLocks noChangeShapeType="1"/>
            </p:cNvSpPr>
            <p:nvPr/>
          </p:nvSpPr>
          <p:spPr bwMode="auto">
            <a:xfrm>
              <a:off x="4272" y="3312"/>
              <a:ext cx="384" cy="144"/>
            </a:xfrm>
            <a:prstGeom prst="line">
              <a:avLst/>
            </a:prstGeom>
            <a:noFill/>
            <a:ln w="50800">
              <a:solidFill>
                <a:schemeClr val="tx1"/>
              </a:solidFill>
              <a:round/>
              <a:headEnd/>
              <a:tailEnd type="none" w="lg" len="lg"/>
            </a:ln>
          </p:spPr>
          <p:txBody>
            <a:bodyPr wrap="none" anchor="ctr"/>
            <a:lstStyle/>
            <a:p>
              <a:pPr>
                <a:defRPr/>
              </a:pPr>
              <a:endParaRPr lang="en-US">
                <a:solidFill>
                  <a:schemeClr val="accent1">
                    <a:lumMod val="75000"/>
                  </a:schemeClr>
                </a:solidFill>
                <a:latin typeface="Arial" charset="0"/>
                <a:cs typeface="Arial" charset="0"/>
              </a:endParaRPr>
            </a:p>
          </p:txBody>
        </p:sp>
      </p:grpSp>
      <p:sp>
        <p:nvSpPr>
          <p:cNvPr id="95383" name="Line 151"/>
          <p:cNvSpPr>
            <a:spLocks noChangeShapeType="1"/>
          </p:cNvSpPr>
          <p:nvPr/>
        </p:nvSpPr>
        <p:spPr bwMode="auto">
          <a:xfrm flipH="1" flipV="1">
            <a:off x="6096000" y="4343400"/>
            <a:ext cx="381000" cy="685800"/>
          </a:xfrm>
          <a:prstGeom prst="line">
            <a:avLst/>
          </a:prstGeom>
          <a:noFill/>
          <a:ln w="57150">
            <a:solidFill>
              <a:schemeClr val="accent2"/>
            </a:solidFill>
            <a:round/>
            <a:headEnd/>
            <a:tailEnd type="triangle" w="med" len="med"/>
          </a:ln>
        </p:spPr>
        <p:txBody>
          <a:bodyPr/>
          <a:lstStyle/>
          <a:p>
            <a:pPr>
              <a:defRPr/>
            </a:pPr>
            <a:endParaRPr lang="en-US">
              <a:solidFill>
                <a:schemeClr val="accent1">
                  <a:lumMod val="75000"/>
                </a:schemeClr>
              </a:solidFill>
              <a:latin typeface="Arial" charset="0"/>
              <a:cs typeface="Arial" charset="0"/>
            </a:endParaRPr>
          </a:p>
        </p:txBody>
      </p:sp>
      <p:sp>
        <p:nvSpPr>
          <p:cNvPr id="95382" name="Line 150"/>
          <p:cNvSpPr>
            <a:spLocks noChangeShapeType="1"/>
          </p:cNvSpPr>
          <p:nvPr/>
        </p:nvSpPr>
        <p:spPr bwMode="auto">
          <a:xfrm>
            <a:off x="6248400" y="4267200"/>
            <a:ext cx="381000" cy="685800"/>
          </a:xfrm>
          <a:prstGeom prst="line">
            <a:avLst/>
          </a:prstGeom>
          <a:noFill/>
          <a:ln w="57150">
            <a:solidFill>
              <a:schemeClr val="accent2"/>
            </a:solidFill>
            <a:round/>
            <a:headEnd/>
            <a:tailEnd type="triangle" w="med" len="med"/>
          </a:ln>
        </p:spPr>
        <p:txBody>
          <a:bodyPr/>
          <a:lstStyle/>
          <a:p>
            <a:pPr>
              <a:defRPr/>
            </a:pPr>
            <a:endParaRPr lang="en-US">
              <a:solidFill>
                <a:schemeClr val="accent1">
                  <a:lumMod val="75000"/>
                </a:schemeClr>
              </a:solidFill>
              <a:latin typeface="Arial" charset="0"/>
              <a:cs typeface="Arial" charset="0"/>
            </a:endParaRPr>
          </a:p>
        </p:txBody>
      </p:sp>
      <p:sp>
        <p:nvSpPr>
          <p:cNvPr id="124" name="Slide Number Placeholder 12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6A238B-1A37-4460-908F-B93158E77AE1}" type="slidenum">
              <a:rPr lang="en-US">
                <a:solidFill>
                  <a:srgbClr val="9E3611"/>
                </a:solidFill>
                <a:latin typeface="Franklin Gothic Book" panose="020B0503020102020204" pitchFamily="34" charset="0"/>
              </a:rPr>
              <a:pPr eaLnBrk="1" hangingPunct="1"/>
              <a:t>13</a:t>
            </a:fld>
            <a:endParaRPr lang="en-US">
              <a:solidFill>
                <a:srgbClr val="9E3611"/>
              </a:solidFill>
              <a:latin typeface="Franklin Gothic Book" panose="020B0503020102020204" pitchFamily="34" charset="0"/>
            </a:endParaRPr>
          </a:p>
        </p:txBody>
      </p:sp>
    </p:spTree>
    <p:extLst>
      <p:ext uri="{BB962C8B-B14F-4D97-AF65-F5344CB8AC3E}">
        <p14:creationId xmlns:p14="http://schemas.microsoft.com/office/powerpoint/2010/main" val="2884368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329"/>
                                        </p:tgtEl>
                                        <p:attrNameLst>
                                          <p:attrName>style.visibility</p:attrName>
                                        </p:attrNameLst>
                                      </p:cBhvr>
                                      <p:to>
                                        <p:strVal val="visible"/>
                                      </p:to>
                                    </p:set>
                                    <p:animEffect transition="in" filter="dissolve">
                                      <p:cBhvr>
                                        <p:cTn id="7" dur="500"/>
                                        <p:tgtEl>
                                          <p:spTgt spid="9532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5326"/>
                                        </p:tgtEl>
                                        <p:attrNameLst>
                                          <p:attrName>style.visibility</p:attrName>
                                        </p:attrNameLst>
                                      </p:cBhvr>
                                      <p:to>
                                        <p:strVal val="visible"/>
                                      </p:to>
                                    </p:set>
                                    <p:animEffect transition="in" filter="dissolve">
                                      <p:cBhvr>
                                        <p:cTn id="11" dur="500"/>
                                        <p:tgtEl>
                                          <p:spTgt spid="95326"/>
                                        </p:tgtEl>
                                      </p:cBhvr>
                                    </p:animEffect>
                                  </p:childTnLst>
                                </p:cTn>
                              </p:par>
                              <p:par>
                                <p:cTn id="12" presetID="9" presetClass="entr" presetSubtype="0" fill="hold" nodeType="withEffect">
                                  <p:stCondLst>
                                    <p:cond delay="0"/>
                                  </p:stCondLst>
                                  <p:childTnLst>
                                    <p:set>
                                      <p:cBhvr>
                                        <p:cTn id="13" dur="1" fill="hold">
                                          <p:stCondLst>
                                            <p:cond delay="0"/>
                                          </p:stCondLst>
                                        </p:cTn>
                                        <p:tgtEl>
                                          <p:spTgt spid="95327"/>
                                        </p:tgtEl>
                                        <p:attrNameLst>
                                          <p:attrName>style.visibility</p:attrName>
                                        </p:attrNameLst>
                                      </p:cBhvr>
                                      <p:to>
                                        <p:strVal val="visible"/>
                                      </p:to>
                                    </p:set>
                                    <p:animEffect transition="in" filter="dissolve">
                                      <p:cBhvr>
                                        <p:cTn id="14" dur="500"/>
                                        <p:tgtEl>
                                          <p:spTgt spid="95327"/>
                                        </p:tgtEl>
                                      </p:cBhvr>
                                    </p:animEffect>
                                  </p:childTnLst>
                                </p:cTn>
                              </p:par>
                              <p:par>
                                <p:cTn id="15" presetID="9" presetClass="entr" presetSubtype="0" fill="hold" nodeType="withEffect">
                                  <p:stCondLst>
                                    <p:cond delay="0"/>
                                  </p:stCondLst>
                                  <p:childTnLst>
                                    <p:set>
                                      <p:cBhvr>
                                        <p:cTn id="16" dur="1" fill="hold">
                                          <p:stCondLst>
                                            <p:cond delay="0"/>
                                          </p:stCondLst>
                                        </p:cTn>
                                        <p:tgtEl>
                                          <p:spTgt spid="95373"/>
                                        </p:tgtEl>
                                        <p:attrNameLst>
                                          <p:attrName>style.visibility</p:attrName>
                                        </p:attrNameLst>
                                      </p:cBhvr>
                                      <p:to>
                                        <p:strVal val="visible"/>
                                      </p:to>
                                    </p:set>
                                    <p:animEffect transition="in" filter="dissolve">
                                      <p:cBhvr>
                                        <p:cTn id="17" dur="500"/>
                                        <p:tgtEl>
                                          <p:spTgt spid="95373"/>
                                        </p:tgtEl>
                                      </p:cBhvr>
                                    </p:animEffect>
                                  </p:childTnLst>
                                </p:cTn>
                              </p:par>
                              <p:par>
                                <p:cTn id="18" presetID="9" presetClass="entr" presetSubtype="0" fill="hold" nodeType="withEffect">
                                  <p:stCondLst>
                                    <p:cond delay="0"/>
                                  </p:stCondLst>
                                  <p:childTnLst>
                                    <p:set>
                                      <p:cBhvr>
                                        <p:cTn id="19" dur="1" fill="hold">
                                          <p:stCondLst>
                                            <p:cond delay="0"/>
                                          </p:stCondLst>
                                        </p:cTn>
                                        <p:tgtEl>
                                          <p:spTgt spid="95323"/>
                                        </p:tgtEl>
                                        <p:attrNameLst>
                                          <p:attrName>style.visibility</p:attrName>
                                        </p:attrNameLst>
                                      </p:cBhvr>
                                      <p:to>
                                        <p:strVal val="visible"/>
                                      </p:to>
                                    </p:set>
                                    <p:animEffect transition="in" filter="dissolve">
                                      <p:cBhvr>
                                        <p:cTn id="20" dur="500"/>
                                        <p:tgtEl>
                                          <p:spTgt spid="95323"/>
                                        </p:tgtEl>
                                      </p:cBhvr>
                                    </p:animEffect>
                                  </p:childTnLst>
                                </p:cTn>
                              </p:par>
                              <p:par>
                                <p:cTn id="21" presetID="9" presetClass="exit" presetSubtype="0" fill="hold" nodeType="withEffect">
                                  <p:stCondLst>
                                    <p:cond delay="0"/>
                                  </p:stCondLst>
                                  <p:childTnLst>
                                    <p:animEffect transition="out" filter="dissolve">
                                      <p:cBhvr>
                                        <p:cTn id="22" dur="500"/>
                                        <p:tgtEl>
                                          <p:spTgt spid="95359"/>
                                        </p:tgtEl>
                                      </p:cBhvr>
                                    </p:animEffect>
                                    <p:set>
                                      <p:cBhvr>
                                        <p:cTn id="23" dur="1" fill="hold">
                                          <p:stCondLst>
                                            <p:cond delay="499"/>
                                          </p:stCondLst>
                                        </p:cTn>
                                        <p:tgtEl>
                                          <p:spTgt spid="9535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5382"/>
                                        </p:tgtEl>
                                        <p:attrNameLst>
                                          <p:attrName>style.visibility</p:attrName>
                                        </p:attrNameLst>
                                      </p:cBhvr>
                                      <p:to>
                                        <p:strVal val="visible"/>
                                      </p:to>
                                    </p:set>
                                    <p:animEffect transition="in" filter="dissolve">
                                      <p:cBhvr>
                                        <p:cTn id="28" dur="500"/>
                                        <p:tgtEl>
                                          <p:spTgt spid="9538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5374"/>
                                        </p:tgtEl>
                                        <p:attrNameLst>
                                          <p:attrName>style.visibility</p:attrName>
                                        </p:attrNameLst>
                                      </p:cBhvr>
                                      <p:to>
                                        <p:strVal val="visible"/>
                                      </p:to>
                                    </p:set>
                                    <p:animEffect transition="in" filter="dissolve">
                                      <p:cBhvr>
                                        <p:cTn id="31" dur="500"/>
                                        <p:tgtEl>
                                          <p:spTgt spid="9537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5325"/>
                                        </p:tgtEl>
                                        <p:attrNameLst>
                                          <p:attrName>style.visibility</p:attrName>
                                        </p:attrNameLst>
                                      </p:cBhvr>
                                      <p:to>
                                        <p:strVal val="visible"/>
                                      </p:to>
                                    </p:set>
                                    <p:animEffect transition="in" filter="dissolve">
                                      <p:cBhvr>
                                        <p:cTn id="34" dur="500"/>
                                        <p:tgtEl>
                                          <p:spTgt spid="95325"/>
                                        </p:tgtEl>
                                      </p:cBhvr>
                                    </p:animEffect>
                                  </p:childTnLst>
                                </p:cTn>
                              </p:par>
                              <p:par>
                                <p:cTn id="35" presetID="22" presetClass="entr" presetSubtype="4" fill="hold" nodeType="withEffect">
                                  <p:stCondLst>
                                    <p:cond delay="0"/>
                                  </p:stCondLst>
                                  <p:childTnLst>
                                    <p:set>
                                      <p:cBhvr>
                                        <p:cTn id="36" dur="1" fill="hold">
                                          <p:stCondLst>
                                            <p:cond delay="0"/>
                                          </p:stCondLst>
                                        </p:cTn>
                                        <p:tgtEl>
                                          <p:spTgt spid="95382"/>
                                        </p:tgtEl>
                                        <p:attrNameLst>
                                          <p:attrName>style.visibility</p:attrName>
                                        </p:attrNameLst>
                                      </p:cBhvr>
                                      <p:to>
                                        <p:strVal val="visible"/>
                                      </p:to>
                                    </p:set>
                                    <p:animEffect transition="in" filter="wipe(down)">
                                      <p:cBhvr>
                                        <p:cTn id="37" dur="500"/>
                                        <p:tgtEl>
                                          <p:spTgt spid="95382"/>
                                        </p:tgtEl>
                                      </p:cBhvr>
                                    </p:animEffect>
                                  </p:childTnLst>
                                </p:cTn>
                              </p:par>
                              <p:par>
                                <p:cTn id="38" presetID="9"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par>
                          <p:cTn id="41" fill="hold" nodeType="afterGroup">
                            <p:stCondLst>
                              <p:cond delay="500"/>
                            </p:stCondLst>
                            <p:childTnLst>
                              <p:par>
                                <p:cTn id="42" presetID="9" presetClass="exit" presetSubtype="0" fill="hold" nodeType="afterEffect">
                                  <p:stCondLst>
                                    <p:cond delay="0"/>
                                  </p:stCondLst>
                                  <p:childTnLst>
                                    <p:animEffect transition="out" filter="dissolve">
                                      <p:cBhvr>
                                        <p:cTn id="43" dur="500"/>
                                        <p:tgtEl>
                                          <p:spTgt spid="95329"/>
                                        </p:tgtEl>
                                      </p:cBhvr>
                                    </p:animEffect>
                                    <p:set>
                                      <p:cBhvr>
                                        <p:cTn id="44" dur="1" fill="hold">
                                          <p:stCondLst>
                                            <p:cond delay="499"/>
                                          </p:stCondLst>
                                        </p:cTn>
                                        <p:tgtEl>
                                          <p:spTgt spid="95329"/>
                                        </p:tgtEl>
                                        <p:attrNameLst>
                                          <p:attrName>style.visibility</p:attrName>
                                        </p:attrNameLst>
                                      </p:cBhvr>
                                      <p:to>
                                        <p:strVal val="hidden"/>
                                      </p:to>
                                    </p:set>
                                  </p:childTnLst>
                                </p:cTn>
                              </p:par>
                            </p:childTnLst>
                          </p:cTn>
                        </p:par>
                        <p:par>
                          <p:cTn id="45" fill="hold" nodeType="afterGroup">
                            <p:stCondLst>
                              <p:cond delay="1000"/>
                            </p:stCondLst>
                            <p:childTnLst>
                              <p:par>
                                <p:cTn id="46" presetID="9" presetClass="exit" presetSubtype="0" fill="hold" nodeType="afterEffect">
                                  <p:stCondLst>
                                    <p:cond delay="0"/>
                                  </p:stCondLst>
                                  <p:childTnLst>
                                    <p:animEffect transition="out" filter="dissolve">
                                      <p:cBhvr>
                                        <p:cTn id="47" dur="500"/>
                                        <p:tgtEl>
                                          <p:spTgt spid="95326"/>
                                        </p:tgtEl>
                                      </p:cBhvr>
                                    </p:animEffect>
                                    <p:set>
                                      <p:cBhvr>
                                        <p:cTn id="48" dur="1" fill="hold">
                                          <p:stCondLst>
                                            <p:cond delay="499"/>
                                          </p:stCondLst>
                                        </p:cTn>
                                        <p:tgtEl>
                                          <p:spTgt spid="95326"/>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95327"/>
                                        </p:tgtEl>
                                      </p:cBhvr>
                                    </p:animEffect>
                                    <p:set>
                                      <p:cBhvr>
                                        <p:cTn id="51" dur="1" fill="hold">
                                          <p:stCondLst>
                                            <p:cond delay="499"/>
                                          </p:stCondLst>
                                        </p:cTn>
                                        <p:tgtEl>
                                          <p:spTgt spid="95327"/>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5381"/>
                                        </p:tgtEl>
                                        <p:attrNameLst>
                                          <p:attrName>style.visibility</p:attrName>
                                        </p:attrNameLst>
                                      </p:cBhvr>
                                      <p:to>
                                        <p:strVal val="visible"/>
                                      </p:to>
                                    </p:set>
                                    <p:animEffect transition="in" filter="dissolve">
                                      <p:cBhvr>
                                        <p:cTn id="56" dur="500"/>
                                        <p:tgtEl>
                                          <p:spTgt spid="953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5375"/>
                                        </p:tgtEl>
                                        <p:attrNameLst>
                                          <p:attrName>style.visibility</p:attrName>
                                        </p:attrNameLst>
                                      </p:cBhvr>
                                      <p:to>
                                        <p:strVal val="visible"/>
                                      </p:to>
                                    </p:set>
                                    <p:animEffect transition="in" filter="dissolve">
                                      <p:cBhvr>
                                        <p:cTn id="59" dur="500"/>
                                        <p:tgtEl>
                                          <p:spTgt spid="9537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5320"/>
                                        </p:tgtEl>
                                        <p:attrNameLst>
                                          <p:attrName>style.visibility</p:attrName>
                                        </p:attrNameLst>
                                      </p:cBhvr>
                                      <p:to>
                                        <p:strVal val="visible"/>
                                      </p:to>
                                    </p:set>
                                    <p:animEffect transition="in" filter="dissolve">
                                      <p:cBhvr>
                                        <p:cTn id="62" dur="500"/>
                                        <p:tgtEl>
                                          <p:spTgt spid="95320"/>
                                        </p:tgtEl>
                                      </p:cBhvr>
                                    </p:animEffect>
                                  </p:childTnLst>
                                </p:cTn>
                              </p:par>
                              <p:par>
                                <p:cTn id="63" presetID="9" presetClass="entr" presetSubtype="0" fill="hold"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dissolve">
                                      <p:cBhvr>
                                        <p:cTn id="65" dur="500"/>
                                        <p:tgtEl>
                                          <p:spTgt spid="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95330"/>
                                        </p:tgtEl>
                                        <p:attrNameLst>
                                          <p:attrName>style.visibility</p:attrName>
                                        </p:attrNameLst>
                                      </p:cBhvr>
                                      <p:to>
                                        <p:strVal val="visible"/>
                                      </p:to>
                                    </p:set>
                                    <p:animEffect transition="in" filter="dissolve">
                                      <p:cBhvr>
                                        <p:cTn id="68" dur="500"/>
                                        <p:tgtEl>
                                          <p:spTgt spid="95330"/>
                                        </p:tgtEl>
                                      </p:cBhvr>
                                    </p:animEffect>
                                  </p:childTnLst>
                                </p:cTn>
                              </p:par>
                              <p:par>
                                <p:cTn id="69" presetID="9" presetClass="exit" presetSubtype="0" fill="hold" nodeType="withEffect">
                                  <p:stCondLst>
                                    <p:cond delay="0"/>
                                  </p:stCondLst>
                                  <p:childTnLst>
                                    <p:animEffect transition="out" filter="dissolve">
                                      <p:cBhvr>
                                        <p:cTn id="70" dur="500"/>
                                        <p:tgtEl>
                                          <p:spTgt spid="95382"/>
                                        </p:tgtEl>
                                      </p:cBhvr>
                                    </p:animEffect>
                                    <p:set>
                                      <p:cBhvr>
                                        <p:cTn id="71" dur="1" fill="hold">
                                          <p:stCondLst>
                                            <p:cond delay="499"/>
                                          </p:stCondLst>
                                        </p:cTn>
                                        <p:tgtEl>
                                          <p:spTgt spid="95382"/>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95383"/>
                                        </p:tgtEl>
                                        <p:attrNameLst>
                                          <p:attrName>style.visibility</p:attrName>
                                        </p:attrNameLst>
                                      </p:cBhvr>
                                      <p:to>
                                        <p:strVal val="visible"/>
                                      </p:to>
                                    </p:set>
                                    <p:animEffect transition="in" filter="dissolve">
                                      <p:cBhvr>
                                        <p:cTn id="74" dur="500"/>
                                        <p:tgtEl>
                                          <p:spTgt spid="953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xit" presetSubtype="0" fill="hold" nodeType="clickEffect">
                                  <p:stCondLst>
                                    <p:cond delay="0"/>
                                  </p:stCondLst>
                                  <p:childTnLst>
                                    <p:animEffect transition="out" filter="dissolve">
                                      <p:cBhvr>
                                        <p:cTn id="78" dur="500"/>
                                        <p:tgtEl>
                                          <p:spTgt spid="95383"/>
                                        </p:tgtEl>
                                      </p:cBhvr>
                                    </p:animEffect>
                                    <p:set>
                                      <p:cBhvr>
                                        <p:cTn id="79" dur="1" fill="hold">
                                          <p:stCondLst>
                                            <p:cond delay="499"/>
                                          </p:stCondLst>
                                        </p:cTn>
                                        <p:tgtEl>
                                          <p:spTgt spid="95383"/>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95381"/>
                                        </p:tgtEl>
                                      </p:cBhvr>
                                    </p:animEffect>
                                    <p:set>
                                      <p:cBhvr>
                                        <p:cTn id="82" dur="1" fill="hold">
                                          <p:stCondLst>
                                            <p:cond delay="499"/>
                                          </p:stCondLst>
                                        </p:cTn>
                                        <p:tgtEl>
                                          <p:spTgt spid="95381"/>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95376"/>
                                        </p:tgtEl>
                                        <p:attrNameLst>
                                          <p:attrName>style.visibility</p:attrName>
                                        </p:attrNameLst>
                                      </p:cBhvr>
                                      <p:to>
                                        <p:strVal val="visible"/>
                                      </p:to>
                                    </p:set>
                                    <p:animEffect transition="in" filter="dissolve">
                                      <p:cBhvr>
                                        <p:cTn id="85" dur="500"/>
                                        <p:tgtEl>
                                          <p:spTgt spid="953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5322"/>
                                        </p:tgtEl>
                                        <p:attrNameLst>
                                          <p:attrName>style.visibility</p:attrName>
                                        </p:attrNameLst>
                                      </p:cBhvr>
                                      <p:to>
                                        <p:strVal val="visible"/>
                                      </p:to>
                                    </p:set>
                                    <p:animEffect transition="in" filter="dissolve">
                                      <p:cBhvr>
                                        <p:cTn id="88" dur="500"/>
                                        <p:tgtEl>
                                          <p:spTgt spid="95322"/>
                                        </p:tgtEl>
                                      </p:cBhvr>
                                    </p:animEffect>
                                  </p:childTnLst>
                                </p:cTn>
                              </p:par>
                              <p:par>
                                <p:cTn id="89" presetID="9" presetClass="exit" presetSubtype="0" fill="hold" nodeType="withEffect">
                                  <p:stCondLst>
                                    <p:cond delay="0"/>
                                  </p:stCondLst>
                                  <p:childTnLst>
                                    <p:animEffect transition="out" filter="dissolve">
                                      <p:cBhvr>
                                        <p:cTn id="90" dur="500"/>
                                        <p:tgtEl>
                                          <p:spTgt spid="5"/>
                                        </p:tgtEl>
                                      </p:cBhvr>
                                    </p:animEffect>
                                    <p:set>
                                      <p:cBhvr>
                                        <p:cTn id="91" dur="1" fill="hold">
                                          <p:stCondLst>
                                            <p:cond delay="499"/>
                                          </p:stCondLst>
                                        </p:cTn>
                                        <p:tgtEl>
                                          <p:spTgt spid="5"/>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95359"/>
                                        </p:tgtEl>
                                        <p:attrNameLst>
                                          <p:attrName>style.visibility</p:attrName>
                                        </p:attrNameLst>
                                      </p:cBhvr>
                                      <p:to>
                                        <p:strVal val="visible"/>
                                      </p:to>
                                    </p:set>
                                    <p:animEffect transition="in" filter="dissolve">
                                      <p:cBhvr>
                                        <p:cTn id="96" dur="500"/>
                                        <p:tgtEl>
                                          <p:spTgt spid="95359"/>
                                        </p:tgtEl>
                                      </p:cBhvr>
                                    </p:animEffect>
                                  </p:childTnLst>
                                </p:cTn>
                              </p:par>
                              <p:par>
                                <p:cTn id="97" presetID="9" presetClass="entr" presetSubtype="0" fill="hold" nodeType="withEffect">
                                  <p:stCondLst>
                                    <p:cond delay="0"/>
                                  </p:stCondLst>
                                  <p:childTnLst>
                                    <p:set>
                                      <p:cBhvr>
                                        <p:cTn id="98" dur="1" fill="hold">
                                          <p:stCondLst>
                                            <p:cond delay="0"/>
                                          </p:stCondLst>
                                        </p:cTn>
                                        <p:tgtEl>
                                          <p:spTgt spid="95382"/>
                                        </p:tgtEl>
                                        <p:attrNameLst>
                                          <p:attrName>style.visibility</p:attrName>
                                        </p:attrNameLst>
                                      </p:cBhvr>
                                      <p:to>
                                        <p:strVal val="visible"/>
                                      </p:to>
                                    </p:set>
                                    <p:animEffect transition="in" filter="dissolve">
                                      <p:cBhvr>
                                        <p:cTn id="99" dur="500"/>
                                        <p:tgtEl>
                                          <p:spTgt spid="9538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377"/>
                                        </p:tgtEl>
                                        <p:attrNameLst>
                                          <p:attrName>style.visibility</p:attrName>
                                        </p:attrNameLst>
                                      </p:cBhvr>
                                      <p:to>
                                        <p:strVal val="visible"/>
                                      </p:to>
                                    </p:set>
                                    <p:animEffect transition="in" filter="dissolve">
                                      <p:cBhvr>
                                        <p:cTn id="102" dur="500"/>
                                        <p:tgtEl>
                                          <p:spTgt spid="95377"/>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95379"/>
                                        </p:tgtEl>
                                        <p:attrNameLst>
                                          <p:attrName>style.visibility</p:attrName>
                                        </p:attrNameLst>
                                      </p:cBhvr>
                                      <p:to>
                                        <p:strVal val="visible"/>
                                      </p:to>
                                    </p:set>
                                    <p:animEffect transition="in" filter="dissolve">
                                      <p:cBhvr>
                                        <p:cTn id="105" dur="500"/>
                                        <p:tgtEl>
                                          <p:spTgt spid="95379"/>
                                        </p:tgtEl>
                                      </p:cBhvr>
                                    </p:animEffect>
                                  </p:childTnLst>
                                </p:cTn>
                              </p:par>
                              <p:par>
                                <p:cTn id="106" presetID="9" presetClass="entr" presetSubtype="0" fill="hold" nodeType="with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dissolve">
                                      <p:cBhvr>
                                        <p:cTn id="108" dur="500"/>
                                        <p:tgtEl>
                                          <p:spTgt spid="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95383"/>
                                        </p:tgtEl>
                                        <p:attrNameLst>
                                          <p:attrName>style.visibility</p:attrName>
                                        </p:attrNameLst>
                                      </p:cBhvr>
                                      <p:to>
                                        <p:strVal val="visible"/>
                                      </p:to>
                                    </p:set>
                                    <p:animEffect transition="in" filter="dissolve">
                                      <p:cBhvr>
                                        <p:cTn id="113" dur="500"/>
                                        <p:tgtEl>
                                          <p:spTgt spid="95383"/>
                                        </p:tgtEl>
                                      </p:cBhvr>
                                    </p:animEffect>
                                  </p:childTnLst>
                                </p:cTn>
                              </p:par>
                              <p:par>
                                <p:cTn id="114" presetID="9" presetClass="exit" presetSubtype="0" fill="hold" nodeType="withEffect">
                                  <p:stCondLst>
                                    <p:cond delay="0"/>
                                  </p:stCondLst>
                                  <p:childTnLst>
                                    <p:animEffect transition="out" filter="dissolve">
                                      <p:cBhvr>
                                        <p:cTn id="115" dur="500"/>
                                        <p:tgtEl>
                                          <p:spTgt spid="95382"/>
                                        </p:tgtEl>
                                      </p:cBhvr>
                                    </p:animEffect>
                                    <p:set>
                                      <p:cBhvr>
                                        <p:cTn id="116" dur="1" fill="hold">
                                          <p:stCondLst>
                                            <p:cond delay="499"/>
                                          </p:stCondLst>
                                        </p:cTn>
                                        <p:tgtEl>
                                          <p:spTgt spid="95382"/>
                                        </p:tgtEl>
                                        <p:attrNameLst>
                                          <p:attrName>style.visibility</p:attrName>
                                        </p:attrNameLst>
                                      </p:cBhvr>
                                      <p:to>
                                        <p:strVal val="hidden"/>
                                      </p:to>
                                    </p:set>
                                  </p:childTnLst>
                                </p:cTn>
                              </p:par>
                              <p:par>
                                <p:cTn id="117" presetID="9" presetClass="entr" presetSubtype="0" fill="hold" grpId="0" nodeType="withEffect">
                                  <p:stCondLst>
                                    <p:cond delay="0"/>
                                  </p:stCondLst>
                                  <p:childTnLst>
                                    <p:set>
                                      <p:cBhvr>
                                        <p:cTn id="118" dur="1" fill="hold">
                                          <p:stCondLst>
                                            <p:cond delay="0"/>
                                          </p:stCondLst>
                                        </p:cTn>
                                        <p:tgtEl>
                                          <p:spTgt spid="95378"/>
                                        </p:tgtEl>
                                        <p:attrNameLst>
                                          <p:attrName>style.visibility</p:attrName>
                                        </p:attrNameLst>
                                      </p:cBhvr>
                                      <p:to>
                                        <p:strVal val="visible"/>
                                      </p:to>
                                    </p:set>
                                    <p:animEffect transition="in" filter="dissolve">
                                      <p:cBhvr>
                                        <p:cTn id="119" dur="500"/>
                                        <p:tgtEl>
                                          <p:spTgt spid="9537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5380"/>
                                        </p:tgtEl>
                                        <p:attrNameLst>
                                          <p:attrName>style.visibility</p:attrName>
                                        </p:attrNameLst>
                                      </p:cBhvr>
                                      <p:to>
                                        <p:strVal val="visible"/>
                                      </p:to>
                                    </p:set>
                                    <p:animEffect transition="in" filter="dissolve">
                                      <p:cBhvr>
                                        <p:cTn id="122" dur="500"/>
                                        <p:tgtEl>
                                          <p:spTgt spid="95380"/>
                                        </p:tgtEl>
                                      </p:cBhvr>
                                    </p:animEffect>
                                  </p:childTnLst>
                                </p:cTn>
                              </p:par>
                              <p:par>
                                <p:cTn id="123" presetID="9" presetClass="entr" presetSubtype="0" fill="hold" nodeType="withEffect">
                                  <p:stCondLst>
                                    <p:cond delay="0"/>
                                  </p:stCondLst>
                                  <p:childTnLst>
                                    <p:set>
                                      <p:cBhvr>
                                        <p:cTn id="124" dur="1" fill="hold">
                                          <p:stCondLst>
                                            <p:cond delay="0"/>
                                          </p:stCondLst>
                                        </p:cTn>
                                        <p:tgtEl>
                                          <p:spTgt spid="95329"/>
                                        </p:tgtEl>
                                        <p:attrNameLst>
                                          <p:attrName>style.visibility</p:attrName>
                                        </p:attrNameLst>
                                      </p:cBhvr>
                                      <p:to>
                                        <p:strVal val="visible"/>
                                      </p:to>
                                    </p:set>
                                    <p:animEffect transition="in" filter="dissolve">
                                      <p:cBhvr>
                                        <p:cTn id="125" dur="500"/>
                                        <p:tgtEl>
                                          <p:spTgt spid="95329"/>
                                        </p:tgtEl>
                                      </p:cBhvr>
                                    </p:animEffect>
                                  </p:childTnLst>
                                </p:cTn>
                              </p:par>
                            </p:childTnLst>
                          </p:cTn>
                        </p:par>
                        <p:par>
                          <p:cTn id="126" fill="hold" nodeType="afterGroup">
                            <p:stCondLst>
                              <p:cond delay="500"/>
                            </p:stCondLst>
                            <p:childTnLst>
                              <p:par>
                                <p:cTn id="127" presetID="9" presetClass="entr" presetSubtype="0" fill="hold" nodeType="afterEffect">
                                  <p:stCondLst>
                                    <p:cond delay="0"/>
                                  </p:stCondLst>
                                  <p:childTnLst>
                                    <p:set>
                                      <p:cBhvr>
                                        <p:cTn id="128" dur="1" fill="hold">
                                          <p:stCondLst>
                                            <p:cond delay="0"/>
                                          </p:stCondLst>
                                        </p:cTn>
                                        <p:tgtEl>
                                          <p:spTgt spid="95326"/>
                                        </p:tgtEl>
                                        <p:attrNameLst>
                                          <p:attrName>style.visibility</p:attrName>
                                        </p:attrNameLst>
                                      </p:cBhvr>
                                      <p:to>
                                        <p:strVal val="visible"/>
                                      </p:to>
                                    </p:set>
                                    <p:animEffect transition="in" filter="dissolve">
                                      <p:cBhvr>
                                        <p:cTn id="129" dur="500"/>
                                        <p:tgtEl>
                                          <p:spTgt spid="95326"/>
                                        </p:tgtEl>
                                      </p:cBhvr>
                                    </p:animEffect>
                                  </p:childTnLst>
                                </p:cTn>
                              </p:par>
                              <p:par>
                                <p:cTn id="130" presetID="9" presetClass="entr" presetSubtype="0" fill="hold" nodeType="withEffect">
                                  <p:stCondLst>
                                    <p:cond delay="0"/>
                                  </p:stCondLst>
                                  <p:childTnLst>
                                    <p:set>
                                      <p:cBhvr>
                                        <p:cTn id="131" dur="1" fill="hold">
                                          <p:stCondLst>
                                            <p:cond delay="0"/>
                                          </p:stCondLst>
                                        </p:cTn>
                                        <p:tgtEl>
                                          <p:spTgt spid="95327"/>
                                        </p:tgtEl>
                                        <p:attrNameLst>
                                          <p:attrName>style.visibility</p:attrName>
                                        </p:attrNameLst>
                                      </p:cBhvr>
                                      <p:to>
                                        <p:strVal val="visible"/>
                                      </p:to>
                                    </p:set>
                                    <p:animEffect transition="in" filter="dissolve">
                                      <p:cBhvr>
                                        <p:cTn id="132" dur="500"/>
                                        <p:tgtEl>
                                          <p:spTgt spid="95327"/>
                                        </p:tgtEl>
                                      </p:cBhvr>
                                    </p:animEffect>
                                  </p:childTnLst>
                                </p:cTn>
                              </p:par>
                              <p:par>
                                <p:cTn id="133" presetID="9" presetClass="exit" presetSubtype="0" fill="hold" nodeType="withEffect">
                                  <p:stCondLst>
                                    <p:cond delay="0"/>
                                  </p:stCondLst>
                                  <p:childTnLst>
                                    <p:animEffect transition="out" filter="dissolve">
                                      <p:cBhvr>
                                        <p:cTn id="134" dur="500"/>
                                        <p:tgtEl>
                                          <p:spTgt spid="95359"/>
                                        </p:tgtEl>
                                      </p:cBhvr>
                                    </p:animEffect>
                                    <p:set>
                                      <p:cBhvr>
                                        <p:cTn id="135" dur="1" fill="hold">
                                          <p:stCondLst>
                                            <p:cond delay="499"/>
                                          </p:stCondLst>
                                        </p:cTn>
                                        <p:tgtEl>
                                          <p:spTgt spid="95359"/>
                                        </p:tgtEl>
                                        <p:attrNameLst>
                                          <p:attrName>style.visibility</p:attrName>
                                        </p:attrNameLst>
                                      </p:cBhvr>
                                      <p:to>
                                        <p:strVal val="hidden"/>
                                      </p:to>
                                    </p:set>
                                  </p:childTnLst>
                                </p:cTn>
                              </p:par>
                            </p:childTnLst>
                          </p:cTn>
                        </p:par>
                        <p:par>
                          <p:cTn id="136" fill="hold" nodeType="afterGroup">
                            <p:stCondLst>
                              <p:cond delay="1000"/>
                            </p:stCondLst>
                            <p:childTnLst>
                              <p:par>
                                <p:cTn id="137" presetID="10" presetClass="exit" presetSubtype="0" fill="hold" grpId="0" nodeType="afterEffect">
                                  <p:stCondLst>
                                    <p:cond delay="0"/>
                                  </p:stCondLst>
                                  <p:childTnLst>
                                    <p:animEffect transition="out" filter="fade">
                                      <p:cBhvr>
                                        <p:cTn id="138" dur="2000"/>
                                        <p:tgtEl>
                                          <p:spTgt spid="95327"/>
                                        </p:tgtEl>
                                      </p:cBhvr>
                                    </p:animEffect>
                                    <p:set>
                                      <p:cBhvr>
                                        <p:cTn id="139" dur="1" fill="hold">
                                          <p:stCondLst>
                                            <p:cond delay="1999"/>
                                          </p:stCondLst>
                                        </p:cTn>
                                        <p:tgtEl>
                                          <p:spTgt spid="95327"/>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2000"/>
                                        <p:tgtEl>
                                          <p:spTgt spid="95326"/>
                                        </p:tgtEl>
                                      </p:cBhvr>
                                    </p:animEffect>
                                    <p:set>
                                      <p:cBhvr>
                                        <p:cTn id="142" dur="1" fill="hold">
                                          <p:stCondLst>
                                            <p:cond delay="1999"/>
                                          </p:stCondLst>
                                        </p:cTn>
                                        <p:tgtEl>
                                          <p:spTgt spid="9532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2000"/>
                                        <p:tgtEl>
                                          <p:spTgt spid="95329"/>
                                        </p:tgtEl>
                                      </p:cBhvr>
                                    </p:animEffect>
                                    <p:set>
                                      <p:cBhvr>
                                        <p:cTn id="145" dur="1" fill="hold">
                                          <p:stCondLst>
                                            <p:cond delay="1999"/>
                                          </p:stCondLst>
                                        </p:cTn>
                                        <p:tgtEl>
                                          <p:spTgt spid="953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20" grpId="0"/>
      <p:bldP spid="95322" grpId="0"/>
      <p:bldP spid="95325" grpId="0"/>
      <p:bldP spid="95327" grpId="0" animBg="1"/>
      <p:bldP spid="95330" grpId="0" animBg="1"/>
      <p:bldP spid="95374" grpId="0" animBg="1"/>
      <p:bldP spid="95375" grpId="0" animBg="1"/>
      <p:bldP spid="95376" grpId="0" animBg="1"/>
      <p:bldP spid="95379" grpId="0"/>
      <p:bldP spid="95380" grpId="0"/>
      <p:bldP spid="95377" grpId="0" animBg="1"/>
      <p:bldP spid="953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4"/>
          <p:cNvSpPr txBox="1">
            <a:spLocks noChangeArrowheads="1"/>
          </p:cNvSpPr>
          <p:nvPr/>
        </p:nvSpPr>
        <p:spPr bwMode="auto">
          <a:xfrm>
            <a:off x="228600" y="341310"/>
            <a:ext cx="4062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b="1" u="sng" dirty="0"/>
              <a:t>ADO.NET Architecture</a:t>
            </a:r>
          </a:p>
        </p:txBody>
      </p:sp>
      <p:grpSp>
        <p:nvGrpSpPr>
          <p:cNvPr id="19459" name="Group 32"/>
          <p:cNvGrpSpPr>
            <a:grpSpLocks/>
          </p:cNvGrpSpPr>
          <p:nvPr/>
        </p:nvGrpSpPr>
        <p:grpSpPr bwMode="auto">
          <a:xfrm>
            <a:off x="228600" y="730249"/>
            <a:ext cx="8915400" cy="6040438"/>
            <a:chOff x="228600" y="609600"/>
            <a:chExt cx="8915400" cy="6040438"/>
          </a:xfrm>
        </p:grpSpPr>
        <p:sp>
          <p:nvSpPr>
            <p:cNvPr id="3" name="Rectangle 2"/>
            <p:cNvSpPr/>
            <p:nvPr/>
          </p:nvSpPr>
          <p:spPr>
            <a:xfrm>
              <a:off x="228600" y="609600"/>
              <a:ext cx="3800475" cy="424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9463" name="TextBox 3"/>
            <p:cNvSpPr txBox="1">
              <a:spLocks noChangeArrowheads="1"/>
            </p:cNvSpPr>
            <p:nvPr/>
          </p:nvSpPr>
          <p:spPr bwMode="auto">
            <a:xfrm>
              <a:off x="762000" y="762000"/>
              <a:ext cx="2805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t>.NET Data Provider</a:t>
              </a:r>
            </a:p>
          </p:txBody>
        </p:sp>
        <p:sp>
          <p:nvSpPr>
            <p:cNvPr id="6" name="Rectangle 5"/>
            <p:cNvSpPr/>
            <p:nvPr/>
          </p:nvSpPr>
          <p:spPr>
            <a:xfrm>
              <a:off x="457200" y="1447800"/>
              <a:ext cx="1703388"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Connection</a:t>
              </a:r>
            </a:p>
          </p:txBody>
        </p:sp>
        <p:sp>
          <p:nvSpPr>
            <p:cNvPr id="7" name="Rectangle 6"/>
            <p:cNvSpPr/>
            <p:nvPr/>
          </p:nvSpPr>
          <p:spPr>
            <a:xfrm>
              <a:off x="457200" y="2667000"/>
              <a:ext cx="1703388"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Command</a:t>
              </a:r>
            </a:p>
          </p:txBody>
        </p:sp>
        <p:sp>
          <p:nvSpPr>
            <p:cNvPr id="8" name="Rectangle 7"/>
            <p:cNvSpPr/>
            <p:nvPr/>
          </p:nvSpPr>
          <p:spPr>
            <a:xfrm>
              <a:off x="457200" y="3886200"/>
              <a:ext cx="1703388"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err="1">
                  <a:solidFill>
                    <a:schemeClr val="tx1"/>
                  </a:solidFill>
                </a:rPr>
                <a:t>DataReader</a:t>
              </a:r>
              <a:endParaRPr lang="en-US" sz="2000" b="1" dirty="0">
                <a:solidFill>
                  <a:schemeClr val="tx1"/>
                </a:solidFill>
              </a:endParaRPr>
            </a:p>
          </p:txBody>
        </p:sp>
        <p:sp>
          <p:nvSpPr>
            <p:cNvPr id="13" name="Rectangle 12"/>
            <p:cNvSpPr/>
            <p:nvPr/>
          </p:nvSpPr>
          <p:spPr>
            <a:xfrm>
              <a:off x="4724400" y="762000"/>
              <a:ext cx="32766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4" name="Rectangle 13"/>
            <p:cNvSpPr/>
            <p:nvPr/>
          </p:nvSpPr>
          <p:spPr>
            <a:xfrm>
              <a:off x="5029200" y="4038600"/>
              <a:ext cx="2743200" cy="43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solidFill>
                    <a:schemeClr val="tx1"/>
                  </a:solidFill>
                </a:rPr>
                <a:t>DataRelational</a:t>
              </a:r>
              <a:r>
                <a:rPr lang="en-US" sz="1600" b="1" dirty="0">
                  <a:solidFill>
                    <a:schemeClr val="tx1"/>
                  </a:solidFill>
                </a:rPr>
                <a:t> Collection</a:t>
              </a:r>
            </a:p>
          </p:txBody>
        </p:sp>
        <p:sp>
          <p:nvSpPr>
            <p:cNvPr id="17" name="Rectangle 16"/>
            <p:cNvSpPr/>
            <p:nvPr/>
          </p:nvSpPr>
          <p:spPr>
            <a:xfrm>
              <a:off x="4953000" y="1295400"/>
              <a:ext cx="2882900" cy="2587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8" name="Rectangle 17"/>
            <p:cNvSpPr/>
            <p:nvPr/>
          </p:nvSpPr>
          <p:spPr>
            <a:xfrm>
              <a:off x="5257800" y="1828800"/>
              <a:ext cx="2424113" cy="18684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19471" name="Group 35"/>
            <p:cNvGrpSpPr>
              <a:grpSpLocks/>
            </p:cNvGrpSpPr>
            <p:nvPr/>
          </p:nvGrpSpPr>
          <p:grpSpPr bwMode="auto">
            <a:xfrm>
              <a:off x="5562600" y="2286000"/>
              <a:ext cx="1905000" cy="1222375"/>
              <a:chOff x="5638800" y="2362200"/>
              <a:chExt cx="1905000" cy="1222075"/>
            </a:xfrm>
          </p:grpSpPr>
          <p:sp>
            <p:nvSpPr>
              <p:cNvPr id="19" name="Rectangle 18"/>
              <p:cNvSpPr/>
              <p:nvPr/>
            </p:nvSpPr>
            <p:spPr>
              <a:xfrm>
                <a:off x="5638800" y="3225588"/>
                <a:ext cx="1905000" cy="358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rPr>
                  <a:t>Constraint Collection</a:t>
                </a:r>
                <a:endParaRPr lang="en-US" sz="1200" b="1" dirty="0"/>
              </a:p>
            </p:txBody>
          </p:sp>
          <p:sp>
            <p:nvSpPr>
              <p:cNvPr id="22" name="Rectangle 21"/>
              <p:cNvSpPr/>
              <p:nvPr/>
            </p:nvSpPr>
            <p:spPr>
              <a:xfrm>
                <a:off x="5638800" y="2793894"/>
                <a:ext cx="1905000" cy="358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err="1">
                    <a:solidFill>
                      <a:schemeClr val="tx1"/>
                    </a:solidFill>
                  </a:rPr>
                  <a:t>DataColumn</a:t>
                </a:r>
                <a:r>
                  <a:rPr lang="en-US" sz="1200" b="1" dirty="0">
                    <a:solidFill>
                      <a:schemeClr val="tx1"/>
                    </a:solidFill>
                  </a:rPr>
                  <a:t> Collection</a:t>
                </a:r>
              </a:p>
            </p:txBody>
          </p:sp>
          <p:sp>
            <p:nvSpPr>
              <p:cNvPr id="23" name="Rectangle 22"/>
              <p:cNvSpPr/>
              <p:nvPr/>
            </p:nvSpPr>
            <p:spPr>
              <a:xfrm>
                <a:off x="5638800" y="2362200"/>
                <a:ext cx="1905000" cy="358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err="1">
                    <a:solidFill>
                      <a:schemeClr val="tx1"/>
                    </a:solidFill>
                  </a:rPr>
                  <a:t>DataRow</a:t>
                </a:r>
                <a:r>
                  <a:rPr lang="en-US" sz="1400" b="1" dirty="0">
                    <a:solidFill>
                      <a:schemeClr val="tx1"/>
                    </a:solidFill>
                  </a:rPr>
                  <a:t> Collection</a:t>
                </a:r>
              </a:p>
            </p:txBody>
          </p:sp>
        </p:grpSp>
        <p:sp>
          <p:nvSpPr>
            <p:cNvPr id="19472" name="TextBox 23"/>
            <p:cNvSpPr txBox="1">
              <a:spLocks noChangeArrowheads="1"/>
            </p:cNvSpPr>
            <p:nvPr/>
          </p:nvSpPr>
          <p:spPr bwMode="auto">
            <a:xfrm>
              <a:off x="5638800" y="838200"/>
              <a:ext cx="17033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b="1"/>
                <a:t>Data Set</a:t>
              </a:r>
            </a:p>
          </p:txBody>
        </p:sp>
        <p:sp>
          <p:nvSpPr>
            <p:cNvPr id="19473" name="TextBox 24"/>
            <p:cNvSpPr txBox="1">
              <a:spLocks noChangeArrowheads="1"/>
            </p:cNvSpPr>
            <p:nvPr/>
          </p:nvSpPr>
          <p:spPr bwMode="auto">
            <a:xfrm>
              <a:off x="5334000" y="1371600"/>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t>Data Table Collection</a:t>
              </a:r>
            </a:p>
          </p:txBody>
        </p:sp>
        <p:sp>
          <p:nvSpPr>
            <p:cNvPr id="19474" name="TextBox 26"/>
            <p:cNvSpPr txBox="1">
              <a:spLocks noChangeArrowheads="1"/>
            </p:cNvSpPr>
            <p:nvPr/>
          </p:nvSpPr>
          <p:spPr bwMode="auto">
            <a:xfrm>
              <a:off x="5867400" y="1905000"/>
              <a:ext cx="1506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b="1"/>
                <a:t>Data Table</a:t>
              </a:r>
            </a:p>
          </p:txBody>
        </p:sp>
        <p:grpSp>
          <p:nvGrpSpPr>
            <p:cNvPr id="19475" name="Group 33"/>
            <p:cNvGrpSpPr>
              <a:grpSpLocks/>
            </p:cNvGrpSpPr>
            <p:nvPr/>
          </p:nvGrpSpPr>
          <p:grpSpPr bwMode="auto">
            <a:xfrm>
              <a:off x="2362200" y="1295400"/>
              <a:ext cx="1573213" cy="3378200"/>
              <a:chOff x="2667000" y="1371600"/>
              <a:chExt cx="1572768" cy="3378679"/>
            </a:xfrm>
          </p:grpSpPr>
          <p:sp>
            <p:nvSpPr>
              <p:cNvPr id="5" name="Rectangle 4"/>
              <p:cNvSpPr/>
              <p:nvPr/>
            </p:nvSpPr>
            <p:spPr>
              <a:xfrm>
                <a:off x="2667000" y="1371600"/>
                <a:ext cx="1572768" cy="3378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 name="Rectangle 8"/>
              <p:cNvSpPr/>
              <p:nvPr/>
            </p:nvSpPr>
            <p:spPr>
              <a:xfrm>
                <a:off x="2819357" y="2209919"/>
                <a:ext cx="1310904" cy="431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Select</a:t>
                </a:r>
              </a:p>
            </p:txBody>
          </p:sp>
          <p:sp>
            <p:nvSpPr>
              <p:cNvPr id="15" name="Rectangle 14"/>
              <p:cNvSpPr/>
              <p:nvPr/>
            </p:nvSpPr>
            <p:spPr>
              <a:xfrm>
                <a:off x="2819357" y="3581713"/>
                <a:ext cx="1310904" cy="430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Update</a:t>
                </a:r>
              </a:p>
            </p:txBody>
          </p:sp>
          <p:sp>
            <p:nvSpPr>
              <p:cNvPr id="16" name="Rectangle 15"/>
              <p:cNvSpPr/>
              <p:nvPr/>
            </p:nvSpPr>
            <p:spPr>
              <a:xfrm>
                <a:off x="2819357" y="4267611"/>
                <a:ext cx="1310904" cy="430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Delete</a:t>
                </a:r>
              </a:p>
            </p:txBody>
          </p:sp>
          <p:sp>
            <p:nvSpPr>
              <p:cNvPr id="28" name="Rectangle 27"/>
              <p:cNvSpPr/>
              <p:nvPr/>
            </p:nvSpPr>
            <p:spPr>
              <a:xfrm>
                <a:off x="2819357" y="2895816"/>
                <a:ext cx="1310904" cy="431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Insert</a:t>
                </a:r>
              </a:p>
            </p:txBody>
          </p:sp>
        </p:grpSp>
        <p:sp>
          <p:nvSpPr>
            <p:cNvPr id="19476" name="TextBox 28"/>
            <p:cNvSpPr txBox="1">
              <a:spLocks noChangeArrowheads="1"/>
            </p:cNvSpPr>
            <p:nvPr/>
          </p:nvSpPr>
          <p:spPr bwMode="auto">
            <a:xfrm>
              <a:off x="2362200" y="14478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a:t>DataAdapter</a:t>
              </a:r>
            </a:p>
          </p:txBody>
        </p:sp>
        <p:cxnSp>
          <p:nvCxnSpPr>
            <p:cNvPr id="31" name="Straight Arrow Connector 30"/>
            <p:cNvCxnSpPr/>
            <p:nvPr/>
          </p:nvCxnSpPr>
          <p:spPr>
            <a:xfrm>
              <a:off x="4114800" y="2819400"/>
              <a:ext cx="523875" cy="1588"/>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p:cNvSpPr/>
            <p:nvPr/>
          </p:nvSpPr>
          <p:spPr>
            <a:xfrm>
              <a:off x="1447800" y="5715000"/>
              <a:ext cx="1573213" cy="935038"/>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Database</a:t>
              </a:r>
            </a:p>
          </p:txBody>
        </p:sp>
        <p:sp>
          <p:nvSpPr>
            <p:cNvPr id="39" name="Rectangle 38"/>
            <p:cNvSpPr/>
            <p:nvPr/>
          </p:nvSpPr>
          <p:spPr>
            <a:xfrm>
              <a:off x="5410200" y="6019800"/>
              <a:ext cx="2032000" cy="574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XML</a:t>
              </a:r>
            </a:p>
          </p:txBody>
        </p:sp>
        <p:cxnSp>
          <p:nvCxnSpPr>
            <p:cNvPr id="40" name="Straight Arrow Connector 39"/>
            <p:cNvCxnSpPr/>
            <p:nvPr/>
          </p:nvCxnSpPr>
          <p:spPr>
            <a:xfrm rot="5400000" flipH="1" flipV="1">
              <a:off x="5752306" y="5296694"/>
              <a:ext cx="1449388" cy="0"/>
            </a:xfrm>
            <a:prstGeom prst="straightConnector1">
              <a:avLst/>
            </a:prstGeom>
            <a:ln w="57150">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1639094" y="5447506"/>
              <a:ext cx="1143000" cy="1588"/>
            </a:xfrm>
            <a:prstGeom prst="straightConnector1">
              <a:avLst/>
            </a:prstGeom>
            <a:ln w="57150">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8077200" y="3124200"/>
              <a:ext cx="685800" cy="0"/>
            </a:xfrm>
            <a:prstGeom prst="straightConnector1">
              <a:avLst/>
            </a:prstGeom>
            <a:ln w="57150">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651875" y="1981200"/>
              <a:ext cx="492125" cy="2209800"/>
            </a:xfrm>
            <a:prstGeom prst="rect">
              <a:avLst/>
            </a:prstGeom>
            <a:noFill/>
          </p:spPr>
          <p:txBody>
            <a:bodyPr vert="vert">
              <a:spAutoFit/>
            </a:bodyPr>
            <a:lstStyle/>
            <a:p>
              <a:pPr algn="ctr">
                <a:defRPr/>
              </a:pPr>
              <a:r>
                <a:rPr lang="en-US" sz="2000" dirty="0">
                  <a:latin typeface="Arial" charset="0"/>
                  <a:cs typeface="+mn-cs"/>
                </a:rPr>
                <a:t>User Interface</a:t>
              </a:r>
            </a:p>
          </p:txBody>
        </p:sp>
      </p:grpSp>
      <p:sp>
        <p:nvSpPr>
          <p:cNvPr id="35" name="Slide Number Placeholder 3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E31ECD-66C0-42C8-96CD-D210AF95C739}" type="slidenum">
              <a:rPr lang="en-US">
                <a:solidFill>
                  <a:srgbClr val="FFFFFF"/>
                </a:solidFill>
                <a:latin typeface="Franklin Gothic Book" panose="020B0503020102020204" pitchFamily="34" charset="0"/>
              </a:rPr>
              <a:pPr eaLnBrk="1" hangingPunct="1"/>
              <a:t>14</a:t>
            </a:fld>
            <a:endParaRPr 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933127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2AA5E1-A3E4-4CA4-BB5B-8A1E60D71236}" type="slidenum">
              <a:rPr lang="en-US">
                <a:solidFill>
                  <a:srgbClr val="FFFFFF"/>
                </a:solidFill>
              </a:rPr>
              <a:pPr eaLnBrk="1" hangingPunct="1"/>
              <a:t>15</a:t>
            </a:fld>
            <a:endParaRPr lang="en-US">
              <a:solidFill>
                <a:srgbClr val="FFFFFF"/>
              </a:solidFill>
            </a:endParaRPr>
          </a:p>
        </p:txBody>
      </p:sp>
      <p:sp>
        <p:nvSpPr>
          <p:cNvPr id="20483" name="Rectangle 2"/>
          <p:cNvSpPr>
            <a:spLocks noGrp="1" noChangeArrowheads="1"/>
          </p:cNvSpPr>
          <p:nvPr>
            <p:ph sz="quarter" idx="1"/>
          </p:nvPr>
        </p:nvSpPr>
        <p:spPr>
          <a:xfrm>
            <a:off x="304800" y="609600"/>
            <a:ext cx="8839200" cy="6705600"/>
          </a:xfrm>
        </p:spPr>
        <p:txBody>
          <a:bodyPr lIns="90488" tIns="44450" rIns="90488" bIns="44450"/>
          <a:lstStyle/>
          <a:p>
            <a:pPr eaLnBrk="1" hangingPunct="1">
              <a:buFontTx/>
              <a:buNone/>
              <a:defRPr/>
            </a:pPr>
            <a:r>
              <a:rPr lang="en-US" b="1" dirty="0" smtClean="0"/>
              <a:t>The Connection Object </a:t>
            </a:r>
          </a:p>
          <a:p>
            <a:pPr eaLnBrk="1" hangingPunct="1">
              <a:defRPr/>
            </a:pPr>
            <a:r>
              <a:rPr lang="en-US" sz="2800" b="1" dirty="0" smtClean="0">
                <a:solidFill>
                  <a:srgbClr val="0070C0"/>
                </a:solidFill>
              </a:rPr>
              <a:t>The Connection object creates the connection to the database.</a:t>
            </a:r>
          </a:p>
          <a:p>
            <a:pPr eaLnBrk="1" hangingPunct="1">
              <a:defRPr/>
            </a:pPr>
            <a:r>
              <a:rPr lang="en-US" sz="2800" b="1" dirty="0" smtClean="0">
                <a:solidFill>
                  <a:srgbClr val="0070C0"/>
                </a:solidFill>
              </a:rPr>
              <a:t>Microsoft Visual Studio .NET provides two types of Connection classes:</a:t>
            </a:r>
            <a:endParaRPr lang="en-US" sz="2800" b="1" i="1" dirty="0" smtClean="0">
              <a:solidFill>
                <a:srgbClr val="0070C0"/>
              </a:solidFill>
            </a:endParaRPr>
          </a:p>
          <a:p>
            <a:pPr lvl="1" eaLnBrk="1" hangingPunct="1">
              <a:defRPr/>
            </a:pPr>
            <a:r>
              <a:rPr lang="en-US" b="1" i="1" dirty="0" err="1" smtClean="0">
                <a:solidFill>
                  <a:srgbClr val="C00000"/>
                </a:solidFill>
              </a:rPr>
              <a:t>SqlConnection</a:t>
            </a:r>
            <a:r>
              <a:rPr lang="en-US" b="1" dirty="0" smtClean="0">
                <a:solidFill>
                  <a:srgbClr val="7030A0"/>
                </a:solidFill>
              </a:rPr>
              <a:t> </a:t>
            </a:r>
            <a:r>
              <a:rPr lang="en-US" b="1" dirty="0" smtClean="0">
                <a:solidFill>
                  <a:srgbClr val="0070C0"/>
                </a:solidFill>
              </a:rPr>
              <a:t>object, - designed specifically to connect to Microsoft SQL Server 7.0 or</a:t>
            </a:r>
            <a:r>
              <a:rPr lang="en-US" b="1" dirty="0" smtClean="0">
                <a:solidFill>
                  <a:srgbClr val="7030A0"/>
                </a:solidFill>
              </a:rPr>
              <a:t> </a:t>
            </a:r>
            <a:r>
              <a:rPr lang="en-US" b="1" dirty="0" smtClean="0">
                <a:solidFill>
                  <a:srgbClr val="0070C0"/>
                </a:solidFill>
              </a:rPr>
              <a:t>later</a:t>
            </a:r>
            <a:endParaRPr lang="en-US" b="1" i="1" dirty="0" smtClean="0">
              <a:solidFill>
                <a:srgbClr val="0070C0"/>
              </a:solidFill>
            </a:endParaRPr>
          </a:p>
          <a:p>
            <a:pPr lvl="1" eaLnBrk="1" hangingPunct="1">
              <a:defRPr/>
            </a:pPr>
            <a:r>
              <a:rPr lang="en-US" b="1" i="1" dirty="0" err="1" smtClean="0">
                <a:solidFill>
                  <a:srgbClr val="C00000"/>
                </a:solidFill>
              </a:rPr>
              <a:t>OleDbConnection</a:t>
            </a:r>
            <a:r>
              <a:rPr lang="en-US" b="1" dirty="0" smtClean="0">
                <a:solidFill>
                  <a:srgbClr val="7030A0"/>
                </a:solidFill>
              </a:rPr>
              <a:t> </a:t>
            </a:r>
            <a:r>
              <a:rPr lang="en-US" b="1" dirty="0" smtClean="0">
                <a:solidFill>
                  <a:srgbClr val="0070C0"/>
                </a:solidFill>
              </a:rPr>
              <a:t>object - provide connections to a wide range of database types like Microsoft Access and Oracle.</a:t>
            </a:r>
          </a:p>
          <a:p>
            <a:pPr eaLnBrk="1" hangingPunct="1">
              <a:defRPr/>
            </a:pPr>
            <a:r>
              <a:rPr lang="en-US" sz="2800" b="1" dirty="0" smtClean="0">
                <a:solidFill>
                  <a:srgbClr val="0070C0"/>
                </a:solidFill>
              </a:rPr>
              <a:t>The Connection object contains all of the information required to open a connection to the database.</a:t>
            </a:r>
            <a:r>
              <a:rPr lang="en-US" sz="2800" dirty="0" smtClean="0">
                <a:solidFill>
                  <a:srgbClr val="0070C0"/>
                </a:solidFill>
              </a:rPr>
              <a:t> </a:t>
            </a:r>
          </a:p>
        </p:txBody>
      </p:sp>
      <p:sp>
        <p:nvSpPr>
          <p:cNvPr id="20484"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0715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46BD83-5454-425C-B14C-3A5457340B4E}" type="slidenum">
              <a:rPr lang="en-US">
                <a:solidFill>
                  <a:srgbClr val="FFFFFF"/>
                </a:solidFill>
              </a:rPr>
              <a:pPr eaLnBrk="1" hangingPunct="1"/>
              <a:t>16</a:t>
            </a:fld>
            <a:endParaRPr lang="en-US">
              <a:solidFill>
                <a:srgbClr val="FFFFFF"/>
              </a:solidFill>
            </a:endParaRPr>
          </a:p>
        </p:txBody>
      </p:sp>
      <p:sp>
        <p:nvSpPr>
          <p:cNvPr id="21507" name="Rectangle 2"/>
          <p:cNvSpPr>
            <a:spLocks noGrp="1" noChangeArrowheads="1"/>
          </p:cNvSpPr>
          <p:nvPr>
            <p:ph sz="quarter" idx="1"/>
          </p:nvPr>
        </p:nvSpPr>
        <p:spPr>
          <a:xfrm>
            <a:off x="276225" y="609600"/>
            <a:ext cx="8839200" cy="6705600"/>
          </a:xfrm>
        </p:spPr>
        <p:txBody>
          <a:bodyPr lIns="90488" tIns="44450" rIns="90488" bIns="44450"/>
          <a:lstStyle/>
          <a:p>
            <a:pPr eaLnBrk="1" hangingPunct="1">
              <a:buFontTx/>
              <a:buNone/>
            </a:pPr>
            <a:r>
              <a:rPr lang="en-US" b="1" dirty="0" smtClean="0"/>
              <a:t>The Command Object </a:t>
            </a:r>
          </a:p>
          <a:p>
            <a:pPr eaLnBrk="1" hangingPunct="1"/>
            <a:r>
              <a:rPr lang="en-US" dirty="0" smtClean="0"/>
              <a:t>The Command object is represented by two corresponding classes: </a:t>
            </a:r>
            <a:r>
              <a:rPr lang="en-US" b="1" i="1" dirty="0" err="1" smtClean="0">
                <a:solidFill>
                  <a:srgbClr val="0070C0"/>
                </a:solidFill>
              </a:rPr>
              <a:t>SqlCommand</a:t>
            </a:r>
            <a:r>
              <a:rPr lang="en-US" dirty="0" smtClean="0">
                <a:solidFill>
                  <a:srgbClr val="0070C0"/>
                </a:solidFill>
              </a:rPr>
              <a:t> and </a:t>
            </a:r>
            <a:r>
              <a:rPr lang="en-US" b="1" i="1" dirty="0" err="1" smtClean="0">
                <a:solidFill>
                  <a:srgbClr val="0070C0"/>
                </a:solidFill>
              </a:rPr>
              <a:t>OleDbCommand</a:t>
            </a:r>
            <a:r>
              <a:rPr lang="en-US" dirty="0" smtClean="0"/>
              <a:t>.</a:t>
            </a:r>
          </a:p>
          <a:p>
            <a:pPr eaLnBrk="1" hangingPunct="1"/>
            <a:r>
              <a:rPr lang="en-US" dirty="0" smtClean="0"/>
              <a:t>Command objects are used to </a:t>
            </a:r>
            <a:r>
              <a:rPr lang="en-US" dirty="0" smtClean="0">
                <a:solidFill>
                  <a:srgbClr val="0070C0"/>
                </a:solidFill>
              </a:rPr>
              <a:t>execute commands</a:t>
            </a:r>
            <a:r>
              <a:rPr lang="en-US" dirty="0" smtClean="0"/>
              <a:t> to a database across a data connection.</a:t>
            </a:r>
          </a:p>
          <a:p>
            <a:pPr eaLnBrk="1" hangingPunct="1"/>
            <a:r>
              <a:rPr lang="en-US" dirty="0" smtClean="0"/>
              <a:t>The Command objects can be used to execute</a:t>
            </a:r>
            <a:endParaRPr lang="en-US" sz="3200" dirty="0" smtClean="0"/>
          </a:p>
          <a:p>
            <a:pPr lvl="1" eaLnBrk="1" hangingPunct="1"/>
            <a:r>
              <a:rPr lang="en-US" sz="3200" dirty="0" smtClean="0"/>
              <a:t>SQL commands, or </a:t>
            </a:r>
          </a:p>
          <a:p>
            <a:pPr lvl="1" eaLnBrk="1" hangingPunct="1"/>
            <a:r>
              <a:rPr lang="en-US" sz="3200" dirty="0" smtClean="0"/>
              <a:t>return complete tables directly.</a:t>
            </a:r>
          </a:p>
        </p:txBody>
      </p:sp>
      <p:sp>
        <p:nvSpPr>
          <p:cNvPr id="21508"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39340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105C28-146D-47E5-8E2F-C877EF8D13D0}" type="slidenum">
              <a:rPr lang="en-US">
                <a:solidFill>
                  <a:srgbClr val="FFFFFF"/>
                </a:solidFill>
              </a:rPr>
              <a:pPr eaLnBrk="1" hangingPunct="1"/>
              <a:t>17</a:t>
            </a:fld>
            <a:endParaRPr lang="en-US">
              <a:solidFill>
                <a:srgbClr val="FFFFFF"/>
              </a:solidFill>
            </a:endParaRPr>
          </a:p>
        </p:txBody>
      </p:sp>
      <p:sp>
        <p:nvSpPr>
          <p:cNvPr id="22531" name="Rectangle 2"/>
          <p:cNvSpPr>
            <a:spLocks noGrp="1" noChangeArrowheads="1"/>
          </p:cNvSpPr>
          <p:nvPr>
            <p:ph sz="quarter" idx="1"/>
          </p:nvPr>
        </p:nvSpPr>
        <p:spPr>
          <a:xfrm>
            <a:off x="152400" y="457200"/>
            <a:ext cx="8839200" cy="6705600"/>
          </a:xfrm>
        </p:spPr>
        <p:txBody>
          <a:bodyPr lIns="90488" tIns="44450" rIns="90488" bIns="44450"/>
          <a:lstStyle/>
          <a:p>
            <a:pPr eaLnBrk="1" hangingPunct="1">
              <a:buFontTx/>
              <a:buNone/>
            </a:pPr>
            <a:r>
              <a:rPr lang="en-US" sz="3600" b="1" dirty="0" smtClean="0"/>
              <a:t>The Command Object </a:t>
            </a:r>
          </a:p>
          <a:p>
            <a:pPr eaLnBrk="1" hangingPunct="1"/>
            <a:r>
              <a:rPr lang="en-US" dirty="0" smtClean="0">
                <a:solidFill>
                  <a:srgbClr val="0099FF"/>
                </a:solidFill>
              </a:rPr>
              <a:t>Command objects provide three methods that are used to execute commands on the database: </a:t>
            </a:r>
            <a:endParaRPr lang="en-US" b="1" i="1" dirty="0" smtClean="0">
              <a:solidFill>
                <a:srgbClr val="0099FF"/>
              </a:solidFill>
            </a:endParaRPr>
          </a:p>
          <a:p>
            <a:pPr lvl="1" eaLnBrk="1" hangingPunct="1"/>
            <a:r>
              <a:rPr lang="en-US" sz="3200" b="1" i="1" dirty="0" err="1" smtClean="0">
                <a:solidFill>
                  <a:srgbClr val="C00000"/>
                </a:solidFill>
              </a:rPr>
              <a:t>ExecuteNonQuery</a:t>
            </a:r>
            <a:r>
              <a:rPr lang="en-US" sz="3200" dirty="0" smtClean="0">
                <a:solidFill>
                  <a:srgbClr val="0099FF"/>
                </a:solidFill>
              </a:rPr>
              <a:t>: Executes commands that have no return values such as INSERT, UPDATE or DELETE</a:t>
            </a:r>
            <a:endParaRPr lang="en-US" sz="3200" b="1" i="1" dirty="0" smtClean="0">
              <a:solidFill>
                <a:srgbClr val="0099FF"/>
              </a:solidFill>
            </a:endParaRPr>
          </a:p>
          <a:p>
            <a:pPr lvl="1" eaLnBrk="1" hangingPunct="1"/>
            <a:r>
              <a:rPr lang="en-US" sz="3200" b="1" i="1" dirty="0" err="1" smtClean="0">
                <a:solidFill>
                  <a:srgbClr val="C00000"/>
                </a:solidFill>
              </a:rPr>
              <a:t>ExecuteScalar</a:t>
            </a:r>
            <a:r>
              <a:rPr lang="en-US" sz="3200" dirty="0" smtClean="0">
                <a:solidFill>
                  <a:srgbClr val="0099FF"/>
                </a:solidFill>
              </a:rPr>
              <a:t>: Returns a single value from a database query</a:t>
            </a:r>
            <a:endParaRPr lang="en-US" sz="3200" b="1" i="1" dirty="0" smtClean="0">
              <a:solidFill>
                <a:srgbClr val="0099FF"/>
              </a:solidFill>
            </a:endParaRPr>
          </a:p>
          <a:p>
            <a:pPr lvl="1" eaLnBrk="1" hangingPunct="1"/>
            <a:r>
              <a:rPr lang="en-US" sz="3200" b="1" i="1" dirty="0" err="1" smtClean="0">
                <a:solidFill>
                  <a:srgbClr val="C00000"/>
                </a:solidFill>
              </a:rPr>
              <a:t>ExecuteReader</a:t>
            </a:r>
            <a:r>
              <a:rPr lang="en-US" sz="3200" dirty="0" smtClean="0">
                <a:solidFill>
                  <a:srgbClr val="0099FF"/>
                </a:solidFill>
              </a:rPr>
              <a:t>: Returns a result set by way of a </a:t>
            </a:r>
            <a:r>
              <a:rPr lang="en-US" sz="3200" dirty="0" err="1" smtClean="0">
                <a:solidFill>
                  <a:srgbClr val="0099FF"/>
                </a:solidFill>
              </a:rPr>
              <a:t>DataReader</a:t>
            </a:r>
            <a:r>
              <a:rPr lang="en-US" sz="3200" dirty="0" smtClean="0">
                <a:solidFill>
                  <a:srgbClr val="0099FF"/>
                </a:solidFill>
              </a:rPr>
              <a:t> object </a:t>
            </a:r>
          </a:p>
        </p:txBody>
      </p:sp>
      <p:sp>
        <p:nvSpPr>
          <p:cNvPr id="22532"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5091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073455-E22C-4547-B629-B4ACBEDAC576}" type="slidenum">
              <a:rPr lang="en-US">
                <a:solidFill>
                  <a:srgbClr val="FFFFFF"/>
                </a:solidFill>
              </a:rPr>
              <a:pPr eaLnBrk="1" hangingPunct="1"/>
              <a:t>18</a:t>
            </a:fld>
            <a:endParaRPr lang="en-US">
              <a:solidFill>
                <a:srgbClr val="FFFFFF"/>
              </a:solidFill>
            </a:endParaRPr>
          </a:p>
        </p:txBody>
      </p:sp>
      <p:sp>
        <p:nvSpPr>
          <p:cNvPr id="23555" name="Rectangle 2"/>
          <p:cNvSpPr>
            <a:spLocks noGrp="1" noChangeArrowheads="1"/>
          </p:cNvSpPr>
          <p:nvPr>
            <p:ph sz="quarter" idx="1"/>
          </p:nvPr>
        </p:nvSpPr>
        <p:spPr>
          <a:xfrm>
            <a:off x="152400" y="609600"/>
            <a:ext cx="8839200" cy="6705600"/>
          </a:xfrm>
        </p:spPr>
        <p:txBody>
          <a:bodyPr lIns="90488" tIns="44450" rIns="90488" bIns="44450"/>
          <a:lstStyle/>
          <a:p>
            <a:pPr eaLnBrk="1" hangingPunct="1">
              <a:buFontTx/>
              <a:buNone/>
            </a:pPr>
            <a:r>
              <a:rPr lang="en-US" sz="4000" b="1" dirty="0" smtClean="0"/>
              <a:t>The </a:t>
            </a:r>
            <a:r>
              <a:rPr lang="en-US" sz="4000" b="1" dirty="0" err="1" smtClean="0"/>
              <a:t>DataReader</a:t>
            </a:r>
            <a:r>
              <a:rPr lang="en-US" sz="4000" b="1" dirty="0" smtClean="0"/>
              <a:t> Object </a:t>
            </a:r>
          </a:p>
          <a:p>
            <a:pPr eaLnBrk="1" hangingPunct="1"/>
            <a:r>
              <a:rPr lang="en-US" dirty="0" smtClean="0"/>
              <a:t>The </a:t>
            </a:r>
            <a:r>
              <a:rPr lang="en-US" b="1" dirty="0" err="1" smtClean="0"/>
              <a:t>DataReader</a:t>
            </a:r>
            <a:r>
              <a:rPr lang="en-US" dirty="0" smtClean="0"/>
              <a:t> object provides a </a:t>
            </a:r>
            <a:r>
              <a:rPr lang="en-US" i="1" dirty="0" smtClean="0">
                <a:solidFill>
                  <a:srgbClr val="C00000"/>
                </a:solidFill>
              </a:rPr>
              <a:t>forward-only</a:t>
            </a:r>
            <a:r>
              <a:rPr lang="en-US" dirty="0" smtClean="0">
                <a:solidFill>
                  <a:srgbClr val="C00000"/>
                </a:solidFill>
              </a:rPr>
              <a:t>, </a:t>
            </a:r>
            <a:r>
              <a:rPr lang="en-US" i="1" dirty="0" smtClean="0">
                <a:solidFill>
                  <a:srgbClr val="C00000"/>
                </a:solidFill>
              </a:rPr>
              <a:t>read-only</a:t>
            </a:r>
            <a:r>
              <a:rPr lang="en-US" dirty="0" smtClean="0">
                <a:solidFill>
                  <a:srgbClr val="C00000"/>
                </a:solidFill>
              </a:rPr>
              <a:t>, </a:t>
            </a:r>
            <a:r>
              <a:rPr lang="en-US" i="1" dirty="0" smtClean="0">
                <a:solidFill>
                  <a:srgbClr val="C00000"/>
                </a:solidFill>
              </a:rPr>
              <a:t>connected stream</a:t>
            </a:r>
            <a:r>
              <a:rPr lang="en-US" dirty="0" smtClean="0">
                <a:solidFill>
                  <a:srgbClr val="C00000"/>
                </a:solidFill>
              </a:rPr>
              <a:t> </a:t>
            </a:r>
            <a:r>
              <a:rPr lang="en-US" dirty="0" err="1" smtClean="0">
                <a:solidFill>
                  <a:srgbClr val="C00000"/>
                </a:solidFill>
              </a:rPr>
              <a:t>recordset</a:t>
            </a:r>
            <a:r>
              <a:rPr lang="en-US" dirty="0" smtClean="0">
                <a:solidFill>
                  <a:srgbClr val="C00000"/>
                </a:solidFill>
              </a:rPr>
              <a:t> </a:t>
            </a:r>
            <a:r>
              <a:rPr lang="en-US" dirty="0" smtClean="0"/>
              <a:t>from a database.</a:t>
            </a:r>
          </a:p>
          <a:p>
            <a:pPr eaLnBrk="1" hangingPunct="1"/>
            <a:r>
              <a:rPr lang="en-US" dirty="0" smtClean="0"/>
              <a:t>Unlike other components of the Data Provider, </a:t>
            </a:r>
            <a:r>
              <a:rPr lang="en-US" b="1" dirty="0" err="1" smtClean="0"/>
              <a:t>DataReader</a:t>
            </a:r>
            <a:r>
              <a:rPr lang="en-US" dirty="0" smtClean="0"/>
              <a:t> objects </a:t>
            </a:r>
            <a:r>
              <a:rPr lang="en-US" dirty="0" smtClean="0">
                <a:solidFill>
                  <a:srgbClr val="C00000"/>
                </a:solidFill>
              </a:rPr>
              <a:t>cannot be directly </a:t>
            </a:r>
            <a:r>
              <a:rPr lang="en-US" i="1" dirty="0" smtClean="0">
                <a:solidFill>
                  <a:srgbClr val="C00000"/>
                </a:solidFill>
              </a:rPr>
              <a:t>instantiated</a:t>
            </a:r>
            <a:r>
              <a:rPr lang="en-US" dirty="0" smtClean="0"/>
              <a:t>.</a:t>
            </a:r>
          </a:p>
          <a:p>
            <a:pPr eaLnBrk="1" hangingPunct="1"/>
            <a:r>
              <a:rPr lang="en-US" dirty="0" smtClean="0"/>
              <a:t>Rather, the </a:t>
            </a:r>
            <a:r>
              <a:rPr lang="en-US" dirty="0" err="1" smtClean="0"/>
              <a:t>DataReader</a:t>
            </a:r>
            <a:r>
              <a:rPr lang="en-US" dirty="0" smtClean="0"/>
              <a:t> is returned as the result of the Command object's </a:t>
            </a:r>
            <a:r>
              <a:rPr lang="en-US" b="1" i="1" dirty="0" err="1" smtClean="0"/>
              <a:t>ExecuteReader</a:t>
            </a:r>
            <a:r>
              <a:rPr lang="en-US" dirty="0" smtClean="0"/>
              <a:t> method.</a:t>
            </a:r>
          </a:p>
        </p:txBody>
      </p:sp>
      <p:sp>
        <p:nvSpPr>
          <p:cNvPr id="23556"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46809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FEEB16-169D-450F-A359-B71F7503C94F}" type="slidenum">
              <a:rPr lang="en-US">
                <a:solidFill>
                  <a:srgbClr val="FFFFFF"/>
                </a:solidFill>
              </a:rPr>
              <a:pPr eaLnBrk="1" hangingPunct="1"/>
              <a:t>19</a:t>
            </a:fld>
            <a:endParaRPr lang="en-US">
              <a:solidFill>
                <a:srgbClr val="FFFFFF"/>
              </a:solidFill>
            </a:endParaRPr>
          </a:p>
        </p:txBody>
      </p:sp>
      <p:sp>
        <p:nvSpPr>
          <p:cNvPr id="24579" name="Rectangle 2"/>
          <p:cNvSpPr>
            <a:spLocks noGrp="1" noChangeArrowheads="1"/>
          </p:cNvSpPr>
          <p:nvPr>
            <p:ph sz="quarter" idx="1"/>
          </p:nvPr>
        </p:nvSpPr>
        <p:spPr>
          <a:xfrm>
            <a:off x="276225" y="533400"/>
            <a:ext cx="8839200" cy="6705600"/>
          </a:xfrm>
        </p:spPr>
        <p:txBody>
          <a:bodyPr lIns="90488" tIns="44450" rIns="90488" bIns="44450"/>
          <a:lstStyle/>
          <a:p>
            <a:pPr eaLnBrk="1" hangingPunct="1">
              <a:lnSpc>
                <a:spcPct val="90000"/>
              </a:lnSpc>
              <a:buFontTx/>
              <a:buNone/>
            </a:pPr>
            <a:r>
              <a:rPr lang="en-US" sz="3600" b="1" dirty="0" smtClean="0"/>
              <a:t>The </a:t>
            </a:r>
            <a:r>
              <a:rPr lang="en-US" sz="3600" b="1" dirty="0" err="1" smtClean="0"/>
              <a:t>DataReader</a:t>
            </a:r>
            <a:r>
              <a:rPr lang="en-US" sz="3600" b="1" dirty="0" smtClean="0"/>
              <a:t> Object </a:t>
            </a:r>
          </a:p>
          <a:p>
            <a:pPr eaLnBrk="1" hangingPunct="1">
              <a:lnSpc>
                <a:spcPct val="90000"/>
              </a:lnSpc>
            </a:pPr>
            <a:r>
              <a:rPr lang="en-US" sz="2800" dirty="0" smtClean="0"/>
              <a:t>The </a:t>
            </a:r>
            <a:r>
              <a:rPr lang="en-US" sz="2800" b="1" dirty="0" err="1" smtClean="0"/>
              <a:t>SqlCommand.ExecuteReader</a:t>
            </a:r>
            <a:r>
              <a:rPr lang="en-US" sz="2800" dirty="0" smtClean="0"/>
              <a:t> method returns a </a:t>
            </a:r>
            <a:r>
              <a:rPr lang="en-US" sz="2800" b="1" dirty="0" err="1" smtClean="0"/>
              <a:t>SqlDataReader</a:t>
            </a:r>
            <a:r>
              <a:rPr lang="en-US" sz="2800" dirty="0" smtClean="0"/>
              <a:t> object, and the </a:t>
            </a:r>
            <a:r>
              <a:rPr lang="en-US" sz="2800" b="1" dirty="0" err="1" smtClean="0"/>
              <a:t>OleDbCommand.ExecuteReader</a:t>
            </a:r>
            <a:r>
              <a:rPr lang="en-US" sz="2800" dirty="0" smtClean="0"/>
              <a:t> method returns an </a:t>
            </a:r>
            <a:r>
              <a:rPr lang="en-US" sz="2800" b="1" dirty="0" err="1" smtClean="0"/>
              <a:t>OleDbDataReader</a:t>
            </a:r>
            <a:r>
              <a:rPr lang="en-US" sz="2800" dirty="0" smtClean="0"/>
              <a:t> object.</a:t>
            </a:r>
          </a:p>
          <a:p>
            <a:pPr eaLnBrk="1" hangingPunct="1">
              <a:lnSpc>
                <a:spcPct val="90000"/>
              </a:lnSpc>
            </a:pPr>
            <a:endParaRPr lang="en-US" sz="2800" dirty="0" smtClean="0"/>
          </a:p>
          <a:p>
            <a:pPr eaLnBrk="1" hangingPunct="1">
              <a:lnSpc>
                <a:spcPct val="90000"/>
              </a:lnSpc>
            </a:pPr>
            <a:r>
              <a:rPr lang="en-US" sz="2800" dirty="0" smtClean="0"/>
              <a:t>The </a:t>
            </a:r>
            <a:r>
              <a:rPr lang="en-US" sz="2800" dirty="0" err="1" smtClean="0"/>
              <a:t>DataReader</a:t>
            </a:r>
            <a:r>
              <a:rPr lang="en-US" sz="2800" dirty="0" smtClean="0"/>
              <a:t> can provide rows of data directly to application logic when you do not need to keep the data cached in memory</a:t>
            </a:r>
            <a:r>
              <a:rPr lang="en-US" sz="2800" dirty="0" smtClean="0"/>
              <a:t>.</a:t>
            </a:r>
          </a:p>
          <a:p>
            <a:pPr eaLnBrk="1" hangingPunct="1">
              <a:lnSpc>
                <a:spcPct val="90000"/>
              </a:lnSpc>
            </a:pPr>
            <a:endParaRPr lang="en-US" sz="2800" dirty="0" smtClean="0"/>
          </a:p>
          <a:p>
            <a:pPr eaLnBrk="1" hangingPunct="1">
              <a:lnSpc>
                <a:spcPct val="90000"/>
              </a:lnSpc>
            </a:pPr>
            <a:r>
              <a:rPr lang="en-US" sz="2800" dirty="0" smtClean="0"/>
              <a:t>Because only one row is in memory at a time, the </a:t>
            </a:r>
            <a:r>
              <a:rPr lang="en-US" sz="2800" dirty="0" err="1" smtClean="0"/>
              <a:t>DataReader</a:t>
            </a:r>
            <a:r>
              <a:rPr lang="en-US" sz="2800" dirty="0" smtClean="0"/>
              <a:t> provides the lowest overhead in terms of system performance but requires the exclusive use of an open Connection object for the lifetime of the </a:t>
            </a:r>
            <a:r>
              <a:rPr lang="en-US" sz="2800" dirty="0" err="1" smtClean="0"/>
              <a:t>DataReader</a:t>
            </a:r>
            <a:r>
              <a:rPr lang="en-US" dirty="0" smtClean="0"/>
              <a:t>.  </a:t>
            </a:r>
          </a:p>
        </p:txBody>
      </p:sp>
      <p:sp>
        <p:nvSpPr>
          <p:cNvPr id="24580"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3885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B6E3D5-07CE-4DC9-85B9-C37723B96674}" type="slidenum">
              <a:rPr lang="en-US">
                <a:solidFill>
                  <a:srgbClr val="FFFFFF"/>
                </a:solidFill>
              </a:rPr>
              <a:pPr eaLnBrk="1" hangingPunct="1"/>
              <a:t>2</a:t>
            </a:fld>
            <a:endParaRPr lang="en-US">
              <a:solidFill>
                <a:srgbClr val="FFFFFF"/>
              </a:solidFill>
            </a:endParaRPr>
          </a:p>
        </p:txBody>
      </p:sp>
      <p:sp>
        <p:nvSpPr>
          <p:cNvPr id="7171" name="Rectangle 2"/>
          <p:cNvSpPr>
            <a:spLocks noGrp="1" noChangeArrowheads="1"/>
          </p:cNvSpPr>
          <p:nvPr>
            <p:ph sz="quarter" idx="1"/>
          </p:nvPr>
        </p:nvSpPr>
        <p:spPr>
          <a:xfrm>
            <a:off x="152400" y="152400"/>
            <a:ext cx="8839200" cy="6705600"/>
          </a:xfrm>
        </p:spPr>
        <p:txBody>
          <a:bodyPr lIns="90488" tIns="44450" rIns="90488" bIns="44450"/>
          <a:lstStyle/>
          <a:p>
            <a:pPr eaLnBrk="1" hangingPunct="1">
              <a:buFontTx/>
              <a:buNone/>
              <a:defRPr/>
            </a:pPr>
            <a:endParaRPr lang="en-US" sz="4000" b="1" dirty="0" smtClean="0">
              <a:solidFill>
                <a:srgbClr val="0070C0"/>
              </a:solidFill>
            </a:endParaRPr>
          </a:p>
          <a:p>
            <a:pPr eaLnBrk="1" hangingPunct="1">
              <a:buFontTx/>
              <a:buNone/>
              <a:defRPr/>
            </a:pPr>
            <a:r>
              <a:rPr lang="en-US" sz="4000" b="1" dirty="0" smtClean="0">
                <a:solidFill>
                  <a:srgbClr val="0070C0"/>
                </a:solidFill>
              </a:rPr>
              <a:t>ADO </a:t>
            </a:r>
            <a:r>
              <a:rPr lang="en-US" sz="4000" b="1" dirty="0" smtClean="0">
                <a:solidFill>
                  <a:srgbClr val="0070C0"/>
                </a:solidFill>
              </a:rPr>
              <a:t>.NET </a:t>
            </a:r>
          </a:p>
          <a:p>
            <a:pPr eaLnBrk="1" hangingPunct="1">
              <a:defRPr/>
            </a:pPr>
            <a:r>
              <a:rPr lang="en-US" sz="2800" dirty="0" smtClean="0">
                <a:solidFill>
                  <a:srgbClr val="0070C0"/>
                </a:solidFill>
              </a:rPr>
              <a:t>Data access is </a:t>
            </a:r>
            <a:r>
              <a:rPr lang="en-US" sz="2800" dirty="0" smtClean="0">
                <a:solidFill>
                  <a:srgbClr val="00B050"/>
                </a:solidFill>
              </a:rPr>
              <a:t>making the application interact with a database</a:t>
            </a:r>
          </a:p>
          <a:p>
            <a:pPr eaLnBrk="1" hangingPunct="1">
              <a:defRPr/>
            </a:pPr>
            <a:r>
              <a:rPr lang="en-US" sz="2800" dirty="0" smtClean="0">
                <a:solidFill>
                  <a:schemeClr val="accent1">
                    <a:lumMod val="50000"/>
                  </a:schemeClr>
                </a:solidFill>
              </a:rPr>
              <a:t>Different applications have different requirements for database access.</a:t>
            </a:r>
          </a:p>
          <a:p>
            <a:pPr eaLnBrk="1" hangingPunct="1">
              <a:defRPr/>
            </a:pPr>
            <a:r>
              <a:rPr lang="en-US" sz="2800" dirty="0" smtClean="0">
                <a:solidFill>
                  <a:srgbClr val="0070C0"/>
                </a:solidFill>
              </a:rPr>
              <a:t>VB .NET uses </a:t>
            </a:r>
            <a:r>
              <a:rPr lang="en-US" sz="2800" i="1" dirty="0" smtClean="0">
                <a:solidFill>
                  <a:schemeClr val="accent1">
                    <a:lumMod val="50000"/>
                  </a:schemeClr>
                </a:solidFill>
              </a:rPr>
              <a:t>ADO .NET</a:t>
            </a:r>
            <a:r>
              <a:rPr lang="en-US" sz="2800" dirty="0" smtClean="0">
                <a:solidFill>
                  <a:schemeClr val="accent1">
                    <a:lumMod val="50000"/>
                  </a:schemeClr>
                </a:solidFill>
              </a:rPr>
              <a:t> (Active X Data Object) </a:t>
            </a:r>
            <a:r>
              <a:rPr lang="en-US" sz="2800" dirty="0" smtClean="0">
                <a:solidFill>
                  <a:srgbClr val="0070C0"/>
                </a:solidFill>
              </a:rPr>
              <a:t>as it's data access and manipulation protocol which also enables us to work with data on the Internet. </a:t>
            </a:r>
          </a:p>
          <a:p>
            <a:pPr eaLnBrk="1" hangingPunct="1">
              <a:defRPr/>
            </a:pPr>
            <a:r>
              <a:rPr lang="en-US" sz="2800" dirty="0" smtClean="0">
                <a:solidFill>
                  <a:srgbClr val="0070C0"/>
                </a:solidFill>
              </a:rPr>
              <a:t>A set of classes, interfaces, structures, and enumerations that manage data access from within the .NET Framework</a:t>
            </a:r>
          </a:p>
          <a:p>
            <a:pPr eaLnBrk="1" hangingPunct="1">
              <a:defRPr/>
            </a:pPr>
            <a:endParaRPr lang="en-US" sz="2800" dirty="0" smtClean="0">
              <a:solidFill>
                <a:srgbClr val="0070C0"/>
              </a:solidFill>
            </a:endParaRPr>
          </a:p>
        </p:txBody>
      </p:sp>
      <p:sp>
        <p:nvSpPr>
          <p:cNvPr id="7172"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9451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smtClean="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3D1DA8-781F-4353-A69A-E46575380012}" type="slidenum">
              <a:rPr lang="en-US">
                <a:solidFill>
                  <a:srgbClr val="FFFFFF"/>
                </a:solidFill>
                <a:latin typeface="Franklin Gothic Book" panose="020B0503020102020204" pitchFamily="34" charset="0"/>
              </a:rPr>
              <a:pPr eaLnBrk="1" hangingPunct="1"/>
              <a:t>20</a:t>
            </a:fld>
            <a:endParaRPr lang="en-US">
              <a:solidFill>
                <a:srgbClr val="FFFFFF"/>
              </a:solidFill>
              <a:latin typeface="Franklin Gothic Book" panose="020B0503020102020204" pitchFamily="34" charset="0"/>
            </a:endParaRPr>
          </a:p>
        </p:txBody>
      </p:sp>
      <p:pic>
        <p:nvPicPr>
          <p:cNvPr id="25605" name="Content Placeholder 5" descr="http://www.homeandlearn.co.uk/net/images/vb_2010/addressBook_ACCESS_p280.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38200" y="2133600"/>
            <a:ext cx="7010400" cy="2819400"/>
          </a:xfrm>
        </p:spPr>
      </p:pic>
    </p:spTree>
    <p:extLst>
      <p:ext uri="{BB962C8B-B14F-4D97-AF65-F5344CB8AC3E}">
        <p14:creationId xmlns:p14="http://schemas.microsoft.com/office/powerpoint/2010/main" val="1774407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41D987-3841-40FD-B1D5-C7C93E2B0CE5}" type="slidenum">
              <a:rPr lang="en-US">
                <a:solidFill>
                  <a:srgbClr val="FFFFFF"/>
                </a:solidFill>
              </a:rPr>
              <a:pPr eaLnBrk="1" hangingPunct="1"/>
              <a:t>21</a:t>
            </a:fld>
            <a:endParaRPr lang="en-US">
              <a:solidFill>
                <a:srgbClr val="FFFFFF"/>
              </a:solidFill>
            </a:endParaRPr>
          </a:p>
        </p:txBody>
      </p:sp>
      <p:sp>
        <p:nvSpPr>
          <p:cNvPr id="26627" name="Rectangle 2"/>
          <p:cNvSpPr>
            <a:spLocks noGrp="1" noChangeArrowheads="1"/>
          </p:cNvSpPr>
          <p:nvPr>
            <p:ph sz="quarter" idx="1"/>
          </p:nvPr>
        </p:nvSpPr>
        <p:spPr>
          <a:xfrm>
            <a:off x="152400" y="304800"/>
            <a:ext cx="8839200" cy="6705600"/>
          </a:xfrm>
        </p:spPr>
        <p:txBody>
          <a:bodyPr lIns="90488" tIns="44450" rIns="90488" bIns="44450"/>
          <a:lstStyle/>
          <a:p>
            <a:pPr eaLnBrk="1" hangingPunct="1">
              <a:lnSpc>
                <a:spcPct val="90000"/>
              </a:lnSpc>
              <a:buFontTx/>
              <a:buNone/>
            </a:pPr>
            <a:r>
              <a:rPr lang="en-US" sz="3600" b="1" dirty="0" smtClean="0"/>
              <a:t>The </a:t>
            </a:r>
            <a:r>
              <a:rPr lang="en-US" sz="3600" b="1" dirty="0" err="1" smtClean="0"/>
              <a:t>DataAdapter</a:t>
            </a:r>
            <a:r>
              <a:rPr lang="en-US" sz="3600" b="1" dirty="0" smtClean="0"/>
              <a:t> Object</a:t>
            </a:r>
            <a:r>
              <a:rPr lang="en-US" b="1" dirty="0" smtClean="0"/>
              <a:t> </a:t>
            </a:r>
          </a:p>
          <a:p>
            <a:pPr eaLnBrk="1" hangingPunct="1">
              <a:lnSpc>
                <a:spcPct val="90000"/>
              </a:lnSpc>
            </a:pPr>
            <a:r>
              <a:rPr lang="en-US" dirty="0" smtClean="0"/>
              <a:t>The </a:t>
            </a:r>
            <a:r>
              <a:rPr lang="en-US" dirty="0" err="1" smtClean="0"/>
              <a:t>DataAdapter</a:t>
            </a:r>
            <a:r>
              <a:rPr lang="en-US" dirty="0" smtClean="0"/>
              <a:t> is the class at the core of ADO.NET's disconnected data access.</a:t>
            </a:r>
          </a:p>
          <a:p>
            <a:pPr eaLnBrk="1" hangingPunct="1">
              <a:lnSpc>
                <a:spcPct val="90000"/>
              </a:lnSpc>
            </a:pPr>
            <a:r>
              <a:rPr lang="en-US" dirty="0" smtClean="0"/>
              <a:t>It is essentially the </a:t>
            </a:r>
            <a:r>
              <a:rPr lang="en-US" i="1" dirty="0" smtClean="0"/>
              <a:t>middleman</a:t>
            </a:r>
            <a:r>
              <a:rPr lang="en-US" dirty="0" smtClean="0"/>
              <a:t> facilitating all communication between the database and a </a:t>
            </a:r>
            <a:r>
              <a:rPr lang="en-US" dirty="0" err="1" smtClean="0"/>
              <a:t>DataSet</a:t>
            </a:r>
            <a:r>
              <a:rPr lang="en-US" dirty="0" smtClean="0"/>
              <a:t>.</a:t>
            </a:r>
          </a:p>
          <a:p>
            <a:pPr eaLnBrk="1" hangingPunct="1">
              <a:lnSpc>
                <a:spcPct val="90000"/>
              </a:lnSpc>
            </a:pPr>
            <a:r>
              <a:rPr lang="en-US" dirty="0" smtClean="0"/>
              <a:t>The </a:t>
            </a:r>
            <a:r>
              <a:rPr lang="en-US" dirty="0" err="1" smtClean="0"/>
              <a:t>DataAdapter</a:t>
            </a:r>
            <a:r>
              <a:rPr lang="en-US" dirty="0" smtClean="0"/>
              <a:t> is used either to fill a </a:t>
            </a:r>
            <a:r>
              <a:rPr lang="en-US" dirty="0" err="1" smtClean="0"/>
              <a:t>DataTable</a:t>
            </a:r>
            <a:r>
              <a:rPr lang="en-US" dirty="0" smtClean="0"/>
              <a:t> or </a:t>
            </a:r>
            <a:r>
              <a:rPr lang="en-US" dirty="0" err="1" smtClean="0"/>
              <a:t>DataSet</a:t>
            </a:r>
            <a:r>
              <a:rPr lang="en-US" dirty="0" smtClean="0"/>
              <a:t> with data from the database with it's </a:t>
            </a:r>
            <a:r>
              <a:rPr lang="en-US" i="1" dirty="0" smtClean="0"/>
              <a:t>Fill</a:t>
            </a:r>
            <a:r>
              <a:rPr lang="en-US" dirty="0" smtClean="0"/>
              <a:t> method.</a:t>
            </a:r>
          </a:p>
          <a:p>
            <a:pPr eaLnBrk="1" hangingPunct="1">
              <a:lnSpc>
                <a:spcPct val="90000"/>
              </a:lnSpc>
            </a:pPr>
            <a:r>
              <a:rPr lang="en-US" dirty="0" smtClean="0"/>
              <a:t>After the memory-resident data has been manipulated, the </a:t>
            </a:r>
            <a:r>
              <a:rPr lang="en-US" dirty="0" err="1" smtClean="0"/>
              <a:t>DataAdapter</a:t>
            </a:r>
            <a:r>
              <a:rPr lang="en-US" dirty="0" smtClean="0"/>
              <a:t> can commit the changes to the database by calling the</a:t>
            </a:r>
            <a:r>
              <a:rPr lang="en-US" i="1" dirty="0" smtClean="0"/>
              <a:t> Update</a:t>
            </a:r>
            <a:r>
              <a:rPr lang="en-US" dirty="0" smtClean="0"/>
              <a:t> method.</a:t>
            </a:r>
          </a:p>
        </p:txBody>
      </p:sp>
      <p:sp>
        <p:nvSpPr>
          <p:cNvPr id="26628"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88620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C74491-CA62-41C0-94A4-2922ABD0E787}" type="slidenum">
              <a:rPr lang="en-US">
                <a:solidFill>
                  <a:srgbClr val="FFFFFF"/>
                </a:solidFill>
              </a:rPr>
              <a:pPr eaLnBrk="1" hangingPunct="1"/>
              <a:t>22</a:t>
            </a:fld>
            <a:endParaRPr lang="en-US">
              <a:solidFill>
                <a:srgbClr val="FFFFFF"/>
              </a:solidFill>
            </a:endParaRPr>
          </a:p>
        </p:txBody>
      </p:sp>
      <p:sp>
        <p:nvSpPr>
          <p:cNvPr id="27651" name="Rectangle 2"/>
          <p:cNvSpPr>
            <a:spLocks noGrp="1" noChangeArrowheads="1"/>
          </p:cNvSpPr>
          <p:nvPr>
            <p:ph sz="quarter" idx="1"/>
          </p:nvPr>
        </p:nvSpPr>
        <p:spPr>
          <a:xfrm>
            <a:off x="152400" y="381000"/>
            <a:ext cx="8839200" cy="6705600"/>
          </a:xfrm>
        </p:spPr>
        <p:txBody>
          <a:bodyPr lIns="90488" tIns="44450" rIns="90488" bIns="44450"/>
          <a:lstStyle/>
          <a:p>
            <a:pPr eaLnBrk="1" hangingPunct="1">
              <a:buFontTx/>
              <a:buNone/>
            </a:pPr>
            <a:r>
              <a:rPr lang="en-US" sz="3600" b="1" dirty="0" smtClean="0"/>
              <a:t>The </a:t>
            </a:r>
            <a:r>
              <a:rPr lang="en-US" sz="3600" b="1" dirty="0" err="1" smtClean="0"/>
              <a:t>DataAdapter</a:t>
            </a:r>
            <a:r>
              <a:rPr lang="en-US" sz="3600" b="1" dirty="0" smtClean="0"/>
              <a:t> Object</a:t>
            </a:r>
            <a:r>
              <a:rPr lang="en-US" b="1" dirty="0" smtClean="0"/>
              <a:t> </a:t>
            </a:r>
          </a:p>
          <a:p>
            <a:pPr eaLnBrk="1" hangingPunct="1"/>
            <a:r>
              <a:rPr lang="en-US" dirty="0" smtClean="0"/>
              <a:t>The </a:t>
            </a:r>
            <a:r>
              <a:rPr lang="en-US" dirty="0" err="1" smtClean="0"/>
              <a:t>DataAdapter</a:t>
            </a:r>
            <a:r>
              <a:rPr lang="en-US" dirty="0" smtClean="0"/>
              <a:t> provides four properties that represent database commands: </a:t>
            </a:r>
          </a:p>
          <a:p>
            <a:pPr eaLnBrk="1" hangingPunct="1">
              <a:buFontTx/>
              <a:buNone/>
            </a:pPr>
            <a:r>
              <a:rPr lang="en-US" dirty="0" smtClean="0"/>
              <a:t>	</a:t>
            </a:r>
            <a:r>
              <a:rPr lang="en-US" b="1" dirty="0" err="1" smtClean="0"/>
              <a:t>SelectCommand</a:t>
            </a:r>
            <a:r>
              <a:rPr lang="en-US" b="1" dirty="0" smtClean="0"/>
              <a:t/>
            </a:r>
            <a:br>
              <a:rPr lang="en-US" b="1" dirty="0" smtClean="0"/>
            </a:br>
            <a:r>
              <a:rPr lang="en-US" b="1" dirty="0" err="1" smtClean="0"/>
              <a:t>InsertCommand</a:t>
            </a:r>
            <a:r>
              <a:rPr lang="en-US" b="1" dirty="0" smtClean="0"/>
              <a:t/>
            </a:r>
            <a:br>
              <a:rPr lang="en-US" b="1" dirty="0" smtClean="0"/>
            </a:br>
            <a:r>
              <a:rPr lang="en-US" b="1" dirty="0" err="1" smtClean="0"/>
              <a:t>DeleteCommand</a:t>
            </a:r>
            <a:r>
              <a:rPr lang="en-US" b="1" dirty="0" smtClean="0"/>
              <a:t/>
            </a:r>
            <a:br>
              <a:rPr lang="en-US" b="1" dirty="0" smtClean="0"/>
            </a:br>
            <a:r>
              <a:rPr lang="en-US" b="1" dirty="0" err="1" smtClean="0"/>
              <a:t>UpdateCommand</a:t>
            </a:r>
            <a:r>
              <a:rPr lang="en-US" b="1" dirty="0" smtClean="0"/>
              <a:t> </a:t>
            </a:r>
          </a:p>
          <a:p>
            <a:pPr eaLnBrk="1" hangingPunct="1"/>
            <a:r>
              <a:rPr lang="en-US" dirty="0" smtClean="0"/>
              <a:t>When the Update method is called, changes in the </a:t>
            </a:r>
            <a:r>
              <a:rPr lang="en-US" dirty="0" err="1" smtClean="0"/>
              <a:t>DataSet</a:t>
            </a:r>
            <a:r>
              <a:rPr lang="en-US" dirty="0" smtClean="0"/>
              <a:t> are copied back to the database and the appropriate </a:t>
            </a:r>
            <a:r>
              <a:rPr lang="en-US" dirty="0" err="1" smtClean="0"/>
              <a:t>InsertCommand</a:t>
            </a:r>
            <a:r>
              <a:rPr lang="en-US" dirty="0" smtClean="0"/>
              <a:t>, </a:t>
            </a:r>
            <a:r>
              <a:rPr lang="en-US" dirty="0" err="1" smtClean="0"/>
              <a:t>DeleteCommand</a:t>
            </a:r>
            <a:r>
              <a:rPr lang="en-US" dirty="0" smtClean="0"/>
              <a:t>, or </a:t>
            </a:r>
            <a:r>
              <a:rPr lang="en-US" dirty="0" err="1" smtClean="0"/>
              <a:t>UpdateCommand</a:t>
            </a:r>
            <a:r>
              <a:rPr lang="en-US" dirty="0" smtClean="0"/>
              <a:t> is executed.  </a:t>
            </a:r>
          </a:p>
        </p:txBody>
      </p:sp>
      <p:sp>
        <p:nvSpPr>
          <p:cNvPr id="27652"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97061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838200" y="381000"/>
            <a:ext cx="7215188" cy="952500"/>
          </a:xfrm>
        </p:spPr>
        <p:txBody>
          <a:bodyPr>
            <a:normAutofit/>
          </a:bodyPr>
          <a:lstStyle/>
          <a:p>
            <a:pPr eaLnBrk="1" fontAlgn="auto" hangingPunct="1">
              <a:spcAft>
                <a:spcPts val="0"/>
              </a:spcAft>
              <a:defRPr/>
            </a:pPr>
            <a:r>
              <a:rPr lang="en-US" dirty="0" err="1" smtClean="0">
                <a:solidFill>
                  <a:srgbClr val="FF0000"/>
                </a:solidFill>
                <a:effectLst>
                  <a:outerShdw blurRad="38100" dist="38100" dir="2700000" algn="tl">
                    <a:srgbClr val="000000"/>
                  </a:outerShdw>
                </a:effectLst>
              </a:rPr>
              <a:t>DataAdapter</a:t>
            </a:r>
            <a:endParaRPr lang="en-US" dirty="0" smtClean="0">
              <a:solidFill>
                <a:srgbClr val="FF0000"/>
              </a:solidFill>
              <a:effectLst>
                <a:outerShdw blurRad="38100" dist="38100" dir="2700000" algn="tl">
                  <a:srgbClr val="C0C0C0"/>
                </a:outerShdw>
              </a:effectLst>
            </a:endParaRPr>
          </a:p>
        </p:txBody>
      </p:sp>
      <p:sp>
        <p:nvSpPr>
          <p:cNvPr id="140292" name="AutoShape 4"/>
          <p:cNvSpPr>
            <a:spLocks noChangeArrowheads="1"/>
          </p:cNvSpPr>
          <p:nvPr/>
        </p:nvSpPr>
        <p:spPr bwMode="auto">
          <a:xfrm>
            <a:off x="6223000" y="1776413"/>
            <a:ext cx="2339975" cy="2101850"/>
          </a:xfrm>
          <a:prstGeom prst="can">
            <a:avLst>
              <a:gd name="adj" fmla="val 25000"/>
            </a:avLst>
          </a:prstGeom>
          <a:gradFill rotWithShape="1">
            <a:gsLst>
              <a:gs pos="0">
                <a:schemeClr val="accent1"/>
              </a:gs>
              <a:gs pos="100000">
                <a:schemeClr val="accent1">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dirty="0">
                <a:solidFill>
                  <a:srgbClr val="FFFF66"/>
                </a:solidFill>
                <a:effectLst>
                  <a:outerShdw blurRad="38100" dist="38100" dir="2700000" algn="tl">
                    <a:srgbClr val="000000"/>
                  </a:outerShdw>
                </a:effectLst>
                <a:latin typeface="Arial" charset="0"/>
                <a:cs typeface="+mn-cs"/>
              </a:rPr>
              <a:t>Database</a:t>
            </a:r>
          </a:p>
        </p:txBody>
      </p:sp>
      <p:sp>
        <p:nvSpPr>
          <p:cNvPr id="28676" name="AutoShape 5"/>
          <p:cNvSpPr>
            <a:spLocks noChangeArrowheads="1"/>
          </p:cNvSpPr>
          <p:nvPr/>
        </p:nvSpPr>
        <p:spPr bwMode="auto">
          <a:xfrm>
            <a:off x="4445000" y="5138738"/>
            <a:ext cx="1497013" cy="4206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00FF"/>
              </a:gs>
              <a:gs pos="100000">
                <a:srgbClr val="000076"/>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8677" name="AutoShape 6"/>
          <p:cNvSpPr>
            <a:spLocks noChangeArrowheads="1"/>
          </p:cNvSpPr>
          <p:nvPr/>
        </p:nvSpPr>
        <p:spPr bwMode="auto">
          <a:xfrm>
            <a:off x="4445000" y="2827338"/>
            <a:ext cx="1497013" cy="4206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7600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8678" name="AutoShape 7"/>
          <p:cNvSpPr>
            <a:spLocks noChangeArrowheads="1"/>
          </p:cNvSpPr>
          <p:nvPr/>
        </p:nvSpPr>
        <p:spPr bwMode="auto">
          <a:xfrm rot="10800000">
            <a:off x="4445000" y="2406650"/>
            <a:ext cx="1497013" cy="42068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00FF"/>
              </a:gs>
              <a:gs pos="100000">
                <a:srgbClr val="000076"/>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8679" name="AutoShape 8"/>
          <p:cNvSpPr>
            <a:spLocks noChangeArrowheads="1"/>
          </p:cNvSpPr>
          <p:nvPr/>
        </p:nvSpPr>
        <p:spPr bwMode="auto">
          <a:xfrm rot="10800000">
            <a:off x="4351338" y="5559425"/>
            <a:ext cx="1497012" cy="42068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7600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40297" name="AutoShape 9"/>
          <p:cNvSpPr>
            <a:spLocks noChangeArrowheads="1"/>
          </p:cNvSpPr>
          <p:nvPr/>
        </p:nvSpPr>
        <p:spPr bwMode="auto">
          <a:xfrm>
            <a:off x="6223000" y="5138738"/>
            <a:ext cx="2339975" cy="1157287"/>
          </a:xfrm>
          <a:prstGeom prst="roundRect">
            <a:avLst>
              <a:gd name="adj" fmla="val 16667"/>
            </a:avLst>
          </a:prstGeom>
          <a:gradFill rotWithShape="1">
            <a:gsLst>
              <a:gs pos="0">
                <a:schemeClr val="accent2"/>
              </a:gs>
              <a:gs pos="100000">
                <a:schemeClr val="accent2">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dirty="0" err="1">
                <a:solidFill>
                  <a:srgbClr val="FFFF66"/>
                </a:solidFill>
                <a:effectLst>
                  <a:outerShdw blurRad="38100" dist="38100" dir="2700000" algn="tl">
                    <a:srgbClr val="000000"/>
                  </a:outerShdw>
                </a:effectLst>
                <a:latin typeface="Arial" charset="0"/>
                <a:cs typeface="+mn-cs"/>
              </a:rPr>
              <a:t>DataSet</a:t>
            </a:r>
            <a:endParaRPr lang="en-US" sz="2400" dirty="0">
              <a:solidFill>
                <a:srgbClr val="FFFF66"/>
              </a:solidFill>
              <a:effectLst>
                <a:outerShdw blurRad="38100" dist="38100" dir="2700000" algn="tl">
                  <a:srgbClr val="000000"/>
                </a:outerShdw>
              </a:effectLst>
              <a:latin typeface="Arial" charset="0"/>
              <a:cs typeface="+mn-cs"/>
            </a:endParaRPr>
          </a:p>
        </p:txBody>
      </p:sp>
      <p:sp>
        <p:nvSpPr>
          <p:cNvPr id="140298" name="AutoShape 10"/>
          <p:cNvSpPr>
            <a:spLocks noChangeArrowheads="1"/>
          </p:cNvSpPr>
          <p:nvPr/>
        </p:nvSpPr>
        <p:spPr bwMode="auto">
          <a:xfrm>
            <a:off x="508000" y="1663700"/>
            <a:ext cx="3744913" cy="4624388"/>
          </a:xfrm>
          <a:prstGeom prst="roundRect">
            <a:avLst>
              <a:gd name="adj" fmla="val 16667"/>
            </a:avLst>
          </a:prstGeom>
          <a:gradFill rotWithShape="1">
            <a:gsLst>
              <a:gs pos="0">
                <a:srgbClr val="008000"/>
              </a:gs>
              <a:gs pos="100000">
                <a:srgbClr val="008000">
                  <a:gamma/>
                  <a:shade val="46275"/>
                  <a:invGamma/>
                </a:srgbClr>
              </a:gs>
            </a:gsLst>
            <a:lin ang="2700000" scaled="1"/>
          </a:gradFill>
          <a:ln w="9525">
            <a:solidFill>
              <a:schemeClr val="tx1"/>
            </a:solidFill>
            <a:round/>
            <a:headEnd/>
            <a:tailEnd/>
          </a:ln>
          <a:effectLst/>
        </p:spPr>
        <p:txBody>
          <a:bodyPr wrap="none"/>
          <a:lstStyle/>
          <a:p>
            <a:pPr algn="ctr">
              <a:defRPr/>
            </a:pPr>
            <a:r>
              <a:rPr lang="en-US" sz="2400" dirty="0">
                <a:solidFill>
                  <a:srgbClr val="FFFF66"/>
                </a:solidFill>
                <a:effectLst>
                  <a:outerShdw blurRad="38100" dist="38100" dir="2700000" algn="tl">
                    <a:srgbClr val="000000"/>
                  </a:outerShdw>
                </a:effectLst>
                <a:latin typeface="Arial" charset="0"/>
                <a:cs typeface="+mn-cs"/>
              </a:rPr>
              <a:t>DataAdapter</a:t>
            </a:r>
          </a:p>
        </p:txBody>
      </p:sp>
      <p:grpSp>
        <p:nvGrpSpPr>
          <p:cNvPr id="28682" name="Group 11"/>
          <p:cNvGrpSpPr>
            <a:grpSpLocks/>
          </p:cNvGrpSpPr>
          <p:nvPr/>
        </p:nvGrpSpPr>
        <p:grpSpPr bwMode="auto">
          <a:xfrm>
            <a:off x="914400" y="2819400"/>
            <a:ext cx="2901950" cy="1997075"/>
            <a:chOff x="912" y="1872"/>
            <a:chExt cx="1488" cy="912"/>
          </a:xfrm>
        </p:grpSpPr>
        <p:sp>
          <p:nvSpPr>
            <p:cNvPr id="140300" name="AutoShape 12"/>
            <p:cNvSpPr>
              <a:spLocks noChangeArrowheads="1"/>
            </p:cNvSpPr>
            <p:nvPr/>
          </p:nvSpPr>
          <p:spPr bwMode="auto">
            <a:xfrm>
              <a:off x="912" y="1872"/>
              <a:ext cx="1488" cy="192"/>
            </a:xfrm>
            <a:prstGeom prst="roundRect">
              <a:avLst>
                <a:gd name="adj" fmla="val 16667"/>
              </a:avLst>
            </a:prstGeom>
            <a:gradFill rotWithShape="1">
              <a:gsLst>
                <a:gs pos="0">
                  <a:schemeClr val="folHlink"/>
                </a:gs>
                <a:gs pos="100000">
                  <a:schemeClr val="folHlink">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dirty="0" err="1">
                  <a:solidFill>
                    <a:schemeClr val="bg1"/>
                  </a:solidFill>
                  <a:latin typeface="Arial" charset="0"/>
                  <a:cs typeface="+mn-cs"/>
                </a:rPr>
                <a:t>SelectCommand</a:t>
              </a:r>
              <a:endParaRPr lang="en-US" sz="2400" dirty="0">
                <a:solidFill>
                  <a:schemeClr val="bg1"/>
                </a:solidFill>
                <a:latin typeface="Arial" charset="0"/>
                <a:cs typeface="+mn-cs"/>
              </a:endParaRPr>
            </a:p>
          </p:txBody>
        </p:sp>
        <p:sp>
          <p:nvSpPr>
            <p:cNvPr id="140301" name="AutoShape 13"/>
            <p:cNvSpPr>
              <a:spLocks noChangeArrowheads="1"/>
            </p:cNvSpPr>
            <p:nvPr/>
          </p:nvSpPr>
          <p:spPr bwMode="auto">
            <a:xfrm>
              <a:off x="912" y="2112"/>
              <a:ext cx="1488" cy="192"/>
            </a:xfrm>
            <a:prstGeom prst="roundRect">
              <a:avLst>
                <a:gd name="adj" fmla="val 16667"/>
              </a:avLst>
            </a:prstGeom>
            <a:gradFill rotWithShape="1">
              <a:gsLst>
                <a:gs pos="0">
                  <a:schemeClr val="folHlink"/>
                </a:gs>
                <a:gs pos="100000">
                  <a:schemeClr val="folHlink">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a:solidFill>
                    <a:schemeClr val="bg1"/>
                  </a:solidFill>
                  <a:latin typeface="Arial" charset="0"/>
                  <a:cs typeface="+mn-cs"/>
                </a:rPr>
                <a:t>InsertCommand</a:t>
              </a:r>
            </a:p>
          </p:txBody>
        </p:sp>
        <p:sp>
          <p:nvSpPr>
            <p:cNvPr id="140302" name="AutoShape 14"/>
            <p:cNvSpPr>
              <a:spLocks noChangeArrowheads="1"/>
            </p:cNvSpPr>
            <p:nvPr/>
          </p:nvSpPr>
          <p:spPr bwMode="auto">
            <a:xfrm>
              <a:off x="912" y="2352"/>
              <a:ext cx="1488" cy="192"/>
            </a:xfrm>
            <a:prstGeom prst="roundRect">
              <a:avLst>
                <a:gd name="adj" fmla="val 16667"/>
              </a:avLst>
            </a:prstGeom>
            <a:gradFill rotWithShape="1">
              <a:gsLst>
                <a:gs pos="0">
                  <a:schemeClr val="folHlink"/>
                </a:gs>
                <a:gs pos="100000">
                  <a:schemeClr val="folHlink">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a:solidFill>
                    <a:schemeClr val="bg1"/>
                  </a:solidFill>
                  <a:latin typeface="Arial" charset="0"/>
                  <a:cs typeface="+mn-cs"/>
                </a:rPr>
                <a:t>UpdateCommand</a:t>
              </a:r>
            </a:p>
          </p:txBody>
        </p:sp>
        <p:sp>
          <p:nvSpPr>
            <p:cNvPr id="140303" name="AutoShape 15"/>
            <p:cNvSpPr>
              <a:spLocks noChangeArrowheads="1"/>
            </p:cNvSpPr>
            <p:nvPr/>
          </p:nvSpPr>
          <p:spPr bwMode="auto">
            <a:xfrm>
              <a:off x="912" y="2592"/>
              <a:ext cx="1488" cy="192"/>
            </a:xfrm>
            <a:prstGeom prst="roundRect">
              <a:avLst>
                <a:gd name="adj" fmla="val 16667"/>
              </a:avLst>
            </a:prstGeom>
            <a:gradFill rotWithShape="1">
              <a:gsLst>
                <a:gs pos="0">
                  <a:schemeClr val="folHlink"/>
                </a:gs>
                <a:gs pos="100000">
                  <a:schemeClr val="folHlink">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a:solidFill>
                    <a:schemeClr val="bg1"/>
                  </a:solidFill>
                  <a:latin typeface="Arial" charset="0"/>
                  <a:cs typeface="+mn-cs"/>
                </a:rPr>
                <a:t>DeleteCommand</a:t>
              </a:r>
            </a:p>
          </p:txBody>
        </p:sp>
      </p:grpSp>
      <p:sp>
        <p:nvSpPr>
          <p:cNvPr id="140304" name="AutoShape 16"/>
          <p:cNvSpPr>
            <a:spLocks noChangeArrowheads="1"/>
          </p:cNvSpPr>
          <p:nvPr/>
        </p:nvSpPr>
        <p:spPr bwMode="auto">
          <a:xfrm>
            <a:off x="914400" y="5341938"/>
            <a:ext cx="2901950" cy="420687"/>
          </a:xfrm>
          <a:prstGeom prst="roundRect">
            <a:avLst>
              <a:gd name="adj" fmla="val 16667"/>
            </a:avLst>
          </a:prstGeom>
          <a:gradFill rotWithShape="1">
            <a:gsLst>
              <a:gs pos="0">
                <a:schemeClr val="folHlink"/>
              </a:gs>
              <a:gs pos="100000">
                <a:schemeClr val="folHlink">
                  <a:gamma/>
                  <a:shade val="46275"/>
                  <a:invGamma/>
                </a:schemeClr>
              </a:gs>
            </a:gsLst>
            <a:lin ang="2700000" scaled="1"/>
          </a:gradFill>
          <a:ln w="9525">
            <a:solidFill>
              <a:schemeClr val="tx1"/>
            </a:solidFill>
            <a:round/>
            <a:headEnd/>
            <a:tailEnd/>
          </a:ln>
          <a:effectLst/>
        </p:spPr>
        <p:txBody>
          <a:bodyPr wrap="none" anchor="ctr"/>
          <a:lstStyle/>
          <a:p>
            <a:pPr algn="ctr">
              <a:defRPr/>
            </a:pPr>
            <a:r>
              <a:rPr lang="en-US" sz="2400">
                <a:solidFill>
                  <a:schemeClr val="bg1"/>
                </a:solidFill>
                <a:latin typeface="Arial" charset="0"/>
                <a:cs typeface="+mn-cs"/>
              </a:rPr>
              <a:t>TableMappings</a:t>
            </a:r>
          </a:p>
        </p:txBody>
      </p:sp>
      <p:sp>
        <p:nvSpPr>
          <p:cNvPr id="16" name="Slide Number Placeholder 1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4B8432-EB19-446D-92E5-635609DD0755}" type="slidenum">
              <a:rPr lang="en-US">
                <a:solidFill>
                  <a:srgbClr val="FFFFFF"/>
                </a:solidFill>
                <a:latin typeface="Franklin Gothic Book" panose="020B0503020102020204" pitchFamily="34" charset="0"/>
              </a:rPr>
              <a:pPr eaLnBrk="1" hangingPunct="1"/>
              <a:t>23</a:t>
            </a:fld>
            <a:endParaRPr 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137107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47700" y="146050"/>
            <a:ext cx="8189913" cy="841375"/>
          </a:xfrm>
        </p:spPr>
        <p:txBody>
          <a:bodyPr/>
          <a:lstStyle/>
          <a:p>
            <a:pPr eaLnBrk="1" hangingPunct="1"/>
            <a:r>
              <a:rPr lang="en-US" smtClean="0"/>
              <a:t>The DataAdapter Object Model</a:t>
            </a:r>
          </a:p>
        </p:txBody>
      </p:sp>
      <p:grpSp>
        <p:nvGrpSpPr>
          <p:cNvPr id="29699" name="Group 3"/>
          <p:cNvGrpSpPr>
            <a:grpSpLocks/>
          </p:cNvGrpSpPr>
          <p:nvPr/>
        </p:nvGrpSpPr>
        <p:grpSpPr bwMode="auto">
          <a:xfrm>
            <a:off x="1035050" y="5562600"/>
            <a:ext cx="6934200" cy="914400"/>
            <a:chOff x="4464" y="2150"/>
            <a:chExt cx="672" cy="1016"/>
          </a:xfrm>
        </p:grpSpPr>
        <p:sp>
          <p:nvSpPr>
            <p:cNvPr id="29729" name="Rectangle 4"/>
            <p:cNvSpPr>
              <a:spLocks noChangeArrowheads="1"/>
            </p:cNvSpPr>
            <p:nvPr/>
          </p:nvSpPr>
          <p:spPr bwMode="auto">
            <a:xfrm>
              <a:off x="4464" y="2253"/>
              <a:ext cx="672" cy="830"/>
            </a:xfrm>
            <a:prstGeom prst="rect">
              <a:avLst/>
            </a:prstGeom>
            <a:gradFill rotWithShape="0">
              <a:gsLst>
                <a:gs pos="0">
                  <a:srgbClr val="D0CE76"/>
                </a:gs>
                <a:gs pos="50000">
                  <a:srgbClr val="FFFFCC"/>
                </a:gs>
                <a:gs pos="100000">
                  <a:srgbClr val="D0CE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9730" name="Oval 5"/>
            <p:cNvSpPr>
              <a:spLocks noChangeArrowheads="1"/>
            </p:cNvSpPr>
            <p:nvPr/>
          </p:nvSpPr>
          <p:spPr bwMode="auto">
            <a:xfrm>
              <a:off x="4464" y="2150"/>
              <a:ext cx="672" cy="195"/>
            </a:xfrm>
            <a:prstGeom prst="ellipse">
              <a:avLst/>
            </a:prstGeom>
            <a:gradFill rotWithShape="0">
              <a:gsLst>
                <a:gs pos="0">
                  <a:srgbClr val="E5E5B7"/>
                </a:gs>
                <a:gs pos="100000">
                  <a:srgbClr val="FFFFC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9731" name="Oval 6"/>
            <p:cNvSpPr>
              <a:spLocks noChangeArrowheads="1"/>
            </p:cNvSpPr>
            <p:nvPr/>
          </p:nvSpPr>
          <p:spPr bwMode="auto">
            <a:xfrm>
              <a:off x="4464" y="2971"/>
              <a:ext cx="672" cy="195"/>
            </a:xfrm>
            <a:prstGeom prst="ellipse">
              <a:avLst/>
            </a:prstGeom>
            <a:gradFill rotWithShape="0">
              <a:gsLst>
                <a:gs pos="0">
                  <a:srgbClr val="D0CE76"/>
                </a:gs>
                <a:gs pos="50000">
                  <a:srgbClr val="FFFFCC"/>
                </a:gs>
                <a:gs pos="100000">
                  <a:srgbClr val="D0CE7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
        <p:nvSpPr>
          <p:cNvPr id="29700" name="Text Box 7"/>
          <p:cNvSpPr txBox="1">
            <a:spLocks noChangeArrowheads="1"/>
          </p:cNvSpPr>
          <p:nvPr/>
        </p:nvSpPr>
        <p:spPr bwMode="auto">
          <a:xfrm>
            <a:off x="1331913" y="5775325"/>
            <a:ext cx="1127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1600" b="1"/>
              <a:t>sp_SELECT</a:t>
            </a:r>
          </a:p>
        </p:txBody>
      </p:sp>
      <p:sp>
        <p:nvSpPr>
          <p:cNvPr id="100360" name="Rectangle 8"/>
          <p:cNvSpPr>
            <a:spLocks noChangeArrowheads="1"/>
          </p:cNvSpPr>
          <p:nvPr/>
        </p:nvSpPr>
        <p:spPr bwMode="auto">
          <a:xfrm>
            <a:off x="381000" y="2286000"/>
            <a:ext cx="8534400" cy="838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endParaRPr lang="en-GB" b="1">
              <a:latin typeface="Arial" charset="0"/>
              <a:cs typeface="+mn-cs"/>
            </a:endParaRPr>
          </a:p>
        </p:txBody>
      </p:sp>
      <p:sp>
        <p:nvSpPr>
          <p:cNvPr id="100361" name="Rectangle 9"/>
          <p:cNvSpPr>
            <a:spLocks noChangeArrowheads="1"/>
          </p:cNvSpPr>
          <p:nvPr/>
        </p:nvSpPr>
        <p:spPr bwMode="auto">
          <a:xfrm>
            <a:off x="12636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b="1">
                <a:latin typeface="Arial" charset="0"/>
                <a:cs typeface="+mn-cs"/>
              </a:rPr>
              <a:t>Command</a:t>
            </a:r>
          </a:p>
        </p:txBody>
      </p:sp>
      <p:sp>
        <p:nvSpPr>
          <p:cNvPr id="29703" name="Rectangle 10"/>
          <p:cNvSpPr>
            <a:spLocks noChangeArrowheads="1"/>
          </p:cNvSpPr>
          <p:nvPr/>
        </p:nvSpPr>
        <p:spPr bwMode="auto">
          <a:xfrm>
            <a:off x="533400" y="2667000"/>
            <a:ext cx="1905000" cy="381000"/>
          </a:xfrm>
          <a:prstGeom prst="rect">
            <a:avLst/>
          </a:prstGeom>
          <a:solidFill>
            <a:srgbClr val="CCFF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a:t>SelectCommand</a:t>
            </a:r>
          </a:p>
        </p:txBody>
      </p:sp>
      <p:sp>
        <p:nvSpPr>
          <p:cNvPr id="29704" name="Rectangle 11"/>
          <p:cNvSpPr>
            <a:spLocks noChangeArrowheads="1"/>
          </p:cNvSpPr>
          <p:nvPr/>
        </p:nvSpPr>
        <p:spPr bwMode="auto">
          <a:xfrm>
            <a:off x="2667000" y="2667000"/>
            <a:ext cx="1981200" cy="381000"/>
          </a:xfrm>
          <a:prstGeom prst="rect">
            <a:avLst/>
          </a:prstGeom>
          <a:solidFill>
            <a:srgbClr val="CCFF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a:t>UpdateCommand</a:t>
            </a:r>
          </a:p>
        </p:txBody>
      </p:sp>
      <p:sp>
        <p:nvSpPr>
          <p:cNvPr id="29705" name="Rectangle 12"/>
          <p:cNvSpPr>
            <a:spLocks noChangeArrowheads="1"/>
          </p:cNvSpPr>
          <p:nvPr/>
        </p:nvSpPr>
        <p:spPr bwMode="auto">
          <a:xfrm>
            <a:off x="4800600" y="2667000"/>
            <a:ext cx="1828800" cy="381000"/>
          </a:xfrm>
          <a:prstGeom prst="rect">
            <a:avLst/>
          </a:prstGeom>
          <a:solidFill>
            <a:srgbClr val="CCFF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a:t>InsertCommand</a:t>
            </a:r>
          </a:p>
        </p:txBody>
      </p:sp>
      <p:sp>
        <p:nvSpPr>
          <p:cNvPr id="29706" name="Rectangle 13"/>
          <p:cNvSpPr>
            <a:spLocks noChangeArrowheads="1"/>
          </p:cNvSpPr>
          <p:nvPr/>
        </p:nvSpPr>
        <p:spPr bwMode="auto">
          <a:xfrm>
            <a:off x="6858000" y="2667000"/>
            <a:ext cx="1905000" cy="381000"/>
          </a:xfrm>
          <a:prstGeom prst="rect">
            <a:avLst/>
          </a:prstGeom>
          <a:solidFill>
            <a:srgbClr val="CCFF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a:t>DeleteCommand</a:t>
            </a:r>
          </a:p>
        </p:txBody>
      </p:sp>
      <p:sp>
        <p:nvSpPr>
          <p:cNvPr id="29707" name="Text Box 14"/>
          <p:cNvSpPr txBox="1">
            <a:spLocks noChangeArrowheads="1"/>
          </p:cNvSpPr>
          <p:nvPr/>
        </p:nvSpPr>
        <p:spPr bwMode="auto">
          <a:xfrm>
            <a:off x="3657600" y="2209800"/>
            <a:ext cx="1543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200" b="1"/>
              <a:t>DataAdapter</a:t>
            </a:r>
          </a:p>
        </p:txBody>
      </p:sp>
      <p:sp>
        <p:nvSpPr>
          <p:cNvPr id="100367" name="Rectangle 15"/>
          <p:cNvSpPr>
            <a:spLocks noChangeArrowheads="1"/>
          </p:cNvSpPr>
          <p:nvPr/>
        </p:nvSpPr>
        <p:spPr bwMode="auto">
          <a:xfrm>
            <a:off x="30162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b="1">
                <a:latin typeface="Arial" charset="0"/>
                <a:cs typeface="+mn-cs"/>
              </a:rPr>
              <a:t>Command</a:t>
            </a:r>
          </a:p>
        </p:txBody>
      </p:sp>
      <p:sp>
        <p:nvSpPr>
          <p:cNvPr id="100368" name="Rectangle 16"/>
          <p:cNvSpPr>
            <a:spLocks noChangeArrowheads="1"/>
          </p:cNvSpPr>
          <p:nvPr/>
        </p:nvSpPr>
        <p:spPr bwMode="auto">
          <a:xfrm>
            <a:off x="47688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b="1">
                <a:latin typeface="Arial" charset="0"/>
                <a:cs typeface="+mn-cs"/>
              </a:rPr>
              <a:t>Command</a:t>
            </a:r>
          </a:p>
        </p:txBody>
      </p:sp>
      <p:sp>
        <p:nvSpPr>
          <p:cNvPr id="100369" name="Rectangle 17"/>
          <p:cNvSpPr>
            <a:spLocks noChangeArrowheads="1"/>
          </p:cNvSpPr>
          <p:nvPr/>
        </p:nvSpPr>
        <p:spPr bwMode="auto">
          <a:xfrm>
            <a:off x="65214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b="1">
                <a:latin typeface="Arial" charset="0"/>
                <a:cs typeface="+mn-cs"/>
              </a:rPr>
              <a:t>Command</a:t>
            </a:r>
          </a:p>
        </p:txBody>
      </p:sp>
      <p:sp>
        <p:nvSpPr>
          <p:cNvPr id="100370" name="AutoShape 18"/>
          <p:cNvSpPr>
            <a:spLocks noChangeArrowheads="1"/>
          </p:cNvSpPr>
          <p:nvPr/>
        </p:nvSpPr>
        <p:spPr bwMode="auto">
          <a:xfrm>
            <a:off x="17208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71" name="AutoShape 19"/>
          <p:cNvSpPr>
            <a:spLocks noChangeArrowheads="1"/>
          </p:cNvSpPr>
          <p:nvPr/>
        </p:nvSpPr>
        <p:spPr bwMode="auto">
          <a:xfrm>
            <a:off x="70548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72" name="AutoShape 20"/>
          <p:cNvSpPr>
            <a:spLocks noChangeArrowheads="1"/>
          </p:cNvSpPr>
          <p:nvPr/>
        </p:nvSpPr>
        <p:spPr bwMode="auto">
          <a:xfrm>
            <a:off x="52260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73" name="AutoShape 21"/>
          <p:cNvSpPr>
            <a:spLocks noChangeArrowheads="1"/>
          </p:cNvSpPr>
          <p:nvPr/>
        </p:nvSpPr>
        <p:spPr bwMode="auto">
          <a:xfrm>
            <a:off x="34734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74" name="Rectangle 22"/>
          <p:cNvSpPr>
            <a:spLocks noChangeArrowheads="1"/>
          </p:cNvSpPr>
          <p:nvPr/>
        </p:nvSpPr>
        <p:spPr bwMode="auto">
          <a:xfrm>
            <a:off x="914400" y="4876800"/>
            <a:ext cx="70866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b="1">
                <a:latin typeface="Arial" charset="0"/>
                <a:cs typeface="+mn-cs"/>
              </a:rPr>
              <a:t>Connection</a:t>
            </a:r>
          </a:p>
        </p:txBody>
      </p:sp>
      <p:sp>
        <p:nvSpPr>
          <p:cNvPr id="29716" name="Text Box 23"/>
          <p:cNvSpPr txBox="1">
            <a:spLocks noChangeArrowheads="1"/>
          </p:cNvSpPr>
          <p:nvPr/>
        </p:nvSpPr>
        <p:spPr bwMode="auto">
          <a:xfrm>
            <a:off x="3033713" y="5775325"/>
            <a:ext cx="115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1600" b="1"/>
              <a:t>sp_UPDATE</a:t>
            </a:r>
          </a:p>
        </p:txBody>
      </p:sp>
      <p:sp>
        <p:nvSpPr>
          <p:cNvPr id="29717" name="Text Box 24"/>
          <p:cNvSpPr txBox="1">
            <a:spLocks noChangeArrowheads="1"/>
          </p:cNvSpPr>
          <p:nvPr/>
        </p:nvSpPr>
        <p:spPr bwMode="auto">
          <a:xfrm>
            <a:off x="4824413" y="5775325"/>
            <a:ext cx="1081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1600" b="1"/>
              <a:t>sp_INSERT</a:t>
            </a:r>
          </a:p>
        </p:txBody>
      </p:sp>
      <p:sp>
        <p:nvSpPr>
          <p:cNvPr id="29718" name="Text Box 25"/>
          <p:cNvSpPr txBox="1">
            <a:spLocks noChangeArrowheads="1"/>
          </p:cNvSpPr>
          <p:nvPr/>
        </p:nvSpPr>
        <p:spPr bwMode="auto">
          <a:xfrm>
            <a:off x="6553200" y="5775325"/>
            <a:ext cx="1127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1600" b="1"/>
              <a:t>sp_DELETE</a:t>
            </a:r>
          </a:p>
        </p:txBody>
      </p:sp>
      <p:sp>
        <p:nvSpPr>
          <p:cNvPr id="100380" name="AutoShape 28"/>
          <p:cNvSpPr>
            <a:spLocks noChangeArrowheads="1"/>
          </p:cNvSpPr>
          <p:nvPr/>
        </p:nvSpPr>
        <p:spPr bwMode="auto">
          <a:xfrm>
            <a:off x="5226050" y="3124200"/>
            <a:ext cx="412750" cy="930275"/>
          </a:xfrm>
          <a:prstGeom prst="upDownArrow">
            <a:avLst>
              <a:gd name="adj1" fmla="val 50000"/>
              <a:gd name="adj2" fmla="val 4507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81" name="AutoShape 29"/>
          <p:cNvSpPr>
            <a:spLocks noChangeArrowheads="1"/>
          </p:cNvSpPr>
          <p:nvPr/>
        </p:nvSpPr>
        <p:spPr bwMode="auto">
          <a:xfrm>
            <a:off x="34734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29721" name="Text Box 31"/>
          <p:cNvSpPr txBox="1">
            <a:spLocks noChangeArrowheads="1"/>
          </p:cNvSpPr>
          <p:nvPr/>
        </p:nvSpPr>
        <p:spPr bwMode="auto">
          <a:xfrm>
            <a:off x="4006850" y="6172200"/>
            <a:ext cx="922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1600" b="1"/>
              <a:t>Database</a:t>
            </a:r>
          </a:p>
        </p:txBody>
      </p:sp>
      <p:sp>
        <p:nvSpPr>
          <p:cNvPr id="100387" name="Rectangle 35"/>
          <p:cNvSpPr>
            <a:spLocks noChangeArrowheads="1"/>
          </p:cNvSpPr>
          <p:nvPr/>
        </p:nvSpPr>
        <p:spPr bwMode="auto">
          <a:xfrm>
            <a:off x="3581400" y="11430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sz="2400" b="1">
                <a:latin typeface="Arial" charset="0"/>
                <a:cs typeface="+mn-cs"/>
              </a:rPr>
              <a:t>DataSet</a:t>
            </a:r>
          </a:p>
        </p:txBody>
      </p:sp>
      <p:sp>
        <p:nvSpPr>
          <p:cNvPr id="100385" name="AutoShape 33"/>
          <p:cNvSpPr>
            <a:spLocks noChangeArrowheads="1"/>
          </p:cNvSpPr>
          <p:nvPr/>
        </p:nvSpPr>
        <p:spPr bwMode="auto">
          <a:xfrm>
            <a:off x="4191000" y="1524000"/>
            <a:ext cx="381000" cy="762000"/>
          </a:xfrm>
          <a:prstGeom prst="upDownArrow">
            <a:avLst>
              <a:gd name="adj1" fmla="val 50000"/>
              <a:gd name="adj2" fmla="val 40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88" name="AutoShape 36"/>
          <p:cNvSpPr>
            <a:spLocks noChangeArrowheads="1"/>
          </p:cNvSpPr>
          <p:nvPr/>
        </p:nvSpPr>
        <p:spPr bwMode="auto">
          <a:xfrm>
            <a:off x="175260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0382" name="Rectangle 30"/>
          <p:cNvSpPr>
            <a:spLocks noChangeArrowheads="1"/>
          </p:cNvSpPr>
          <p:nvPr/>
        </p:nvSpPr>
        <p:spPr bwMode="auto">
          <a:xfrm>
            <a:off x="1263650" y="3429000"/>
            <a:ext cx="1447800" cy="3048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US" b="1">
                <a:latin typeface="Arial" charset="0"/>
                <a:cs typeface="+mn-cs"/>
              </a:rPr>
              <a:t>DataReader</a:t>
            </a:r>
          </a:p>
        </p:txBody>
      </p:sp>
      <p:sp>
        <p:nvSpPr>
          <p:cNvPr id="100389" name="AutoShape 37"/>
          <p:cNvSpPr>
            <a:spLocks noChangeArrowheads="1"/>
          </p:cNvSpPr>
          <p:nvPr/>
        </p:nvSpPr>
        <p:spPr bwMode="auto">
          <a:xfrm>
            <a:off x="70548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34" name="Slide Number Placeholder 3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B0C729-4EFF-4513-B28C-A7FE07C2C452}" type="slidenum">
              <a:rPr lang="en-US">
                <a:solidFill>
                  <a:srgbClr val="FFFFFF"/>
                </a:solidFill>
                <a:latin typeface="Franklin Gothic Book" panose="020B0503020102020204" pitchFamily="34" charset="0"/>
              </a:rPr>
              <a:pPr eaLnBrk="1" hangingPunct="1"/>
              <a:t>24</a:t>
            </a:fld>
            <a:endParaRPr 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932943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F770EC-7589-46E6-B6DE-18C8A64717F4}" type="slidenum">
              <a:rPr lang="en-US">
                <a:solidFill>
                  <a:srgbClr val="FFFFFF"/>
                </a:solidFill>
              </a:rPr>
              <a:pPr eaLnBrk="1" hangingPunct="1"/>
              <a:t>25</a:t>
            </a:fld>
            <a:endParaRPr lang="en-US">
              <a:solidFill>
                <a:srgbClr val="FFFFFF"/>
              </a:solidFill>
            </a:endParaRPr>
          </a:p>
        </p:txBody>
      </p:sp>
      <p:sp>
        <p:nvSpPr>
          <p:cNvPr id="30723" name="Rectangle 2"/>
          <p:cNvSpPr>
            <a:spLocks noGrp="1" noChangeArrowheads="1"/>
          </p:cNvSpPr>
          <p:nvPr>
            <p:ph sz="quarter" idx="1"/>
          </p:nvPr>
        </p:nvSpPr>
        <p:spPr>
          <a:xfrm>
            <a:off x="152400" y="533400"/>
            <a:ext cx="8839200" cy="6705600"/>
          </a:xfrm>
        </p:spPr>
        <p:txBody>
          <a:bodyPr lIns="90488" tIns="44450" rIns="90488" bIns="44450"/>
          <a:lstStyle/>
          <a:p>
            <a:pPr eaLnBrk="1" hangingPunct="1">
              <a:lnSpc>
                <a:spcPct val="80000"/>
              </a:lnSpc>
              <a:buFontTx/>
              <a:buNone/>
            </a:pPr>
            <a:r>
              <a:rPr lang="en-US" sz="2800" b="1" smtClean="0"/>
              <a:t>Data access with ADO.NET can be</a:t>
            </a:r>
          </a:p>
          <a:p>
            <a:pPr eaLnBrk="1" hangingPunct="1">
              <a:lnSpc>
                <a:spcPct val="80000"/>
              </a:lnSpc>
              <a:buFontTx/>
              <a:buNone/>
            </a:pPr>
            <a:r>
              <a:rPr lang="en-US" sz="2800" b="1" smtClean="0"/>
              <a:t>summarized as follows:</a:t>
            </a:r>
            <a:r>
              <a:rPr lang="en-US" sz="2000" b="1" smtClean="0"/>
              <a:t> </a:t>
            </a:r>
          </a:p>
          <a:p>
            <a:pPr eaLnBrk="1" hangingPunct="1">
              <a:lnSpc>
                <a:spcPct val="80000"/>
              </a:lnSpc>
            </a:pPr>
            <a:r>
              <a:rPr lang="en-US" sz="2800" smtClean="0"/>
              <a:t>A connection object establishes the connection for the application with the database.</a:t>
            </a:r>
          </a:p>
          <a:p>
            <a:pPr eaLnBrk="1" hangingPunct="1">
              <a:lnSpc>
                <a:spcPct val="80000"/>
              </a:lnSpc>
            </a:pPr>
            <a:r>
              <a:rPr lang="en-US" sz="2800" smtClean="0"/>
              <a:t>The command object provides direct execution of the command to the database. </a:t>
            </a:r>
          </a:p>
          <a:p>
            <a:pPr eaLnBrk="1" hangingPunct="1">
              <a:lnSpc>
                <a:spcPct val="80000"/>
              </a:lnSpc>
            </a:pPr>
            <a:r>
              <a:rPr lang="en-US" sz="2800" smtClean="0"/>
              <a:t>If the command returns more than a single value, the command object returns a DataReader to provide the data.</a:t>
            </a:r>
          </a:p>
          <a:p>
            <a:pPr eaLnBrk="1" hangingPunct="1">
              <a:lnSpc>
                <a:spcPct val="80000"/>
              </a:lnSpc>
            </a:pPr>
            <a:r>
              <a:rPr lang="en-US" sz="2800" smtClean="0"/>
              <a:t>Alternatively, the DataAdapter can be used to fill the Dataset object.</a:t>
            </a:r>
          </a:p>
          <a:p>
            <a:pPr eaLnBrk="1" hangingPunct="1">
              <a:lnSpc>
                <a:spcPct val="80000"/>
              </a:lnSpc>
            </a:pPr>
            <a:r>
              <a:rPr lang="en-US" sz="2800" smtClean="0"/>
              <a:t>The database can be updated using the command object or the DataAdapter. </a:t>
            </a:r>
            <a:br>
              <a:rPr lang="en-US" sz="2800" smtClean="0"/>
            </a:br>
            <a:r>
              <a:rPr lang="en-US" sz="1800" b="1" smtClean="0"/>
              <a:t/>
            </a:r>
            <a:br>
              <a:rPr lang="en-US" sz="1800" b="1" smtClean="0"/>
            </a:br>
            <a:endParaRPr lang="en-US" sz="1800" b="1" smtClean="0"/>
          </a:p>
        </p:txBody>
      </p:sp>
      <p:sp>
        <p:nvSpPr>
          <p:cNvPr id="30724"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94403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C6D995-4C44-4045-BDBF-9EE291B7AB54}" type="slidenum">
              <a:rPr lang="en-US">
                <a:solidFill>
                  <a:srgbClr val="FFFFFF"/>
                </a:solidFill>
              </a:rPr>
              <a:pPr eaLnBrk="1" hangingPunct="1"/>
              <a:t>26</a:t>
            </a:fld>
            <a:endParaRPr lang="en-US">
              <a:solidFill>
                <a:srgbClr val="FFFFFF"/>
              </a:solidFill>
            </a:endParaRPr>
          </a:p>
        </p:txBody>
      </p:sp>
      <p:sp>
        <p:nvSpPr>
          <p:cNvPr id="31747" name="Rectangle 2"/>
          <p:cNvSpPr>
            <a:spLocks noGrp="1" noChangeArrowheads="1"/>
          </p:cNvSpPr>
          <p:nvPr>
            <p:ph sz="quarter" idx="1"/>
          </p:nvPr>
        </p:nvSpPr>
        <p:spPr>
          <a:xfrm>
            <a:off x="228600" y="533400"/>
            <a:ext cx="8839200" cy="6705600"/>
          </a:xfrm>
        </p:spPr>
        <p:txBody>
          <a:bodyPr lIns="90488" tIns="44450" rIns="90488" bIns="44450"/>
          <a:lstStyle/>
          <a:p>
            <a:pPr eaLnBrk="1" hangingPunct="1">
              <a:buFontTx/>
              <a:buNone/>
            </a:pPr>
            <a:r>
              <a:rPr lang="en-US" b="1" dirty="0" smtClean="0"/>
              <a:t>Data Access using </a:t>
            </a:r>
            <a:r>
              <a:rPr lang="en-US" b="1" dirty="0" err="1" smtClean="0"/>
              <a:t>MSAccess</a:t>
            </a:r>
            <a:r>
              <a:rPr lang="en-US" b="1" dirty="0" smtClean="0"/>
              <a:t> </a:t>
            </a:r>
          </a:p>
          <a:p>
            <a:pPr eaLnBrk="1" hangingPunct="1"/>
            <a:r>
              <a:rPr lang="en-US" dirty="0" smtClean="0"/>
              <a:t>To work with Microsoft Access we use the </a:t>
            </a:r>
            <a:r>
              <a:rPr lang="en-US" dirty="0" err="1" smtClean="0"/>
              <a:t>OleDb</a:t>
            </a:r>
            <a:r>
              <a:rPr lang="en-US" dirty="0" smtClean="0"/>
              <a:t> data Provider. </a:t>
            </a:r>
          </a:p>
          <a:p>
            <a:pPr eaLnBrk="1" hangingPunct="1">
              <a:buFontTx/>
              <a:buNone/>
            </a:pPr>
            <a:endParaRPr lang="en-US" u="sng" dirty="0" smtClean="0"/>
          </a:p>
          <a:p>
            <a:pPr eaLnBrk="1" hangingPunct="1">
              <a:buFontTx/>
              <a:buNone/>
            </a:pPr>
            <a:r>
              <a:rPr lang="en-US" b="1" dirty="0" smtClean="0"/>
              <a:t>Sample Code </a:t>
            </a:r>
          </a:p>
          <a:p>
            <a:pPr eaLnBrk="1" hangingPunct="1"/>
            <a:r>
              <a:rPr lang="en-US" dirty="0" smtClean="0"/>
              <a:t>Create a database named </a:t>
            </a:r>
            <a:r>
              <a:rPr lang="en-US" dirty="0" err="1" smtClean="0"/>
              <a:t>Emp</a:t>
            </a:r>
            <a:r>
              <a:rPr lang="en-US" dirty="0" smtClean="0"/>
              <a:t> in Microsoft Access in the C: drive of your machine.</a:t>
            </a:r>
          </a:p>
          <a:p>
            <a:pPr eaLnBrk="1" hangingPunct="1"/>
            <a:r>
              <a:rPr lang="en-US" dirty="0" smtClean="0"/>
              <a:t>In the </a:t>
            </a:r>
            <a:r>
              <a:rPr lang="en-US" dirty="0" err="1" smtClean="0"/>
              <a:t>Emp</a:t>
            </a:r>
            <a:r>
              <a:rPr lang="en-US" dirty="0" smtClean="0"/>
              <a:t> database create a table, Table1 with </a:t>
            </a:r>
            <a:r>
              <a:rPr lang="en-US" dirty="0" err="1" smtClean="0"/>
              <a:t>EmpNo</a:t>
            </a:r>
            <a:r>
              <a:rPr lang="en-US" dirty="0" smtClean="0"/>
              <a:t>, </a:t>
            </a:r>
            <a:r>
              <a:rPr lang="en-US" dirty="0" err="1" smtClean="0"/>
              <a:t>EName</a:t>
            </a:r>
            <a:r>
              <a:rPr lang="en-US" dirty="0" smtClean="0"/>
              <a:t> and Department as columns, insert some values in the table and close it.</a:t>
            </a:r>
          </a:p>
        </p:txBody>
      </p:sp>
      <p:sp>
        <p:nvSpPr>
          <p:cNvPr id="31748"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77395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881AE4-C8C0-4A1A-83A1-EA0E92D9B830}" type="slidenum">
              <a:rPr lang="en-US">
                <a:solidFill>
                  <a:srgbClr val="FFFFFF"/>
                </a:solidFill>
              </a:rPr>
              <a:pPr eaLnBrk="1" hangingPunct="1"/>
              <a:t>27</a:t>
            </a:fld>
            <a:endParaRPr lang="en-US">
              <a:solidFill>
                <a:srgbClr val="FFFFFF"/>
              </a:solidFill>
            </a:endParaRPr>
          </a:p>
        </p:txBody>
      </p:sp>
      <p:sp>
        <p:nvSpPr>
          <p:cNvPr id="32771" name="Rectangle 2"/>
          <p:cNvSpPr>
            <a:spLocks noGrp="1" noChangeArrowheads="1"/>
          </p:cNvSpPr>
          <p:nvPr>
            <p:ph sz="quarter" idx="1"/>
          </p:nvPr>
        </p:nvSpPr>
        <p:spPr>
          <a:xfrm>
            <a:off x="152400" y="457200"/>
            <a:ext cx="8839200" cy="6705600"/>
          </a:xfrm>
        </p:spPr>
        <p:txBody>
          <a:bodyPr lIns="90488" tIns="44450" rIns="90488" bIns="44450"/>
          <a:lstStyle/>
          <a:p>
            <a:pPr eaLnBrk="1" hangingPunct="1">
              <a:buFontTx/>
              <a:buNone/>
            </a:pPr>
            <a:r>
              <a:rPr lang="en-US" b="1" dirty="0" smtClean="0"/>
              <a:t>Sample Code</a:t>
            </a:r>
          </a:p>
          <a:p>
            <a:pPr eaLnBrk="1" hangingPunct="1"/>
            <a:r>
              <a:rPr lang="en-US" dirty="0" smtClean="0"/>
              <a:t>Open Visual Studio .NET, on a new form drag three </a:t>
            </a:r>
            <a:r>
              <a:rPr lang="en-US" dirty="0" err="1" smtClean="0"/>
              <a:t>TextBoxes</a:t>
            </a:r>
            <a:r>
              <a:rPr lang="en-US" dirty="0" smtClean="0"/>
              <a:t> and a Button.</a:t>
            </a:r>
          </a:p>
          <a:p>
            <a:pPr eaLnBrk="1" hangingPunct="1"/>
            <a:r>
              <a:rPr lang="en-US" dirty="0" smtClean="0"/>
              <a:t>The following code will assume that TextBox1 is for </a:t>
            </a:r>
            <a:r>
              <a:rPr lang="en-US" dirty="0" err="1" smtClean="0"/>
              <a:t>EmpNo</a:t>
            </a:r>
            <a:r>
              <a:rPr lang="en-US" dirty="0" smtClean="0"/>
              <a:t>, TextBox2 is for </a:t>
            </a:r>
            <a:r>
              <a:rPr lang="en-US" dirty="0" err="1" smtClean="0"/>
              <a:t>EName</a:t>
            </a:r>
            <a:r>
              <a:rPr lang="en-US" dirty="0" smtClean="0"/>
              <a:t> and TextBox3 is for Department.</a:t>
            </a:r>
          </a:p>
          <a:p>
            <a:pPr eaLnBrk="1" hangingPunct="1"/>
            <a:r>
              <a:rPr lang="en-US" dirty="0" smtClean="0"/>
              <a:t>Our intention is to retrieve data from Table1 in the </a:t>
            </a:r>
            <a:r>
              <a:rPr lang="en-US" dirty="0" err="1" smtClean="0"/>
              <a:t>Emp</a:t>
            </a:r>
            <a:r>
              <a:rPr lang="en-US" dirty="0" smtClean="0"/>
              <a:t> Database and display the values in these </a:t>
            </a:r>
            <a:r>
              <a:rPr lang="en-US" dirty="0" err="1" smtClean="0"/>
              <a:t>TextBoxes</a:t>
            </a:r>
            <a:r>
              <a:rPr lang="en-US" dirty="0" smtClean="0"/>
              <a:t> without binding when the Button is clicked. </a:t>
            </a:r>
          </a:p>
        </p:txBody>
      </p:sp>
      <p:sp>
        <p:nvSpPr>
          <p:cNvPr id="32772"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7386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6A33A9-E660-4D0D-95CC-8E437DAE86A6}" type="slidenum">
              <a:rPr lang="en-US">
                <a:solidFill>
                  <a:srgbClr val="FFFFFF"/>
                </a:solidFill>
              </a:rPr>
              <a:pPr eaLnBrk="1" hangingPunct="1"/>
              <a:t>28</a:t>
            </a:fld>
            <a:endParaRPr lang="en-US">
              <a:solidFill>
                <a:srgbClr val="FFFFFF"/>
              </a:solidFill>
            </a:endParaRPr>
          </a:p>
        </p:txBody>
      </p:sp>
      <p:sp>
        <p:nvSpPr>
          <p:cNvPr id="33795" name="Rectangle 2"/>
          <p:cNvSpPr>
            <a:spLocks noGrp="1" noChangeArrowheads="1"/>
          </p:cNvSpPr>
          <p:nvPr>
            <p:ph sz="quarter" idx="1"/>
          </p:nvPr>
        </p:nvSpPr>
        <p:spPr>
          <a:xfrm>
            <a:off x="304800" y="762000"/>
            <a:ext cx="8839200" cy="6705600"/>
          </a:xfrm>
        </p:spPr>
        <p:txBody>
          <a:bodyPr lIns="90488" tIns="44450" rIns="90488" bIns="44450"/>
          <a:lstStyle/>
          <a:p>
            <a:pPr eaLnBrk="1" hangingPunct="1">
              <a:lnSpc>
                <a:spcPct val="90000"/>
              </a:lnSpc>
              <a:buFontTx/>
              <a:buNone/>
            </a:pPr>
            <a:r>
              <a:rPr lang="en-US" sz="2000" b="1" smtClean="0"/>
              <a:t>	</a:t>
            </a:r>
            <a:r>
              <a:rPr lang="en-US" sz="2400" smtClean="0"/>
              <a:t>Imports System.Data.OleDb</a:t>
            </a:r>
            <a:br>
              <a:rPr lang="en-US" sz="2400" smtClean="0"/>
            </a:br>
            <a:endParaRPr lang="en-US" sz="2400" smtClean="0"/>
          </a:p>
          <a:p>
            <a:pPr eaLnBrk="1" hangingPunct="1">
              <a:lnSpc>
                <a:spcPct val="90000"/>
              </a:lnSpc>
              <a:buFontTx/>
              <a:buNone/>
            </a:pPr>
            <a:r>
              <a:rPr lang="en-US" sz="2400" smtClean="0"/>
              <a:t>Public Class Form1 Inherits </a:t>
            </a:r>
          </a:p>
          <a:p>
            <a:pPr eaLnBrk="1" hangingPunct="1">
              <a:buFontTx/>
              <a:buNone/>
            </a:pPr>
            <a:r>
              <a:rPr lang="en-US" sz="2400" smtClean="0"/>
              <a:t>	 Dim con As OleDbConnection</a:t>
            </a:r>
          </a:p>
          <a:p>
            <a:pPr eaLnBrk="1" hangingPunct="1">
              <a:buFontTx/>
              <a:buNone/>
            </a:pPr>
            <a:r>
              <a:rPr lang="en-US" sz="2400" smtClean="0"/>
              <a:t>    Dim cmd As OleDbCommand</a:t>
            </a:r>
          </a:p>
          <a:p>
            <a:pPr eaLnBrk="1" hangingPunct="1">
              <a:buFontTx/>
              <a:buNone/>
            </a:pPr>
            <a:r>
              <a:rPr lang="en-US" sz="2400" smtClean="0"/>
              <a:t>    Dim dr As OleDbDataReader</a:t>
            </a:r>
          </a:p>
          <a:p>
            <a:pPr eaLnBrk="1" hangingPunct="1">
              <a:buFontTx/>
              <a:buNone/>
            </a:pPr>
            <a:endParaRPr lang="en-US" sz="2000" smtClean="0"/>
          </a:p>
          <a:p>
            <a:pPr eaLnBrk="1" hangingPunct="1">
              <a:buFontTx/>
              <a:buNone/>
            </a:pPr>
            <a:r>
              <a:rPr lang="en-US" sz="2000" smtClean="0"/>
              <a:t>    Dim constring As String = "PROVIDER=Microsoft.ACE.OleDB.12.0; Data Source=C:\Users\Jiffriya\Documents\Employee.accdb"</a:t>
            </a:r>
          </a:p>
          <a:p>
            <a:pPr eaLnBrk="1" hangingPunct="1">
              <a:lnSpc>
                <a:spcPct val="90000"/>
              </a:lnSpc>
              <a:buFontTx/>
              <a:buNone/>
            </a:pPr>
            <a:endParaRPr lang="en-US" sz="2000" smtClean="0"/>
          </a:p>
          <a:p>
            <a:pPr eaLnBrk="1" hangingPunct="1">
              <a:lnSpc>
                <a:spcPct val="90000"/>
              </a:lnSpc>
              <a:buFontTx/>
              <a:buNone/>
            </a:pPr>
            <a:r>
              <a:rPr lang="en-US" sz="2000" smtClean="0"/>
              <a:t>	Private Sub Form1_Load(ByVal sender As System.Object, ByVal e as _</a:t>
            </a:r>
            <a:br>
              <a:rPr lang="en-US" sz="2000" smtClean="0"/>
            </a:br>
            <a:r>
              <a:rPr lang="en-US" sz="2000" smtClean="0"/>
              <a:t>System.EventArgs) Handles MyBase.Load</a:t>
            </a:r>
            <a:br>
              <a:rPr lang="en-US" sz="2000" smtClean="0"/>
            </a:br>
            <a:r>
              <a:rPr lang="en-US" sz="2000" smtClean="0"/>
              <a:t>End Sub</a:t>
            </a:r>
            <a:br>
              <a:rPr lang="en-US" sz="2000" smtClean="0"/>
            </a:br>
            <a:r>
              <a:rPr lang="en-US" sz="2000" b="1" smtClean="0"/>
              <a:t/>
            </a:r>
            <a:br>
              <a:rPr lang="en-US" sz="2000" b="1" smtClean="0"/>
            </a:br>
            <a:endParaRPr lang="en-US" sz="2000" b="1" smtClean="0"/>
          </a:p>
        </p:txBody>
      </p:sp>
      <p:sp>
        <p:nvSpPr>
          <p:cNvPr id="33796"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61939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81C24B-2541-444C-8A39-CAC24D631793}" type="slidenum">
              <a:rPr lang="en-US">
                <a:solidFill>
                  <a:srgbClr val="FFFFFF"/>
                </a:solidFill>
              </a:rPr>
              <a:pPr eaLnBrk="1" hangingPunct="1"/>
              <a:t>29</a:t>
            </a:fld>
            <a:endParaRPr lang="en-US">
              <a:solidFill>
                <a:srgbClr val="FFFFFF"/>
              </a:solidFill>
            </a:endParaRPr>
          </a:p>
        </p:txBody>
      </p:sp>
      <p:sp>
        <p:nvSpPr>
          <p:cNvPr id="29698" name="Content Placeholder 2"/>
          <p:cNvSpPr>
            <a:spLocks noGrp="1"/>
          </p:cNvSpPr>
          <p:nvPr>
            <p:ph sz="quarter" idx="1"/>
          </p:nvPr>
        </p:nvSpPr>
        <p:spPr>
          <a:xfrm>
            <a:off x="609600" y="1143000"/>
            <a:ext cx="8229600" cy="4525963"/>
          </a:xfrm>
        </p:spPr>
        <p:txBody>
          <a:bodyPr>
            <a:normAutofit fontScale="85000" lnSpcReduction="20000"/>
          </a:bodyPr>
          <a:lstStyle/>
          <a:p>
            <a:pPr marL="274320" indent="-274320" eaLnBrk="1" fontAlgn="auto" hangingPunct="1">
              <a:spcBef>
                <a:spcPts val="580"/>
              </a:spcBef>
              <a:spcAft>
                <a:spcPts val="0"/>
              </a:spcAft>
              <a:buFontTx/>
              <a:buNone/>
              <a:defRPr/>
            </a:pPr>
            <a:r>
              <a:rPr lang="en-US" sz="2400" dirty="0" smtClean="0"/>
              <a:t> Private Sub Button2_Click(</a:t>
            </a:r>
            <a:r>
              <a:rPr lang="en-US" sz="2400" dirty="0" err="1" smtClean="0"/>
              <a:t>ByVal</a:t>
            </a:r>
            <a:r>
              <a:rPr lang="en-US" sz="2400" dirty="0" smtClean="0"/>
              <a:t> sender As </a:t>
            </a:r>
            <a:r>
              <a:rPr lang="en-US" sz="2400" dirty="0" err="1" smtClean="0"/>
              <a:t>System.Object</a:t>
            </a:r>
            <a:r>
              <a:rPr lang="en-US" sz="2400" dirty="0" smtClean="0"/>
              <a:t>, </a:t>
            </a:r>
            <a:r>
              <a:rPr lang="en-US" sz="2400" dirty="0" err="1" smtClean="0"/>
              <a:t>ByVal</a:t>
            </a:r>
            <a:r>
              <a:rPr lang="en-US" sz="2400" dirty="0" smtClean="0"/>
              <a:t> e As </a:t>
            </a:r>
            <a:r>
              <a:rPr lang="en-US" sz="2400" dirty="0" err="1" smtClean="0"/>
              <a:t>System.EventArgs</a:t>
            </a:r>
            <a:r>
              <a:rPr lang="en-US" sz="2400" dirty="0" smtClean="0"/>
              <a:t>) Handles </a:t>
            </a:r>
            <a:r>
              <a:rPr lang="en-US" sz="2400" dirty="0" err="1" smtClean="0"/>
              <a:t>btninsert.Click</a:t>
            </a:r>
            <a:endParaRPr lang="en-US" sz="2000" dirty="0" smtClean="0"/>
          </a:p>
          <a:p>
            <a:pPr marL="274320" indent="-274320" eaLnBrk="1" fontAlgn="auto" hangingPunct="1">
              <a:spcBef>
                <a:spcPts val="580"/>
              </a:spcBef>
              <a:spcAft>
                <a:spcPts val="0"/>
              </a:spcAft>
              <a:buFontTx/>
              <a:buNone/>
              <a:defRPr/>
            </a:pPr>
            <a:r>
              <a:rPr lang="en-US" sz="2400" dirty="0" smtClean="0"/>
              <a:t> Try</a:t>
            </a:r>
          </a:p>
          <a:p>
            <a:pPr marL="274320" indent="-274320" eaLnBrk="1" fontAlgn="auto" hangingPunct="1">
              <a:spcBef>
                <a:spcPts val="580"/>
              </a:spcBef>
              <a:spcAft>
                <a:spcPts val="0"/>
              </a:spcAft>
              <a:buFontTx/>
              <a:buNone/>
              <a:defRPr/>
            </a:pPr>
            <a:r>
              <a:rPr lang="en-US" sz="2400" dirty="0" smtClean="0"/>
              <a:t>      con = New </a:t>
            </a:r>
            <a:r>
              <a:rPr lang="en-US" sz="2400" dirty="0" err="1" smtClean="0"/>
              <a:t>OleDbConnection</a:t>
            </a:r>
            <a:r>
              <a:rPr lang="en-US" sz="2400" dirty="0" smtClean="0"/>
              <a:t>(</a:t>
            </a:r>
            <a:r>
              <a:rPr lang="en-US" sz="2400" dirty="0" err="1" smtClean="0"/>
              <a:t>constring</a:t>
            </a:r>
            <a:r>
              <a:rPr lang="en-US" sz="2400" dirty="0" smtClean="0"/>
              <a:t>)</a:t>
            </a:r>
          </a:p>
          <a:p>
            <a:pPr marL="274320" indent="-274320" eaLnBrk="1" fontAlgn="auto" hangingPunct="1">
              <a:spcBef>
                <a:spcPts val="580"/>
              </a:spcBef>
              <a:spcAft>
                <a:spcPts val="0"/>
              </a:spcAft>
              <a:buFontTx/>
              <a:buNone/>
              <a:defRPr/>
            </a:pPr>
            <a:r>
              <a:rPr lang="en-US" sz="2400" dirty="0" smtClean="0"/>
              <a:t>     Dim query As String = "INSERT INTO Salary VALUES('" &amp; </a:t>
            </a:r>
            <a:r>
              <a:rPr lang="en-US" sz="2400" dirty="0" err="1" smtClean="0"/>
              <a:t>txtempno.Text</a:t>
            </a:r>
            <a:r>
              <a:rPr lang="en-US" sz="2400" dirty="0" smtClean="0"/>
              <a:t> &amp; "','" &amp; </a:t>
            </a:r>
            <a:r>
              <a:rPr lang="en-US" sz="2400" dirty="0" err="1" smtClean="0"/>
              <a:t>txtname.Text</a:t>
            </a:r>
            <a:r>
              <a:rPr lang="en-US" sz="2400" dirty="0" smtClean="0"/>
              <a:t> &amp; "','" &amp; </a:t>
            </a:r>
            <a:r>
              <a:rPr lang="en-US" sz="2400" dirty="0" err="1" smtClean="0"/>
              <a:t>txtsal.Text</a:t>
            </a:r>
            <a:r>
              <a:rPr lang="en-US" sz="2400" dirty="0" smtClean="0"/>
              <a:t> &amp; "')"</a:t>
            </a:r>
          </a:p>
          <a:p>
            <a:pPr marL="274320" indent="-274320" eaLnBrk="1" fontAlgn="auto" hangingPunct="1">
              <a:spcBef>
                <a:spcPts val="580"/>
              </a:spcBef>
              <a:spcAft>
                <a:spcPts val="0"/>
              </a:spcAft>
              <a:buFontTx/>
              <a:buNone/>
              <a:defRPr/>
            </a:pPr>
            <a:r>
              <a:rPr lang="en-US" sz="2400" dirty="0" smtClean="0"/>
              <a:t>            </a:t>
            </a:r>
            <a:r>
              <a:rPr lang="en-US" sz="2400" dirty="0" err="1" smtClean="0"/>
              <a:t>con.Open</a:t>
            </a:r>
            <a:r>
              <a:rPr lang="en-US" sz="2400" dirty="0" smtClean="0"/>
              <a:t>()</a:t>
            </a:r>
          </a:p>
          <a:p>
            <a:pPr marL="274320" indent="-274320" eaLnBrk="1" fontAlgn="auto" hangingPunct="1">
              <a:spcBef>
                <a:spcPts val="580"/>
              </a:spcBef>
              <a:spcAft>
                <a:spcPts val="0"/>
              </a:spcAft>
              <a:buFontTx/>
              <a:buNone/>
              <a:defRPr/>
            </a:pPr>
            <a:r>
              <a:rPr lang="en-US" sz="2400" dirty="0" smtClean="0"/>
              <a:t>            </a:t>
            </a:r>
            <a:r>
              <a:rPr lang="en-US" sz="2400" dirty="0" err="1" smtClean="0"/>
              <a:t>cmd</a:t>
            </a:r>
            <a:r>
              <a:rPr lang="en-US" sz="2400" dirty="0" smtClean="0"/>
              <a:t> = New </a:t>
            </a:r>
            <a:r>
              <a:rPr lang="en-US" sz="2400" dirty="0" err="1" smtClean="0"/>
              <a:t>OleDbCommand</a:t>
            </a:r>
            <a:r>
              <a:rPr lang="en-US" sz="2400" dirty="0" smtClean="0"/>
              <a:t>(query, con)</a:t>
            </a:r>
          </a:p>
          <a:p>
            <a:pPr marL="274320" indent="-274320" eaLnBrk="1" fontAlgn="auto" hangingPunct="1">
              <a:spcBef>
                <a:spcPts val="580"/>
              </a:spcBef>
              <a:spcAft>
                <a:spcPts val="0"/>
              </a:spcAft>
              <a:buFontTx/>
              <a:buNone/>
              <a:defRPr/>
            </a:pPr>
            <a:r>
              <a:rPr lang="en-US" sz="2400" dirty="0" smtClean="0"/>
              <a:t>            </a:t>
            </a:r>
            <a:r>
              <a:rPr lang="en-US" sz="2400" dirty="0" err="1" smtClean="0"/>
              <a:t>cmd.ExecuteNonQuery</a:t>
            </a:r>
            <a:r>
              <a:rPr lang="en-US" sz="2400" dirty="0" smtClean="0"/>
              <a:t>()</a:t>
            </a:r>
          </a:p>
          <a:p>
            <a:pPr marL="274320" indent="-274320" eaLnBrk="1" fontAlgn="auto" hangingPunct="1">
              <a:spcBef>
                <a:spcPts val="580"/>
              </a:spcBef>
              <a:spcAft>
                <a:spcPts val="0"/>
              </a:spcAft>
              <a:buFontTx/>
              <a:buNone/>
              <a:defRPr/>
            </a:pPr>
            <a:r>
              <a:rPr lang="en-US" sz="2400" dirty="0" smtClean="0"/>
              <a:t>            </a:t>
            </a:r>
            <a:r>
              <a:rPr lang="en-US" sz="2400" dirty="0" err="1" smtClean="0"/>
              <a:t>MsgBox</a:t>
            </a:r>
            <a:r>
              <a:rPr lang="en-US" sz="2400" dirty="0" smtClean="0"/>
              <a:t>("Data is Inserted")</a:t>
            </a:r>
          </a:p>
          <a:p>
            <a:pPr marL="274320" indent="-274320" eaLnBrk="1" fontAlgn="auto" hangingPunct="1">
              <a:spcBef>
                <a:spcPts val="580"/>
              </a:spcBef>
              <a:spcAft>
                <a:spcPts val="0"/>
              </a:spcAft>
              <a:buFontTx/>
              <a:buNone/>
              <a:defRPr/>
            </a:pPr>
            <a:r>
              <a:rPr lang="en-US" sz="2400" dirty="0" smtClean="0"/>
              <a:t>            </a:t>
            </a:r>
            <a:r>
              <a:rPr lang="en-US" sz="2400" dirty="0" err="1" smtClean="0"/>
              <a:t>con.Close</a:t>
            </a:r>
            <a:r>
              <a:rPr lang="en-US" sz="2400" dirty="0" smtClean="0"/>
              <a:t>()</a:t>
            </a:r>
          </a:p>
          <a:p>
            <a:pPr marL="274320" indent="-274320" eaLnBrk="1" fontAlgn="auto" hangingPunct="1">
              <a:spcBef>
                <a:spcPts val="580"/>
              </a:spcBef>
              <a:spcAft>
                <a:spcPts val="0"/>
              </a:spcAft>
              <a:buFontTx/>
              <a:buNone/>
              <a:defRPr/>
            </a:pPr>
            <a:r>
              <a:rPr lang="en-US" sz="2400" dirty="0" smtClean="0"/>
              <a:t>        Catch ex As </a:t>
            </a:r>
            <a:r>
              <a:rPr lang="en-US" sz="2400" dirty="0" err="1" smtClean="0"/>
              <a:t>OleDbException</a:t>
            </a:r>
            <a:endParaRPr lang="en-US" sz="2400" dirty="0" smtClean="0"/>
          </a:p>
          <a:p>
            <a:pPr marL="274320" indent="-274320" eaLnBrk="1" fontAlgn="auto" hangingPunct="1">
              <a:spcBef>
                <a:spcPts val="580"/>
              </a:spcBef>
              <a:spcAft>
                <a:spcPts val="0"/>
              </a:spcAft>
              <a:buFontTx/>
              <a:buNone/>
              <a:defRPr/>
            </a:pPr>
            <a:r>
              <a:rPr lang="en-US" sz="2400" dirty="0" smtClean="0"/>
              <a:t>        End Try</a:t>
            </a:r>
          </a:p>
          <a:p>
            <a:pPr marL="274320" indent="-274320" eaLnBrk="1" fontAlgn="auto" hangingPunct="1">
              <a:spcBef>
                <a:spcPts val="580"/>
              </a:spcBef>
              <a:spcAft>
                <a:spcPts val="0"/>
              </a:spcAft>
              <a:buFontTx/>
              <a:buNone/>
              <a:defRPr/>
            </a:pPr>
            <a:r>
              <a:rPr lang="en-US" sz="2400" dirty="0" smtClean="0"/>
              <a:t>End  Sub</a:t>
            </a:r>
          </a:p>
          <a:p>
            <a:pPr marL="274320" indent="-274320" eaLnBrk="1" fontAlgn="auto" hangingPunct="1">
              <a:spcBef>
                <a:spcPts val="580"/>
              </a:spcBef>
              <a:spcAft>
                <a:spcPts val="0"/>
              </a:spcAft>
              <a:buFontTx/>
              <a:buNone/>
              <a:defRPr/>
            </a:pPr>
            <a:endParaRPr lang="en-US" sz="2400" dirty="0" smtClean="0"/>
          </a:p>
        </p:txBody>
      </p:sp>
    </p:spTree>
    <p:extLst>
      <p:ext uri="{BB962C8B-B14F-4D97-AF65-F5344CB8AC3E}">
        <p14:creationId xmlns:p14="http://schemas.microsoft.com/office/powerpoint/2010/main" val="139711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06375"/>
            <a:ext cx="8229600" cy="1143000"/>
          </a:xfrm>
        </p:spPr>
        <p:txBody>
          <a:bodyPr/>
          <a:lstStyle/>
          <a:p>
            <a:pPr eaLnBrk="1" hangingPunct="1"/>
            <a:r>
              <a:rPr lang="en-US" dirty="0" smtClean="0"/>
              <a:t>Using Namespaces</a:t>
            </a:r>
          </a:p>
        </p:txBody>
      </p:sp>
      <p:sp>
        <p:nvSpPr>
          <p:cNvPr id="8195" name="Rectangle 3"/>
          <p:cNvSpPr>
            <a:spLocks noGrp="1" noChangeArrowheads="1"/>
          </p:cNvSpPr>
          <p:nvPr>
            <p:ph sz="quarter" idx="1"/>
          </p:nvPr>
        </p:nvSpPr>
        <p:spPr>
          <a:xfrm>
            <a:off x="990600" y="1309688"/>
            <a:ext cx="7194550" cy="4800600"/>
          </a:xfrm>
        </p:spPr>
        <p:txBody>
          <a:bodyPr>
            <a:normAutofit fontScale="92500" lnSpcReduction="10000"/>
          </a:bodyPr>
          <a:lstStyle/>
          <a:p>
            <a:pPr eaLnBrk="1" hangingPunct="1">
              <a:lnSpc>
                <a:spcPct val="80000"/>
              </a:lnSpc>
              <a:defRPr/>
            </a:pPr>
            <a:r>
              <a:rPr lang="en-US" sz="3200" dirty="0" smtClean="0"/>
              <a:t>Use the Imports or using statement to import namespaces</a:t>
            </a:r>
          </a:p>
          <a:p>
            <a:pPr eaLnBrk="1" hangingPunct="1">
              <a:lnSpc>
                <a:spcPct val="80000"/>
              </a:lnSpc>
              <a:buFont typeface="Wingdings" pitchFamily="2" charset="2"/>
              <a:buNone/>
              <a:defRPr/>
            </a:pPr>
            <a:r>
              <a:rPr lang="en-US" sz="3200" dirty="0" smtClean="0"/>
              <a:t>		</a:t>
            </a:r>
          </a:p>
          <a:p>
            <a:pPr eaLnBrk="1" hangingPunct="1">
              <a:lnSpc>
                <a:spcPct val="80000"/>
              </a:lnSpc>
              <a:buFont typeface="Wingdings" pitchFamily="2" charset="2"/>
              <a:buNone/>
              <a:defRPr/>
            </a:pPr>
            <a:endParaRPr lang="en-US" sz="3200" dirty="0" smtClean="0"/>
          </a:p>
          <a:p>
            <a:pPr eaLnBrk="1" hangingPunct="1">
              <a:lnSpc>
                <a:spcPct val="80000"/>
              </a:lnSpc>
              <a:buFont typeface="Wingdings" pitchFamily="2" charset="2"/>
              <a:buNone/>
              <a:defRPr/>
            </a:pPr>
            <a:endParaRPr lang="en-US" sz="3200" dirty="0" smtClean="0"/>
          </a:p>
          <a:p>
            <a:pPr eaLnBrk="1" hangingPunct="1">
              <a:lnSpc>
                <a:spcPct val="80000"/>
              </a:lnSpc>
              <a:defRPr/>
            </a:pPr>
            <a:endParaRPr lang="en-US" sz="3200" dirty="0" smtClean="0"/>
          </a:p>
          <a:p>
            <a:pPr eaLnBrk="1" hangingPunct="1">
              <a:lnSpc>
                <a:spcPct val="80000"/>
              </a:lnSpc>
              <a:defRPr/>
            </a:pPr>
            <a:endParaRPr lang="en-US" sz="3200" dirty="0" smtClean="0"/>
          </a:p>
          <a:p>
            <a:pPr eaLnBrk="1" hangingPunct="1">
              <a:lnSpc>
                <a:spcPct val="80000"/>
              </a:lnSpc>
              <a:defRPr/>
            </a:pPr>
            <a:r>
              <a:rPr lang="en-US" sz="3200" dirty="0" smtClean="0"/>
              <a:t>Namespaces used with ADO.NET include:</a:t>
            </a:r>
          </a:p>
          <a:p>
            <a:pPr lvl="1" eaLnBrk="1" hangingPunct="1">
              <a:lnSpc>
                <a:spcPct val="80000"/>
              </a:lnSpc>
              <a:defRPr/>
            </a:pPr>
            <a:r>
              <a:rPr lang="en-US" sz="3200" b="1" dirty="0" err="1" smtClean="0">
                <a:solidFill>
                  <a:schemeClr val="accent1">
                    <a:lumMod val="75000"/>
                  </a:schemeClr>
                </a:solidFill>
                <a:cs typeface="Times New Roman" pitchFamily="18" charset="0"/>
              </a:rPr>
              <a:t>System.Data</a:t>
            </a:r>
            <a:endParaRPr lang="en-US" sz="3200" b="1" dirty="0" smtClean="0">
              <a:solidFill>
                <a:schemeClr val="accent1">
                  <a:lumMod val="75000"/>
                </a:schemeClr>
              </a:solidFill>
              <a:cs typeface="Times New Roman" pitchFamily="18" charset="0"/>
            </a:endParaRPr>
          </a:p>
          <a:p>
            <a:pPr lvl="1" eaLnBrk="1" hangingPunct="1">
              <a:lnSpc>
                <a:spcPct val="80000"/>
              </a:lnSpc>
              <a:defRPr/>
            </a:pPr>
            <a:r>
              <a:rPr lang="en-US" sz="3200" b="1" dirty="0" err="1" smtClean="0">
                <a:solidFill>
                  <a:schemeClr val="accent1">
                    <a:lumMod val="75000"/>
                  </a:schemeClr>
                </a:solidFill>
                <a:cs typeface="Times New Roman" pitchFamily="18" charset="0"/>
              </a:rPr>
              <a:t>System.Data.SqlClient</a:t>
            </a:r>
            <a:endParaRPr lang="en-US" sz="3200" b="1" dirty="0" smtClean="0">
              <a:solidFill>
                <a:schemeClr val="accent1">
                  <a:lumMod val="75000"/>
                </a:schemeClr>
              </a:solidFill>
              <a:cs typeface="Times New Roman" pitchFamily="18" charset="0"/>
            </a:endParaRPr>
          </a:p>
          <a:p>
            <a:pPr lvl="1" eaLnBrk="1" hangingPunct="1">
              <a:lnSpc>
                <a:spcPct val="80000"/>
              </a:lnSpc>
              <a:defRPr/>
            </a:pPr>
            <a:r>
              <a:rPr lang="en-US" sz="3200" b="1" dirty="0" err="1" smtClean="0">
                <a:solidFill>
                  <a:schemeClr val="accent1">
                    <a:lumMod val="75000"/>
                  </a:schemeClr>
                </a:solidFill>
                <a:cs typeface="Times New Roman" pitchFamily="18" charset="0"/>
              </a:rPr>
              <a:t>System.Data.OleDb</a:t>
            </a:r>
            <a:endParaRPr lang="en-US" sz="3200" b="1" dirty="0" smtClean="0">
              <a:solidFill>
                <a:schemeClr val="accent1">
                  <a:lumMod val="75000"/>
                </a:schemeClr>
              </a:solidFill>
              <a:cs typeface="Times New Roman" pitchFamily="18" charset="0"/>
            </a:endParaRPr>
          </a:p>
        </p:txBody>
      </p:sp>
      <p:sp>
        <p:nvSpPr>
          <p:cNvPr id="90117" name="Rectangle 5"/>
          <p:cNvSpPr>
            <a:spLocks noChangeArrowheads="1"/>
          </p:cNvSpPr>
          <p:nvPr/>
        </p:nvSpPr>
        <p:spPr bwMode="auto">
          <a:xfrm>
            <a:off x="1752600" y="2362200"/>
            <a:ext cx="6248400" cy="7302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marL="342900" indent="-342900">
              <a:defRPr/>
            </a:pPr>
            <a:r>
              <a:rPr lang="en-US" sz="2000" dirty="0">
                <a:solidFill>
                  <a:srgbClr val="C00000"/>
                </a:solidFill>
                <a:latin typeface="Lucida Sans Typewriter" pitchFamily="49" charset="0"/>
                <a:cs typeface="Times New Roman" pitchFamily="18" charset="0"/>
              </a:rPr>
              <a:t>Imports </a:t>
            </a:r>
            <a:r>
              <a:rPr lang="en-US" sz="2000" dirty="0" err="1">
                <a:solidFill>
                  <a:srgbClr val="C00000"/>
                </a:solidFill>
                <a:latin typeface="Lucida Sans Typewriter" pitchFamily="49" charset="0"/>
                <a:cs typeface="Times New Roman" pitchFamily="18" charset="0"/>
              </a:rPr>
              <a:t>System.Data</a:t>
            </a:r>
            <a:endParaRPr lang="en-US" sz="2000" dirty="0">
              <a:solidFill>
                <a:srgbClr val="C00000"/>
              </a:solidFill>
              <a:latin typeface="Lucida Sans Typewriter" pitchFamily="49" charset="0"/>
              <a:cs typeface="Times New Roman" pitchFamily="18" charset="0"/>
            </a:endParaRPr>
          </a:p>
          <a:p>
            <a:pPr marL="342900" indent="-342900">
              <a:defRPr/>
            </a:pPr>
            <a:r>
              <a:rPr lang="en-US" sz="2000" dirty="0">
                <a:solidFill>
                  <a:srgbClr val="C00000"/>
                </a:solidFill>
                <a:latin typeface="Lucida Sans Typewriter" pitchFamily="49" charset="0"/>
                <a:cs typeface="Times New Roman" pitchFamily="18" charset="0"/>
              </a:rPr>
              <a:t>Imports </a:t>
            </a:r>
            <a:r>
              <a:rPr lang="en-US" sz="2000" dirty="0" err="1">
                <a:solidFill>
                  <a:srgbClr val="C00000"/>
                </a:solidFill>
                <a:latin typeface="Lucida Sans Typewriter" pitchFamily="49" charset="0"/>
                <a:cs typeface="Times New Roman" pitchFamily="18" charset="0"/>
              </a:rPr>
              <a:t>System.Data.SqlClient</a:t>
            </a:r>
            <a:endParaRPr lang="en-US" sz="2000" dirty="0">
              <a:solidFill>
                <a:srgbClr val="C00000"/>
              </a:solidFill>
              <a:latin typeface="Lucida Sans Typewriter" pitchFamily="49" charset="0"/>
              <a:cs typeface="Times New Roman" pitchFamily="18" charset="0"/>
            </a:endParaRPr>
          </a:p>
        </p:txBody>
      </p:sp>
      <p:sp>
        <p:nvSpPr>
          <p:cNvPr id="90118" name="Rectangle 6"/>
          <p:cNvSpPr>
            <a:spLocks noChangeArrowheads="1"/>
          </p:cNvSpPr>
          <p:nvPr/>
        </p:nvSpPr>
        <p:spPr bwMode="auto">
          <a:xfrm>
            <a:off x="1676400" y="3352800"/>
            <a:ext cx="6248400" cy="7302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marL="342900" indent="-342900">
              <a:defRPr/>
            </a:pPr>
            <a:r>
              <a:rPr lang="en-US" sz="2000" dirty="0">
                <a:solidFill>
                  <a:srgbClr val="002060"/>
                </a:solidFill>
                <a:latin typeface="Lucida Sans Typewriter" pitchFamily="49" charset="0"/>
                <a:cs typeface="Times New Roman" pitchFamily="18" charset="0"/>
              </a:rPr>
              <a:t>using </a:t>
            </a:r>
            <a:r>
              <a:rPr lang="en-US" sz="2000" dirty="0" err="1">
                <a:solidFill>
                  <a:srgbClr val="002060"/>
                </a:solidFill>
                <a:latin typeface="Lucida Sans Typewriter" pitchFamily="49" charset="0"/>
                <a:cs typeface="Times New Roman" pitchFamily="18" charset="0"/>
              </a:rPr>
              <a:t>System.Data</a:t>
            </a:r>
            <a:r>
              <a:rPr lang="en-US" sz="2000" dirty="0">
                <a:solidFill>
                  <a:srgbClr val="002060"/>
                </a:solidFill>
                <a:latin typeface="Lucida Sans Typewriter" pitchFamily="49" charset="0"/>
                <a:cs typeface="Times New Roman" pitchFamily="18" charset="0"/>
              </a:rPr>
              <a:t>;</a:t>
            </a:r>
          </a:p>
          <a:p>
            <a:pPr marL="342900" indent="-342900">
              <a:defRPr/>
            </a:pPr>
            <a:r>
              <a:rPr lang="en-US" sz="2000" dirty="0">
                <a:solidFill>
                  <a:srgbClr val="002060"/>
                </a:solidFill>
                <a:latin typeface="Lucida Sans Typewriter" pitchFamily="49" charset="0"/>
                <a:cs typeface="Times New Roman" pitchFamily="18" charset="0"/>
              </a:rPr>
              <a:t>using </a:t>
            </a:r>
            <a:r>
              <a:rPr lang="en-US" sz="2000" dirty="0" err="1">
                <a:solidFill>
                  <a:srgbClr val="002060"/>
                </a:solidFill>
                <a:latin typeface="Lucida Sans Typewriter" pitchFamily="49" charset="0"/>
                <a:cs typeface="Times New Roman" pitchFamily="18" charset="0"/>
              </a:rPr>
              <a:t>System.Data.SqlClient</a:t>
            </a:r>
            <a:r>
              <a:rPr lang="en-US" sz="2000" dirty="0">
                <a:solidFill>
                  <a:srgbClr val="002060"/>
                </a:solidFill>
                <a:latin typeface="Lucida Sans Typewriter" pitchFamily="49" charset="0"/>
                <a:cs typeface="Times New Roman" pitchFamily="18" charset="0"/>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17525-C8B2-483C-BDE9-EAFE5DB32892}" type="slidenum">
              <a:rPr lang="en-US">
                <a:solidFill>
                  <a:srgbClr val="FFFFFF"/>
                </a:solidFill>
                <a:latin typeface="Franklin Gothic Book" panose="020B0503020102020204" pitchFamily="34" charset="0"/>
              </a:rPr>
              <a:pPr eaLnBrk="1" hangingPunct="1"/>
              <a:t>3</a:t>
            </a:fld>
            <a:endParaRPr 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55074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AC60B2-04C5-4980-A6E7-BF9C804FF78B}" type="slidenum">
              <a:rPr lang="en-US">
                <a:solidFill>
                  <a:srgbClr val="FFFFFF"/>
                </a:solidFill>
              </a:rPr>
              <a:pPr eaLnBrk="1" hangingPunct="1"/>
              <a:t>4</a:t>
            </a:fld>
            <a:endParaRPr lang="en-US">
              <a:solidFill>
                <a:srgbClr val="FFFFFF"/>
              </a:solidFill>
            </a:endParaRPr>
          </a:p>
        </p:txBody>
      </p:sp>
      <p:sp>
        <p:nvSpPr>
          <p:cNvPr id="9219" name="Rectangle 2"/>
          <p:cNvSpPr>
            <a:spLocks noGrp="1" noChangeArrowheads="1"/>
          </p:cNvSpPr>
          <p:nvPr>
            <p:ph sz="quarter" idx="1"/>
          </p:nvPr>
        </p:nvSpPr>
        <p:spPr>
          <a:xfrm>
            <a:off x="152400" y="304800"/>
            <a:ext cx="8839200" cy="6705600"/>
          </a:xfrm>
        </p:spPr>
        <p:txBody>
          <a:bodyPr lIns="90488" tIns="44450" rIns="90488" bIns="44450"/>
          <a:lstStyle/>
          <a:p>
            <a:pPr eaLnBrk="1" hangingPunct="1">
              <a:buFontTx/>
              <a:buNone/>
            </a:pPr>
            <a:r>
              <a:rPr lang="en-US" sz="4400" b="1" dirty="0" smtClean="0"/>
              <a:t>Why ADO.NET? </a:t>
            </a:r>
          </a:p>
          <a:p>
            <a:pPr eaLnBrk="1" hangingPunct="1"/>
            <a:r>
              <a:rPr lang="en-US" sz="3200" dirty="0" smtClean="0"/>
              <a:t>ADO.NET</a:t>
            </a:r>
            <a:r>
              <a:rPr lang="en-US" sz="3200" i="1" dirty="0" smtClean="0"/>
              <a:t> </a:t>
            </a:r>
            <a:r>
              <a:rPr lang="en-US" sz="3200" dirty="0" smtClean="0">
                <a:solidFill>
                  <a:srgbClr val="0070C0"/>
                </a:solidFill>
              </a:rPr>
              <a:t>provides </a:t>
            </a:r>
            <a:r>
              <a:rPr lang="en-US" sz="3200" b="1" dirty="0" smtClean="0">
                <a:solidFill>
                  <a:srgbClr val="C00000"/>
                </a:solidFill>
              </a:rPr>
              <a:t>a</a:t>
            </a:r>
            <a:r>
              <a:rPr lang="en-US" sz="3200" b="1" i="1" dirty="0" smtClean="0">
                <a:solidFill>
                  <a:srgbClr val="C00000"/>
                </a:solidFill>
              </a:rPr>
              <a:t> disconnected</a:t>
            </a:r>
            <a:r>
              <a:rPr lang="en-US" sz="3200" b="1" dirty="0" smtClean="0">
                <a:solidFill>
                  <a:srgbClr val="C00000"/>
                </a:solidFill>
              </a:rPr>
              <a:t> </a:t>
            </a:r>
            <a:r>
              <a:rPr lang="en-US" sz="3200" dirty="0" smtClean="0">
                <a:solidFill>
                  <a:srgbClr val="0070C0"/>
                </a:solidFill>
              </a:rPr>
              <a:t>database access model which means, when an application interacts with the database, the connection is opened to serve the request of the application and is closed as soon as the request is completed.</a:t>
            </a:r>
          </a:p>
          <a:p>
            <a:pPr eaLnBrk="1" hangingPunct="1"/>
            <a:endParaRPr lang="en-US" sz="3200" dirty="0" smtClean="0"/>
          </a:p>
          <a:p>
            <a:pPr eaLnBrk="1" hangingPunct="1"/>
            <a:r>
              <a:rPr lang="en-US" sz="3200" dirty="0" smtClean="0"/>
              <a:t>Likewise, if a database is Updated, the connection is opened long enough to complete the Update operation and is closed.</a:t>
            </a:r>
          </a:p>
        </p:txBody>
      </p:sp>
      <p:sp>
        <p:nvSpPr>
          <p:cNvPr id="9220"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53786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DF982D-D2DA-45B4-8F7D-DA1DCA9D76C5}" type="slidenum">
              <a:rPr lang="en-US">
                <a:solidFill>
                  <a:srgbClr val="FFFFFF"/>
                </a:solidFill>
              </a:rPr>
              <a:pPr eaLnBrk="1" hangingPunct="1"/>
              <a:t>5</a:t>
            </a:fld>
            <a:endParaRPr lang="en-US">
              <a:solidFill>
                <a:srgbClr val="FFFFFF"/>
              </a:solidFill>
            </a:endParaRPr>
          </a:p>
        </p:txBody>
      </p:sp>
      <p:sp>
        <p:nvSpPr>
          <p:cNvPr id="10243" name="Rectangle 2"/>
          <p:cNvSpPr>
            <a:spLocks noGrp="1" noChangeArrowheads="1"/>
          </p:cNvSpPr>
          <p:nvPr>
            <p:ph sz="quarter" idx="1"/>
          </p:nvPr>
        </p:nvSpPr>
        <p:spPr>
          <a:xfrm>
            <a:off x="152400" y="152400"/>
            <a:ext cx="8839200" cy="6705600"/>
          </a:xfrm>
        </p:spPr>
        <p:txBody>
          <a:bodyPr lIns="90488" tIns="44450" rIns="90488" bIns="44450"/>
          <a:lstStyle/>
          <a:p>
            <a:pPr eaLnBrk="1" hangingPunct="1">
              <a:buFontTx/>
              <a:buNone/>
              <a:defRPr/>
            </a:pPr>
            <a:r>
              <a:rPr lang="en-US" sz="4400" b="1" dirty="0" smtClean="0">
                <a:solidFill>
                  <a:srgbClr val="0070C0"/>
                </a:solidFill>
              </a:rPr>
              <a:t>Why ADO.NET? </a:t>
            </a:r>
          </a:p>
          <a:p>
            <a:pPr eaLnBrk="1" hangingPunct="1">
              <a:defRPr/>
            </a:pPr>
            <a:r>
              <a:rPr lang="en-US" dirty="0" smtClean="0">
                <a:solidFill>
                  <a:srgbClr val="0070C0"/>
                </a:solidFill>
              </a:rPr>
              <a:t>By keeping connections open for only a minimum period of time, </a:t>
            </a:r>
          </a:p>
          <a:p>
            <a:pPr eaLnBrk="1" hangingPunct="1">
              <a:buFont typeface="Wingdings 2" panose="05020102010507070707" pitchFamily="18" charset="2"/>
              <a:buNone/>
              <a:defRPr/>
            </a:pPr>
            <a:r>
              <a:rPr lang="en-US" dirty="0" smtClean="0">
                <a:solidFill>
                  <a:srgbClr val="0070C0"/>
                </a:solidFill>
              </a:rPr>
              <a:t>	ADO .NET</a:t>
            </a:r>
          </a:p>
          <a:p>
            <a:pPr lvl="1" eaLnBrk="1" hangingPunct="1">
              <a:defRPr/>
            </a:pPr>
            <a:r>
              <a:rPr lang="en-US" sz="3200" dirty="0" smtClean="0">
                <a:solidFill>
                  <a:schemeClr val="accent1">
                    <a:lumMod val="75000"/>
                  </a:schemeClr>
                </a:solidFill>
              </a:rPr>
              <a:t>conserves system resources </a:t>
            </a:r>
          </a:p>
          <a:p>
            <a:pPr lvl="1" eaLnBrk="1" hangingPunct="1">
              <a:defRPr/>
            </a:pPr>
            <a:r>
              <a:rPr lang="en-US" sz="3200" dirty="0" smtClean="0">
                <a:solidFill>
                  <a:srgbClr val="0070C0"/>
                </a:solidFill>
              </a:rPr>
              <a:t>provides </a:t>
            </a:r>
            <a:r>
              <a:rPr lang="en-US" sz="3200" dirty="0" smtClean="0">
                <a:solidFill>
                  <a:srgbClr val="C00000"/>
                </a:solidFill>
              </a:rPr>
              <a:t>maximum security </a:t>
            </a:r>
            <a:r>
              <a:rPr lang="en-US" sz="3200" dirty="0" smtClean="0">
                <a:solidFill>
                  <a:srgbClr val="0070C0"/>
                </a:solidFill>
              </a:rPr>
              <a:t>for databases</a:t>
            </a:r>
          </a:p>
          <a:p>
            <a:pPr lvl="1" eaLnBrk="1" hangingPunct="1">
              <a:defRPr/>
            </a:pPr>
            <a:r>
              <a:rPr lang="en-US" sz="3200" dirty="0" smtClean="0">
                <a:solidFill>
                  <a:srgbClr val="0070C0"/>
                </a:solidFill>
              </a:rPr>
              <a:t>has </a:t>
            </a:r>
            <a:r>
              <a:rPr lang="en-US" sz="3200" dirty="0" smtClean="0">
                <a:solidFill>
                  <a:schemeClr val="accent4">
                    <a:lumMod val="75000"/>
                  </a:schemeClr>
                </a:solidFill>
              </a:rPr>
              <a:t>less impact </a:t>
            </a:r>
            <a:r>
              <a:rPr lang="en-US" sz="3200" dirty="0" smtClean="0">
                <a:solidFill>
                  <a:srgbClr val="0070C0"/>
                </a:solidFill>
              </a:rPr>
              <a:t>on system performance. </a:t>
            </a:r>
          </a:p>
          <a:p>
            <a:pPr lvl="1" eaLnBrk="1" hangingPunct="1">
              <a:defRPr/>
            </a:pPr>
            <a:r>
              <a:rPr lang="en-US" sz="3200" dirty="0" smtClean="0">
                <a:solidFill>
                  <a:srgbClr val="0070C0"/>
                </a:solidFill>
              </a:rPr>
              <a:t>Also</a:t>
            </a:r>
            <a:r>
              <a:rPr lang="en-US" sz="3200" dirty="0" smtClean="0">
                <a:solidFill>
                  <a:srgbClr val="0070C0"/>
                </a:solidFill>
              </a:rPr>
              <a:t>, uses </a:t>
            </a:r>
            <a:r>
              <a:rPr lang="en-US" sz="3200" dirty="0" smtClean="0">
                <a:solidFill>
                  <a:srgbClr val="0070C0"/>
                </a:solidFill>
              </a:rPr>
              <a:t>XML and converts all </a:t>
            </a:r>
            <a:r>
              <a:rPr lang="en-US" sz="3200" dirty="0" smtClean="0">
                <a:solidFill>
                  <a:srgbClr val="0070C0"/>
                </a:solidFill>
              </a:rPr>
              <a:t>ADO.NET </a:t>
            </a:r>
            <a:r>
              <a:rPr lang="en-US" sz="3200" dirty="0" smtClean="0">
                <a:solidFill>
                  <a:srgbClr val="0070C0"/>
                </a:solidFill>
              </a:rPr>
              <a:t>when interacting with  the database the data into XML format for database related operations making them more efficient. </a:t>
            </a:r>
          </a:p>
        </p:txBody>
      </p:sp>
      <p:sp>
        <p:nvSpPr>
          <p:cNvPr id="10244"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51708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402895-507F-40F2-9B26-2C290B88BAF5}" type="slidenum">
              <a:rPr lang="en-US">
                <a:solidFill>
                  <a:srgbClr val="FFFFFF"/>
                </a:solidFill>
              </a:rPr>
              <a:pPr eaLnBrk="1" hangingPunct="1"/>
              <a:t>6</a:t>
            </a:fld>
            <a:endParaRPr lang="en-US">
              <a:solidFill>
                <a:srgbClr val="FFFFFF"/>
              </a:solidFill>
            </a:endParaRPr>
          </a:p>
        </p:txBody>
      </p:sp>
      <p:sp>
        <p:nvSpPr>
          <p:cNvPr id="11267" name="Rectangle 2"/>
          <p:cNvSpPr>
            <a:spLocks noGrp="1" noChangeArrowheads="1"/>
          </p:cNvSpPr>
          <p:nvPr>
            <p:ph sz="quarter" idx="1"/>
          </p:nvPr>
        </p:nvSpPr>
        <p:spPr>
          <a:xfrm>
            <a:off x="290512" y="685800"/>
            <a:ext cx="8839200" cy="6705600"/>
          </a:xfrm>
        </p:spPr>
        <p:txBody>
          <a:bodyPr lIns="90488" tIns="44450" rIns="90488" bIns="44450"/>
          <a:lstStyle/>
          <a:p>
            <a:pPr marL="609600" indent="-609600" eaLnBrk="1" hangingPunct="1">
              <a:buFontTx/>
              <a:buNone/>
              <a:defRPr/>
            </a:pPr>
            <a:r>
              <a:rPr lang="en-US" sz="3600" b="1" dirty="0" smtClean="0">
                <a:solidFill>
                  <a:schemeClr val="accent2">
                    <a:lumMod val="75000"/>
                  </a:schemeClr>
                </a:solidFill>
              </a:rPr>
              <a:t>The ADO.NET Data Architecture</a:t>
            </a:r>
            <a:r>
              <a:rPr lang="en-US" b="1" dirty="0" smtClean="0">
                <a:solidFill>
                  <a:schemeClr val="accent2">
                    <a:lumMod val="75000"/>
                  </a:schemeClr>
                </a:solidFill>
              </a:rPr>
              <a:t> </a:t>
            </a:r>
          </a:p>
          <a:p>
            <a:pPr marL="609600" indent="-609600" eaLnBrk="1" hangingPunct="1">
              <a:buFontTx/>
              <a:buNone/>
              <a:defRPr/>
            </a:pPr>
            <a:endParaRPr lang="en-US" b="1" dirty="0" smtClean="0">
              <a:solidFill>
                <a:schemeClr val="accent2">
                  <a:lumMod val="75000"/>
                </a:schemeClr>
              </a:solidFill>
            </a:endParaRPr>
          </a:p>
          <a:p>
            <a:pPr marL="609600" indent="-609600" eaLnBrk="1" hangingPunct="1">
              <a:defRPr/>
            </a:pPr>
            <a:r>
              <a:rPr lang="en-US" sz="3600" dirty="0" smtClean="0">
                <a:solidFill>
                  <a:schemeClr val="accent2">
                    <a:lumMod val="75000"/>
                  </a:schemeClr>
                </a:solidFill>
              </a:rPr>
              <a:t>Data Access in ADO.NET relies on two components: </a:t>
            </a:r>
          </a:p>
          <a:p>
            <a:pPr marL="609600" indent="-609600" eaLnBrk="1" hangingPunct="1">
              <a:buFontTx/>
              <a:buNone/>
              <a:defRPr/>
            </a:pPr>
            <a:endParaRPr lang="en-US" sz="3600" dirty="0" smtClean="0">
              <a:solidFill>
                <a:schemeClr val="accent2">
                  <a:lumMod val="75000"/>
                </a:schemeClr>
              </a:solidFill>
            </a:endParaRPr>
          </a:p>
          <a:p>
            <a:pPr marL="1371600" lvl="2" indent="-457200" eaLnBrk="1" hangingPunct="1">
              <a:buFontTx/>
              <a:buAutoNum type="arabicPeriod"/>
              <a:defRPr/>
            </a:pPr>
            <a:r>
              <a:rPr lang="en-US" sz="4400" i="1" dirty="0" err="1" smtClean="0">
                <a:solidFill>
                  <a:srgbClr val="002060"/>
                </a:solidFill>
              </a:rPr>
              <a:t>DataSet</a:t>
            </a:r>
            <a:r>
              <a:rPr lang="en-US" sz="4400" dirty="0" smtClean="0">
                <a:solidFill>
                  <a:srgbClr val="002060"/>
                </a:solidFill>
              </a:rPr>
              <a:t> </a:t>
            </a:r>
          </a:p>
          <a:p>
            <a:pPr marL="1371600" lvl="2" indent="-457200" eaLnBrk="1" hangingPunct="1">
              <a:buFontTx/>
              <a:buAutoNum type="arabicPeriod"/>
              <a:defRPr/>
            </a:pPr>
            <a:r>
              <a:rPr lang="en-US" sz="4400" i="1" dirty="0" smtClean="0">
                <a:solidFill>
                  <a:srgbClr val="002060"/>
                </a:solidFill>
              </a:rPr>
              <a:t>Data </a:t>
            </a:r>
            <a:r>
              <a:rPr lang="en-US" sz="4400" i="1" dirty="0" smtClean="0">
                <a:solidFill>
                  <a:srgbClr val="002060"/>
                </a:solidFill>
              </a:rPr>
              <a:t>Provider</a:t>
            </a:r>
            <a:r>
              <a:rPr lang="en-US" sz="4400" dirty="0" smtClean="0">
                <a:solidFill>
                  <a:srgbClr val="002060"/>
                </a:solidFill>
              </a:rPr>
              <a:t> </a:t>
            </a:r>
            <a:endParaRPr lang="en-US" sz="4400" dirty="0" smtClean="0">
              <a:solidFill>
                <a:srgbClr val="002060"/>
              </a:solidFill>
            </a:endParaRPr>
          </a:p>
        </p:txBody>
      </p:sp>
      <p:sp>
        <p:nvSpPr>
          <p:cNvPr id="11268"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89295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DBF53B-1F2D-4DF4-98CD-64C4928B750F}" type="slidenum">
              <a:rPr lang="en-US">
                <a:solidFill>
                  <a:srgbClr val="FFFFFF"/>
                </a:solidFill>
              </a:rPr>
              <a:pPr eaLnBrk="1" hangingPunct="1"/>
              <a:t>7</a:t>
            </a:fld>
            <a:endParaRPr lang="en-US">
              <a:solidFill>
                <a:srgbClr val="FFFFFF"/>
              </a:solidFill>
            </a:endParaRPr>
          </a:p>
        </p:txBody>
      </p:sp>
      <p:sp>
        <p:nvSpPr>
          <p:cNvPr id="12291" name="Rectangle 2"/>
          <p:cNvSpPr>
            <a:spLocks noGrp="1" noChangeArrowheads="1"/>
          </p:cNvSpPr>
          <p:nvPr>
            <p:ph sz="quarter" idx="1"/>
          </p:nvPr>
        </p:nvSpPr>
        <p:spPr>
          <a:xfrm>
            <a:off x="152400" y="152400"/>
            <a:ext cx="8839200" cy="6705600"/>
          </a:xfrm>
        </p:spPr>
        <p:txBody>
          <a:bodyPr lIns="90488" tIns="44450" rIns="90488" bIns="44450"/>
          <a:lstStyle/>
          <a:p>
            <a:pPr eaLnBrk="1" hangingPunct="1">
              <a:buFontTx/>
              <a:buNone/>
            </a:pPr>
            <a:r>
              <a:rPr lang="en-US" sz="4400" b="1" dirty="0" err="1" smtClean="0"/>
              <a:t>DataSet</a:t>
            </a:r>
            <a:r>
              <a:rPr lang="en-US" sz="4400" b="1" dirty="0" smtClean="0"/>
              <a:t> </a:t>
            </a:r>
          </a:p>
          <a:p>
            <a:pPr eaLnBrk="1" hangingPunct="1"/>
            <a:r>
              <a:rPr lang="en-US" sz="3600" dirty="0" smtClean="0"/>
              <a:t>The dataset is </a:t>
            </a:r>
            <a:r>
              <a:rPr lang="en-US" sz="3600" b="1" dirty="0" smtClean="0">
                <a:solidFill>
                  <a:srgbClr val="0070C0"/>
                </a:solidFill>
              </a:rPr>
              <a:t>a </a:t>
            </a:r>
            <a:r>
              <a:rPr lang="en-US" sz="3600" b="1" i="1" dirty="0" smtClean="0">
                <a:solidFill>
                  <a:srgbClr val="0070C0"/>
                </a:solidFill>
              </a:rPr>
              <a:t>disconnected</a:t>
            </a:r>
            <a:r>
              <a:rPr lang="en-US" sz="3600" b="1" dirty="0" smtClean="0">
                <a:solidFill>
                  <a:srgbClr val="0070C0"/>
                </a:solidFill>
              </a:rPr>
              <a:t>, </a:t>
            </a:r>
            <a:r>
              <a:rPr lang="en-US" sz="3600" b="1" i="1" dirty="0" smtClean="0">
                <a:solidFill>
                  <a:srgbClr val="0070C0"/>
                </a:solidFill>
              </a:rPr>
              <a:t>in-memory</a:t>
            </a:r>
            <a:r>
              <a:rPr lang="en-US" sz="3600" b="1" dirty="0" smtClean="0">
                <a:solidFill>
                  <a:srgbClr val="0070C0"/>
                </a:solidFill>
              </a:rPr>
              <a:t> </a:t>
            </a:r>
            <a:r>
              <a:rPr lang="en-US" sz="3600" dirty="0" smtClean="0"/>
              <a:t>representation of data.</a:t>
            </a:r>
          </a:p>
          <a:p>
            <a:pPr eaLnBrk="1" hangingPunct="1"/>
            <a:endParaRPr lang="en-US" sz="3600" dirty="0" smtClean="0"/>
          </a:p>
          <a:p>
            <a:pPr eaLnBrk="1" hangingPunct="1"/>
            <a:r>
              <a:rPr lang="en-US" sz="3600" dirty="0" smtClean="0"/>
              <a:t>It can be considered as </a:t>
            </a:r>
            <a:r>
              <a:rPr lang="en-US" sz="3600" b="1" dirty="0" smtClean="0">
                <a:solidFill>
                  <a:srgbClr val="C00000"/>
                </a:solidFill>
              </a:rPr>
              <a:t>a </a:t>
            </a:r>
            <a:r>
              <a:rPr lang="en-US" sz="3600" b="1" i="1" dirty="0" smtClean="0">
                <a:solidFill>
                  <a:srgbClr val="C00000"/>
                </a:solidFill>
              </a:rPr>
              <a:t>local copy</a:t>
            </a:r>
            <a:r>
              <a:rPr lang="en-US" sz="3600" b="1" dirty="0" smtClean="0">
                <a:solidFill>
                  <a:srgbClr val="C00000"/>
                </a:solidFill>
              </a:rPr>
              <a:t> </a:t>
            </a:r>
            <a:r>
              <a:rPr lang="en-US" sz="3600" dirty="0" smtClean="0"/>
              <a:t>of the relevant portions of the database.</a:t>
            </a:r>
          </a:p>
          <a:p>
            <a:pPr eaLnBrk="1" hangingPunct="1"/>
            <a:endParaRPr lang="en-US" sz="3600" dirty="0" smtClean="0"/>
          </a:p>
          <a:p>
            <a:pPr eaLnBrk="1" hangingPunct="1"/>
            <a:r>
              <a:rPr lang="en-US" sz="3600" dirty="0" smtClean="0"/>
              <a:t>The </a:t>
            </a:r>
            <a:r>
              <a:rPr lang="en-US" sz="3600" dirty="0" err="1" smtClean="0"/>
              <a:t>DataSet</a:t>
            </a:r>
            <a:r>
              <a:rPr lang="en-US" sz="3600" dirty="0" smtClean="0"/>
              <a:t> is persisted in memory and the data in it can be manipulated and updated independent of the database.</a:t>
            </a:r>
          </a:p>
        </p:txBody>
      </p:sp>
      <p:sp>
        <p:nvSpPr>
          <p:cNvPr id="12292"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63252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E18969-B4CF-4771-91FC-15D4CB222926}" type="slidenum">
              <a:rPr lang="en-US">
                <a:solidFill>
                  <a:srgbClr val="FFFFFF"/>
                </a:solidFill>
              </a:rPr>
              <a:pPr eaLnBrk="1" hangingPunct="1"/>
              <a:t>8</a:t>
            </a:fld>
            <a:endParaRPr lang="en-US">
              <a:solidFill>
                <a:srgbClr val="FFFFFF"/>
              </a:solidFill>
            </a:endParaRPr>
          </a:p>
        </p:txBody>
      </p:sp>
      <p:sp>
        <p:nvSpPr>
          <p:cNvPr id="13315" name="Rectangle 2"/>
          <p:cNvSpPr>
            <a:spLocks noGrp="1" noChangeArrowheads="1"/>
          </p:cNvSpPr>
          <p:nvPr>
            <p:ph sz="quarter" idx="1"/>
          </p:nvPr>
        </p:nvSpPr>
        <p:spPr>
          <a:xfrm>
            <a:off x="152400" y="457200"/>
            <a:ext cx="8839200" cy="6705600"/>
          </a:xfrm>
        </p:spPr>
        <p:txBody>
          <a:bodyPr lIns="90488" tIns="44450" rIns="90488" bIns="44450"/>
          <a:lstStyle/>
          <a:p>
            <a:pPr eaLnBrk="1" hangingPunct="1">
              <a:buFontTx/>
              <a:buNone/>
            </a:pPr>
            <a:r>
              <a:rPr lang="en-US" sz="4000" b="1" dirty="0" err="1" smtClean="0"/>
              <a:t>DataSet</a:t>
            </a:r>
            <a:r>
              <a:rPr lang="en-US" sz="4000" b="1" dirty="0" smtClean="0"/>
              <a:t> </a:t>
            </a:r>
          </a:p>
          <a:p>
            <a:pPr eaLnBrk="1" hangingPunct="1">
              <a:buFontTx/>
              <a:buNone/>
            </a:pPr>
            <a:endParaRPr lang="en-US" sz="1800" b="1" dirty="0" smtClean="0"/>
          </a:p>
          <a:p>
            <a:pPr eaLnBrk="1" hangingPunct="1"/>
            <a:r>
              <a:rPr lang="en-US" sz="3600" dirty="0" smtClean="0"/>
              <a:t>When the use of this </a:t>
            </a:r>
            <a:r>
              <a:rPr lang="en-US" sz="3600" dirty="0" err="1" smtClean="0"/>
              <a:t>DataSet</a:t>
            </a:r>
            <a:r>
              <a:rPr lang="en-US" sz="3600" dirty="0" smtClean="0"/>
              <a:t> is finished, changes can be made back to the central database for updating.</a:t>
            </a:r>
          </a:p>
          <a:p>
            <a:pPr eaLnBrk="1" hangingPunct="1"/>
            <a:endParaRPr lang="en-US" sz="3600" dirty="0" smtClean="0"/>
          </a:p>
          <a:p>
            <a:pPr eaLnBrk="1" hangingPunct="1"/>
            <a:r>
              <a:rPr lang="en-US" sz="3600" dirty="0" smtClean="0"/>
              <a:t>The data in </a:t>
            </a:r>
            <a:r>
              <a:rPr lang="en-US" sz="3600" dirty="0" err="1" smtClean="0"/>
              <a:t>DataSet</a:t>
            </a:r>
            <a:r>
              <a:rPr lang="en-US" sz="3600" dirty="0" smtClean="0"/>
              <a:t> can be loaded from any valid data source like Microsoft SQL server database, an Oracle database or from a Microsoft Access database. </a:t>
            </a:r>
          </a:p>
        </p:txBody>
      </p:sp>
      <p:sp>
        <p:nvSpPr>
          <p:cNvPr id="13316" name="Text Box 3"/>
          <p:cNvSpPr txBox="1">
            <a:spLocks noChangeArrowheads="1"/>
          </p:cNvSpPr>
          <p:nvPr/>
        </p:nvSpPr>
        <p:spPr bwMode="auto">
          <a:xfrm>
            <a:off x="3186113" y="497205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320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81954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1371600" y="4191000"/>
            <a:ext cx="6705600" cy="0"/>
          </a:xfrm>
          <a:prstGeom prst="line">
            <a:avLst/>
          </a:prstGeom>
          <a:noFill/>
          <a:ln w="28575">
            <a:solidFill>
              <a:schemeClr val="hlink"/>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AutoShape 3"/>
          <p:cNvSpPr>
            <a:spLocks noChangeArrowheads="1"/>
          </p:cNvSpPr>
          <p:nvPr/>
        </p:nvSpPr>
        <p:spPr bwMode="auto">
          <a:xfrm>
            <a:off x="990600" y="4724400"/>
            <a:ext cx="2286000" cy="1295400"/>
          </a:xfrm>
          <a:prstGeom prst="can">
            <a:avLst>
              <a:gd name="adj" fmla="val 39787"/>
            </a:avLst>
          </a:prstGeom>
          <a:solidFill>
            <a:schemeClr val="folHlink"/>
          </a:solidFill>
          <a:ln w="9525">
            <a:solidFill>
              <a:schemeClr val="tx1"/>
            </a:solidFill>
            <a:round/>
            <a:headEnd/>
            <a:tailEnd/>
          </a:ln>
        </p:spPr>
        <p:txBody>
          <a:bodyPr wrap="none"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GB" sz="2200" b="1"/>
          </a:p>
        </p:txBody>
      </p:sp>
      <p:sp>
        <p:nvSpPr>
          <p:cNvPr id="14340" name="Rectangle 4"/>
          <p:cNvSpPr>
            <a:spLocks noChangeArrowheads="1"/>
          </p:cNvSpPr>
          <p:nvPr/>
        </p:nvSpPr>
        <p:spPr bwMode="auto">
          <a:xfrm>
            <a:off x="647700" y="146050"/>
            <a:ext cx="818991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Clr>
                <a:srgbClr val="DC0081"/>
              </a:buClr>
              <a:buFont typeface="Wingdings" panose="05000000000000000000" pitchFamily="2" charset="2"/>
              <a:buNone/>
            </a:pPr>
            <a:endParaRPr lang="en-US" b="1">
              <a:solidFill>
                <a:schemeClr val="tx2"/>
              </a:solidFill>
            </a:endParaRPr>
          </a:p>
        </p:txBody>
      </p:sp>
      <p:sp>
        <p:nvSpPr>
          <p:cNvPr id="107525" name="AutoShape 5"/>
          <p:cNvSpPr>
            <a:spLocks noChangeArrowheads="1"/>
          </p:cNvSpPr>
          <p:nvPr/>
        </p:nvSpPr>
        <p:spPr bwMode="auto">
          <a:xfrm>
            <a:off x="2590800" y="1371600"/>
            <a:ext cx="3962400" cy="2598738"/>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defRPr/>
            </a:pPr>
            <a:endParaRPr lang="en-US">
              <a:latin typeface="Arial" charset="0"/>
              <a:cs typeface="+mn-cs"/>
            </a:endParaRPr>
          </a:p>
        </p:txBody>
      </p:sp>
      <p:graphicFrame>
        <p:nvGraphicFramePr>
          <p:cNvPr id="107526" name="Group 6"/>
          <p:cNvGraphicFramePr>
            <a:graphicFrameLocks noGrp="1"/>
          </p:cNvGraphicFramePr>
          <p:nvPr/>
        </p:nvGraphicFramePr>
        <p:xfrm>
          <a:off x="4881563" y="2093913"/>
          <a:ext cx="1489075" cy="846138"/>
        </p:xfrm>
        <a:graphic>
          <a:graphicData uri="http://schemas.openxmlformats.org/drawingml/2006/table">
            <a:tbl>
              <a:tblPr/>
              <a:tblGrid>
                <a:gridCol w="533400"/>
                <a:gridCol w="458787"/>
                <a:gridCol w="496888"/>
              </a:tblGrid>
              <a:tr h="2111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2724">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11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11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graphicFrame>
        <p:nvGraphicFramePr>
          <p:cNvPr id="107548" name="Group 28"/>
          <p:cNvGraphicFramePr>
            <a:graphicFrameLocks noGrp="1"/>
          </p:cNvGraphicFramePr>
          <p:nvPr/>
        </p:nvGraphicFramePr>
        <p:xfrm>
          <a:off x="2824163" y="1712913"/>
          <a:ext cx="1295400" cy="838200"/>
        </p:xfrm>
        <a:graphic>
          <a:graphicData uri="http://schemas.openxmlformats.org/drawingml/2006/table">
            <a:tbl>
              <a:tblPr/>
              <a:tblGrid>
                <a:gridCol w="431800"/>
                <a:gridCol w="431800"/>
                <a:gridCol w="431800"/>
              </a:tblGrid>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4386" name="Line 50"/>
          <p:cNvSpPr>
            <a:spLocks noChangeShapeType="1"/>
          </p:cNvSpPr>
          <p:nvPr/>
        </p:nvSpPr>
        <p:spPr bwMode="auto">
          <a:xfrm>
            <a:off x="3886200" y="1981200"/>
            <a:ext cx="1219200" cy="457200"/>
          </a:xfrm>
          <a:prstGeom prst="line">
            <a:avLst/>
          </a:prstGeom>
          <a:noFill/>
          <a:ln w="508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4387" name="Text Box 51"/>
          <p:cNvSpPr txBox="1">
            <a:spLocks noChangeArrowheads="1"/>
          </p:cNvSpPr>
          <p:nvPr/>
        </p:nvSpPr>
        <p:spPr bwMode="auto">
          <a:xfrm>
            <a:off x="914400" y="53340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2000" b="1"/>
              <a:t>SQL Server 2000</a:t>
            </a:r>
          </a:p>
        </p:txBody>
      </p:sp>
      <p:sp>
        <p:nvSpPr>
          <p:cNvPr id="14388" name="Rectangle 52"/>
          <p:cNvSpPr>
            <a:spLocks noChangeArrowheads="1"/>
          </p:cNvSpPr>
          <p:nvPr/>
        </p:nvSpPr>
        <p:spPr bwMode="auto">
          <a:xfrm>
            <a:off x="4114800" y="1143000"/>
            <a:ext cx="1447800" cy="461963"/>
          </a:xfrm>
          <a:prstGeom prst="rect">
            <a:avLst/>
          </a:prstGeom>
          <a:solidFill>
            <a:schemeClr val="bg1"/>
          </a:solidFill>
          <a:ln w="9525">
            <a:solidFill>
              <a:srgbClr val="2828A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a:t>DataSet</a:t>
            </a:r>
          </a:p>
        </p:txBody>
      </p:sp>
      <p:sp>
        <p:nvSpPr>
          <p:cNvPr id="14389" name="Rectangle 53"/>
          <p:cNvSpPr>
            <a:spLocks noChangeArrowheads="1"/>
          </p:cNvSpPr>
          <p:nvPr/>
        </p:nvSpPr>
        <p:spPr bwMode="auto">
          <a:xfrm>
            <a:off x="5105400" y="1905000"/>
            <a:ext cx="1143000" cy="346075"/>
          </a:xfrm>
          <a:prstGeom prst="rect">
            <a:avLst/>
          </a:prstGeom>
          <a:solidFill>
            <a:schemeClr val="bg1"/>
          </a:solidFill>
          <a:ln w="9525">
            <a:solidFill>
              <a:srgbClr val="2828A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t>DataTable</a:t>
            </a:r>
          </a:p>
        </p:txBody>
      </p:sp>
      <p:sp>
        <p:nvSpPr>
          <p:cNvPr id="14390" name="Rectangle 54"/>
          <p:cNvSpPr>
            <a:spLocks noChangeArrowheads="1"/>
          </p:cNvSpPr>
          <p:nvPr/>
        </p:nvSpPr>
        <p:spPr bwMode="auto">
          <a:xfrm>
            <a:off x="2971800" y="1524000"/>
            <a:ext cx="1219200" cy="338138"/>
          </a:xfrm>
          <a:prstGeom prst="rect">
            <a:avLst/>
          </a:prstGeom>
          <a:solidFill>
            <a:schemeClr val="bg1"/>
          </a:solidFill>
          <a:ln w="9525">
            <a:solidFill>
              <a:srgbClr val="2828A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t>DataTable</a:t>
            </a:r>
          </a:p>
        </p:txBody>
      </p:sp>
      <p:sp>
        <p:nvSpPr>
          <p:cNvPr id="14391" name="Text Box 55"/>
          <p:cNvSpPr txBox="1">
            <a:spLocks noChangeArrowheads="1"/>
          </p:cNvSpPr>
          <p:nvPr/>
        </p:nvSpPr>
        <p:spPr bwMode="auto">
          <a:xfrm>
            <a:off x="6819900" y="4152900"/>
            <a:ext cx="1677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Physical storage</a:t>
            </a:r>
          </a:p>
        </p:txBody>
      </p:sp>
      <p:sp>
        <p:nvSpPr>
          <p:cNvPr id="14392" name="AutoShape 56"/>
          <p:cNvSpPr>
            <a:spLocks noChangeArrowheads="1"/>
          </p:cNvSpPr>
          <p:nvPr/>
        </p:nvSpPr>
        <p:spPr bwMode="auto">
          <a:xfrm>
            <a:off x="5791200" y="4800600"/>
            <a:ext cx="2286000" cy="1295400"/>
          </a:xfrm>
          <a:prstGeom prst="can">
            <a:avLst>
              <a:gd name="adj" fmla="val 39787"/>
            </a:avLst>
          </a:prstGeom>
          <a:solidFill>
            <a:schemeClr val="folHlink"/>
          </a:solidFill>
          <a:ln w="9525">
            <a:solidFill>
              <a:schemeClr val="tx1"/>
            </a:solidFill>
            <a:round/>
            <a:headEnd/>
            <a:tailEnd/>
          </a:ln>
        </p:spPr>
        <p:txBody>
          <a:bodyPr wrap="none"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GB" sz="2200" b="1"/>
          </a:p>
        </p:txBody>
      </p:sp>
      <p:sp>
        <p:nvSpPr>
          <p:cNvPr id="14393" name="Text Box 57"/>
          <p:cNvSpPr txBox="1">
            <a:spLocks noChangeArrowheads="1"/>
          </p:cNvSpPr>
          <p:nvPr/>
        </p:nvSpPr>
        <p:spPr bwMode="auto">
          <a:xfrm>
            <a:off x="5715000" y="54102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sz="2000" b="1"/>
              <a:t>OleDb Database</a:t>
            </a:r>
          </a:p>
        </p:txBody>
      </p:sp>
      <p:sp>
        <p:nvSpPr>
          <p:cNvPr id="107578" name="AutoShape 58"/>
          <p:cNvSpPr>
            <a:spLocks noChangeArrowheads="1"/>
          </p:cNvSpPr>
          <p:nvPr/>
        </p:nvSpPr>
        <p:spPr bwMode="auto">
          <a:xfrm rot="-1619843">
            <a:off x="6096000" y="2514600"/>
            <a:ext cx="533400" cy="2787650"/>
          </a:xfrm>
          <a:prstGeom prst="upDownArrow">
            <a:avLst>
              <a:gd name="adj1" fmla="val 50000"/>
              <a:gd name="adj2" fmla="val 104524"/>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7579" name="AutoShape 59"/>
          <p:cNvSpPr>
            <a:spLocks noChangeArrowheads="1"/>
          </p:cNvSpPr>
          <p:nvPr/>
        </p:nvSpPr>
        <p:spPr bwMode="auto">
          <a:xfrm rot="2017434">
            <a:off x="2479675" y="3524250"/>
            <a:ext cx="533400" cy="1644650"/>
          </a:xfrm>
          <a:prstGeom prst="upDownArrow">
            <a:avLst>
              <a:gd name="adj1" fmla="val 50000"/>
              <a:gd name="adj2" fmla="val 6166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7580" name="AutoShape 60"/>
          <p:cNvSpPr>
            <a:spLocks noChangeArrowheads="1"/>
          </p:cNvSpPr>
          <p:nvPr/>
        </p:nvSpPr>
        <p:spPr bwMode="auto">
          <a:xfrm>
            <a:off x="152400" y="3581400"/>
            <a:ext cx="1676400" cy="381000"/>
          </a:xfrm>
          <a:prstGeom prst="wedgeRoundRectCallout">
            <a:avLst>
              <a:gd name="adj1" fmla="val 116227"/>
              <a:gd name="adj2" fmla="val 81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dirty="0" err="1">
                <a:latin typeface="Arial" charset="0"/>
                <a:cs typeface="+mn-cs"/>
              </a:rPr>
              <a:t>SqlDataAdapter</a:t>
            </a:r>
            <a:endParaRPr lang="en-US" sz="1400" b="1" dirty="0">
              <a:latin typeface="Arial" charset="0"/>
              <a:cs typeface="+mn-cs"/>
            </a:endParaRPr>
          </a:p>
        </p:txBody>
      </p:sp>
      <p:sp>
        <p:nvSpPr>
          <p:cNvPr id="107581" name="AutoShape 61"/>
          <p:cNvSpPr>
            <a:spLocks noChangeArrowheads="1"/>
          </p:cNvSpPr>
          <p:nvPr/>
        </p:nvSpPr>
        <p:spPr bwMode="auto">
          <a:xfrm rot="-2529536">
            <a:off x="4927600" y="2112963"/>
            <a:ext cx="533400" cy="3429000"/>
          </a:xfrm>
          <a:prstGeom prst="upDownArrow">
            <a:avLst>
              <a:gd name="adj1" fmla="val 70167"/>
              <a:gd name="adj2" fmla="val 105863"/>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latin typeface="Arial" charset="0"/>
              <a:cs typeface="+mn-cs"/>
            </a:endParaRPr>
          </a:p>
        </p:txBody>
      </p:sp>
      <p:sp>
        <p:nvSpPr>
          <p:cNvPr id="107582" name="AutoShape 62"/>
          <p:cNvSpPr>
            <a:spLocks noChangeArrowheads="1"/>
          </p:cNvSpPr>
          <p:nvPr/>
        </p:nvSpPr>
        <p:spPr bwMode="auto">
          <a:xfrm>
            <a:off x="304800" y="4267200"/>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dirty="0" err="1">
                <a:latin typeface="Arial" charset="0"/>
                <a:cs typeface="+mn-cs"/>
              </a:rPr>
              <a:t>SqlConnection</a:t>
            </a:r>
            <a:endParaRPr lang="en-US" sz="1400" b="1" dirty="0">
              <a:latin typeface="Arial" charset="0"/>
              <a:cs typeface="+mn-cs"/>
            </a:endParaRPr>
          </a:p>
        </p:txBody>
      </p:sp>
      <p:graphicFrame>
        <p:nvGraphicFramePr>
          <p:cNvPr id="107583" name="Group 63"/>
          <p:cNvGraphicFramePr>
            <a:graphicFrameLocks noGrp="1"/>
          </p:cNvGraphicFramePr>
          <p:nvPr/>
        </p:nvGraphicFramePr>
        <p:xfrm>
          <a:off x="3048000" y="2971800"/>
          <a:ext cx="1295400" cy="838200"/>
        </p:xfrm>
        <a:graphic>
          <a:graphicData uri="http://schemas.openxmlformats.org/drawingml/2006/table">
            <a:tbl>
              <a:tblPr/>
              <a:tblGrid>
                <a:gridCol w="431800"/>
                <a:gridCol w="431800"/>
                <a:gridCol w="431800"/>
              </a:tblGrid>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09550">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endParaRPr kumimoji="0" lang="en-GB" sz="8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4421" name="Line 85"/>
          <p:cNvSpPr>
            <a:spLocks noChangeShapeType="1"/>
          </p:cNvSpPr>
          <p:nvPr/>
        </p:nvSpPr>
        <p:spPr bwMode="auto">
          <a:xfrm flipV="1">
            <a:off x="4114800" y="2590800"/>
            <a:ext cx="1371600" cy="1066800"/>
          </a:xfrm>
          <a:prstGeom prst="line">
            <a:avLst/>
          </a:prstGeom>
          <a:noFill/>
          <a:ln w="508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4422" name="Rectangle 86"/>
          <p:cNvSpPr>
            <a:spLocks noChangeArrowheads="1"/>
          </p:cNvSpPr>
          <p:nvPr/>
        </p:nvSpPr>
        <p:spPr bwMode="auto">
          <a:xfrm>
            <a:off x="3200400" y="2743200"/>
            <a:ext cx="1219200" cy="346075"/>
          </a:xfrm>
          <a:prstGeom prst="rect">
            <a:avLst/>
          </a:prstGeom>
          <a:solidFill>
            <a:schemeClr val="bg1"/>
          </a:solidFill>
          <a:ln w="9525">
            <a:solidFill>
              <a:srgbClr val="2828A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b="1"/>
              <a:t>Data Table</a:t>
            </a:r>
          </a:p>
        </p:txBody>
      </p:sp>
      <p:sp>
        <p:nvSpPr>
          <p:cNvPr id="14423" name="Text Box 87"/>
          <p:cNvSpPr txBox="1">
            <a:spLocks noChangeArrowheads="1"/>
          </p:cNvSpPr>
          <p:nvPr/>
        </p:nvSpPr>
        <p:spPr bwMode="auto">
          <a:xfrm>
            <a:off x="6505575" y="3786188"/>
            <a:ext cx="2552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Client/Web server memory</a:t>
            </a:r>
          </a:p>
        </p:txBody>
      </p:sp>
      <p:sp>
        <p:nvSpPr>
          <p:cNvPr id="107608" name="AutoShape 88"/>
          <p:cNvSpPr>
            <a:spLocks noChangeArrowheads="1"/>
          </p:cNvSpPr>
          <p:nvPr/>
        </p:nvSpPr>
        <p:spPr bwMode="auto">
          <a:xfrm>
            <a:off x="2895600" y="4495800"/>
            <a:ext cx="2057400" cy="381000"/>
          </a:xfrm>
          <a:prstGeom prst="wedgeRoundRectCallout">
            <a:avLst>
              <a:gd name="adj1" fmla="val 67301"/>
              <a:gd name="adj2" fmla="val -2045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dirty="0" err="1">
                <a:latin typeface="Arial" charset="0"/>
                <a:cs typeface="+mn-cs"/>
              </a:rPr>
              <a:t>OleDbDataAdapter</a:t>
            </a:r>
            <a:endParaRPr lang="en-US" sz="1400" b="1" dirty="0">
              <a:latin typeface="Arial" charset="0"/>
              <a:cs typeface="+mn-cs"/>
            </a:endParaRPr>
          </a:p>
        </p:txBody>
      </p:sp>
      <p:sp>
        <p:nvSpPr>
          <p:cNvPr id="107609" name="AutoShape 89"/>
          <p:cNvSpPr>
            <a:spLocks noChangeArrowheads="1"/>
          </p:cNvSpPr>
          <p:nvPr/>
        </p:nvSpPr>
        <p:spPr bwMode="auto">
          <a:xfrm>
            <a:off x="3429000" y="5181600"/>
            <a:ext cx="1905000" cy="381000"/>
          </a:xfrm>
          <a:prstGeom prst="wedgeRoundRectCallout">
            <a:avLst>
              <a:gd name="adj1" fmla="val 84273"/>
              <a:gd name="adj2" fmla="val -2020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defRPr/>
            </a:pPr>
            <a:r>
              <a:rPr lang="en-US" sz="1400" b="1">
                <a:latin typeface="Arial" charset="0"/>
                <a:cs typeface="+mn-cs"/>
              </a:rPr>
              <a:t>OleDbConnection</a:t>
            </a:r>
          </a:p>
        </p:txBody>
      </p:sp>
      <p:sp>
        <p:nvSpPr>
          <p:cNvPr id="10330" name="Rectangle 90"/>
          <p:cNvSpPr>
            <a:spLocks noGrp="1" noChangeArrowheads="1"/>
          </p:cNvSpPr>
          <p:nvPr>
            <p:ph type="title" idx="4294967295"/>
          </p:nvPr>
        </p:nvSpPr>
        <p:spPr>
          <a:xfrm>
            <a:off x="0" y="274638"/>
            <a:ext cx="8229600" cy="639762"/>
          </a:xfrm>
        </p:spPr>
        <p:txBody>
          <a:bodyPr>
            <a:normAutofit fontScale="90000"/>
          </a:bodyPr>
          <a:lstStyle/>
          <a:p>
            <a:pPr eaLnBrk="1" fontAlgn="auto" hangingPunct="1">
              <a:spcAft>
                <a:spcPts val="0"/>
              </a:spcAft>
              <a:defRPr/>
            </a:pPr>
            <a:r>
              <a:rPr lang="en-US" dirty="0" smtClean="0"/>
              <a:t>What is a Dataset?</a:t>
            </a:r>
          </a:p>
        </p:txBody>
      </p:sp>
      <p:sp>
        <p:nvSpPr>
          <p:cNvPr id="28" name="Slide Number Placeholder 2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B4C55E-9761-43FC-811F-B569E8F87473}" type="slidenum">
              <a:rPr lang="en-US">
                <a:solidFill>
                  <a:srgbClr val="FFFFFF"/>
                </a:solidFill>
                <a:latin typeface="Franklin Gothic Book" panose="020B0503020102020204" pitchFamily="34" charset="0"/>
              </a:rPr>
              <a:pPr eaLnBrk="1" hangingPunct="1"/>
              <a:t>9</a:t>
            </a:fld>
            <a:endParaRPr 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144910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973</TotalTime>
  <Words>1115</Words>
  <Application>Microsoft Office PowerPoint</Application>
  <PresentationFormat>On-screen Show (4:3)</PresentationFormat>
  <Paragraphs>275</Paragraphs>
  <Slides>29</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 Narrow</vt:lpstr>
      <vt:lpstr>Calibri</vt:lpstr>
      <vt:lpstr>Franklin Gothic Book</vt:lpstr>
      <vt:lpstr>Lucida Sans Typewriter</vt:lpstr>
      <vt:lpstr>Times New Roman</vt:lpstr>
      <vt:lpstr>Wingdings</vt:lpstr>
      <vt:lpstr>Wingdings 2</vt:lpstr>
      <vt:lpstr>Theme1</vt:lpstr>
      <vt:lpstr>1_HNDIT</vt:lpstr>
      <vt:lpstr>IT2311- Rapid Application Development</vt:lpstr>
      <vt:lpstr>PowerPoint Presentation</vt:lpstr>
      <vt:lpstr>Using Namespaces</vt:lpstr>
      <vt:lpstr>PowerPoint Presentation</vt:lpstr>
      <vt:lpstr>PowerPoint Presentation</vt:lpstr>
      <vt:lpstr>PowerPoint Presentation</vt:lpstr>
      <vt:lpstr>PowerPoint Presentation</vt:lpstr>
      <vt:lpstr>PowerPoint Presentation</vt:lpstr>
      <vt:lpstr>What is a Dataset?</vt:lpstr>
      <vt:lpstr>PowerPoint Presentation</vt:lpstr>
      <vt:lpstr>PowerPoint Presentation</vt:lpstr>
      <vt:lpstr>The ADO.NET Object Model</vt:lpstr>
      <vt:lpstr>Accessing Data with ADO.NET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DataAdapter</vt:lpstr>
      <vt:lpstr>The DataAdapter Object Model</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IT3101- Rapid Application Development</dc:title>
  <dc:creator>owner</dc:creator>
  <cp:lastModifiedBy>Cader Abdul</cp:lastModifiedBy>
  <cp:revision>67</cp:revision>
  <dcterms:created xsi:type="dcterms:W3CDTF">2014-03-07T05:27:48Z</dcterms:created>
  <dcterms:modified xsi:type="dcterms:W3CDTF">2019-08-29T16:58:21Z</dcterms:modified>
</cp:coreProperties>
</file>