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9" r:id="rId3"/>
    <p:sldId id="304" r:id="rId4"/>
    <p:sldId id="305" r:id="rId5"/>
    <p:sldId id="306" r:id="rId6"/>
    <p:sldId id="350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9" r:id="rId19"/>
    <p:sldId id="320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1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</p:sldIdLst>
  <p:sldSz cx="9144000" cy="6858000" type="screen4x3"/>
  <p:notesSz cx="7013575" cy="9299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9216" cy="466594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2736" y="0"/>
            <a:ext cx="3039216" cy="466594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r">
              <a:defRPr sz="1200"/>
            </a:lvl1pPr>
          </a:lstStyle>
          <a:p>
            <a:fld id="{15B7B34A-E34E-4E4C-B3CA-975A83B2FC8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2983"/>
            <a:ext cx="3039216" cy="466593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2736" y="8832983"/>
            <a:ext cx="3039216" cy="466593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r">
              <a:defRPr sz="1200"/>
            </a:lvl1pPr>
          </a:lstStyle>
          <a:p>
            <a:fld id="{DFD93DE5-EE34-447C-9F8F-A1952D75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4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9216" cy="464979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2736" y="0"/>
            <a:ext cx="3039216" cy="464979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r">
              <a:defRPr sz="1200"/>
            </a:lvl1pPr>
          </a:lstStyle>
          <a:p>
            <a:fld id="{B1697D43-F886-4F62-B54A-D8A1C9CF1D1E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14" tIns="46607" rIns="93214" bIns="466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8" y="4417298"/>
            <a:ext cx="5610860" cy="4184809"/>
          </a:xfrm>
          <a:prstGeom prst="rect">
            <a:avLst/>
          </a:prstGeom>
        </p:spPr>
        <p:txBody>
          <a:bodyPr vert="horz" lIns="93214" tIns="46607" rIns="93214" bIns="46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2982"/>
            <a:ext cx="3039216" cy="464979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2736" y="8832982"/>
            <a:ext cx="3039216" cy="464979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r">
              <a:defRPr sz="1200"/>
            </a:lvl1pPr>
          </a:lstStyle>
          <a:p>
            <a:fld id="{84326525-FD29-4611-BDB0-69E5B90C55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E4069-2DAB-46FA-AB97-7D9E14CF003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334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7E56F-5999-4E67-899D-25B30E6A3ED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83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0925" y="1854200"/>
            <a:ext cx="3521075" cy="4287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854200"/>
            <a:ext cx="352107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073525"/>
            <a:ext cx="3521075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Week 7- </a:t>
            </a:r>
            <a:r>
              <a:rPr lang="en-US" altLang="en-US" sz="12800" dirty="0">
                <a:latin typeface="Times New Roman" panose="02020603050405020304" pitchFamily="18" charset="0"/>
              </a:rPr>
              <a:t>Object-Oriented </a:t>
            </a:r>
            <a:r>
              <a:rPr lang="en-US" altLang="en-US" sz="12800" dirty="0" smtClean="0">
                <a:latin typeface="Times New Roman" panose="02020603050405020304" pitchFamily="18" charset="0"/>
              </a:rPr>
              <a:t>Programming</a:t>
            </a:r>
          </a:p>
          <a:p>
            <a:r>
              <a:rPr lang="en-US" altLang="en-US" sz="1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800" dirty="0">
                <a:latin typeface="Times New Roman" panose="02020603050405020304" pitchFamily="18" charset="0"/>
              </a:rPr>
              <a:t>in Visual Basic .NET</a:t>
            </a:r>
            <a:endParaRPr lang="en-US" sz="1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HNDIT2310- </a:t>
            </a:r>
            <a:r>
              <a:rPr lang="en-US" dirty="0" smtClean="0"/>
              <a:t>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Properties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1000" y="2286000"/>
            <a:ext cx="840105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dirty="0">
                <a:latin typeface="Lucida Sans Typewriter" panose="020B0509030504030204" pitchFamily="49" charset="0"/>
              </a:rPr>
              <a:t>Public Property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MyData</a:t>
            </a:r>
            <a:r>
              <a:rPr lang="en-US" altLang="en-US" sz="1600" dirty="0">
                <a:latin typeface="Lucida Sans Typewriter" panose="020B0509030504030204" pitchFamily="49" charset="0"/>
              </a:rPr>
              <a:t>( ) As Integer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Get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  Return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intMyData</a:t>
            </a:r>
            <a:r>
              <a:rPr lang="en-US" altLang="en-US" sz="1600" dirty="0">
                <a:latin typeface="Lucida Sans Typewriter" panose="020B0509030504030204" pitchFamily="49" charset="0"/>
              </a:rPr>
              <a:t>	 	'Return local variable value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End Get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Set (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ByVal</a:t>
            </a:r>
            <a:r>
              <a:rPr lang="en-US" altLang="en-US" sz="1600" dirty="0">
                <a:latin typeface="Lucida Sans Typewriter" panose="020B0509030504030204" pitchFamily="49" charset="0"/>
              </a:rPr>
              <a:t> Value As Integer)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 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intMyData</a:t>
            </a:r>
            <a:r>
              <a:rPr lang="en-US" altLang="en-US" sz="1600" dirty="0">
                <a:latin typeface="Lucida Sans Typewriter" panose="020B0509030504030204" pitchFamily="49" charset="0"/>
              </a:rPr>
              <a:t> = Value	'Store Value in local variable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End Set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End Property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381000" y="4572000"/>
            <a:ext cx="8401050" cy="1828800"/>
            <a:chOff x="330" y="2880"/>
            <a:chExt cx="5292" cy="1152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30" y="3216"/>
              <a:ext cx="529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600">
                  <a:latin typeface="Lucida Sans Typewriter" panose="020B0509030504030204" pitchFamily="49" charset="0"/>
                </a:rPr>
                <a:t>Public </a:t>
              </a:r>
              <a:r>
                <a:rPr lang="en-US" altLang="en-US" sz="1600">
                  <a:solidFill>
                    <a:schemeClr val="accent2"/>
                  </a:solidFill>
                  <a:latin typeface="Lucida Sans Typewriter" panose="020B0509030504030204" pitchFamily="49" charset="0"/>
                </a:rPr>
                <a:t>ReadOnly</a:t>
              </a:r>
              <a:r>
                <a:rPr lang="en-US" altLang="en-US" sz="1600">
                  <a:latin typeface="Lucida Sans Typewriter" panose="020B0509030504030204" pitchFamily="49" charset="0"/>
                </a:rPr>
                <a:t> Property MyData( ) As Integer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    Get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      Return intMyData	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    End Get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End Property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660" y="2880"/>
              <a:ext cx="4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690563" indent="-296863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/>
                <a:t>ReadOnly, WriteOnly, and Default Keywords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Attributes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Extra Metadata Supplied by Using “&lt; &gt;” Brackets</a:t>
            </a:r>
          </a:p>
          <a:p>
            <a:r>
              <a:rPr lang="en-US" altLang="en-US" smtClean="0"/>
              <a:t>Supported for:</a:t>
            </a:r>
          </a:p>
          <a:p>
            <a:pPr lvl="1"/>
            <a:r>
              <a:rPr lang="en-US" altLang="en-US" smtClean="0"/>
              <a:t>Assemblies, classes, methods, properties, and more</a:t>
            </a:r>
          </a:p>
          <a:p>
            <a:r>
              <a:rPr lang="en-US" altLang="en-US" smtClean="0"/>
              <a:t>Common Uses:</a:t>
            </a:r>
          </a:p>
          <a:p>
            <a:pPr lvl="1"/>
            <a:r>
              <a:rPr lang="en-US" altLang="en-US" smtClean="0"/>
              <a:t>Assembly versioning, Web Services, components, security, and custom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203325" y="2006600"/>
            <a:ext cx="719455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38150" y="4953000"/>
            <a:ext cx="840105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&lt;Obsolete("Please use method M2")&gt;</a:t>
            </a:r>
            <a:r>
              <a:rPr lang="en-US" altLang="en-US" sz="2000">
                <a:latin typeface="Lucida Sans Typewriter" panose="020B0509030504030204" pitchFamily="49" charset="0"/>
              </a:rPr>
              <a:t> Public Sub M1( )</a:t>
            </a:r>
          </a:p>
          <a:p>
            <a:r>
              <a:rPr lang="en-US" altLang="en-US" sz="2000">
                <a:latin typeface="Lucida Sans Typewriter" panose="020B0509030504030204" pitchFamily="49" charset="0"/>
              </a:rPr>
              <a:t>  'Results in warning in IDE when used by client code</a:t>
            </a:r>
          </a:p>
          <a:p>
            <a:r>
              <a:rPr lang="en-US" altLang="en-US" sz="2000">
                <a:latin typeface="Lucida Sans Typewriter" panose="020B05090305040302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241293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Overloading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06563"/>
            <a:ext cx="7194550" cy="46180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Methods with the Same Name Can Accept Different Parameters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Specified Parameters Determine Which Method to Call</a:t>
            </a:r>
          </a:p>
          <a:p>
            <a:r>
              <a:rPr lang="en-US" altLang="en-US" smtClean="0"/>
              <a:t>The Overloads Keyword is Optional Unless Overloading Inherited Methods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2501900"/>
            <a:ext cx="8401050" cy="214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>
                <a:latin typeface="Lucida Sans Typewriter" panose="020B0509030504030204" pitchFamily="49" charset="0"/>
              </a:rPr>
              <a:t>Public Function Display(s As String) As String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MsgBox("String: " &amp; s)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Return "String"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End Sub</a:t>
            </a:r>
          </a:p>
          <a:p>
            <a:endParaRPr lang="en-US" altLang="en-US" sz="500">
              <a:latin typeface="Lucida Sans Typewriter" panose="020B0509030504030204" pitchFamily="49" charset="0"/>
            </a:endParaRPr>
          </a:p>
          <a:p>
            <a:r>
              <a:rPr lang="en-US" altLang="en-US" sz="1600">
                <a:latin typeface="Lucida Sans Typewriter" panose="020B0509030504030204" pitchFamily="49" charset="0"/>
              </a:rPr>
              <a:t>Public Function Display(i As Integer) As Integer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MsgBox("Integer: " &amp; i)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Return 1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58744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 altLang="en-US" smtClean="0"/>
              <a:t>Using Constructors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8437"/>
            <a:ext cx="8229600" cy="4221163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altLang="en-US" dirty="0" smtClean="0"/>
              <a:t>Sub New Replaces </a:t>
            </a:r>
            <a:r>
              <a:rPr lang="en-US" altLang="en-US" dirty="0" err="1" smtClean="0"/>
              <a:t>Class_Initialize</a:t>
            </a:r>
            <a:endParaRPr lang="en-US" altLang="en-US" dirty="0" smtClean="0"/>
          </a:p>
          <a:p>
            <a:pPr>
              <a:buClr>
                <a:schemeClr val="accent2"/>
              </a:buClr>
            </a:pPr>
            <a:r>
              <a:rPr lang="en-US" altLang="en-US" dirty="0" smtClean="0"/>
              <a:t>Executes Code When Object Is Instantiated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1000" y="2819400"/>
            <a:ext cx="840105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>
                <a:latin typeface="Lucida Sans Typewriter" panose="020B0509030504030204" pitchFamily="49" charset="0"/>
              </a:rPr>
              <a:t>Public Sub </a:t>
            </a:r>
            <a:r>
              <a:rPr lang="en-US" altLang="en-US" sz="1600">
                <a:solidFill>
                  <a:schemeClr val="accent2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600">
                <a:latin typeface="Lucida Sans Typewriter" panose="020B0509030504030204" pitchFamily="49" charset="0"/>
              </a:rPr>
              <a:t>( )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'Perform simple initialization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    intValue = 1</a:t>
            </a:r>
          </a:p>
          <a:p>
            <a:r>
              <a:rPr lang="en-US" altLang="en-US" sz="1600">
                <a:latin typeface="Lucida Sans Typewriter" panose="020B0509030504030204" pitchFamily="49" charset="0"/>
              </a:rPr>
              <a:t>End Sub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71475" y="1828800"/>
            <a:ext cx="8401050" cy="4287838"/>
            <a:chOff x="322" y="1168"/>
            <a:chExt cx="5292" cy="2701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22" y="2832"/>
              <a:ext cx="5292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ECECE"/>
              </a:outerShdw>
            </a:effectLst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600">
                  <a:latin typeface="Lucida Sans Typewriter" panose="020B0509030504030204" pitchFamily="49" charset="0"/>
                </a:rPr>
                <a:t>Public Sub New(ByVal i As Integer) 'Overloaded without </a:t>
              </a:r>
              <a:r>
                <a:rPr lang="en-US" altLang="en-US" sz="1600">
                  <a:solidFill>
                    <a:schemeClr val="accent2"/>
                  </a:solidFill>
                  <a:latin typeface="Lucida Sans Typewriter" panose="020B0509030504030204" pitchFamily="49" charset="0"/>
                </a:rPr>
                <a:t>Overloads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    'Perform more complex initialization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    intValue = i</a:t>
              </a:r>
            </a:p>
            <a:p>
              <a:r>
                <a:rPr lang="en-US" altLang="en-US" sz="1600">
                  <a:latin typeface="Lucida Sans Typewriter" panose="020B0509030504030204" pitchFamily="49" charset="0"/>
                </a:rPr>
                <a:t>End Sub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660" y="1168"/>
              <a:ext cx="4532" cy="2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79400" indent="-279400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690563" indent="-296863">
                <a:lnSpc>
                  <a:spcPct val="90000"/>
                </a:lnSpc>
                <a:spcBef>
                  <a:spcPct val="60000"/>
                </a:spcBef>
                <a:buClr>
                  <a:srgbClr val="D60093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Clr>
                  <a:schemeClr val="accent2"/>
                </a:buClr>
              </a:pPr>
              <a:endParaRPr lang="en-US" altLang="en-US" dirty="0"/>
            </a:p>
            <a:p>
              <a:pPr>
                <a:buClr>
                  <a:schemeClr val="accent2"/>
                </a:buClr>
              </a:pPr>
              <a:endParaRPr lang="en-US" altLang="en-US" dirty="0"/>
            </a:p>
            <a:p>
              <a:pPr>
                <a:buClr>
                  <a:schemeClr val="accent2"/>
                </a:buClr>
              </a:pPr>
              <a:endParaRPr lang="en-US" altLang="en-US" dirty="0"/>
            </a:p>
            <a:p>
              <a:pPr>
                <a:buClr>
                  <a:schemeClr val="accent2"/>
                </a:buClr>
              </a:pPr>
              <a:endParaRPr lang="en-US" altLang="en-US" dirty="0"/>
            </a:p>
            <a:p>
              <a:pPr>
                <a:buClr>
                  <a:schemeClr val="accent2"/>
                </a:buClr>
              </a:pPr>
              <a:r>
                <a:rPr lang="en-US" altLang="en-US" dirty="0"/>
                <a:t>Can Overload, But Does Not Use Overloads 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67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Destructors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Sub Finalize Replaces Class_Terminate Event</a:t>
            </a:r>
          </a:p>
          <a:p>
            <a:r>
              <a:rPr lang="en-US" altLang="en-US" smtClean="0"/>
              <a:t>Use to Clean Up Resources </a:t>
            </a:r>
          </a:p>
          <a:p>
            <a:r>
              <a:rPr lang="en-US" altLang="en-US" smtClean="0"/>
              <a:t>Code Executed When Destroyed by Garbage Collection</a:t>
            </a:r>
          </a:p>
          <a:p>
            <a:pPr lvl="1"/>
            <a:r>
              <a:rPr lang="en-US" altLang="en-US" smtClean="0"/>
              <a:t>Important: destruction may not happen immediately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4038600"/>
            <a:ext cx="840105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</a:rPr>
              <a:t>Protected Overrides Sub </a:t>
            </a:r>
            <a:r>
              <a:rPr lang="en-US" altLang="en-US" sz="1800">
                <a:solidFill>
                  <a:schemeClr val="accent2"/>
                </a:solidFill>
                <a:latin typeface="Lucida Sans Typewriter" panose="020B0509030504030204" pitchFamily="49" charset="0"/>
              </a:rPr>
              <a:t>Finalize</a:t>
            </a:r>
            <a:r>
              <a:rPr lang="en-US" altLang="en-US" sz="1800">
                <a:latin typeface="Lucida Sans Typewriter" panose="020B0509030504030204" pitchFamily="49" charset="0"/>
              </a:rPr>
              <a:t>( )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</a:rPr>
              <a:t>    'Can close connections or other resources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</a:rPr>
              <a:t>    conn.Close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62791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Inheritance?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66800" y="1447800"/>
            <a:ext cx="719455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GB" altLang="en-US"/>
              <a:t>Inheritance specifies an “is-a-kind-of” relationship</a:t>
            </a:r>
          </a:p>
          <a:p>
            <a:pPr>
              <a:buClr>
                <a:schemeClr val="accent2"/>
              </a:buClr>
            </a:pPr>
            <a:r>
              <a:rPr lang="en-GB" altLang="en-US"/>
              <a:t>Multiple classes share the same attributes and operations, allowing efficient code reuse</a:t>
            </a:r>
          </a:p>
          <a:p>
            <a:pPr>
              <a:buClr>
                <a:schemeClr val="accent2"/>
              </a:buClr>
            </a:pPr>
            <a:r>
              <a:rPr lang="en-GB" altLang="en-US"/>
              <a:t>Examples:</a:t>
            </a:r>
          </a:p>
          <a:p>
            <a:pPr lvl="1">
              <a:buClr>
                <a:schemeClr val="accent2"/>
              </a:buClr>
            </a:pPr>
            <a:r>
              <a:rPr lang="en-GB" altLang="en-US" sz="2200"/>
              <a:t>A customer “is a kind of” person</a:t>
            </a:r>
          </a:p>
          <a:p>
            <a:pPr lvl="1">
              <a:buClr>
                <a:schemeClr val="accent2"/>
              </a:buClr>
            </a:pPr>
            <a:r>
              <a:rPr lang="en-GB" altLang="en-US" sz="2200"/>
              <a:t>An employee “is a kind of” person</a:t>
            </a:r>
            <a:endParaRPr lang="en-US" altLang="en-US" sz="22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724400" y="5181600"/>
            <a:ext cx="14478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2400"/>
              <a:t>Customer</a:t>
            </a:r>
            <a:endParaRPr lang="en-US" altLang="en-US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629400" y="5181600"/>
            <a:ext cx="14478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2400"/>
              <a:t>Employee</a:t>
            </a:r>
            <a:endParaRPr lang="en-US" altLang="en-US" sz="24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638800" y="3276600"/>
            <a:ext cx="14478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2400"/>
              <a:t>Person</a:t>
            </a:r>
            <a:endParaRPr lang="en-US" altLang="en-US" sz="24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5486400" y="44069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7315200" y="44069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5486400" y="4419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6223000" y="3886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376988" y="4191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7150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accent2"/>
                </a:solidFill>
              </a:rPr>
              <a:t>Base Class</a:t>
            </a: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046413" y="5257800"/>
            <a:ext cx="163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accent2"/>
                </a:solidFill>
              </a:rPr>
              <a:t>Derived Classes</a:t>
            </a:r>
            <a:endParaRPr lang="en-US" altLang="en-US" sz="1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Inheritance?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Derived Class Inherits from a Base Class</a:t>
            </a:r>
          </a:p>
          <a:p>
            <a:r>
              <a:rPr lang="en-US" altLang="en-US" smtClean="0"/>
              <a:t>Properties, Methods, Data Members, Events, and Event Handlers Can Be Inherited (Dependent on Scope)</a:t>
            </a:r>
          </a:p>
          <a:p>
            <a:r>
              <a:rPr lang="en-US" altLang="en-US" smtClean="0"/>
              <a:t>Keywords</a:t>
            </a:r>
          </a:p>
          <a:p>
            <a:pPr lvl="1"/>
            <a:r>
              <a:rPr lang="en-US" altLang="en-US" b="1" smtClean="0"/>
              <a:t>Inherits</a:t>
            </a:r>
            <a:r>
              <a:rPr lang="en-US" altLang="en-US" smtClean="0"/>
              <a:t> – inherits from a base class</a:t>
            </a:r>
          </a:p>
          <a:p>
            <a:pPr lvl="1"/>
            <a:r>
              <a:rPr lang="en-US" altLang="en-US" b="1" smtClean="0"/>
              <a:t>NotInheritable</a:t>
            </a:r>
            <a:r>
              <a:rPr lang="en-US" altLang="en-US" smtClean="0"/>
              <a:t> – cannot be inherited from</a:t>
            </a:r>
          </a:p>
          <a:p>
            <a:pPr lvl="1"/>
            <a:r>
              <a:rPr lang="en-US" altLang="en-US" b="1" smtClean="0"/>
              <a:t>MustInherit</a:t>
            </a:r>
            <a:r>
              <a:rPr lang="en-US" altLang="en-US" smtClean="0"/>
              <a:t> – instances of the class cannot be created; must be inherited from as a base class</a:t>
            </a:r>
          </a:p>
          <a:p>
            <a:pPr lvl="1"/>
            <a:r>
              <a:rPr lang="en-US" altLang="en-US" b="1" smtClean="0"/>
              <a:t>Protected</a:t>
            </a:r>
            <a:r>
              <a:rPr lang="en-US" altLang="en-US" smtClean="0"/>
              <a:t> – member scope that allows use only by deriving classes</a:t>
            </a:r>
          </a:p>
        </p:txBody>
      </p:sp>
    </p:spTree>
    <p:extLst>
      <p:ext uri="{BB962C8B-B14F-4D97-AF65-F5344CB8AC3E}">
        <p14:creationId xmlns:p14="http://schemas.microsoft.com/office/powerpoint/2010/main" val="3177999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Overriding and Overloading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Derived Class Can Override an Inherited Property or Method</a:t>
            </a:r>
          </a:p>
          <a:p>
            <a:pPr lvl="1"/>
            <a:r>
              <a:rPr lang="en-US" altLang="en-US" b="1" smtClean="0"/>
              <a:t>Overridable</a:t>
            </a:r>
            <a:r>
              <a:rPr lang="en-US" altLang="en-US" smtClean="0"/>
              <a:t> – can be overridden</a:t>
            </a:r>
          </a:p>
          <a:p>
            <a:pPr lvl="1"/>
            <a:r>
              <a:rPr lang="en-US" altLang="en-US" b="1" smtClean="0"/>
              <a:t>MustOverride</a:t>
            </a:r>
            <a:r>
              <a:rPr lang="en-US" altLang="en-US" smtClean="0"/>
              <a:t> – must be overridden in derived class</a:t>
            </a:r>
          </a:p>
          <a:p>
            <a:pPr lvl="1"/>
            <a:r>
              <a:rPr lang="en-US" altLang="en-US" b="1" smtClean="0"/>
              <a:t>Overrides</a:t>
            </a:r>
            <a:r>
              <a:rPr lang="en-US" altLang="en-US" smtClean="0"/>
              <a:t> – replaces method from inherited class</a:t>
            </a:r>
          </a:p>
          <a:p>
            <a:pPr lvl="1"/>
            <a:r>
              <a:rPr lang="en-US" altLang="en-US" b="1" smtClean="0"/>
              <a:t>NotOverridable</a:t>
            </a:r>
            <a:r>
              <a:rPr lang="en-US" altLang="en-US" smtClean="0"/>
              <a:t> – cannot be overridden (default)</a:t>
            </a:r>
          </a:p>
          <a:p>
            <a:r>
              <a:rPr lang="en-US" altLang="en-US" smtClean="0"/>
              <a:t>Use Overload Keyword to Overload Inherited Property or Method</a:t>
            </a:r>
          </a:p>
        </p:txBody>
      </p:sp>
    </p:spTree>
    <p:extLst>
      <p:ext uri="{BB962C8B-B14F-4D97-AF65-F5344CB8AC3E}">
        <p14:creationId xmlns:p14="http://schemas.microsoft.com/office/powerpoint/2010/main" val="89820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 Example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1475854"/>
            <a:ext cx="840105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dirty="0">
                <a:latin typeface="Lucida Sans Typewriter" panose="020B0509030504030204" pitchFamily="49" charset="0"/>
              </a:rPr>
              <a:t>Public Class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BaseClass</a:t>
            </a:r>
            <a:endParaRPr lang="en-US" altLang="en-US" sz="1600" dirty="0">
              <a:latin typeface="Lucida Sans Typewriter" panose="020B0509030504030204" pitchFamily="49" charset="0"/>
            </a:endParaRPr>
          </a:p>
          <a:p>
            <a:endParaRPr lang="en-US" altLang="en-US" sz="700" dirty="0">
              <a:latin typeface="Lucida Sans Typewriter" panose="020B0509030504030204" pitchFamily="49" charset="0"/>
            </a:endParaRP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Public </a:t>
            </a:r>
            <a:r>
              <a:rPr lang="en-US" altLang="en-US" sz="1600" dirty="0" err="1">
                <a:solidFill>
                  <a:schemeClr val="accent2"/>
                </a:solidFill>
                <a:latin typeface="Lucida Sans Typewriter" panose="020B0509030504030204" pitchFamily="49" charset="0"/>
              </a:rPr>
              <a:t>Overridable</a:t>
            </a:r>
            <a:r>
              <a:rPr lang="en-US" altLang="en-US" sz="1600" dirty="0">
                <a:latin typeface="Lucida Sans Typewriter" panose="020B0509030504030204" pitchFamily="49" charset="0"/>
              </a:rPr>
              <a:t> Sub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( 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MsgBox</a:t>
            </a:r>
            <a:r>
              <a:rPr lang="en-US" altLang="en-US" sz="1600" dirty="0">
                <a:latin typeface="Lucida Sans Typewriter" panose="020B0509030504030204" pitchFamily="49" charset="0"/>
              </a:rPr>
              <a:t>("Base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")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End Sub</a:t>
            </a:r>
          </a:p>
          <a:p>
            <a:endParaRPr lang="en-US" altLang="en-US" sz="500" dirty="0">
              <a:latin typeface="Lucida Sans Typewriter" panose="020B0509030504030204" pitchFamily="49" charset="0"/>
            </a:endParaRP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Public Sub Other( 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MsgBox</a:t>
            </a:r>
            <a:r>
              <a:rPr lang="en-US" altLang="en-US" sz="1600" dirty="0">
                <a:latin typeface="Lucida Sans Typewriter" panose="020B0509030504030204" pitchFamily="49" charset="0"/>
              </a:rPr>
              <a:t>("Base Other method – not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overridable</a:t>
            </a:r>
            <a:r>
              <a:rPr lang="en-US" altLang="en-US" sz="1600" dirty="0">
                <a:latin typeface="Lucida Sans Typewriter" panose="020B0509030504030204" pitchFamily="49" charset="0"/>
              </a:rPr>
              <a:t>")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End Sub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End Class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3570027"/>
            <a:ext cx="840105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dirty="0">
                <a:latin typeface="Lucida Sans Typewriter" panose="020B0509030504030204" pitchFamily="49" charset="0"/>
              </a:rPr>
              <a:t>Public Class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DerivedClass</a:t>
            </a:r>
            <a:endParaRPr lang="en-US" altLang="en-US" sz="1600" dirty="0">
              <a:latin typeface="Lucida Sans Typewriter" panose="020B0509030504030204" pitchFamily="49" charset="0"/>
            </a:endParaRP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Inherits</a:t>
            </a:r>
            <a:r>
              <a:rPr lang="en-US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BaseClass</a:t>
            </a:r>
            <a:endParaRPr lang="en-US" altLang="en-US" sz="1600" dirty="0">
              <a:latin typeface="Lucida Sans Typewriter" panose="020B0509030504030204" pitchFamily="49" charset="0"/>
            </a:endParaRPr>
          </a:p>
          <a:p>
            <a:endParaRPr lang="en-US" altLang="en-US" sz="500" dirty="0">
              <a:latin typeface="Lucida Sans Typewriter" panose="020B0509030504030204" pitchFamily="49" charset="0"/>
            </a:endParaRP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Public 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Overrides</a:t>
            </a:r>
            <a:r>
              <a:rPr lang="en-US" altLang="en-US" sz="1600" dirty="0">
                <a:latin typeface="Lucida Sans Typewriter" panose="020B0509030504030204" pitchFamily="49" charset="0"/>
              </a:rPr>
              <a:t> Sub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( 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MsgBox</a:t>
            </a:r>
            <a:r>
              <a:rPr lang="en-US" altLang="en-US" sz="1600" dirty="0">
                <a:latin typeface="Lucida Sans Typewriter" panose="020B0509030504030204" pitchFamily="49" charset="0"/>
              </a:rPr>
              <a:t>("Derived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")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    End Sub</a:t>
            </a:r>
          </a:p>
          <a:p>
            <a:r>
              <a:rPr lang="en-US" altLang="en-US" sz="1600" dirty="0">
                <a:latin typeface="Lucida Sans Typewriter" panose="020B0509030504030204" pitchFamily="49" charset="0"/>
              </a:rPr>
              <a:t>End Class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57200" y="5130800"/>
            <a:ext cx="840105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dirty="0">
                <a:latin typeface="Lucida Sans Typewriter" panose="020B0509030504030204" pitchFamily="49" charset="0"/>
              </a:rPr>
              <a:t>Dim x As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DerivedClass</a:t>
            </a:r>
            <a:r>
              <a:rPr lang="en-US" altLang="en-US" sz="1600" dirty="0">
                <a:latin typeface="Lucida Sans Typewriter" panose="020B0509030504030204" pitchFamily="49" charset="0"/>
              </a:rPr>
              <a:t> = New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DerivedClass</a:t>
            </a:r>
            <a:r>
              <a:rPr lang="en-US" altLang="en-US" sz="1600" dirty="0">
                <a:latin typeface="Lucida Sans Typewriter" panose="020B0509030504030204" pitchFamily="49" charset="0"/>
              </a:rPr>
              <a:t>( )</a:t>
            </a:r>
          </a:p>
          <a:p>
            <a:r>
              <a:rPr lang="en-US" altLang="en-US" sz="1600" dirty="0" err="1">
                <a:latin typeface="Lucida Sans Typewriter" panose="020B0509030504030204" pitchFamily="49" charset="0"/>
              </a:rPr>
              <a:t>x.Other</a:t>
            </a:r>
            <a:r>
              <a:rPr lang="en-US" altLang="en-US" sz="1600" dirty="0">
                <a:latin typeface="Lucida Sans Typewriter" panose="020B0509030504030204" pitchFamily="49" charset="0"/>
              </a:rPr>
              <a:t>		    'Displays "Base Other method – not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overridable</a:t>
            </a:r>
            <a:r>
              <a:rPr lang="en-US" altLang="en-US" sz="1600" dirty="0">
                <a:latin typeface="Lucida Sans Typewriter" panose="020B0509030504030204" pitchFamily="49" charset="0"/>
              </a:rPr>
              <a:t>"</a:t>
            </a:r>
          </a:p>
          <a:p>
            <a:r>
              <a:rPr lang="en-US" altLang="en-US" sz="1600" dirty="0" err="1">
                <a:latin typeface="Lucida Sans Typewriter" panose="020B0509030504030204" pitchFamily="49" charset="0"/>
              </a:rPr>
              <a:t>x.OverrideMethod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   'Displays "Derived </a:t>
            </a:r>
            <a:r>
              <a:rPr lang="en-US" altLang="en-US" sz="1600" dirty="0" err="1">
                <a:latin typeface="Lucida Sans Typewriter" panose="020B0509030504030204" pitchFamily="49" charset="0"/>
              </a:rPr>
              <a:t>OverrideMethod</a:t>
            </a:r>
            <a:r>
              <a:rPr lang="en-US" altLang="en-US" sz="1600" dirty="0">
                <a:latin typeface="Lucida Sans Typewriter" panose="020B05090305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6071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 autoUpdateAnimBg="0"/>
      <p:bldP spid="6758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What Is Polymorphism?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221163"/>
          </a:xfrm>
        </p:spPr>
        <p:txBody>
          <a:bodyPr/>
          <a:lstStyle/>
          <a:p>
            <a:r>
              <a:rPr lang="en-GB" altLang="en-US" dirty="0" smtClean="0"/>
              <a:t>The method name resides in the base class</a:t>
            </a:r>
          </a:p>
          <a:p>
            <a:r>
              <a:rPr lang="en-GB" altLang="en-US" dirty="0" smtClean="0"/>
              <a:t>The method implementations reside in the derived classes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2971800"/>
            <a:ext cx="25146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BaseTax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2672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124200" y="3429000"/>
            <a:ext cx="25146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CalculateTax( 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676400" y="4876800"/>
            <a:ext cx="25146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CountyTax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76400" y="5334000"/>
            <a:ext cx="25146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CalculateTax( )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648200" y="4876800"/>
            <a:ext cx="24384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CityTax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648200" y="5334000"/>
            <a:ext cx="24384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CalculateTax( )</a:t>
            </a:r>
          </a:p>
        </p:txBody>
      </p:sp>
      <p:cxnSp>
        <p:nvCxnSpPr>
          <p:cNvPr id="24587" name="AutoShape 11"/>
          <p:cNvCxnSpPr>
            <a:cxnSpLocks noChangeShapeType="1"/>
            <a:stCxn id="24581" idx="3"/>
            <a:endCxn id="24583" idx="0"/>
          </p:cNvCxnSpPr>
          <p:nvPr/>
        </p:nvCxnSpPr>
        <p:spPr bwMode="auto">
          <a:xfrm rot="5400000">
            <a:off x="3378993" y="3821907"/>
            <a:ext cx="595313" cy="1485900"/>
          </a:xfrm>
          <a:prstGeom prst="bentConnector3">
            <a:avLst>
              <a:gd name="adj1" fmla="val 51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  <a:stCxn id="24581" idx="3"/>
            <a:endCxn id="24585" idx="0"/>
          </p:cNvCxnSpPr>
          <p:nvPr/>
        </p:nvCxnSpPr>
        <p:spPr bwMode="auto">
          <a:xfrm rot="16200000" flipH="1">
            <a:off x="4845843" y="3840957"/>
            <a:ext cx="595313" cy="1447800"/>
          </a:xfrm>
          <a:prstGeom prst="bentConnector3">
            <a:avLst>
              <a:gd name="adj1" fmla="val 51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33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What Is a Class?</a:t>
            </a:r>
            <a:endParaRPr lang="en-US" dirty="0" smtClean="0"/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programming unit in OOP</a:t>
            </a:r>
          </a:p>
          <a:p>
            <a:pPr eaLnBrk="1" hangingPunct="1"/>
            <a:r>
              <a:rPr lang="en-US" dirty="0" smtClean="0"/>
              <a:t>Encapsulate data members and member functions into one package</a:t>
            </a:r>
          </a:p>
          <a:p>
            <a:pPr eaLnBrk="1" hangingPunct="1"/>
            <a:r>
              <a:rPr lang="en-US" dirty="0" smtClean="0"/>
              <a:t>Enable inheritance and polymorphism</a:t>
            </a:r>
          </a:p>
          <a:p>
            <a:pPr eaLnBrk="1" hangingPunct="1"/>
            <a:r>
              <a:rPr lang="en-US" dirty="0" smtClean="0"/>
              <a:t>Act as a template for creating objects</a:t>
            </a:r>
            <a:endParaRPr lang="en-US" sz="135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4029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427936" y="5663805"/>
            <a:ext cx="1763315" cy="273844"/>
          </a:xfr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FFF4C1C2-4D57-45CC-A1D1-84A38279B96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57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Declaration of Classes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14500"/>
            <a:ext cx="7315200" cy="48387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Declaration syntax		       </a:t>
            </a:r>
          </a:p>
          <a:p>
            <a:pPr eaLnBrk="1" hangingPunct="1"/>
            <a:r>
              <a:rPr lang="en-US" sz="1350" dirty="0">
                <a:latin typeface="Courier New" pitchFamily="49" charset="0"/>
              </a:rPr>
              <a:t>[</a:t>
            </a:r>
            <a:r>
              <a:rPr lang="en-US" sz="1350" i="1" dirty="0" err="1">
                <a:latin typeface="Courier New" pitchFamily="49" charset="0"/>
              </a:rPr>
              <a:t>AccessSpecifier</a:t>
            </a:r>
            <a:r>
              <a:rPr lang="en-US" sz="1350" dirty="0">
                <a:latin typeface="Courier New" pitchFamily="49" charset="0"/>
              </a:rPr>
              <a:t>] </a:t>
            </a:r>
            <a:r>
              <a:rPr lang="en-US" sz="1350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350" dirty="0">
                <a:latin typeface="Courier New" pitchFamily="49" charset="0"/>
              </a:rPr>
              <a:t> </a:t>
            </a:r>
            <a:r>
              <a:rPr lang="en-US" sz="1350" i="1" dirty="0">
                <a:latin typeface="Courier New" pitchFamily="49" charset="0"/>
              </a:rPr>
              <a:t>Identifier				</a:t>
            </a:r>
            <a:r>
              <a:rPr lang="en-US" sz="1350" dirty="0">
                <a:latin typeface="Courier New" pitchFamily="49" charset="0"/>
              </a:rPr>
              <a:t>[</a:t>
            </a:r>
            <a:r>
              <a:rPr lang="en-US" sz="1350" dirty="0">
                <a:solidFill>
                  <a:srgbClr val="0000FF"/>
                </a:solidFill>
                <a:latin typeface="Courier New" pitchFamily="49" charset="0"/>
              </a:rPr>
              <a:t>Inherits</a:t>
            </a:r>
            <a:r>
              <a:rPr lang="en-US" sz="1350" dirty="0">
                <a:latin typeface="Courier New" pitchFamily="49" charset="0"/>
              </a:rPr>
              <a:t> </a:t>
            </a:r>
            <a:r>
              <a:rPr lang="en-US" sz="1350" i="1" dirty="0" err="1">
                <a:latin typeface="Courier New" pitchFamily="49" charset="0"/>
              </a:rPr>
              <a:t>BaseClass</a:t>
            </a:r>
            <a:r>
              <a:rPr lang="en-US" sz="1350" dirty="0">
                <a:latin typeface="Courier New" pitchFamily="49" charset="0"/>
              </a:rPr>
              <a:t>] 	</a:t>
            </a:r>
            <a:endParaRPr lang="en-US" sz="1350" dirty="0" smtClean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1350" dirty="0">
                <a:latin typeface="Courier New" pitchFamily="49" charset="0"/>
              </a:rPr>
              <a:t>	</a:t>
            </a:r>
            <a:r>
              <a:rPr lang="en-US" sz="1350" dirty="0" smtClean="0">
                <a:latin typeface="Courier New" pitchFamily="49" charset="0"/>
              </a:rPr>
              <a:t>[</a:t>
            </a:r>
            <a:r>
              <a:rPr lang="en-US" sz="1350" i="1" dirty="0" err="1">
                <a:latin typeface="Courier New" pitchFamily="49" charset="0"/>
              </a:rPr>
              <a:t>MemberVariableDeclarations</a:t>
            </a:r>
            <a:r>
              <a:rPr lang="en-US" sz="1350" dirty="0">
                <a:latin typeface="Courier New" pitchFamily="49" charset="0"/>
              </a:rPr>
              <a:t>]				[</a:t>
            </a:r>
            <a:r>
              <a:rPr lang="en-US" sz="1350" i="1" dirty="0" err="1" smtClean="0">
                <a:latin typeface="Courier New" pitchFamily="49" charset="0"/>
              </a:rPr>
              <a:t>MemberFunctionDeclarations</a:t>
            </a:r>
            <a:r>
              <a:rPr lang="en-US" sz="1350" dirty="0" smtClean="0">
                <a:latin typeface="Courier New" pitchFamily="49" charset="0"/>
              </a:rPr>
              <a:t>]</a:t>
            </a:r>
            <a:endParaRPr lang="en-US" sz="135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1350" dirty="0" smtClean="0">
                <a:solidFill>
                  <a:srgbClr val="0000FF"/>
                </a:solidFill>
                <a:latin typeface="Courier New" pitchFamily="49" charset="0"/>
              </a:rPr>
              <a:t>      End </a:t>
            </a:r>
            <a:r>
              <a:rPr lang="en-US" sz="1350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hlink"/>
                </a:solidFill>
              </a:rPr>
              <a:t>AccessSpecifier</a:t>
            </a:r>
            <a:r>
              <a:rPr lang="en-US" dirty="0" smtClean="0"/>
              <a:t> could be </a:t>
            </a:r>
            <a:r>
              <a:rPr lang="en-US" dirty="0" smtClean="0">
                <a:solidFill>
                  <a:schemeClr val="hlink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hlink"/>
                </a:solidFill>
              </a:rPr>
              <a:t>Private</a:t>
            </a:r>
            <a:endParaRPr lang="en-US" dirty="0" smtClean="0"/>
          </a:p>
          <a:p>
            <a:pPr lvl="2" eaLnBrk="1" hangingPunct="1"/>
            <a:r>
              <a:rPr lang="en-US" dirty="0" smtClean="0"/>
              <a:t>If omitted, it is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  <a:r>
              <a:rPr lang="en-US" dirty="0" smtClean="0"/>
              <a:t> by default</a:t>
            </a:r>
          </a:p>
          <a:p>
            <a:pPr lvl="1" eaLnBrk="1" hangingPunct="1"/>
            <a:r>
              <a:rPr lang="en-US" dirty="0" err="1" smtClean="0">
                <a:solidFill>
                  <a:schemeClr val="hlink"/>
                </a:solidFill>
              </a:rPr>
              <a:t>BaseClass</a:t>
            </a:r>
            <a:r>
              <a:rPr lang="en-US" dirty="0" smtClean="0"/>
              <a:t> specifies class that gives the inheritance</a:t>
            </a:r>
          </a:p>
          <a:p>
            <a:pPr lvl="1" eaLnBrk="1" hangingPunct="1"/>
            <a:r>
              <a:rPr lang="en-US" dirty="0" smtClean="0"/>
              <a:t>Members could be </a:t>
            </a:r>
            <a:r>
              <a:rPr lang="en-US" dirty="0" smtClean="0">
                <a:solidFill>
                  <a:schemeClr val="hlink"/>
                </a:solidFill>
              </a:rPr>
              <a:t>Dim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Protected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hlink"/>
                </a:solidFill>
              </a:rPr>
              <a:t>Private</a:t>
            </a:r>
          </a:p>
        </p:txBody>
      </p:sp>
      <p:sp>
        <p:nvSpPr>
          <p:cNvPr id="1413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427936" y="5663805"/>
            <a:ext cx="1763315" cy="273844"/>
          </a:xfr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B0794582-8698-4CC2-87B1-1176B4F5C176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4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Class my</a:t>
            </a:r>
          </a:p>
          <a:p>
            <a:pPr>
              <a:buNone/>
            </a:pPr>
            <a:r>
              <a:rPr lang="en-US" dirty="0" smtClean="0"/>
              <a:t>        Public country = "Sri Lanka"</a:t>
            </a:r>
          </a:p>
          <a:p>
            <a:pPr>
              <a:buNone/>
            </a:pPr>
            <a:r>
              <a:rPr lang="en-US" dirty="0" smtClean="0"/>
              <a:t>        Private password = 123</a:t>
            </a:r>
          </a:p>
          <a:p>
            <a:pPr>
              <a:buNone/>
            </a:pPr>
            <a:r>
              <a:rPr lang="en-US" dirty="0" smtClean="0"/>
              <a:t>        Public name As String = "</a:t>
            </a:r>
            <a:r>
              <a:rPr lang="en-US" dirty="0" err="1" smtClean="0"/>
              <a:t>nayomi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 		……………</a:t>
            </a:r>
          </a:p>
          <a:p>
            <a:pPr>
              <a:buNone/>
            </a:pPr>
            <a:r>
              <a:rPr lang="en-US" dirty="0" smtClean="0"/>
              <a:t>		……………</a:t>
            </a:r>
          </a:p>
          <a:p>
            <a:pPr>
              <a:buNone/>
            </a:pPr>
            <a:r>
              <a:rPr lang="en-US" dirty="0" smtClean="0"/>
              <a:t>    End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6651" y="5663805"/>
            <a:ext cx="4167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1190" y="4740475"/>
            <a:ext cx="4645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restrict their scope to the current class, </a:t>
            </a:r>
            <a:r>
              <a:rPr lang="en-US" sz="2000" i="1" dirty="0">
                <a:solidFill>
                  <a:srgbClr val="FF0000"/>
                </a:solidFill>
              </a:rPr>
              <a:t>protected</a:t>
            </a:r>
            <a:r>
              <a:rPr lang="en-US" sz="2000" dirty="0"/>
              <a:t> restricts their scope present class &amp; any classes derived from the present class.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Public</a:t>
            </a:r>
            <a:r>
              <a:rPr lang="en-US" sz="2000" i="1" dirty="0"/>
              <a:t> </a:t>
            </a:r>
            <a:r>
              <a:rPr lang="en-US" sz="2000" dirty="0"/>
              <a:t>makes them accessible from code outside the class. </a:t>
            </a:r>
          </a:p>
        </p:txBody>
      </p:sp>
    </p:spTree>
    <p:extLst>
      <p:ext uri="{BB962C8B-B14F-4D97-AF65-F5344CB8AC3E}">
        <p14:creationId xmlns:p14="http://schemas.microsoft.com/office/powerpoint/2010/main" val="90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Dim details As New my</a:t>
            </a:r>
          </a:p>
          <a:p>
            <a:endParaRPr lang="en-US" dirty="0" smtClean="0"/>
          </a:p>
          <a:p>
            <a:r>
              <a:rPr lang="en-US" dirty="0" smtClean="0"/>
              <a:t>Dim details As my</a:t>
            </a:r>
          </a:p>
          <a:p>
            <a:pPr>
              <a:buNone/>
            </a:pPr>
            <a:r>
              <a:rPr lang="en-US" dirty="0" smtClean="0"/>
              <a:t>	 details =New 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6651" y="5663805"/>
            <a:ext cx="4167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71950" y="3943351"/>
            <a:ext cx="3486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You can use one of these two methods to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31602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71650"/>
            <a:ext cx="6877050" cy="46291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Class my</a:t>
            </a:r>
          </a:p>
          <a:p>
            <a:pPr>
              <a:buNone/>
            </a:pPr>
            <a:r>
              <a:rPr lang="en-US" sz="2100" dirty="0"/>
              <a:t>        Public country = "Sri Lanka"</a:t>
            </a:r>
          </a:p>
          <a:p>
            <a:pPr>
              <a:buNone/>
            </a:pPr>
            <a:r>
              <a:rPr lang="en-US" sz="2100" dirty="0"/>
              <a:t>        Public password = 123</a:t>
            </a:r>
          </a:p>
          <a:p>
            <a:pPr>
              <a:buNone/>
            </a:pPr>
            <a:r>
              <a:rPr lang="en-US" sz="2100" dirty="0"/>
              <a:t>        Public name As String = “</a:t>
            </a:r>
            <a:r>
              <a:rPr lang="en-US" sz="2100" dirty="0" err="1"/>
              <a:t>saman</a:t>
            </a:r>
            <a:r>
              <a:rPr lang="en-US" sz="2100" dirty="0"/>
              <a:t>"</a:t>
            </a:r>
          </a:p>
          <a:p>
            <a:pPr>
              <a:buNone/>
            </a:pPr>
            <a:r>
              <a:rPr lang="en-US" sz="2100" dirty="0"/>
              <a:t>    End Class</a:t>
            </a:r>
          </a:p>
          <a:p>
            <a:endParaRPr lang="en-US" sz="2100" dirty="0" smtClean="0"/>
          </a:p>
          <a:p>
            <a:pPr lvl="1">
              <a:buNone/>
            </a:pPr>
            <a:r>
              <a:rPr lang="en-US" sz="2100" dirty="0">
                <a:solidFill>
                  <a:srgbClr val="FF0000"/>
                </a:solidFill>
              </a:rPr>
              <a:t>Btn1_click</a:t>
            </a:r>
          </a:p>
          <a:p>
            <a:pPr lvl="1">
              <a:buNone/>
            </a:pPr>
            <a:r>
              <a:rPr lang="en-US" sz="2100" dirty="0"/>
              <a:t>Dim details As New my</a:t>
            </a:r>
          </a:p>
          <a:p>
            <a:pPr lvl="1">
              <a:buNone/>
            </a:pPr>
            <a:r>
              <a:rPr lang="en-US" sz="2100" dirty="0"/>
              <a:t> text1.text=</a:t>
            </a:r>
            <a:r>
              <a:rPr lang="en-US" sz="2100" dirty="0" err="1"/>
              <a:t>details.country</a:t>
            </a:r>
            <a:endParaRPr lang="en-US" sz="2100" dirty="0"/>
          </a:p>
          <a:p>
            <a:pPr lvl="1">
              <a:buNone/>
            </a:pPr>
            <a:r>
              <a:rPr lang="en-US" sz="2100" dirty="0"/>
              <a:t>Text2.text=</a:t>
            </a:r>
            <a:r>
              <a:rPr lang="en-US" sz="2100" dirty="0" err="1"/>
              <a:t>details.password</a:t>
            </a:r>
            <a:endParaRPr lang="en-US" sz="2100" dirty="0"/>
          </a:p>
          <a:p>
            <a:pPr lvl="1">
              <a:buNone/>
            </a:pPr>
            <a:r>
              <a:rPr lang="en-US" sz="2100" dirty="0"/>
              <a:t>Txt3.text=details.name</a:t>
            </a:r>
          </a:p>
          <a:p>
            <a:pPr lvl="1">
              <a:buNone/>
            </a:pPr>
            <a:r>
              <a:rPr lang="en-US" sz="2100" dirty="0"/>
              <a:t>End sub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9501" y="5663805"/>
            <a:ext cx="47386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Method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1212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Class my</a:t>
            </a:r>
          </a:p>
          <a:p>
            <a:pPr>
              <a:buNone/>
            </a:pPr>
            <a:r>
              <a:rPr lang="en-US" sz="1800" dirty="0"/>
              <a:t>        Public country = "Sri Lanka"</a:t>
            </a:r>
          </a:p>
          <a:p>
            <a:pPr>
              <a:buNone/>
            </a:pPr>
            <a:r>
              <a:rPr lang="en-US" sz="1800" dirty="0"/>
              <a:t>        Public password = 123</a:t>
            </a:r>
          </a:p>
          <a:p>
            <a:pPr>
              <a:buNone/>
            </a:pPr>
            <a:r>
              <a:rPr lang="en-US" sz="1800" dirty="0"/>
              <a:t>        Public name As String = "</a:t>
            </a:r>
            <a:r>
              <a:rPr lang="en-US" sz="1800" dirty="0" err="1"/>
              <a:t>nayomi</a:t>
            </a:r>
            <a:r>
              <a:rPr lang="en-US" sz="1800" dirty="0"/>
              <a:t>"</a:t>
            </a:r>
          </a:p>
          <a:p>
            <a:pPr>
              <a:buNone/>
            </a:pPr>
            <a:r>
              <a:rPr lang="en-US" sz="1800" dirty="0"/>
              <a:t>        Function add() As Integer</a:t>
            </a:r>
          </a:p>
          <a:p>
            <a:pPr>
              <a:buNone/>
            </a:pPr>
            <a:r>
              <a:rPr lang="en-US" sz="1800" dirty="0"/>
              <a:t>            Dim sum As Integer</a:t>
            </a:r>
          </a:p>
          <a:p>
            <a:pPr>
              <a:buNone/>
            </a:pPr>
            <a:r>
              <a:rPr lang="en-US" sz="1800" dirty="0"/>
              <a:t>            Dim age1, age2 As Integer</a:t>
            </a:r>
          </a:p>
          <a:p>
            <a:pPr>
              <a:buNone/>
            </a:pPr>
            <a:r>
              <a:rPr lang="en-US" sz="1800" dirty="0"/>
              <a:t>            age1 = 25</a:t>
            </a:r>
          </a:p>
          <a:p>
            <a:pPr>
              <a:buNone/>
            </a:pPr>
            <a:r>
              <a:rPr lang="en-US" sz="1800" dirty="0"/>
              <a:t>            age2 = 13</a:t>
            </a:r>
          </a:p>
          <a:p>
            <a:pPr>
              <a:buNone/>
            </a:pPr>
            <a:r>
              <a:rPr lang="en-US" sz="1800" dirty="0"/>
              <a:t>            sum = age1 + age2</a:t>
            </a:r>
          </a:p>
          <a:p>
            <a:pPr>
              <a:buNone/>
            </a:pPr>
            <a:r>
              <a:rPr lang="en-US" sz="1800" dirty="0"/>
              <a:t>            Return sum</a:t>
            </a:r>
          </a:p>
          <a:p>
            <a:pPr>
              <a:buNone/>
            </a:pPr>
            <a:r>
              <a:rPr lang="en-US" sz="1800" dirty="0"/>
              <a:t>        End Function</a:t>
            </a:r>
          </a:p>
          <a:p>
            <a:pPr>
              <a:buNone/>
            </a:pPr>
            <a:r>
              <a:rPr lang="en-US" sz="1800" dirty="0"/>
              <a:t>    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800" dirty="0"/>
              <a:t>Btn1_click</a:t>
            </a:r>
          </a:p>
          <a:p>
            <a:pPr>
              <a:buNone/>
            </a:pPr>
            <a:r>
              <a:rPr lang="en-US" sz="1800" dirty="0"/>
              <a:t>        Dim details As New my</a:t>
            </a:r>
          </a:p>
          <a:p>
            <a:pPr lvl="1">
              <a:buNone/>
            </a:pPr>
            <a:r>
              <a:rPr lang="en-US" sz="1800" dirty="0"/>
              <a:t> text1.text=</a:t>
            </a:r>
            <a:r>
              <a:rPr lang="en-US" sz="1800" dirty="0" err="1"/>
              <a:t>details.country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Text2.text=</a:t>
            </a:r>
            <a:r>
              <a:rPr lang="en-US" sz="1800" dirty="0" err="1"/>
              <a:t>details.password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Txt3.text=details.name</a:t>
            </a:r>
          </a:p>
          <a:p>
            <a:pPr>
              <a:buNone/>
            </a:pPr>
            <a:r>
              <a:rPr lang="en-US" sz="1800" dirty="0" smtClean="0"/>
              <a:t>//********Calling Method*********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/>
              <a:t>Txt4.text=</a:t>
            </a:r>
            <a:r>
              <a:rPr lang="en-US" sz="1800" dirty="0" err="1"/>
              <a:t>details.add</a:t>
            </a:r>
            <a:r>
              <a:rPr lang="en-US" sz="1800" dirty="0"/>
              <a:t>() 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Class my</a:t>
            </a:r>
          </a:p>
          <a:p>
            <a:pPr>
              <a:buNone/>
            </a:pPr>
            <a:r>
              <a:rPr lang="en-US" sz="1800" dirty="0"/>
              <a:t>        Public country = "Sri Lanka"</a:t>
            </a:r>
          </a:p>
          <a:p>
            <a:pPr>
              <a:buNone/>
            </a:pPr>
            <a:r>
              <a:rPr lang="en-US" sz="1800" dirty="0"/>
              <a:t>        Public password = 123</a:t>
            </a:r>
          </a:p>
          <a:p>
            <a:pPr>
              <a:buNone/>
            </a:pPr>
            <a:r>
              <a:rPr lang="en-US" sz="1800" dirty="0"/>
              <a:t>        Public name As String = "</a:t>
            </a:r>
            <a:r>
              <a:rPr lang="en-US" sz="1800" dirty="0" err="1"/>
              <a:t>nayomi</a:t>
            </a:r>
            <a:r>
              <a:rPr lang="en-US" sz="1800" dirty="0"/>
              <a:t>"</a:t>
            </a:r>
          </a:p>
          <a:p>
            <a:pPr>
              <a:buNone/>
            </a:pPr>
            <a:r>
              <a:rPr lang="en-US" sz="1800" dirty="0"/>
              <a:t>        Function add() As Integer</a:t>
            </a:r>
          </a:p>
          <a:p>
            <a:pPr>
              <a:buNone/>
            </a:pPr>
            <a:r>
              <a:rPr lang="en-US" sz="1800" dirty="0"/>
              <a:t>            Dim sum As Integer</a:t>
            </a:r>
          </a:p>
          <a:p>
            <a:pPr>
              <a:buNone/>
            </a:pPr>
            <a:r>
              <a:rPr lang="en-US" sz="1800" dirty="0"/>
              <a:t>            Dim age1, age2 As Integer</a:t>
            </a:r>
          </a:p>
          <a:p>
            <a:pPr>
              <a:buNone/>
            </a:pPr>
            <a:r>
              <a:rPr lang="en-US" sz="1800" dirty="0"/>
              <a:t>            age1 = 25</a:t>
            </a:r>
          </a:p>
          <a:p>
            <a:pPr>
              <a:buNone/>
            </a:pPr>
            <a:r>
              <a:rPr lang="en-US" sz="1800" dirty="0"/>
              <a:t>            age2 = 13</a:t>
            </a:r>
          </a:p>
          <a:p>
            <a:pPr>
              <a:buNone/>
            </a:pPr>
            <a:r>
              <a:rPr lang="en-US" sz="1800" dirty="0"/>
              <a:t>            sum = age1 + age2</a:t>
            </a:r>
          </a:p>
          <a:p>
            <a:pPr>
              <a:buNone/>
            </a:pPr>
            <a:r>
              <a:rPr lang="en-US" sz="1800" dirty="0"/>
              <a:t>            Return sum</a:t>
            </a:r>
          </a:p>
          <a:p>
            <a:pPr>
              <a:buNone/>
            </a:pPr>
            <a:r>
              <a:rPr lang="en-US" sz="1800" dirty="0"/>
              <a:t>        End Function</a:t>
            </a:r>
          </a:p>
          <a:p>
            <a:pPr>
              <a:buNone/>
            </a:pPr>
            <a:r>
              <a:rPr lang="en-US" sz="1800" dirty="0"/>
              <a:t>    End Class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5663805"/>
            <a:ext cx="3024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772" y="391197"/>
            <a:ext cx="7886700" cy="994172"/>
          </a:xfrm>
        </p:spPr>
        <p:txBody>
          <a:bodyPr/>
          <a:lstStyle/>
          <a:p>
            <a:r>
              <a:rPr lang="en-US" dirty="0" smtClean="0"/>
              <a:t>Creating property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801" y="1385369"/>
            <a:ext cx="8888329" cy="5049366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Btn1_click</a:t>
            </a:r>
          </a:p>
          <a:p>
            <a:pPr>
              <a:buNone/>
            </a:pPr>
            <a:r>
              <a:rPr lang="en-US" sz="3000" dirty="0"/>
              <a:t>        Dim you As New my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/>
              <a:t>        text1.text=</a:t>
            </a:r>
            <a:r>
              <a:rPr lang="en-US" sz="3000" dirty="0" err="1"/>
              <a:t>you.a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      text2.text=</a:t>
            </a:r>
            <a:r>
              <a:rPr lang="en-US" sz="3000" dirty="0" err="1"/>
              <a:t>you.b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        </a:t>
            </a:r>
            <a:r>
              <a:rPr lang="en-US" sz="3000" dirty="0" smtClean="0"/>
              <a:t>text3.text=</a:t>
            </a:r>
            <a:r>
              <a:rPr lang="en-US" sz="3000" dirty="0" err="1" smtClean="0"/>
              <a:t>you.hello</a:t>
            </a:r>
            <a:r>
              <a:rPr lang="en-US" sz="3000" dirty="0" smtClean="0"/>
              <a:t>()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        text4.text=you.name</a:t>
            </a:r>
          </a:p>
          <a:p>
            <a:pPr>
              <a:buNone/>
            </a:pPr>
            <a:r>
              <a:rPr lang="en-US" sz="3000" dirty="0"/>
              <a:t>        you.name = “SIRASA FM"</a:t>
            </a:r>
          </a:p>
          <a:p>
            <a:pPr>
              <a:buNone/>
            </a:pPr>
            <a:r>
              <a:rPr lang="en-US" sz="3000" dirty="0"/>
              <a:t>	Text5.text=you.name</a:t>
            </a:r>
          </a:p>
          <a:p>
            <a:pPr>
              <a:buNone/>
            </a:pPr>
            <a:r>
              <a:rPr lang="en-US" sz="3000" dirty="0"/>
              <a:t>       text6.text=</a:t>
            </a:r>
            <a:r>
              <a:rPr lang="en-US" sz="3000" dirty="0" err="1"/>
              <a:t>you.b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        </a:t>
            </a:r>
          </a:p>
          <a:p>
            <a:pPr>
              <a:buNone/>
            </a:pPr>
            <a:r>
              <a:rPr lang="en-US" sz="3000" dirty="0"/>
              <a:t>    End Sub</a:t>
            </a:r>
          </a:p>
          <a:p>
            <a:pPr>
              <a:buNone/>
            </a:pPr>
            <a:r>
              <a:rPr lang="en-US" sz="3000" dirty="0"/>
              <a:t>  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 smtClean="0"/>
              <a:t>Class </a:t>
            </a:r>
            <a:r>
              <a:rPr lang="en-US" sz="3000" dirty="0"/>
              <a:t>my</a:t>
            </a:r>
          </a:p>
          <a:p>
            <a:pPr>
              <a:buNone/>
            </a:pPr>
            <a:r>
              <a:rPr lang="en-US" sz="3000" dirty="0"/>
              <a:t>        Public a = "Hello"</a:t>
            </a:r>
          </a:p>
          <a:p>
            <a:pPr>
              <a:buNone/>
            </a:pPr>
            <a:r>
              <a:rPr lang="en-US" sz="3000" dirty="0"/>
              <a:t>        Public b As String</a:t>
            </a:r>
          </a:p>
          <a:p>
            <a:pPr>
              <a:buNone/>
            </a:pPr>
            <a:r>
              <a:rPr lang="en-US" sz="3000" dirty="0"/>
              <a:t>        Function hello() As String</a:t>
            </a:r>
          </a:p>
          <a:p>
            <a:pPr>
              <a:buNone/>
            </a:pPr>
            <a:r>
              <a:rPr lang="en-US" sz="3000" dirty="0"/>
              <a:t>            Return “SRI FM"</a:t>
            </a:r>
          </a:p>
          <a:p>
            <a:pPr>
              <a:buNone/>
            </a:pPr>
            <a:r>
              <a:rPr lang="en-US" sz="3000" dirty="0"/>
              <a:t>        End Function</a:t>
            </a:r>
          </a:p>
          <a:p>
            <a:pPr>
              <a:buNone/>
            </a:pPr>
            <a:r>
              <a:rPr lang="en-US" sz="3000" dirty="0"/>
              <a:t>        </a:t>
            </a:r>
          </a:p>
          <a:p>
            <a:pPr>
              <a:buNone/>
            </a:pPr>
            <a:r>
              <a:rPr lang="en-US" sz="3000" dirty="0"/>
              <a:t>Public Property name() As String</a:t>
            </a:r>
          </a:p>
          <a:p>
            <a:pPr>
              <a:buNone/>
            </a:pPr>
            <a:r>
              <a:rPr lang="en-US" sz="3000" dirty="0"/>
              <a:t>            Get</a:t>
            </a:r>
          </a:p>
          <a:p>
            <a:pPr>
              <a:buNone/>
            </a:pPr>
            <a:r>
              <a:rPr lang="en-US" sz="3000" dirty="0"/>
              <a:t>                Return b</a:t>
            </a:r>
          </a:p>
          <a:p>
            <a:pPr>
              <a:buNone/>
            </a:pPr>
            <a:r>
              <a:rPr lang="en-US" sz="3000" dirty="0"/>
              <a:t>            End Get</a:t>
            </a:r>
          </a:p>
          <a:p>
            <a:pPr>
              <a:buNone/>
            </a:pPr>
            <a:r>
              <a:rPr lang="en-US" sz="3000" dirty="0"/>
              <a:t>            Set(</a:t>
            </a:r>
            <a:r>
              <a:rPr lang="en-US" sz="3000" dirty="0" err="1"/>
              <a:t>ByVal</a:t>
            </a:r>
            <a:r>
              <a:rPr lang="en-US" sz="3000" dirty="0"/>
              <a:t> value As String)</a:t>
            </a:r>
          </a:p>
          <a:p>
            <a:pPr>
              <a:buNone/>
            </a:pPr>
            <a:r>
              <a:rPr lang="en-US" sz="3000" dirty="0"/>
              <a:t>                b = value</a:t>
            </a:r>
          </a:p>
          <a:p>
            <a:pPr>
              <a:buNone/>
            </a:pPr>
            <a:r>
              <a:rPr lang="en-US" sz="3000" dirty="0"/>
              <a:t>            End Set</a:t>
            </a:r>
          </a:p>
          <a:p>
            <a:pPr>
              <a:buNone/>
            </a:pPr>
            <a:r>
              <a:rPr lang="en-US" sz="3000" dirty="0"/>
              <a:t>        End Property</a:t>
            </a:r>
          </a:p>
          <a:p>
            <a:pPr>
              <a:buNone/>
            </a:pPr>
            <a:r>
              <a:rPr lang="en-US" sz="3000" dirty="0"/>
              <a:t>    End Class</a:t>
            </a:r>
          </a:p>
          <a:p>
            <a:pPr>
              <a:buNone/>
            </a:pPr>
            <a:endParaRPr lang="en-US" sz="1350" dirty="0"/>
          </a:p>
          <a:p>
            <a:pPr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5663805"/>
            <a:ext cx="3024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5429251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375836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&amp; Destructors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74" y="1843840"/>
            <a:ext cx="8106276" cy="3646133"/>
          </a:xfrm>
        </p:spPr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/>
              <a:t>Btn_clic</a:t>
            </a:r>
            <a:r>
              <a:rPr lang="en-US" sz="1900" dirty="0" err="1"/>
              <a:t>k</a:t>
            </a:r>
            <a:r>
              <a:rPr lang="en-US" sz="1900" dirty="0"/>
              <a:t> 1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/>
              <a:t>Dim </a:t>
            </a:r>
            <a:r>
              <a:rPr lang="en-US" sz="1900" dirty="0" err="1"/>
              <a:t>objname</a:t>
            </a:r>
            <a:r>
              <a:rPr lang="en-US" sz="1900" dirty="0"/>
              <a:t> As New my1("</a:t>
            </a:r>
            <a:r>
              <a:rPr lang="en-US" sz="1900" dirty="0" err="1"/>
              <a:t>Nayomi</a:t>
            </a:r>
            <a:r>
              <a:rPr lang="en-US" sz="1900" dirty="0"/>
              <a:t>")</a:t>
            </a:r>
          </a:p>
          <a:p>
            <a:pPr>
              <a:buNone/>
            </a:pPr>
            <a:r>
              <a:rPr lang="en-US" sz="1900" dirty="0"/>
              <a:t>        </a:t>
            </a:r>
          </a:p>
          <a:p>
            <a:pPr>
              <a:buNone/>
            </a:pPr>
            <a:r>
              <a:rPr lang="en-US" sz="1900" dirty="0"/>
              <a:t>        textbox1.text=</a:t>
            </a:r>
            <a:r>
              <a:rPr lang="en-US" sz="1900" dirty="0" err="1"/>
              <a:t>objname.getdata</a:t>
            </a:r>
            <a:r>
              <a:rPr lang="en-US" sz="1900" dirty="0"/>
              <a:t>()</a:t>
            </a:r>
          </a:p>
          <a:p>
            <a:pPr>
              <a:buNone/>
            </a:pPr>
            <a:r>
              <a:rPr lang="en-US" sz="1900" dirty="0"/>
              <a:t>        </a:t>
            </a:r>
            <a:r>
              <a:rPr lang="en-US" sz="1900" dirty="0" err="1"/>
              <a:t>objname</a:t>
            </a:r>
            <a:r>
              <a:rPr lang="en-US" sz="1900" dirty="0"/>
              <a:t> = Nothing       'release object</a:t>
            </a:r>
          </a:p>
          <a:p>
            <a:pPr>
              <a:buNone/>
            </a:pPr>
            <a:r>
              <a:rPr lang="en-US" sz="1900" dirty="0"/>
              <a:t>End Sub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endParaRPr lang="en-US" sz="1900" dirty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endParaRPr lang="en-US" sz="1900" dirty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 smtClean="0"/>
              <a:t>Class </a:t>
            </a:r>
            <a:r>
              <a:rPr lang="en-US" sz="1900" dirty="0"/>
              <a:t>my1</a:t>
            </a:r>
          </a:p>
          <a:p>
            <a:pPr>
              <a:buNone/>
            </a:pPr>
            <a:r>
              <a:rPr lang="en-US" sz="1900" dirty="0"/>
              <a:t>    Private name As String</a:t>
            </a:r>
          </a:p>
          <a:p>
            <a:pPr>
              <a:buNone/>
            </a:pPr>
            <a:r>
              <a:rPr lang="en-US" sz="1900" dirty="0"/>
              <a:t>    Public Sub New(</a:t>
            </a:r>
            <a:r>
              <a:rPr lang="en-US" sz="1900" dirty="0" err="1"/>
              <a:t>ByVal</a:t>
            </a:r>
            <a:r>
              <a:rPr lang="en-US" sz="1900" dirty="0"/>
              <a:t> </a:t>
            </a:r>
            <a:r>
              <a:rPr lang="en-US" sz="1900" dirty="0" err="1"/>
              <a:t>newname</a:t>
            </a:r>
            <a:r>
              <a:rPr lang="en-US" sz="1900" dirty="0"/>
              <a:t> As String) ' </a:t>
            </a:r>
            <a:r>
              <a:rPr lang="en-US" sz="1900" dirty="0" err="1"/>
              <a:t>construtor</a:t>
            </a:r>
            <a:endParaRPr lang="en-US" sz="1900" dirty="0"/>
          </a:p>
          <a:p>
            <a:pPr>
              <a:buNone/>
            </a:pPr>
            <a:r>
              <a:rPr lang="en-US" sz="1900" dirty="0"/>
              <a:t>        name = </a:t>
            </a:r>
            <a:r>
              <a:rPr lang="en-US" sz="1900" dirty="0" err="1"/>
              <a:t>newname</a:t>
            </a:r>
            <a:endParaRPr lang="en-US" sz="1900" dirty="0"/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/>
              <a:t>    End Sub</a:t>
            </a:r>
          </a:p>
          <a:p>
            <a:pPr>
              <a:buNone/>
            </a:pPr>
            <a:r>
              <a:rPr lang="en-US" sz="1900" dirty="0"/>
              <a:t>    Public Function </a:t>
            </a:r>
            <a:r>
              <a:rPr lang="en-US" sz="1900" dirty="0" err="1"/>
              <a:t>getdata</a:t>
            </a:r>
            <a:r>
              <a:rPr lang="en-US" sz="1900" dirty="0"/>
              <a:t>() As String</a:t>
            </a:r>
          </a:p>
          <a:p>
            <a:pPr>
              <a:buNone/>
            </a:pPr>
            <a:r>
              <a:rPr lang="en-US" sz="1900" dirty="0"/>
              <a:t>        Return name</a:t>
            </a:r>
          </a:p>
          <a:p>
            <a:pPr>
              <a:buNone/>
            </a:pPr>
            <a:r>
              <a:rPr lang="en-US" sz="1900" dirty="0"/>
              <a:t>    End Function</a:t>
            </a:r>
          </a:p>
          <a:p>
            <a:pPr>
              <a:buNone/>
            </a:pPr>
            <a:r>
              <a:rPr lang="en-US" sz="19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857250"/>
          </a:xfrm>
        </p:spPr>
        <p:txBody>
          <a:bodyPr/>
          <a:lstStyle/>
          <a:p>
            <a:r>
              <a:rPr lang="en-US" dirty="0" smtClean="0"/>
              <a:t>Overloading method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916" y="2036345"/>
            <a:ext cx="8033084" cy="4593055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Btn1_click</a:t>
            </a:r>
            <a:endParaRPr lang="en-US" dirty="0"/>
          </a:p>
          <a:p>
            <a:pPr>
              <a:buNone/>
            </a:pPr>
            <a:r>
              <a:rPr lang="en-US" dirty="0"/>
              <a:t>        Dim alerter As New </a:t>
            </a:r>
            <a:r>
              <a:rPr lang="en-US" dirty="0" err="1"/>
              <a:t>alertclass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alerter.alert</a:t>
            </a:r>
            <a:r>
              <a:rPr lang="en-US" dirty="0"/>
              <a:t>("No Problem")</a:t>
            </a:r>
          </a:p>
          <a:p>
            <a:pPr>
              <a:buNone/>
            </a:pPr>
            <a:r>
              <a:rPr lang="en-US" dirty="0" err="1" smtClean="0"/>
              <a:t>alerter.alert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 smtClean="0"/>
              <a:t>alerter.alert</a:t>
            </a:r>
            <a:r>
              <a:rPr lang="en-US" dirty="0"/>
              <a:t>("No Problem", </a:t>
            </a:r>
            <a:r>
              <a:rPr lang="en-US" dirty="0" err="1"/>
              <a:t>MsgBoxStyle.Exclamation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/>
              <a:t>Sub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alertclass</a:t>
            </a:r>
            <a:endParaRPr lang="en-US" dirty="0"/>
          </a:p>
          <a:p>
            <a:pPr>
              <a:buNone/>
            </a:pPr>
            <a:r>
              <a:rPr lang="en-US" dirty="0"/>
              <a:t>    Public Sub alert(</a:t>
            </a:r>
            <a:r>
              <a:rPr lang="en-US" dirty="0" err="1"/>
              <a:t>ByVal</a:t>
            </a:r>
            <a:r>
              <a:rPr lang="en-US" dirty="0"/>
              <a:t> text As String)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(text)</a:t>
            </a:r>
          </a:p>
          <a:p>
            <a:pPr>
              <a:buNone/>
            </a:pPr>
            <a:r>
              <a:rPr lang="en-US" dirty="0"/>
              <a:t>    End Sub</a:t>
            </a:r>
          </a:p>
          <a:p>
            <a:pPr>
              <a:buNone/>
            </a:pPr>
            <a:r>
              <a:rPr lang="en-US" dirty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Public Sub alert(</a:t>
            </a:r>
            <a:r>
              <a:rPr lang="en-US" dirty="0" err="1"/>
              <a:t>ByVal</a:t>
            </a:r>
            <a:r>
              <a:rPr lang="en-US" dirty="0"/>
              <a:t> text As String, </a:t>
            </a:r>
            <a:r>
              <a:rPr lang="en-US" dirty="0" err="1"/>
              <a:t>ByVal</a:t>
            </a:r>
            <a:r>
              <a:rPr lang="en-US" dirty="0"/>
              <a:t> icon As </a:t>
            </a:r>
            <a:r>
              <a:rPr lang="en-US" dirty="0" err="1"/>
              <a:t>MsgBoxStyle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(text, icon)</a:t>
            </a:r>
          </a:p>
          <a:p>
            <a:pPr>
              <a:buNone/>
            </a:pPr>
            <a:r>
              <a:rPr lang="en-US" dirty="0"/>
              <a:t>    End Sub</a:t>
            </a:r>
          </a:p>
          <a:p>
            <a:pPr>
              <a:buNone/>
            </a:pPr>
            <a:r>
              <a:rPr lang="en-US" dirty="0"/>
              <a:t> Public Sub alert()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("no message")</a:t>
            </a:r>
          </a:p>
          <a:p>
            <a:pPr>
              <a:buNone/>
            </a:pPr>
            <a:r>
              <a:rPr lang="en-US" dirty="0"/>
              <a:t>    End Sub</a:t>
            </a:r>
          </a:p>
          <a:p>
            <a:pPr>
              <a:buNone/>
            </a:pPr>
            <a:r>
              <a:rPr lang="en-US" dirty="0"/>
              <a:t>End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3050" y="1657351"/>
            <a:ext cx="6286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You can define method or property multiple times with different argument list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490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class (Shared Members) Member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924800" cy="3394472"/>
          </a:xfrm>
        </p:spPr>
        <p:txBody>
          <a:bodyPr/>
          <a:lstStyle/>
          <a:p>
            <a:r>
              <a:rPr lang="en-US" dirty="0" smtClean="0"/>
              <a:t>So far , all methods ,properties   used with objects</a:t>
            </a:r>
          </a:p>
          <a:p>
            <a:r>
              <a:rPr lang="en-US" dirty="0" smtClean="0"/>
              <a:t>Can also be used simply with class name .No object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010149"/>
            <a:ext cx="8189912" cy="3409451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A </a:t>
            </a:r>
            <a:r>
              <a:rPr lang="en-US" altLang="en-US" i="1" dirty="0" smtClean="0"/>
              <a:t>class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002060"/>
                </a:solidFill>
              </a:rPr>
              <a:t>a blueprint that describes an object and defines attributes and operations for the object</a:t>
            </a:r>
          </a:p>
          <a:p>
            <a:r>
              <a:rPr lang="en-US" altLang="en-US" dirty="0" smtClean="0"/>
              <a:t>Classes use </a:t>
            </a:r>
            <a:r>
              <a:rPr lang="en-US" altLang="en-US" b="1" i="1" dirty="0" smtClean="0">
                <a:solidFill>
                  <a:srgbClr val="002060"/>
                </a:solidFill>
              </a:rPr>
              <a:t>abstraction</a:t>
            </a:r>
            <a:r>
              <a:rPr lang="en-US" altLang="en-US" dirty="0" smtClean="0"/>
              <a:t> to make available only the elements essential to defining the object</a:t>
            </a:r>
          </a:p>
          <a:p>
            <a:r>
              <a:rPr lang="en-US" altLang="en-US" dirty="0" smtClean="0"/>
              <a:t>Classes use </a:t>
            </a:r>
            <a:r>
              <a:rPr lang="en-US" altLang="en-US" i="1" dirty="0" smtClean="0">
                <a:solidFill>
                  <a:srgbClr val="002060"/>
                </a:solidFill>
              </a:rPr>
              <a:t>encapsulation</a:t>
            </a:r>
            <a:r>
              <a:rPr lang="en-US" altLang="en-US" dirty="0" smtClean="0">
                <a:solidFill>
                  <a:srgbClr val="002060"/>
                </a:solidFill>
              </a:rPr>
              <a:t> to enforce an 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2" y="316205"/>
            <a:ext cx="8189913" cy="841375"/>
          </a:xfrm>
        </p:spPr>
        <p:txBody>
          <a:bodyPr/>
          <a:lstStyle/>
          <a:p>
            <a:r>
              <a:rPr lang="en-US" altLang="en-US" dirty="0" smtClean="0"/>
              <a:t>What Is a Class?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158496" y="4258101"/>
            <a:ext cx="2636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400" b="1" dirty="0"/>
              <a:t>What the user sees:</a:t>
            </a:r>
            <a:r>
              <a:rPr lang="en-US" altLang="en-US" b="1" dirty="0"/>
              <a:t> 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81295" y="4160507"/>
            <a:ext cx="282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400" b="1" dirty="0"/>
              <a:t>What is encapsulated:</a:t>
            </a:r>
          </a:p>
        </p:txBody>
      </p:sp>
      <p:pic>
        <p:nvPicPr>
          <p:cNvPr id="32" name="Picture 6" descr="j0245349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2938" y="4794250"/>
            <a:ext cx="1247775" cy="126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065430" y="4822866"/>
            <a:ext cx="18621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b="1" dirty="0"/>
              <a:t>//verify language</a:t>
            </a:r>
          </a:p>
          <a:p>
            <a:r>
              <a:rPr lang="en-US" altLang="en-US" sz="1600" b="1" dirty="0"/>
              <a:t>//authenticate PIN</a:t>
            </a:r>
          </a:p>
          <a:p>
            <a:r>
              <a:rPr lang="en-US" altLang="en-US" sz="1600" b="1" dirty="0"/>
              <a:t>//validate account </a:t>
            </a:r>
            <a:r>
              <a:rPr lang="en-US" altLang="en-US" sz="1600" b="1" dirty="0" err="1"/>
              <a:t>bal</a:t>
            </a:r>
            <a:endParaRPr lang="en-US" altLang="en-US" sz="1600" b="1" dirty="0"/>
          </a:p>
          <a:p>
            <a:r>
              <a:rPr lang="en-US" altLang="en-US" sz="1600" b="1" dirty="0"/>
              <a:t>//adjust account </a:t>
            </a:r>
            <a:r>
              <a:rPr lang="en-US" altLang="en-US" sz="1600" b="1" dirty="0" err="1"/>
              <a:t>bal</a:t>
            </a:r>
            <a:endParaRPr lang="en-US" altLang="en-US" sz="1600" b="1" dirty="0"/>
          </a:p>
        </p:txBody>
      </p:sp>
      <p:grpSp>
        <p:nvGrpSpPr>
          <p:cNvPr id="34" name="Group 8"/>
          <p:cNvGrpSpPr>
            <a:grpSpLocks noChangeAspect="1"/>
          </p:cNvGrpSpPr>
          <p:nvPr/>
        </p:nvGrpSpPr>
        <p:grpSpPr bwMode="auto">
          <a:xfrm>
            <a:off x="4766469" y="4754562"/>
            <a:ext cx="2286000" cy="1341438"/>
            <a:chOff x="2982" y="2630"/>
            <a:chExt cx="394" cy="378"/>
          </a:xfrm>
        </p:grpSpPr>
        <p:sp>
          <p:nvSpPr>
            <p:cNvPr id="35" name="Freeform 9"/>
            <p:cNvSpPr>
              <a:spLocks noChangeAspect="1"/>
            </p:cNvSpPr>
            <p:nvPr/>
          </p:nvSpPr>
          <p:spPr bwMode="auto">
            <a:xfrm>
              <a:off x="2982" y="2648"/>
              <a:ext cx="60" cy="150"/>
            </a:xfrm>
            <a:custGeom>
              <a:avLst/>
              <a:gdLst>
                <a:gd name="T0" fmla="*/ 57 w 121"/>
                <a:gd name="T1" fmla="*/ 150 h 300"/>
                <a:gd name="T2" fmla="*/ 38 w 121"/>
                <a:gd name="T3" fmla="*/ 64 h 300"/>
                <a:gd name="T4" fmla="*/ 38 w 121"/>
                <a:gd name="T5" fmla="*/ 51 h 300"/>
                <a:gd name="T6" fmla="*/ 43 w 121"/>
                <a:gd name="T7" fmla="*/ 38 h 300"/>
                <a:gd name="T8" fmla="*/ 50 w 121"/>
                <a:gd name="T9" fmla="*/ 28 h 300"/>
                <a:gd name="T10" fmla="*/ 60 w 121"/>
                <a:gd name="T11" fmla="*/ 21 h 300"/>
                <a:gd name="T12" fmla="*/ 54 w 121"/>
                <a:gd name="T13" fmla="*/ 18 h 300"/>
                <a:gd name="T14" fmla="*/ 48 w 121"/>
                <a:gd name="T15" fmla="*/ 14 h 300"/>
                <a:gd name="T16" fmla="*/ 43 w 121"/>
                <a:gd name="T17" fmla="*/ 12 h 300"/>
                <a:gd name="T18" fmla="*/ 38 w 121"/>
                <a:gd name="T19" fmla="*/ 9 h 300"/>
                <a:gd name="T20" fmla="*/ 33 w 121"/>
                <a:gd name="T21" fmla="*/ 7 h 300"/>
                <a:gd name="T22" fmla="*/ 27 w 121"/>
                <a:gd name="T23" fmla="*/ 4 h 300"/>
                <a:gd name="T24" fmla="*/ 23 w 121"/>
                <a:gd name="T25" fmla="*/ 2 h 300"/>
                <a:gd name="T26" fmla="*/ 19 w 121"/>
                <a:gd name="T27" fmla="*/ 0 h 300"/>
                <a:gd name="T28" fmla="*/ 10 w 121"/>
                <a:gd name="T29" fmla="*/ 11 h 300"/>
                <a:gd name="T30" fmla="*/ 3 w 121"/>
                <a:gd name="T31" fmla="*/ 23 h 300"/>
                <a:gd name="T32" fmla="*/ 0 w 121"/>
                <a:gd name="T33" fmla="*/ 38 h 300"/>
                <a:gd name="T34" fmla="*/ 0 w 121"/>
                <a:gd name="T35" fmla="*/ 53 h 300"/>
                <a:gd name="T36" fmla="*/ 22 w 121"/>
                <a:gd name="T37" fmla="*/ 150 h 300"/>
                <a:gd name="T38" fmla="*/ 27 w 121"/>
                <a:gd name="T39" fmla="*/ 150 h 300"/>
                <a:gd name="T40" fmla="*/ 31 w 121"/>
                <a:gd name="T41" fmla="*/ 150 h 300"/>
                <a:gd name="T42" fmla="*/ 35 w 121"/>
                <a:gd name="T43" fmla="*/ 150 h 300"/>
                <a:gd name="T44" fmla="*/ 40 w 121"/>
                <a:gd name="T45" fmla="*/ 150 h 300"/>
                <a:gd name="T46" fmla="*/ 44 w 121"/>
                <a:gd name="T47" fmla="*/ 150 h 300"/>
                <a:gd name="T48" fmla="*/ 48 w 121"/>
                <a:gd name="T49" fmla="*/ 150 h 300"/>
                <a:gd name="T50" fmla="*/ 53 w 121"/>
                <a:gd name="T51" fmla="*/ 150 h 300"/>
                <a:gd name="T52" fmla="*/ 57 w 121"/>
                <a:gd name="T53" fmla="*/ 150 h 3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1" h="300">
                  <a:moveTo>
                    <a:pt x="114" y="300"/>
                  </a:moveTo>
                  <a:lnTo>
                    <a:pt x="77" y="127"/>
                  </a:lnTo>
                  <a:lnTo>
                    <a:pt x="77" y="101"/>
                  </a:lnTo>
                  <a:lnTo>
                    <a:pt x="86" y="76"/>
                  </a:lnTo>
                  <a:lnTo>
                    <a:pt x="101" y="56"/>
                  </a:lnTo>
                  <a:lnTo>
                    <a:pt x="121" y="41"/>
                  </a:lnTo>
                  <a:lnTo>
                    <a:pt x="109" y="35"/>
                  </a:lnTo>
                  <a:lnTo>
                    <a:pt x="97" y="28"/>
                  </a:lnTo>
                  <a:lnTo>
                    <a:pt x="86" y="23"/>
                  </a:lnTo>
                  <a:lnTo>
                    <a:pt x="76" y="18"/>
                  </a:lnTo>
                  <a:lnTo>
                    <a:pt x="66" y="13"/>
                  </a:lnTo>
                  <a:lnTo>
                    <a:pt x="55" y="8"/>
                  </a:lnTo>
                  <a:lnTo>
                    <a:pt x="47" y="3"/>
                  </a:lnTo>
                  <a:lnTo>
                    <a:pt x="39" y="0"/>
                  </a:lnTo>
                  <a:lnTo>
                    <a:pt x="20" y="21"/>
                  </a:lnTo>
                  <a:lnTo>
                    <a:pt x="7" y="46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45" y="300"/>
                  </a:lnTo>
                  <a:lnTo>
                    <a:pt x="54" y="300"/>
                  </a:lnTo>
                  <a:lnTo>
                    <a:pt x="62" y="300"/>
                  </a:lnTo>
                  <a:lnTo>
                    <a:pt x="71" y="300"/>
                  </a:lnTo>
                  <a:lnTo>
                    <a:pt x="81" y="300"/>
                  </a:lnTo>
                  <a:lnTo>
                    <a:pt x="89" y="300"/>
                  </a:lnTo>
                  <a:lnTo>
                    <a:pt x="97" y="300"/>
                  </a:lnTo>
                  <a:lnTo>
                    <a:pt x="106" y="300"/>
                  </a:lnTo>
                  <a:lnTo>
                    <a:pt x="114" y="300"/>
                  </a:lnTo>
                  <a:close/>
                </a:path>
              </a:pathLst>
            </a:custGeom>
            <a:solidFill>
              <a:srgbClr val="C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ChangeAspect="1"/>
            </p:cNvSpPr>
            <p:nvPr/>
          </p:nvSpPr>
          <p:spPr bwMode="auto">
            <a:xfrm>
              <a:off x="3258" y="2809"/>
              <a:ext cx="113" cy="152"/>
            </a:xfrm>
            <a:custGeom>
              <a:avLst/>
              <a:gdLst>
                <a:gd name="T0" fmla="*/ 113 w 226"/>
                <a:gd name="T1" fmla="*/ 121 h 303"/>
                <a:gd name="T2" fmla="*/ 103 w 226"/>
                <a:gd name="T3" fmla="*/ 105 h 303"/>
                <a:gd name="T4" fmla="*/ 91 w 226"/>
                <a:gd name="T5" fmla="*/ 89 h 303"/>
                <a:gd name="T6" fmla="*/ 78 w 226"/>
                <a:gd name="T7" fmla="*/ 74 h 303"/>
                <a:gd name="T8" fmla="*/ 65 w 226"/>
                <a:gd name="T9" fmla="*/ 58 h 303"/>
                <a:gd name="T10" fmla="*/ 50 w 226"/>
                <a:gd name="T11" fmla="*/ 44 h 303"/>
                <a:gd name="T12" fmla="*/ 34 w 226"/>
                <a:gd name="T13" fmla="*/ 28 h 303"/>
                <a:gd name="T14" fmla="*/ 17 w 226"/>
                <a:gd name="T15" fmla="*/ 14 h 303"/>
                <a:gd name="T16" fmla="*/ 0 w 226"/>
                <a:gd name="T17" fmla="*/ 0 h 303"/>
                <a:gd name="T18" fmla="*/ 10 w 226"/>
                <a:gd name="T19" fmla="*/ 48 h 303"/>
                <a:gd name="T20" fmla="*/ 10 w 226"/>
                <a:gd name="T21" fmla="*/ 54 h 303"/>
                <a:gd name="T22" fmla="*/ 10 w 226"/>
                <a:gd name="T23" fmla="*/ 60 h 303"/>
                <a:gd name="T24" fmla="*/ 9 w 226"/>
                <a:gd name="T25" fmla="*/ 66 h 303"/>
                <a:gd name="T26" fmla="*/ 6 w 226"/>
                <a:gd name="T27" fmla="*/ 72 h 303"/>
                <a:gd name="T28" fmla="*/ 19 w 226"/>
                <a:gd name="T29" fmla="*/ 82 h 303"/>
                <a:gd name="T30" fmla="*/ 30 w 226"/>
                <a:gd name="T31" fmla="*/ 92 h 303"/>
                <a:gd name="T32" fmla="*/ 41 w 226"/>
                <a:gd name="T33" fmla="*/ 103 h 303"/>
                <a:gd name="T34" fmla="*/ 51 w 226"/>
                <a:gd name="T35" fmla="*/ 113 h 303"/>
                <a:gd name="T36" fmla="*/ 61 w 226"/>
                <a:gd name="T37" fmla="*/ 123 h 303"/>
                <a:gd name="T38" fmla="*/ 70 w 226"/>
                <a:gd name="T39" fmla="*/ 133 h 303"/>
                <a:gd name="T40" fmla="*/ 77 w 226"/>
                <a:gd name="T41" fmla="*/ 143 h 303"/>
                <a:gd name="T42" fmla="*/ 85 w 226"/>
                <a:gd name="T43" fmla="*/ 152 h 303"/>
                <a:gd name="T44" fmla="*/ 90 w 226"/>
                <a:gd name="T45" fmla="*/ 149 h 303"/>
                <a:gd name="T46" fmla="*/ 94 w 226"/>
                <a:gd name="T47" fmla="*/ 146 h 303"/>
                <a:gd name="T48" fmla="*/ 98 w 226"/>
                <a:gd name="T49" fmla="*/ 143 h 303"/>
                <a:gd name="T50" fmla="*/ 102 w 226"/>
                <a:gd name="T51" fmla="*/ 139 h 303"/>
                <a:gd name="T52" fmla="*/ 106 w 226"/>
                <a:gd name="T53" fmla="*/ 135 h 303"/>
                <a:gd name="T54" fmla="*/ 108 w 226"/>
                <a:gd name="T55" fmla="*/ 130 h 303"/>
                <a:gd name="T56" fmla="*/ 111 w 226"/>
                <a:gd name="T57" fmla="*/ 126 h 303"/>
                <a:gd name="T58" fmla="*/ 113 w 226"/>
                <a:gd name="T59" fmla="*/ 121 h 30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26" h="303">
                  <a:moveTo>
                    <a:pt x="226" y="242"/>
                  </a:moveTo>
                  <a:lnTo>
                    <a:pt x="206" y="210"/>
                  </a:lnTo>
                  <a:lnTo>
                    <a:pt x="182" y="178"/>
                  </a:lnTo>
                  <a:lnTo>
                    <a:pt x="156" y="147"/>
                  </a:lnTo>
                  <a:lnTo>
                    <a:pt x="129" y="115"/>
                  </a:lnTo>
                  <a:lnTo>
                    <a:pt x="99" y="87"/>
                  </a:lnTo>
                  <a:lnTo>
                    <a:pt x="67" y="56"/>
                  </a:lnTo>
                  <a:lnTo>
                    <a:pt x="34" y="28"/>
                  </a:lnTo>
                  <a:lnTo>
                    <a:pt x="0" y="0"/>
                  </a:lnTo>
                  <a:lnTo>
                    <a:pt x="19" y="95"/>
                  </a:lnTo>
                  <a:lnTo>
                    <a:pt x="20" y="107"/>
                  </a:lnTo>
                  <a:lnTo>
                    <a:pt x="19" y="120"/>
                  </a:lnTo>
                  <a:lnTo>
                    <a:pt x="17" y="132"/>
                  </a:lnTo>
                  <a:lnTo>
                    <a:pt x="12" y="143"/>
                  </a:lnTo>
                  <a:lnTo>
                    <a:pt x="37" y="163"/>
                  </a:lnTo>
                  <a:lnTo>
                    <a:pt x="60" y="183"/>
                  </a:lnTo>
                  <a:lnTo>
                    <a:pt x="82" y="205"/>
                  </a:lnTo>
                  <a:lnTo>
                    <a:pt x="102" y="225"/>
                  </a:lnTo>
                  <a:lnTo>
                    <a:pt x="121" y="245"/>
                  </a:lnTo>
                  <a:lnTo>
                    <a:pt x="139" y="265"/>
                  </a:lnTo>
                  <a:lnTo>
                    <a:pt x="154" y="285"/>
                  </a:lnTo>
                  <a:lnTo>
                    <a:pt x="169" y="303"/>
                  </a:lnTo>
                  <a:lnTo>
                    <a:pt x="179" y="298"/>
                  </a:lnTo>
                  <a:lnTo>
                    <a:pt x="187" y="292"/>
                  </a:lnTo>
                  <a:lnTo>
                    <a:pt x="196" y="285"/>
                  </a:lnTo>
                  <a:lnTo>
                    <a:pt x="204" y="277"/>
                  </a:lnTo>
                  <a:lnTo>
                    <a:pt x="211" y="270"/>
                  </a:lnTo>
                  <a:lnTo>
                    <a:pt x="216" y="260"/>
                  </a:lnTo>
                  <a:lnTo>
                    <a:pt x="221" y="252"/>
                  </a:lnTo>
                  <a:lnTo>
                    <a:pt x="226" y="242"/>
                  </a:lnTo>
                  <a:close/>
                </a:path>
              </a:pathLst>
            </a:custGeom>
            <a:solidFill>
              <a:srgbClr val="C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 noChangeAspect="1"/>
            </p:cNvSpPr>
            <p:nvPr/>
          </p:nvSpPr>
          <p:spPr bwMode="auto">
            <a:xfrm>
              <a:off x="3012" y="2835"/>
              <a:ext cx="300" cy="173"/>
            </a:xfrm>
            <a:custGeom>
              <a:avLst/>
              <a:gdLst>
                <a:gd name="T0" fmla="*/ 94 w 598"/>
                <a:gd name="T1" fmla="*/ 157 h 348"/>
                <a:gd name="T2" fmla="*/ 78 w 598"/>
                <a:gd name="T3" fmla="*/ 153 h 348"/>
                <a:gd name="T4" fmla="*/ 63 w 598"/>
                <a:gd name="T5" fmla="*/ 140 h 348"/>
                <a:gd name="T6" fmla="*/ 51 w 598"/>
                <a:gd name="T7" fmla="*/ 120 h 348"/>
                <a:gd name="T8" fmla="*/ 41 w 598"/>
                <a:gd name="T9" fmla="*/ 98 h 348"/>
                <a:gd name="T10" fmla="*/ 33 w 598"/>
                <a:gd name="T11" fmla="*/ 76 h 348"/>
                <a:gd name="T12" fmla="*/ 26 w 598"/>
                <a:gd name="T13" fmla="*/ 54 h 348"/>
                <a:gd name="T14" fmla="*/ 22 w 598"/>
                <a:gd name="T15" fmla="*/ 38 h 348"/>
                <a:gd name="T16" fmla="*/ 19 w 598"/>
                <a:gd name="T17" fmla="*/ 28 h 348"/>
                <a:gd name="T18" fmla="*/ 16 w 598"/>
                <a:gd name="T19" fmla="*/ 19 h 348"/>
                <a:gd name="T20" fmla="*/ 12 w 598"/>
                <a:gd name="T21" fmla="*/ 11 h 348"/>
                <a:gd name="T22" fmla="*/ 7 w 598"/>
                <a:gd name="T23" fmla="*/ 5 h 348"/>
                <a:gd name="T24" fmla="*/ 0 w 598"/>
                <a:gd name="T25" fmla="*/ 0 h 348"/>
                <a:gd name="T26" fmla="*/ 27 w 598"/>
                <a:gd name="T27" fmla="*/ 120 h 348"/>
                <a:gd name="T28" fmla="*/ 30 w 598"/>
                <a:gd name="T29" fmla="*/ 132 h 348"/>
                <a:gd name="T30" fmla="*/ 35 w 598"/>
                <a:gd name="T31" fmla="*/ 143 h 348"/>
                <a:gd name="T32" fmla="*/ 43 w 598"/>
                <a:gd name="T33" fmla="*/ 153 h 348"/>
                <a:gd name="T34" fmla="*/ 52 w 598"/>
                <a:gd name="T35" fmla="*/ 161 h 348"/>
                <a:gd name="T36" fmla="*/ 63 w 598"/>
                <a:gd name="T37" fmla="*/ 167 h 348"/>
                <a:gd name="T38" fmla="*/ 74 w 598"/>
                <a:gd name="T39" fmla="*/ 171 h 348"/>
                <a:gd name="T40" fmla="*/ 86 w 598"/>
                <a:gd name="T41" fmla="*/ 173 h 348"/>
                <a:gd name="T42" fmla="*/ 99 w 598"/>
                <a:gd name="T43" fmla="*/ 173 h 348"/>
                <a:gd name="T44" fmla="*/ 300 w 598"/>
                <a:gd name="T45" fmla="*/ 134 h 348"/>
                <a:gd name="T46" fmla="*/ 291 w 598"/>
                <a:gd name="T47" fmla="*/ 131 h 348"/>
                <a:gd name="T48" fmla="*/ 282 w 598"/>
                <a:gd name="T49" fmla="*/ 130 h 348"/>
                <a:gd name="T50" fmla="*/ 271 w 598"/>
                <a:gd name="T51" fmla="*/ 129 h 348"/>
                <a:gd name="T52" fmla="*/ 260 w 598"/>
                <a:gd name="T53" fmla="*/ 129 h 348"/>
                <a:gd name="T54" fmla="*/ 247 w 598"/>
                <a:gd name="T55" fmla="*/ 130 h 348"/>
                <a:gd name="T56" fmla="*/ 234 w 598"/>
                <a:gd name="T57" fmla="*/ 132 h 348"/>
                <a:gd name="T58" fmla="*/ 220 w 598"/>
                <a:gd name="T59" fmla="*/ 135 h 348"/>
                <a:gd name="T60" fmla="*/ 205 w 598"/>
                <a:gd name="T61" fmla="*/ 138 h 348"/>
                <a:gd name="T62" fmla="*/ 190 w 598"/>
                <a:gd name="T63" fmla="*/ 140 h 348"/>
                <a:gd name="T64" fmla="*/ 175 w 598"/>
                <a:gd name="T65" fmla="*/ 144 h 348"/>
                <a:gd name="T66" fmla="*/ 161 w 598"/>
                <a:gd name="T67" fmla="*/ 147 h 348"/>
                <a:gd name="T68" fmla="*/ 145 w 598"/>
                <a:gd name="T69" fmla="*/ 151 h 348"/>
                <a:gd name="T70" fmla="*/ 132 w 598"/>
                <a:gd name="T71" fmla="*/ 153 h 348"/>
                <a:gd name="T72" fmla="*/ 119 w 598"/>
                <a:gd name="T73" fmla="*/ 155 h 348"/>
                <a:gd name="T74" fmla="*/ 106 w 598"/>
                <a:gd name="T75" fmla="*/ 156 h 348"/>
                <a:gd name="T76" fmla="*/ 94 w 598"/>
                <a:gd name="T77" fmla="*/ 157 h 34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98" h="348">
                  <a:moveTo>
                    <a:pt x="188" y="316"/>
                  </a:moveTo>
                  <a:lnTo>
                    <a:pt x="155" y="308"/>
                  </a:lnTo>
                  <a:lnTo>
                    <a:pt x="125" y="281"/>
                  </a:lnTo>
                  <a:lnTo>
                    <a:pt x="102" y="242"/>
                  </a:lnTo>
                  <a:lnTo>
                    <a:pt x="81" y="197"/>
                  </a:lnTo>
                  <a:lnTo>
                    <a:pt x="65" y="152"/>
                  </a:lnTo>
                  <a:lnTo>
                    <a:pt x="51" y="109"/>
                  </a:lnTo>
                  <a:lnTo>
                    <a:pt x="43" y="76"/>
                  </a:lnTo>
                  <a:lnTo>
                    <a:pt x="38" y="57"/>
                  </a:lnTo>
                  <a:lnTo>
                    <a:pt x="31" y="39"/>
                  </a:lnTo>
                  <a:lnTo>
                    <a:pt x="23" y="22"/>
                  </a:lnTo>
                  <a:lnTo>
                    <a:pt x="13" y="10"/>
                  </a:lnTo>
                  <a:lnTo>
                    <a:pt x="0" y="0"/>
                  </a:lnTo>
                  <a:lnTo>
                    <a:pt x="53" y="241"/>
                  </a:lnTo>
                  <a:lnTo>
                    <a:pt x="60" y="266"/>
                  </a:lnTo>
                  <a:lnTo>
                    <a:pt x="70" y="288"/>
                  </a:lnTo>
                  <a:lnTo>
                    <a:pt x="85" y="308"/>
                  </a:lnTo>
                  <a:lnTo>
                    <a:pt x="103" y="323"/>
                  </a:lnTo>
                  <a:lnTo>
                    <a:pt x="125" y="336"/>
                  </a:lnTo>
                  <a:lnTo>
                    <a:pt x="148" y="344"/>
                  </a:lnTo>
                  <a:lnTo>
                    <a:pt x="172" y="348"/>
                  </a:lnTo>
                  <a:lnTo>
                    <a:pt x="198" y="348"/>
                  </a:lnTo>
                  <a:lnTo>
                    <a:pt x="598" y="269"/>
                  </a:lnTo>
                  <a:lnTo>
                    <a:pt x="581" y="264"/>
                  </a:lnTo>
                  <a:lnTo>
                    <a:pt x="563" y="261"/>
                  </a:lnTo>
                  <a:lnTo>
                    <a:pt x="541" y="259"/>
                  </a:lnTo>
                  <a:lnTo>
                    <a:pt x="518" y="259"/>
                  </a:lnTo>
                  <a:lnTo>
                    <a:pt x="493" y="262"/>
                  </a:lnTo>
                  <a:lnTo>
                    <a:pt x="466" y="266"/>
                  </a:lnTo>
                  <a:lnTo>
                    <a:pt x="438" y="271"/>
                  </a:lnTo>
                  <a:lnTo>
                    <a:pt x="409" y="277"/>
                  </a:lnTo>
                  <a:lnTo>
                    <a:pt x="379" y="282"/>
                  </a:lnTo>
                  <a:lnTo>
                    <a:pt x="349" y="289"/>
                  </a:lnTo>
                  <a:lnTo>
                    <a:pt x="321" y="296"/>
                  </a:lnTo>
                  <a:lnTo>
                    <a:pt x="290" y="303"/>
                  </a:lnTo>
                  <a:lnTo>
                    <a:pt x="264" y="308"/>
                  </a:lnTo>
                  <a:lnTo>
                    <a:pt x="237" y="311"/>
                  </a:lnTo>
                  <a:lnTo>
                    <a:pt x="212" y="314"/>
                  </a:lnTo>
                  <a:lnTo>
                    <a:pt x="188" y="316"/>
                  </a:lnTo>
                  <a:close/>
                </a:path>
              </a:pathLst>
            </a:custGeom>
            <a:solidFill>
              <a:srgbClr val="00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 noChangeAspect="1"/>
            </p:cNvSpPr>
            <p:nvPr/>
          </p:nvSpPr>
          <p:spPr bwMode="auto">
            <a:xfrm>
              <a:off x="3005" y="2798"/>
              <a:ext cx="338" cy="194"/>
            </a:xfrm>
            <a:custGeom>
              <a:avLst/>
              <a:gdLst>
                <a:gd name="T0" fmla="*/ 331 w 676"/>
                <a:gd name="T1" fmla="*/ 153 h 389"/>
                <a:gd name="T2" fmla="*/ 314 w 676"/>
                <a:gd name="T3" fmla="*/ 133 h 389"/>
                <a:gd name="T4" fmla="*/ 295 w 676"/>
                <a:gd name="T5" fmla="*/ 113 h 389"/>
                <a:gd name="T6" fmla="*/ 272 w 676"/>
                <a:gd name="T7" fmla="*/ 92 h 389"/>
                <a:gd name="T8" fmla="*/ 257 w 676"/>
                <a:gd name="T9" fmla="*/ 87 h 389"/>
                <a:gd name="T10" fmla="*/ 250 w 676"/>
                <a:gd name="T11" fmla="*/ 94 h 389"/>
                <a:gd name="T12" fmla="*/ 243 w 676"/>
                <a:gd name="T13" fmla="*/ 101 h 389"/>
                <a:gd name="T14" fmla="*/ 233 w 676"/>
                <a:gd name="T15" fmla="*/ 105 h 389"/>
                <a:gd name="T16" fmla="*/ 97 w 676"/>
                <a:gd name="T17" fmla="*/ 120 h 389"/>
                <a:gd name="T18" fmla="*/ 82 w 676"/>
                <a:gd name="T19" fmla="*/ 118 h 389"/>
                <a:gd name="T20" fmla="*/ 67 w 676"/>
                <a:gd name="T21" fmla="*/ 112 h 389"/>
                <a:gd name="T22" fmla="*/ 56 w 676"/>
                <a:gd name="T23" fmla="*/ 99 h 389"/>
                <a:gd name="T24" fmla="*/ 51 w 676"/>
                <a:gd name="T25" fmla="*/ 83 h 389"/>
                <a:gd name="T26" fmla="*/ 31 w 676"/>
                <a:gd name="T27" fmla="*/ 0 h 389"/>
                <a:gd name="T28" fmla="*/ 22 w 676"/>
                <a:gd name="T29" fmla="*/ 0 h 389"/>
                <a:gd name="T30" fmla="*/ 13 w 676"/>
                <a:gd name="T31" fmla="*/ 0 h 389"/>
                <a:gd name="T32" fmla="*/ 5 w 676"/>
                <a:gd name="T33" fmla="*/ 0 h 389"/>
                <a:gd name="T34" fmla="*/ 8 w 676"/>
                <a:gd name="T35" fmla="*/ 36 h 389"/>
                <a:gd name="T36" fmla="*/ 19 w 676"/>
                <a:gd name="T37" fmla="*/ 47 h 389"/>
                <a:gd name="T38" fmla="*/ 27 w 676"/>
                <a:gd name="T39" fmla="*/ 65 h 389"/>
                <a:gd name="T40" fmla="*/ 36 w 676"/>
                <a:gd name="T41" fmla="*/ 100 h 389"/>
                <a:gd name="T42" fmla="*/ 46 w 676"/>
                <a:gd name="T43" fmla="*/ 144 h 389"/>
                <a:gd name="T44" fmla="*/ 65 w 676"/>
                <a:gd name="T45" fmla="*/ 181 h 389"/>
                <a:gd name="T46" fmla="*/ 102 w 676"/>
                <a:gd name="T47" fmla="*/ 194 h 389"/>
                <a:gd name="T48" fmla="*/ 129 w 676"/>
                <a:gd name="T49" fmla="*/ 192 h 389"/>
                <a:gd name="T50" fmla="*/ 158 w 676"/>
                <a:gd name="T51" fmla="*/ 187 h 389"/>
                <a:gd name="T52" fmla="*/ 187 w 676"/>
                <a:gd name="T53" fmla="*/ 180 h 389"/>
                <a:gd name="T54" fmla="*/ 215 w 676"/>
                <a:gd name="T55" fmla="*/ 174 h 389"/>
                <a:gd name="T56" fmla="*/ 243 w 676"/>
                <a:gd name="T57" fmla="*/ 169 h 389"/>
                <a:gd name="T58" fmla="*/ 269 w 676"/>
                <a:gd name="T59" fmla="*/ 166 h 389"/>
                <a:gd name="T60" fmla="*/ 291 w 676"/>
                <a:gd name="T61" fmla="*/ 166 h 389"/>
                <a:gd name="T62" fmla="*/ 307 w 676"/>
                <a:gd name="T63" fmla="*/ 171 h 389"/>
                <a:gd name="T64" fmla="*/ 322 w 676"/>
                <a:gd name="T65" fmla="*/ 168 h 389"/>
                <a:gd name="T66" fmla="*/ 333 w 676"/>
                <a:gd name="T67" fmla="*/ 165 h 3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76" h="389">
                  <a:moveTo>
                    <a:pt x="676" y="325"/>
                  </a:moveTo>
                  <a:lnTo>
                    <a:pt x="661" y="307"/>
                  </a:lnTo>
                  <a:lnTo>
                    <a:pt x="646" y="287"/>
                  </a:lnTo>
                  <a:lnTo>
                    <a:pt x="628" y="267"/>
                  </a:lnTo>
                  <a:lnTo>
                    <a:pt x="609" y="247"/>
                  </a:lnTo>
                  <a:lnTo>
                    <a:pt x="589" y="227"/>
                  </a:lnTo>
                  <a:lnTo>
                    <a:pt x="567" y="205"/>
                  </a:lnTo>
                  <a:lnTo>
                    <a:pt x="544" y="185"/>
                  </a:lnTo>
                  <a:lnTo>
                    <a:pt x="519" y="165"/>
                  </a:lnTo>
                  <a:lnTo>
                    <a:pt x="514" y="174"/>
                  </a:lnTo>
                  <a:lnTo>
                    <a:pt x="509" y="182"/>
                  </a:lnTo>
                  <a:lnTo>
                    <a:pt x="500" y="189"/>
                  </a:lnTo>
                  <a:lnTo>
                    <a:pt x="494" y="195"/>
                  </a:lnTo>
                  <a:lnTo>
                    <a:pt x="485" y="202"/>
                  </a:lnTo>
                  <a:lnTo>
                    <a:pt x="475" y="205"/>
                  </a:lnTo>
                  <a:lnTo>
                    <a:pt x="465" y="210"/>
                  </a:lnTo>
                  <a:lnTo>
                    <a:pt x="455" y="212"/>
                  </a:lnTo>
                  <a:lnTo>
                    <a:pt x="194" y="240"/>
                  </a:lnTo>
                  <a:lnTo>
                    <a:pt x="178" y="240"/>
                  </a:lnTo>
                  <a:lnTo>
                    <a:pt x="163" y="237"/>
                  </a:lnTo>
                  <a:lnTo>
                    <a:pt x="148" y="232"/>
                  </a:lnTo>
                  <a:lnTo>
                    <a:pt x="134" y="224"/>
                  </a:lnTo>
                  <a:lnTo>
                    <a:pt x="123" y="212"/>
                  </a:lnTo>
                  <a:lnTo>
                    <a:pt x="112" y="199"/>
                  </a:lnTo>
                  <a:lnTo>
                    <a:pt x="106" y="184"/>
                  </a:lnTo>
                  <a:lnTo>
                    <a:pt x="102" y="167"/>
                  </a:lnTo>
                  <a:lnTo>
                    <a:pt x="69" y="0"/>
                  </a:lnTo>
                  <a:lnTo>
                    <a:pt x="61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6" y="73"/>
                  </a:lnTo>
                  <a:lnTo>
                    <a:pt x="27" y="83"/>
                  </a:lnTo>
                  <a:lnTo>
                    <a:pt x="37" y="95"/>
                  </a:lnTo>
                  <a:lnTo>
                    <a:pt x="46" y="112"/>
                  </a:lnTo>
                  <a:lnTo>
                    <a:pt x="54" y="130"/>
                  </a:lnTo>
                  <a:lnTo>
                    <a:pt x="64" y="162"/>
                  </a:lnTo>
                  <a:lnTo>
                    <a:pt x="71" y="200"/>
                  </a:lnTo>
                  <a:lnTo>
                    <a:pt x="79" y="244"/>
                  </a:lnTo>
                  <a:lnTo>
                    <a:pt x="91" y="289"/>
                  </a:lnTo>
                  <a:lnTo>
                    <a:pt x="106" y="329"/>
                  </a:lnTo>
                  <a:lnTo>
                    <a:pt x="129" y="362"/>
                  </a:lnTo>
                  <a:lnTo>
                    <a:pt x="161" y="382"/>
                  </a:lnTo>
                  <a:lnTo>
                    <a:pt x="204" y="389"/>
                  </a:lnTo>
                  <a:lnTo>
                    <a:pt x="230" y="387"/>
                  </a:lnTo>
                  <a:lnTo>
                    <a:pt x="258" y="384"/>
                  </a:lnTo>
                  <a:lnTo>
                    <a:pt x="285" y="379"/>
                  </a:lnTo>
                  <a:lnTo>
                    <a:pt x="315" y="374"/>
                  </a:lnTo>
                  <a:lnTo>
                    <a:pt x="343" y="367"/>
                  </a:lnTo>
                  <a:lnTo>
                    <a:pt x="373" y="361"/>
                  </a:lnTo>
                  <a:lnTo>
                    <a:pt x="402" y="355"/>
                  </a:lnTo>
                  <a:lnTo>
                    <a:pt x="430" y="349"/>
                  </a:lnTo>
                  <a:lnTo>
                    <a:pt x="459" y="344"/>
                  </a:lnTo>
                  <a:lnTo>
                    <a:pt x="485" y="339"/>
                  </a:lnTo>
                  <a:lnTo>
                    <a:pt x="512" y="334"/>
                  </a:lnTo>
                  <a:lnTo>
                    <a:pt x="537" y="332"/>
                  </a:lnTo>
                  <a:lnTo>
                    <a:pt x="559" y="332"/>
                  </a:lnTo>
                  <a:lnTo>
                    <a:pt x="581" y="332"/>
                  </a:lnTo>
                  <a:lnTo>
                    <a:pt x="599" y="335"/>
                  </a:lnTo>
                  <a:lnTo>
                    <a:pt x="614" y="342"/>
                  </a:lnTo>
                  <a:lnTo>
                    <a:pt x="633" y="339"/>
                  </a:lnTo>
                  <a:lnTo>
                    <a:pt x="644" y="337"/>
                  </a:lnTo>
                  <a:lnTo>
                    <a:pt x="654" y="334"/>
                  </a:lnTo>
                  <a:lnTo>
                    <a:pt x="666" y="330"/>
                  </a:lnTo>
                  <a:lnTo>
                    <a:pt x="676" y="325"/>
                  </a:lnTo>
                  <a:close/>
                </a:path>
              </a:pathLst>
            </a:custGeom>
            <a:solidFill>
              <a:srgbClr val="84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ChangeAspect="1"/>
            </p:cNvSpPr>
            <p:nvPr/>
          </p:nvSpPr>
          <p:spPr bwMode="auto">
            <a:xfrm>
              <a:off x="3001" y="2630"/>
              <a:ext cx="375" cy="300"/>
            </a:xfrm>
            <a:custGeom>
              <a:avLst/>
              <a:gdLst>
                <a:gd name="T0" fmla="*/ 327 w 749"/>
                <a:gd name="T1" fmla="*/ 179 h 599"/>
                <a:gd name="T2" fmla="*/ 321 w 749"/>
                <a:gd name="T3" fmla="*/ 161 h 599"/>
                <a:gd name="T4" fmla="*/ 317 w 749"/>
                <a:gd name="T5" fmla="*/ 141 h 599"/>
                <a:gd name="T6" fmla="*/ 312 w 749"/>
                <a:gd name="T7" fmla="*/ 119 h 599"/>
                <a:gd name="T8" fmla="*/ 304 w 749"/>
                <a:gd name="T9" fmla="*/ 95 h 599"/>
                <a:gd name="T10" fmla="*/ 292 w 749"/>
                <a:gd name="T11" fmla="*/ 72 h 599"/>
                <a:gd name="T12" fmla="*/ 274 w 749"/>
                <a:gd name="T13" fmla="*/ 49 h 599"/>
                <a:gd name="T14" fmla="*/ 248 w 749"/>
                <a:gd name="T15" fmla="*/ 28 h 599"/>
                <a:gd name="T16" fmla="*/ 212 w 749"/>
                <a:gd name="T17" fmla="*/ 10 h 599"/>
                <a:gd name="T18" fmla="*/ 37 w 749"/>
                <a:gd name="T19" fmla="*/ 0 h 599"/>
                <a:gd name="T20" fmla="*/ 32 w 749"/>
                <a:gd name="T21" fmla="*/ 1 h 599"/>
                <a:gd name="T22" fmla="*/ 27 w 749"/>
                <a:gd name="T23" fmla="*/ 3 h 599"/>
                <a:gd name="T24" fmla="*/ 22 w 749"/>
                <a:gd name="T25" fmla="*/ 4 h 599"/>
                <a:gd name="T26" fmla="*/ 17 w 749"/>
                <a:gd name="T27" fmla="*/ 6 h 599"/>
                <a:gd name="T28" fmla="*/ 12 w 749"/>
                <a:gd name="T29" fmla="*/ 8 h 599"/>
                <a:gd name="T30" fmla="*/ 8 w 749"/>
                <a:gd name="T31" fmla="*/ 11 h 599"/>
                <a:gd name="T32" fmla="*/ 3 w 749"/>
                <a:gd name="T33" fmla="*/ 14 h 599"/>
                <a:gd name="T34" fmla="*/ 0 w 749"/>
                <a:gd name="T35" fmla="*/ 18 h 599"/>
                <a:gd name="T36" fmla="*/ 4 w 749"/>
                <a:gd name="T37" fmla="*/ 19 h 599"/>
                <a:gd name="T38" fmla="*/ 8 w 749"/>
                <a:gd name="T39" fmla="*/ 22 h 599"/>
                <a:gd name="T40" fmla="*/ 14 w 749"/>
                <a:gd name="T41" fmla="*/ 24 h 599"/>
                <a:gd name="T42" fmla="*/ 19 w 749"/>
                <a:gd name="T43" fmla="*/ 27 h 599"/>
                <a:gd name="T44" fmla="*/ 24 w 749"/>
                <a:gd name="T45" fmla="*/ 29 h 599"/>
                <a:gd name="T46" fmla="*/ 29 w 749"/>
                <a:gd name="T47" fmla="*/ 32 h 599"/>
                <a:gd name="T48" fmla="*/ 35 w 749"/>
                <a:gd name="T49" fmla="*/ 35 h 599"/>
                <a:gd name="T50" fmla="*/ 41 w 749"/>
                <a:gd name="T51" fmla="*/ 38 h 599"/>
                <a:gd name="T52" fmla="*/ 44 w 749"/>
                <a:gd name="T53" fmla="*/ 37 h 599"/>
                <a:gd name="T54" fmla="*/ 48 w 749"/>
                <a:gd name="T55" fmla="*/ 36 h 599"/>
                <a:gd name="T56" fmla="*/ 51 w 749"/>
                <a:gd name="T57" fmla="*/ 35 h 599"/>
                <a:gd name="T58" fmla="*/ 54 w 749"/>
                <a:gd name="T59" fmla="*/ 34 h 599"/>
                <a:gd name="T60" fmla="*/ 192 w 749"/>
                <a:gd name="T61" fmla="*/ 42 h 599"/>
                <a:gd name="T62" fmla="*/ 202 w 749"/>
                <a:gd name="T63" fmla="*/ 43 h 599"/>
                <a:gd name="T64" fmla="*/ 211 w 749"/>
                <a:gd name="T65" fmla="*/ 45 h 599"/>
                <a:gd name="T66" fmla="*/ 218 w 749"/>
                <a:gd name="T67" fmla="*/ 48 h 599"/>
                <a:gd name="T68" fmla="*/ 224 w 749"/>
                <a:gd name="T69" fmla="*/ 52 h 599"/>
                <a:gd name="T70" fmla="*/ 229 w 749"/>
                <a:gd name="T71" fmla="*/ 57 h 599"/>
                <a:gd name="T72" fmla="*/ 233 w 749"/>
                <a:gd name="T73" fmla="*/ 63 h 599"/>
                <a:gd name="T74" fmla="*/ 237 w 749"/>
                <a:gd name="T75" fmla="*/ 70 h 599"/>
                <a:gd name="T76" fmla="*/ 238 w 749"/>
                <a:gd name="T77" fmla="*/ 78 h 599"/>
                <a:gd name="T78" fmla="*/ 257 w 749"/>
                <a:gd name="T79" fmla="*/ 179 h 599"/>
                <a:gd name="T80" fmla="*/ 274 w 749"/>
                <a:gd name="T81" fmla="*/ 193 h 599"/>
                <a:gd name="T82" fmla="*/ 290 w 749"/>
                <a:gd name="T83" fmla="*/ 207 h 599"/>
                <a:gd name="T84" fmla="*/ 306 w 749"/>
                <a:gd name="T85" fmla="*/ 222 h 599"/>
                <a:gd name="T86" fmla="*/ 321 w 749"/>
                <a:gd name="T87" fmla="*/ 236 h 599"/>
                <a:gd name="T88" fmla="*/ 335 w 749"/>
                <a:gd name="T89" fmla="*/ 252 h 599"/>
                <a:gd name="T90" fmla="*/ 348 w 749"/>
                <a:gd name="T91" fmla="*/ 268 h 599"/>
                <a:gd name="T92" fmla="*/ 360 w 749"/>
                <a:gd name="T93" fmla="*/ 284 h 599"/>
                <a:gd name="T94" fmla="*/ 370 w 749"/>
                <a:gd name="T95" fmla="*/ 300 h 599"/>
                <a:gd name="T96" fmla="*/ 372 w 749"/>
                <a:gd name="T97" fmla="*/ 292 h 599"/>
                <a:gd name="T98" fmla="*/ 374 w 749"/>
                <a:gd name="T99" fmla="*/ 284 h 599"/>
                <a:gd name="T100" fmla="*/ 375 w 749"/>
                <a:gd name="T101" fmla="*/ 275 h 599"/>
                <a:gd name="T102" fmla="*/ 374 w 749"/>
                <a:gd name="T103" fmla="*/ 267 h 599"/>
                <a:gd name="T104" fmla="*/ 366 w 749"/>
                <a:gd name="T105" fmla="*/ 220 h 599"/>
                <a:gd name="T106" fmla="*/ 361 w 749"/>
                <a:gd name="T107" fmla="*/ 218 h 599"/>
                <a:gd name="T108" fmla="*/ 356 w 749"/>
                <a:gd name="T109" fmla="*/ 215 h 599"/>
                <a:gd name="T110" fmla="*/ 351 w 749"/>
                <a:gd name="T111" fmla="*/ 212 h 599"/>
                <a:gd name="T112" fmla="*/ 346 w 749"/>
                <a:gd name="T113" fmla="*/ 208 h 599"/>
                <a:gd name="T114" fmla="*/ 341 w 749"/>
                <a:gd name="T115" fmla="*/ 203 h 599"/>
                <a:gd name="T116" fmla="*/ 336 w 749"/>
                <a:gd name="T117" fmla="*/ 196 h 599"/>
                <a:gd name="T118" fmla="*/ 331 w 749"/>
                <a:gd name="T119" fmla="*/ 188 h 599"/>
                <a:gd name="T120" fmla="*/ 327 w 749"/>
                <a:gd name="T121" fmla="*/ 179 h 5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49" h="599">
                  <a:moveTo>
                    <a:pt x="654" y="357"/>
                  </a:moveTo>
                  <a:lnTo>
                    <a:pt x="642" y="322"/>
                  </a:lnTo>
                  <a:lnTo>
                    <a:pt x="634" y="282"/>
                  </a:lnTo>
                  <a:lnTo>
                    <a:pt x="623" y="237"/>
                  </a:lnTo>
                  <a:lnTo>
                    <a:pt x="608" y="190"/>
                  </a:lnTo>
                  <a:lnTo>
                    <a:pt x="583" y="143"/>
                  </a:lnTo>
                  <a:lnTo>
                    <a:pt x="548" y="98"/>
                  </a:lnTo>
                  <a:lnTo>
                    <a:pt x="496" y="56"/>
                  </a:lnTo>
                  <a:lnTo>
                    <a:pt x="424" y="20"/>
                  </a:lnTo>
                  <a:lnTo>
                    <a:pt x="73" y="0"/>
                  </a:lnTo>
                  <a:lnTo>
                    <a:pt x="63" y="1"/>
                  </a:lnTo>
                  <a:lnTo>
                    <a:pt x="53" y="5"/>
                  </a:lnTo>
                  <a:lnTo>
                    <a:pt x="43" y="8"/>
                  </a:lnTo>
                  <a:lnTo>
                    <a:pt x="33" y="11"/>
                  </a:lnTo>
                  <a:lnTo>
                    <a:pt x="23" y="16"/>
                  </a:lnTo>
                  <a:lnTo>
                    <a:pt x="15" y="21"/>
                  </a:lnTo>
                  <a:lnTo>
                    <a:pt x="6" y="28"/>
                  </a:lnTo>
                  <a:lnTo>
                    <a:pt x="0" y="35"/>
                  </a:lnTo>
                  <a:lnTo>
                    <a:pt x="8" y="38"/>
                  </a:lnTo>
                  <a:lnTo>
                    <a:pt x="16" y="43"/>
                  </a:lnTo>
                  <a:lnTo>
                    <a:pt x="27" y="48"/>
                  </a:lnTo>
                  <a:lnTo>
                    <a:pt x="37" y="53"/>
                  </a:lnTo>
                  <a:lnTo>
                    <a:pt x="47" y="58"/>
                  </a:lnTo>
                  <a:lnTo>
                    <a:pt x="58" y="63"/>
                  </a:lnTo>
                  <a:lnTo>
                    <a:pt x="70" y="70"/>
                  </a:lnTo>
                  <a:lnTo>
                    <a:pt x="82" y="76"/>
                  </a:lnTo>
                  <a:lnTo>
                    <a:pt x="88" y="73"/>
                  </a:lnTo>
                  <a:lnTo>
                    <a:pt x="95" y="71"/>
                  </a:lnTo>
                  <a:lnTo>
                    <a:pt x="102" y="70"/>
                  </a:lnTo>
                  <a:lnTo>
                    <a:pt x="108" y="68"/>
                  </a:lnTo>
                  <a:lnTo>
                    <a:pt x="384" y="83"/>
                  </a:lnTo>
                  <a:lnTo>
                    <a:pt x="403" y="86"/>
                  </a:lnTo>
                  <a:lnTo>
                    <a:pt x="421" y="90"/>
                  </a:lnTo>
                  <a:lnTo>
                    <a:pt x="435" y="96"/>
                  </a:lnTo>
                  <a:lnTo>
                    <a:pt x="448" y="103"/>
                  </a:lnTo>
                  <a:lnTo>
                    <a:pt x="458" y="113"/>
                  </a:lnTo>
                  <a:lnTo>
                    <a:pt x="466" y="125"/>
                  </a:lnTo>
                  <a:lnTo>
                    <a:pt x="473" y="140"/>
                  </a:lnTo>
                  <a:lnTo>
                    <a:pt x="476" y="155"/>
                  </a:lnTo>
                  <a:lnTo>
                    <a:pt x="513" y="357"/>
                  </a:lnTo>
                  <a:lnTo>
                    <a:pt x="547" y="385"/>
                  </a:lnTo>
                  <a:lnTo>
                    <a:pt x="580" y="413"/>
                  </a:lnTo>
                  <a:lnTo>
                    <a:pt x="612" y="444"/>
                  </a:lnTo>
                  <a:lnTo>
                    <a:pt x="642" y="472"/>
                  </a:lnTo>
                  <a:lnTo>
                    <a:pt x="669" y="504"/>
                  </a:lnTo>
                  <a:lnTo>
                    <a:pt x="695" y="535"/>
                  </a:lnTo>
                  <a:lnTo>
                    <a:pt x="719" y="567"/>
                  </a:lnTo>
                  <a:lnTo>
                    <a:pt x="739" y="599"/>
                  </a:lnTo>
                  <a:lnTo>
                    <a:pt x="744" y="584"/>
                  </a:lnTo>
                  <a:lnTo>
                    <a:pt x="747" y="567"/>
                  </a:lnTo>
                  <a:lnTo>
                    <a:pt x="749" y="550"/>
                  </a:lnTo>
                  <a:lnTo>
                    <a:pt x="747" y="534"/>
                  </a:lnTo>
                  <a:lnTo>
                    <a:pt x="732" y="439"/>
                  </a:lnTo>
                  <a:lnTo>
                    <a:pt x="722" y="435"/>
                  </a:lnTo>
                  <a:lnTo>
                    <a:pt x="712" y="430"/>
                  </a:lnTo>
                  <a:lnTo>
                    <a:pt x="702" y="424"/>
                  </a:lnTo>
                  <a:lnTo>
                    <a:pt x="692" y="415"/>
                  </a:lnTo>
                  <a:lnTo>
                    <a:pt x="682" y="405"/>
                  </a:lnTo>
                  <a:lnTo>
                    <a:pt x="672" y="392"/>
                  </a:lnTo>
                  <a:lnTo>
                    <a:pt x="662" y="375"/>
                  </a:lnTo>
                  <a:lnTo>
                    <a:pt x="654" y="357"/>
                  </a:lnTo>
                  <a:close/>
                </a:path>
              </a:pathLst>
            </a:custGeom>
            <a:solidFill>
              <a:srgbClr val="84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 noChangeAspect="1"/>
            </p:cNvSpPr>
            <p:nvPr/>
          </p:nvSpPr>
          <p:spPr bwMode="auto">
            <a:xfrm>
              <a:off x="3214" y="2640"/>
              <a:ext cx="154" cy="210"/>
            </a:xfrm>
            <a:custGeom>
              <a:avLst/>
              <a:gdLst>
                <a:gd name="T0" fmla="*/ 56 w 308"/>
                <a:gd name="T1" fmla="*/ 3 h 419"/>
                <a:gd name="T2" fmla="*/ 0 w 308"/>
                <a:gd name="T3" fmla="*/ 0 h 419"/>
                <a:gd name="T4" fmla="*/ 36 w 308"/>
                <a:gd name="T5" fmla="*/ 18 h 419"/>
                <a:gd name="T6" fmla="*/ 62 w 308"/>
                <a:gd name="T7" fmla="*/ 39 h 419"/>
                <a:gd name="T8" fmla="*/ 80 w 308"/>
                <a:gd name="T9" fmla="*/ 62 h 419"/>
                <a:gd name="T10" fmla="*/ 92 w 308"/>
                <a:gd name="T11" fmla="*/ 85 h 419"/>
                <a:gd name="T12" fmla="*/ 100 w 308"/>
                <a:gd name="T13" fmla="*/ 109 h 419"/>
                <a:gd name="T14" fmla="*/ 105 w 308"/>
                <a:gd name="T15" fmla="*/ 131 h 419"/>
                <a:gd name="T16" fmla="*/ 109 w 308"/>
                <a:gd name="T17" fmla="*/ 151 h 419"/>
                <a:gd name="T18" fmla="*/ 115 w 308"/>
                <a:gd name="T19" fmla="*/ 169 h 419"/>
                <a:gd name="T20" fmla="*/ 119 w 308"/>
                <a:gd name="T21" fmla="*/ 178 h 419"/>
                <a:gd name="T22" fmla="*/ 124 w 308"/>
                <a:gd name="T23" fmla="*/ 186 h 419"/>
                <a:gd name="T24" fmla="*/ 129 w 308"/>
                <a:gd name="T25" fmla="*/ 193 h 419"/>
                <a:gd name="T26" fmla="*/ 134 w 308"/>
                <a:gd name="T27" fmla="*/ 198 h 419"/>
                <a:gd name="T28" fmla="*/ 139 w 308"/>
                <a:gd name="T29" fmla="*/ 202 h 419"/>
                <a:gd name="T30" fmla="*/ 144 w 308"/>
                <a:gd name="T31" fmla="*/ 205 h 419"/>
                <a:gd name="T32" fmla="*/ 149 w 308"/>
                <a:gd name="T33" fmla="*/ 208 h 419"/>
                <a:gd name="T34" fmla="*/ 154 w 308"/>
                <a:gd name="T35" fmla="*/ 210 h 419"/>
                <a:gd name="T36" fmla="*/ 128 w 308"/>
                <a:gd name="T37" fmla="*/ 57 h 419"/>
                <a:gd name="T38" fmla="*/ 126 w 308"/>
                <a:gd name="T39" fmla="*/ 45 h 419"/>
                <a:gd name="T40" fmla="*/ 121 w 308"/>
                <a:gd name="T41" fmla="*/ 34 h 419"/>
                <a:gd name="T42" fmla="*/ 115 w 308"/>
                <a:gd name="T43" fmla="*/ 26 h 419"/>
                <a:gd name="T44" fmla="*/ 107 w 308"/>
                <a:gd name="T45" fmla="*/ 18 h 419"/>
                <a:gd name="T46" fmla="*/ 97 w 308"/>
                <a:gd name="T47" fmla="*/ 13 h 419"/>
                <a:gd name="T48" fmla="*/ 84 w 308"/>
                <a:gd name="T49" fmla="*/ 8 h 419"/>
                <a:gd name="T50" fmla="*/ 71 w 308"/>
                <a:gd name="T51" fmla="*/ 5 h 419"/>
                <a:gd name="T52" fmla="*/ 56 w 308"/>
                <a:gd name="T53" fmla="*/ 3 h 4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08" h="419">
                  <a:moveTo>
                    <a:pt x="111" y="5"/>
                  </a:moveTo>
                  <a:lnTo>
                    <a:pt x="0" y="0"/>
                  </a:lnTo>
                  <a:lnTo>
                    <a:pt x="72" y="36"/>
                  </a:lnTo>
                  <a:lnTo>
                    <a:pt x="124" y="78"/>
                  </a:lnTo>
                  <a:lnTo>
                    <a:pt x="159" y="123"/>
                  </a:lnTo>
                  <a:lnTo>
                    <a:pt x="184" y="170"/>
                  </a:lnTo>
                  <a:lnTo>
                    <a:pt x="199" y="217"/>
                  </a:lnTo>
                  <a:lnTo>
                    <a:pt x="210" y="262"/>
                  </a:lnTo>
                  <a:lnTo>
                    <a:pt x="218" y="302"/>
                  </a:lnTo>
                  <a:lnTo>
                    <a:pt x="230" y="337"/>
                  </a:lnTo>
                  <a:lnTo>
                    <a:pt x="238" y="355"/>
                  </a:lnTo>
                  <a:lnTo>
                    <a:pt x="248" y="372"/>
                  </a:lnTo>
                  <a:lnTo>
                    <a:pt x="258" y="385"/>
                  </a:lnTo>
                  <a:lnTo>
                    <a:pt x="268" y="395"/>
                  </a:lnTo>
                  <a:lnTo>
                    <a:pt x="278" y="404"/>
                  </a:lnTo>
                  <a:lnTo>
                    <a:pt x="288" y="410"/>
                  </a:lnTo>
                  <a:lnTo>
                    <a:pt x="298" y="415"/>
                  </a:lnTo>
                  <a:lnTo>
                    <a:pt x="308" y="419"/>
                  </a:lnTo>
                  <a:lnTo>
                    <a:pt x="256" y="113"/>
                  </a:lnTo>
                  <a:lnTo>
                    <a:pt x="251" y="90"/>
                  </a:lnTo>
                  <a:lnTo>
                    <a:pt x="241" y="68"/>
                  </a:lnTo>
                  <a:lnTo>
                    <a:pt x="230" y="51"/>
                  </a:lnTo>
                  <a:lnTo>
                    <a:pt x="213" y="36"/>
                  </a:lnTo>
                  <a:lnTo>
                    <a:pt x="193" y="25"/>
                  </a:lnTo>
                  <a:lnTo>
                    <a:pt x="168" y="15"/>
                  </a:lnTo>
                  <a:lnTo>
                    <a:pt x="141" y="10"/>
                  </a:lnTo>
                  <a:lnTo>
                    <a:pt x="111" y="5"/>
                  </a:lnTo>
                  <a:close/>
                </a:path>
              </a:pathLst>
            </a:custGeom>
            <a:solidFill>
              <a:srgbClr val="B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 noChangeAspect="1"/>
            </p:cNvSpPr>
            <p:nvPr/>
          </p:nvSpPr>
          <p:spPr bwMode="auto">
            <a:xfrm>
              <a:off x="3283" y="2682"/>
              <a:ext cx="32" cy="31"/>
            </a:xfrm>
            <a:custGeom>
              <a:avLst/>
              <a:gdLst>
                <a:gd name="T0" fmla="*/ 16 w 64"/>
                <a:gd name="T1" fmla="*/ 31 h 62"/>
                <a:gd name="T2" fmla="*/ 22 w 64"/>
                <a:gd name="T3" fmla="*/ 30 h 62"/>
                <a:gd name="T4" fmla="*/ 27 w 64"/>
                <a:gd name="T5" fmla="*/ 26 h 62"/>
                <a:gd name="T6" fmla="*/ 30 w 64"/>
                <a:gd name="T7" fmla="*/ 21 h 62"/>
                <a:gd name="T8" fmla="*/ 32 w 64"/>
                <a:gd name="T9" fmla="*/ 15 h 62"/>
                <a:gd name="T10" fmla="*/ 30 w 64"/>
                <a:gd name="T11" fmla="*/ 9 h 62"/>
                <a:gd name="T12" fmla="*/ 27 w 64"/>
                <a:gd name="T13" fmla="*/ 4 h 62"/>
                <a:gd name="T14" fmla="*/ 22 w 64"/>
                <a:gd name="T15" fmla="*/ 1 h 62"/>
                <a:gd name="T16" fmla="*/ 16 w 64"/>
                <a:gd name="T17" fmla="*/ 0 h 62"/>
                <a:gd name="T18" fmla="*/ 10 w 64"/>
                <a:gd name="T19" fmla="*/ 1 h 62"/>
                <a:gd name="T20" fmla="*/ 5 w 64"/>
                <a:gd name="T21" fmla="*/ 4 h 62"/>
                <a:gd name="T22" fmla="*/ 2 w 64"/>
                <a:gd name="T23" fmla="*/ 9 h 62"/>
                <a:gd name="T24" fmla="*/ 0 w 64"/>
                <a:gd name="T25" fmla="*/ 15 h 62"/>
                <a:gd name="T26" fmla="*/ 2 w 64"/>
                <a:gd name="T27" fmla="*/ 21 h 62"/>
                <a:gd name="T28" fmla="*/ 5 w 64"/>
                <a:gd name="T29" fmla="*/ 26 h 62"/>
                <a:gd name="T30" fmla="*/ 10 w 64"/>
                <a:gd name="T31" fmla="*/ 30 h 62"/>
                <a:gd name="T32" fmla="*/ 16 w 64"/>
                <a:gd name="T33" fmla="*/ 31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62">
                  <a:moveTo>
                    <a:pt x="32" y="62"/>
                  </a:moveTo>
                  <a:lnTo>
                    <a:pt x="44" y="59"/>
                  </a:lnTo>
                  <a:lnTo>
                    <a:pt x="54" y="52"/>
                  </a:lnTo>
                  <a:lnTo>
                    <a:pt x="60" y="42"/>
                  </a:lnTo>
                  <a:lnTo>
                    <a:pt x="64" y="30"/>
                  </a:lnTo>
                  <a:lnTo>
                    <a:pt x="60" y="18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20" y="59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 noChangeAspect="1"/>
            </p:cNvSpPr>
            <p:nvPr/>
          </p:nvSpPr>
          <p:spPr bwMode="auto">
            <a:xfrm>
              <a:off x="3293" y="2692"/>
              <a:ext cx="12" cy="11"/>
            </a:xfrm>
            <a:custGeom>
              <a:avLst/>
              <a:gdLst>
                <a:gd name="T0" fmla="*/ 6 w 24"/>
                <a:gd name="T1" fmla="*/ 11 h 22"/>
                <a:gd name="T2" fmla="*/ 9 w 24"/>
                <a:gd name="T3" fmla="*/ 10 h 22"/>
                <a:gd name="T4" fmla="*/ 10 w 24"/>
                <a:gd name="T5" fmla="*/ 9 h 22"/>
                <a:gd name="T6" fmla="*/ 11 w 24"/>
                <a:gd name="T7" fmla="*/ 8 h 22"/>
                <a:gd name="T8" fmla="*/ 12 w 24"/>
                <a:gd name="T9" fmla="*/ 5 h 22"/>
                <a:gd name="T10" fmla="*/ 11 w 24"/>
                <a:gd name="T11" fmla="*/ 4 h 22"/>
                <a:gd name="T12" fmla="*/ 10 w 24"/>
                <a:gd name="T13" fmla="*/ 2 h 22"/>
                <a:gd name="T14" fmla="*/ 9 w 24"/>
                <a:gd name="T15" fmla="*/ 1 h 22"/>
                <a:gd name="T16" fmla="*/ 6 w 24"/>
                <a:gd name="T17" fmla="*/ 0 h 22"/>
                <a:gd name="T18" fmla="*/ 4 w 24"/>
                <a:gd name="T19" fmla="*/ 1 h 22"/>
                <a:gd name="T20" fmla="*/ 2 w 24"/>
                <a:gd name="T21" fmla="*/ 2 h 22"/>
                <a:gd name="T22" fmla="*/ 1 w 24"/>
                <a:gd name="T23" fmla="*/ 4 h 22"/>
                <a:gd name="T24" fmla="*/ 0 w 24"/>
                <a:gd name="T25" fmla="*/ 5 h 22"/>
                <a:gd name="T26" fmla="*/ 1 w 24"/>
                <a:gd name="T27" fmla="*/ 8 h 22"/>
                <a:gd name="T28" fmla="*/ 2 w 24"/>
                <a:gd name="T29" fmla="*/ 9 h 22"/>
                <a:gd name="T30" fmla="*/ 4 w 24"/>
                <a:gd name="T31" fmla="*/ 10 h 22"/>
                <a:gd name="T32" fmla="*/ 6 w 24"/>
                <a:gd name="T33" fmla="*/ 11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7" y="20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0"/>
                  </a:lnTo>
                  <a:lnTo>
                    <a:pt x="22" y="7"/>
                  </a:lnTo>
                  <a:lnTo>
                    <a:pt x="20" y="3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 noChangeAspect="1"/>
            </p:cNvSpPr>
            <p:nvPr/>
          </p:nvSpPr>
          <p:spPr bwMode="auto">
            <a:xfrm>
              <a:off x="3290" y="2725"/>
              <a:ext cx="32" cy="30"/>
            </a:xfrm>
            <a:custGeom>
              <a:avLst/>
              <a:gdLst>
                <a:gd name="T0" fmla="*/ 16 w 63"/>
                <a:gd name="T1" fmla="*/ 30 h 60"/>
                <a:gd name="T2" fmla="*/ 22 w 63"/>
                <a:gd name="T3" fmla="*/ 30 h 60"/>
                <a:gd name="T4" fmla="*/ 27 w 63"/>
                <a:gd name="T5" fmla="*/ 26 h 60"/>
                <a:gd name="T6" fmla="*/ 30 w 63"/>
                <a:gd name="T7" fmla="*/ 21 h 60"/>
                <a:gd name="T8" fmla="*/ 32 w 63"/>
                <a:gd name="T9" fmla="*/ 15 h 60"/>
                <a:gd name="T10" fmla="*/ 30 w 63"/>
                <a:gd name="T11" fmla="*/ 10 h 60"/>
                <a:gd name="T12" fmla="*/ 27 w 63"/>
                <a:gd name="T13" fmla="*/ 5 h 60"/>
                <a:gd name="T14" fmla="*/ 22 w 63"/>
                <a:gd name="T15" fmla="*/ 1 h 60"/>
                <a:gd name="T16" fmla="*/ 16 w 63"/>
                <a:gd name="T17" fmla="*/ 0 h 60"/>
                <a:gd name="T18" fmla="*/ 10 w 63"/>
                <a:gd name="T19" fmla="*/ 1 h 60"/>
                <a:gd name="T20" fmla="*/ 5 w 63"/>
                <a:gd name="T21" fmla="*/ 5 h 60"/>
                <a:gd name="T22" fmla="*/ 2 w 63"/>
                <a:gd name="T23" fmla="*/ 10 h 60"/>
                <a:gd name="T24" fmla="*/ 0 w 63"/>
                <a:gd name="T25" fmla="*/ 15 h 60"/>
                <a:gd name="T26" fmla="*/ 2 w 63"/>
                <a:gd name="T27" fmla="*/ 21 h 60"/>
                <a:gd name="T28" fmla="*/ 5 w 63"/>
                <a:gd name="T29" fmla="*/ 26 h 60"/>
                <a:gd name="T30" fmla="*/ 10 w 63"/>
                <a:gd name="T31" fmla="*/ 30 h 60"/>
                <a:gd name="T32" fmla="*/ 16 w 63"/>
                <a:gd name="T33" fmla="*/ 3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3" h="60">
                  <a:moveTo>
                    <a:pt x="31" y="60"/>
                  </a:moveTo>
                  <a:lnTo>
                    <a:pt x="43" y="59"/>
                  </a:lnTo>
                  <a:lnTo>
                    <a:pt x="53" y="52"/>
                  </a:lnTo>
                  <a:lnTo>
                    <a:pt x="60" y="42"/>
                  </a:lnTo>
                  <a:lnTo>
                    <a:pt x="63" y="30"/>
                  </a:lnTo>
                  <a:lnTo>
                    <a:pt x="60" y="19"/>
                  </a:lnTo>
                  <a:lnTo>
                    <a:pt x="53" y="9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20" y="2"/>
                  </a:lnTo>
                  <a:lnTo>
                    <a:pt x="10" y="9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3" y="42"/>
                  </a:lnTo>
                  <a:lnTo>
                    <a:pt x="10" y="52"/>
                  </a:lnTo>
                  <a:lnTo>
                    <a:pt x="20" y="59"/>
                  </a:lnTo>
                  <a:lnTo>
                    <a:pt x="3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 noChangeAspect="1"/>
            </p:cNvSpPr>
            <p:nvPr/>
          </p:nvSpPr>
          <p:spPr bwMode="auto">
            <a:xfrm>
              <a:off x="3300" y="2734"/>
              <a:ext cx="12" cy="11"/>
            </a:xfrm>
            <a:custGeom>
              <a:avLst/>
              <a:gdLst>
                <a:gd name="T0" fmla="*/ 6 w 23"/>
                <a:gd name="T1" fmla="*/ 11 h 23"/>
                <a:gd name="T2" fmla="*/ 8 w 23"/>
                <a:gd name="T3" fmla="*/ 10 h 23"/>
                <a:gd name="T4" fmla="*/ 10 w 23"/>
                <a:gd name="T5" fmla="*/ 10 h 23"/>
                <a:gd name="T6" fmla="*/ 11 w 23"/>
                <a:gd name="T7" fmla="*/ 8 h 23"/>
                <a:gd name="T8" fmla="*/ 12 w 23"/>
                <a:gd name="T9" fmla="*/ 5 h 23"/>
                <a:gd name="T10" fmla="*/ 11 w 23"/>
                <a:gd name="T11" fmla="*/ 3 h 23"/>
                <a:gd name="T12" fmla="*/ 10 w 23"/>
                <a:gd name="T13" fmla="*/ 1 h 23"/>
                <a:gd name="T14" fmla="*/ 8 w 23"/>
                <a:gd name="T15" fmla="*/ 0 h 23"/>
                <a:gd name="T16" fmla="*/ 6 w 23"/>
                <a:gd name="T17" fmla="*/ 0 h 23"/>
                <a:gd name="T18" fmla="*/ 3 w 23"/>
                <a:gd name="T19" fmla="*/ 0 h 23"/>
                <a:gd name="T20" fmla="*/ 2 w 23"/>
                <a:gd name="T21" fmla="*/ 1 h 23"/>
                <a:gd name="T22" fmla="*/ 1 w 23"/>
                <a:gd name="T23" fmla="*/ 3 h 23"/>
                <a:gd name="T24" fmla="*/ 0 w 23"/>
                <a:gd name="T25" fmla="*/ 5 h 23"/>
                <a:gd name="T26" fmla="*/ 1 w 23"/>
                <a:gd name="T27" fmla="*/ 8 h 23"/>
                <a:gd name="T28" fmla="*/ 2 w 23"/>
                <a:gd name="T29" fmla="*/ 10 h 23"/>
                <a:gd name="T30" fmla="*/ 3 w 23"/>
                <a:gd name="T31" fmla="*/ 10 h 23"/>
                <a:gd name="T32" fmla="*/ 6 w 23"/>
                <a:gd name="T33" fmla="*/ 11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lnTo>
                    <a:pt x="16" y="21"/>
                  </a:lnTo>
                  <a:lnTo>
                    <a:pt x="20" y="20"/>
                  </a:lnTo>
                  <a:lnTo>
                    <a:pt x="21" y="16"/>
                  </a:lnTo>
                  <a:lnTo>
                    <a:pt x="23" y="11"/>
                  </a:lnTo>
                  <a:lnTo>
                    <a:pt x="21" y="6"/>
                  </a:lnTo>
                  <a:lnTo>
                    <a:pt x="20" y="3"/>
                  </a:lnTo>
                  <a:lnTo>
                    <a:pt x="16" y="1"/>
                  </a:lnTo>
                  <a:lnTo>
                    <a:pt x="11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6" y="21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 noChangeAspect="1"/>
            </p:cNvSpPr>
            <p:nvPr/>
          </p:nvSpPr>
          <p:spPr bwMode="auto">
            <a:xfrm>
              <a:off x="3297" y="2767"/>
              <a:ext cx="31" cy="31"/>
            </a:xfrm>
            <a:custGeom>
              <a:avLst/>
              <a:gdLst>
                <a:gd name="T0" fmla="*/ 16 w 64"/>
                <a:gd name="T1" fmla="*/ 31 h 62"/>
                <a:gd name="T2" fmla="*/ 21 w 64"/>
                <a:gd name="T3" fmla="*/ 30 h 62"/>
                <a:gd name="T4" fmla="*/ 26 w 64"/>
                <a:gd name="T5" fmla="*/ 27 h 62"/>
                <a:gd name="T6" fmla="*/ 29 w 64"/>
                <a:gd name="T7" fmla="*/ 22 h 62"/>
                <a:gd name="T8" fmla="*/ 31 w 64"/>
                <a:gd name="T9" fmla="*/ 16 h 62"/>
                <a:gd name="T10" fmla="*/ 29 w 64"/>
                <a:gd name="T11" fmla="*/ 10 h 62"/>
                <a:gd name="T12" fmla="*/ 26 w 64"/>
                <a:gd name="T13" fmla="*/ 5 h 62"/>
                <a:gd name="T14" fmla="*/ 21 w 64"/>
                <a:gd name="T15" fmla="*/ 1 h 62"/>
                <a:gd name="T16" fmla="*/ 16 w 64"/>
                <a:gd name="T17" fmla="*/ 0 h 62"/>
                <a:gd name="T18" fmla="*/ 10 w 64"/>
                <a:gd name="T19" fmla="*/ 1 h 62"/>
                <a:gd name="T20" fmla="*/ 5 w 64"/>
                <a:gd name="T21" fmla="*/ 5 h 62"/>
                <a:gd name="T22" fmla="*/ 1 w 64"/>
                <a:gd name="T23" fmla="*/ 10 h 62"/>
                <a:gd name="T24" fmla="*/ 0 w 64"/>
                <a:gd name="T25" fmla="*/ 16 h 62"/>
                <a:gd name="T26" fmla="*/ 1 w 64"/>
                <a:gd name="T27" fmla="*/ 22 h 62"/>
                <a:gd name="T28" fmla="*/ 5 w 64"/>
                <a:gd name="T29" fmla="*/ 27 h 62"/>
                <a:gd name="T30" fmla="*/ 10 w 64"/>
                <a:gd name="T31" fmla="*/ 30 h 62"/>
                <a:gd name="T32" fmla="*/ 16 w 64"/>
                <a:gd name="T33" fmla="*/ 31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62">
                  <a:moveTo>
                    <a:pt x="32" y="62"/>
                  </a:moveTo>
                  <a:lnTo>
                    <a:pt x="44" y="60"/>
                  </a:lnTo>
                  <a:lnTo>
                    <a:pt x="54" y="54"/>
                  </a:lnTo>
                  <a:lnTo>
                    <a:pt x="60" y="44"/>
                  </a:lnTo>
                  <a:lnTo>
                    <a:pt x="64" y="32"/>
                  </a:lnTo>
                  <a:lnTo>
                    <a:pt x="60" y="19"/>
                  </a:lnTo>
                  <a:lnTo>
                    <a:pt x="54" y="9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9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4"/>
                  </a:lnTo>
                  <a:lnTo>
                    <a:pt x="10" y="54"/>
                  </a:lnTo>
                  <a:lnTo>
                    <a:pt x="20" y="60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0"/>
            <p:cNvSpPr>
              <a:spLocks noChangeAspect="1"/>
            </p:cNvSpPr>
            <p:nvPr/>
          </p:nvSpPr>
          <p:spPr bwMode="auto">
            <a:xfrm>
              <a:off x="3307" y="2777"/>
              <a:ext cx="11" cy="11"/>
            </a:xfrm>
            <a:custGeom>
              <a:avLst/>
              <a:gdLst>
                <a:gd name="T0" fmla="*/ 6 w 24"/>
                <a:gd name="T1" fmla="*/ 11 h 22"/>
                <a:gd name="T2" fmla="*/ 8 w 24"/>
                <a:gd name="T3" fmla="*/ 10 h 22"/>
                <a:gd name="T4" fmla="*/ 9 w 24"/>
                <a:gd name="T5" fmla="*/ 10 h 22"/>
                <a:gd name="T6" fmla="*/ 10 w 24"/>
                <a:gd name="T7" fmla="*/ 8 h 22"/>
                <a:gd name="T8" fmla="*/ 11 w 24"/>
                <a:gd name="T9" fmla="*/ 6 h 22"/>
                <a:gd name="T10" fmla="*/ 10 w 24"/>
                <a:gd name="T11" fmla="*/ 4 h 22"/>
                <a:gd name="T12" fmla="*/ 9 w 24"/>
                <a:gd name="T13" fmla="*/ 2 h 22"/>
                <a:gd name="T14" fmla="*/ 8 w 24"/>
                <a:gd name="T15" fmla="*/ 1 h 22"/>
                <a:gd name="T16" fmla="*/ 6 w 24"/>
                <a:gd name="T17" fmla="*/ 0 h 22"/>
                <a:gd name="T18" fmla="*/ 3 w 24"/>
                <a:gd name="T19" fmla="*/ 1 h 22"/>
                <a:gd name="T20" fmla="*/ 1 w 24"/>
                <a:gd name="T21" fmla="*/ 2 h 22"/>
                <a:gd name="T22" fmla="*/ 1 w 24"/>
                <a:gd name="T23" fmla="*/ 4 h 22"/>
                <a:gd name="T24" fmla="*/ 0 w 24"/>
                <a:gd name="T25" fmla="*/ 6 h 22"/>
                <a:gd name="T26" fmla="*/ 1 w 24"/>
                <a:gd name="T27" fmla="*/ 8 h 22"/>
                <a:gd name="T28" fmla="*/ 1 w 24"/>
                <a:gd name="T29" fmla="*/ 10 h 22"/>
                <a:gd name="T30" fmla="*/ 3 w 24"/>
                <a:gd name="T31" fmla="*/ 10 h 22"/>
                <a:gd name="T32" fmla="*/ 6 w 24"/>
                <a:gd name="T33" fmla="*/ 11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7" y="20"/>
                  </a:lnTo>
                  <a:lnTo>
                    <a:pt x="20" y="19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1"/>
            <p:cNvSpPr>
              <a:spLocks noChangeAspect="1"/>
            </p:cNvSpPr>
            <p:nvPr/>
          </p:nvSpPr>
          <p:spPr bwMode="auto">
            <a:xfrm>
              <a:off x="3303" y="2811"/>
              <a:ext cx="32" cy="30"/>
            </a:xfrm>
            <a:custGeom>
              <a:avLst/>
              <a:gdLst>
                <a:gd name="T0" fmla="*/ 16 w 64"/>
                <a:gd name="T1" fmla="*/ 30 h 60"/>
                <a:gd name="T2" fmla="*/ 22 w 64"/>
                <a:gd name="T3" fmla="*/ 29 h 60"/>
                <a:gd name="T4" fmla="*/ 27 w 64"/>
                <a:gd name="T5" fmla="*/ 26 h 60"/>
                <a:gd name="T6" fmla="*/ 31 w 64"/>
                <a:gd name="T7" fmla="*/ 21 h 60"/>
                <a:gd name="T8" fmla="*/ 32 w 64"/>
                <a:gd name="T9" fmla="*/ 15 h 60"/>
                <a:gd name="T10" fmla="*/ 31 w 64"/>
                <a:gd name="T11" fmla="*/ 9 h 60"/>
                <a:gd name="T12" fmla="*/ 27 w 64"/>
                <a:gd name="T13" fmla="*/ 4 h 60"/>
                <a:gd name="T14" fmla="*/ 22 w 64"/>
                <a:gd name="T15" fmla="*/ 1 h 60"/>
                <a:gd name="T16" fmla="*/ 16 w 64"/>
                <a:gd name="T17" fmla="*/ 0 h 60"/>
                <a:gd name="T18" fmla="*/ 10 w 64"/>
                <a:gd name="T19" fmla="*/ 1 h 60"/>
                <a:gd name="T20" fmla="*/ 5 w 64"/>
                <a:gd name="T21" fmla="*/ 4 h 60"/>
                <a:gd name="T22" fmla="*/ 2 w 64"/>
                <a:gd name="T23" fmla="*/ 9 h 60"/>
                <a:gd name="T24" fmla="*/ 0 w 64"/>
                <a:gd name="T25" fmla="*/ 15 h 60"/>
                <a:gd name="T26" fmla="*/ 2 w 64"/>
                <a:gd name="T27" fmla="*/ 21 h 60"/>
                <a:gd name="T28" fmla="*/ 5 w 64"/>
                <a:gd name="T29" fmla="*/ 26 h 60"/>
                <a:gd name="T30" fmla="*/ 10 w 64"/>
                <a:gd name="T31" fmla="*/ 29 h 60"/>
                <a:gd name="T32" fmla="*/ 16 w 64"/>
                <a:gd name="T33" fmla="*/ 3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60">
                  <a:moveTo>
                    <a:pt x="32" y="60"/>
                  </a:moveTo>
                  <a:lnTo>
                    <a:pt x="44" y="58"/>
                  </a:lnTo>
                  <a:lnTo>
                    <a:pt x="54" y="52"/>
                  </a:lnTo>
                  <a:lnTo>
                    <a:pt x="61" y="42"/>
                  </a:lnTo>
                  <a:lnTo>
                    <a:pt x="64" y="30"/>
                  </a:lnTo>
                  <a:lnTo>
                    <a:pt x="61" y="18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4" y="42"/>
                  </a:lnTo>
                  <a:lnTo>
                    <a:pt x="10" y="52"/>
                  </a:lnTo>
                  <a:lnTo>
                    <a:pt x="20" y="58"/>
                  </a:lnTo>
                  <a:lnTo>
                    <a:pt x="32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 noChangeAspect="1"/>
            </p:cNvSpPr>
            <p:nvPr/>
          </p:nvSpPr>
          <p:spPr bwMode="auto">
            <a:xfrm>
              <a:off x="3313" y="2821"/>
              <a:ext cx="12" cy="10"/>
            </a:xfrm>
            <a:custGeom>
              <a:avLst/>
              <a:gdLst>
                <a:gd name="T0" fmla="*/ 6 w 24"/>
                <a:gd name="T1" fmla="*/ 10 h 22"/>
                <a:gd name="T2" fmla="*/ 9 w 24"/>
                <a:gd name="T3" fmla="*/ 9 h 22"/>
                <a:gd name="T4" fmla="*/ 11 w 24"/>
                <a:gd name="T5" fmla="*/ 8 h 22"/>
                <a:gd name="T6" fmla="*/ 11 w 24"/>
                <a:gd name="T7" fmla="*/ 7 h 22"/>
                <a:gd name="T8" fmla="*/ 12 w 24"/>
                <a:gd name="T9" fmla="*/ 5 h 22"/>
                <a:gd name="T10" fmla="*/ 11 w 24"/>
                <a:gd name="T11" fmla="*/ 3 h 22"/>
                <a:gd name="T12" fmla="*/ 11 w 24"/>
                <a:gd name="T13" fmla="*/ 1 h 22"/>
                <a:gd name="T14" fmla="*/ 9 w 24"/>
                <a:gd name="T15" fmla="*/ 1 h 22"/>
                <a:gd name="T16" fmla="*/ 6 w 24"/>
                <a:gd name="T17" fmla="*/ 0 h 22"/>
                <a:gd name="T18" fmla="*/ 4 w 24"/>
                <a:gd name="T19" fmla="*/ 1 h 22"/>
                <a:gd name="T20" fmla="*/ 2 w 24"/>
                <a:gd name="T21" fmla="*/ 1 h 22"/>
                <a:gd name="T22" fmla="*/ 1 w 24"/>
                <a:gd name="T23" fmla="*/ 3 h 22"/>
                <a:gd name="T24" fmla="*/ 0 w 24"/>
                <a:gd name="T25" fmla="*/ 5 h 22"/>
                <a:gd name="T26" fmla="*/ 1 w 24"/>
                <a:gd name="T27" fmla="*/ 7 h 22"/>
                <a:gd name="T28" fmla="*/ 2 w 24"/>
                <a:gd name="T29" fmla="*/ 8 h 22"/>
                <a:gd name="T30" fmla="*/ 4 w 24"/>
                <a:gd name="T31" fmla="*/ 9 h 22"/>
                <a:gd name="T32" fmla="*/ 6 w 24"/>
                <a:gd name="T33" fmla="*/ 1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7" y="20"/>
                  </a:lnTo>
                  <a:lnTo>
                    <a:pt x="21" y="18"/>
                  </a:lnTo>
                  <a:lnTo>
                    <a:pt x="22" y="15"/>
                  </a:lnTo>
                  <a:lnTo>
                    <a:pt x="24" y="10"/>
                  </a:lnTo>
                  <a:lnTo>
                    <a:pt x="22" y="7"/>
                  </a:lnTo>
                  <a:lnTo>
                    <a:pt x="21" y="3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3"/>
            <p:cNvSpPr>
              <a:spLocks noChangeAspect="1"/>
            </p:cNvSpPr>
            <p:nvPr/>
          </p:nvSpPr>
          <p:spPr bwMode="auto">
            <a:xfrm>
              <a:off x="3310" y="2853"/>
              <a:ext cx="32" cy="31"/>
            </a:xfrm>
            <a:custGeom>
              <a:avLst/>
              <a:gdLst>
                <a:gd name="T0" fmla="*/ 16 w 63"/>
                <a:gd name="T1" fmla="*/ 31 h 62"/>
                <a:gd name="T2" fmla="*/ 22 w 63"/>
                <a:gd name="T3" fmla="*/ 30 h 62"/>
                <a:gd name="T4" fmla="*/ 27 w 63"/>
                <a:gd name="T5" fmla="*/ 27 h 62"/>
                <a:gd name="T6" fmla="*/ 30 w 63"/>
                <a:gd name="T7" fmla="*/ 22 h 62"/>
                <a:gd name="T8" fmla="*/ 32 w 63"/>
                <a:gd name="T9" fmla="*/ 16 h 62"/>
                <a:gd name="T10" fmla="*/ 30 w 63"/>
                <a:gd name="T11" fmla="*/ 10 h 62"/>
                <a:gd name="T12" fmla="*/ 27 w 63"/>
                <a:gd name="T13" fmla="*/ 5 h 62"/>
                <a:gd name="T14" fmla="*/ 22 w 63"/>
                <a:gd name="T15" fmla="*/ 2 h 62"/>
                <a:gd name="T16" fmla="*/ 16 w 63"/>
                <a:gd name="T17" fmla="*/ 0 h 62"/>
                <a:gd name="T18" fmla="*/ 10 w 63"/>
                <a:gd name="T19" fmla="*/ 2 h 62"/>
                <a:gd name="T20" fmla="*/ 5 w 63"/>
                <a:gd name="T21" fmla="*/ 5 h 62"/>
                <a:gd name="T22" fmla="*/ 2 w 63"/>
                <a:gd name="T23" fmla="*/ 10 h 62"/>
                <a:gd name="T24" fmla="*/ 0 w 63"/>
                <a:gd name="T25" fmla="*/ 16 h 62"/>
                <a:gd name="T26" fmla="*/ 2 w 63"/>
                <a:gd name="T27" fmla="*/ 22 h 62"/>
                <a:gd name="T28" fmla="*/ 5 w 63"/>
                <a:gd name="T29" fmla="*/ 27 h 62"/>
                <a:gd name="T30" fmla="*/ 10 w 63"/>
                <a:gd name="T31" fmla="*/ 30 h 62"/>
                <a:gd name="T32" fmla="*/ 16 w 63"/>
                <a:gd name="T33" fmla="*/ 31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lnTo>
                    <a:pt x="43" y="60"/>
                  </a:lnTo>
                  <a:lnTo>
                    <a:pt x="53" y="54"/>
                  </a:lnTo>
                  <a:lnTo>
                    <a:pt x="60" y="44"/>
                  </a:lnTo>
                  <a:lnTo>
                    <a:pt x="63" y="32"/>
                  </a:lnTo>
                  <a:lnTo>
                    <a:pt x="60" y="20"/>
                  </a:lnTo>
                  <a:lnTo>
                    <a:pt x="53" y="10"/>
                  </a:lnTo>
                  <a:lnTo>
                    <a:pt x="43" y="4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3" y="20"/>
                  </a:lnTo>
                  <a:lnTo>
                    <a:pt x="0" y="32"/>
                  </a:lnTo>
                  <a:lnTo>
                    <a:pt x="3" y="44"/>
                  </a:lnTo>
                  <a:lnTo>
                    <a:pt x="10" y="54"/>
                  </a:lnTo>
                  <a:lnTo>
                    <a:pt x="20" y="60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4"/>
            <p:cNvSpPr>
              <a:spLocks noChangeAspect="1"/>
            </p:cNvSpPr>
            <p:nvPr/>
          </p:nvSpPr>
          <p:spPr bwMode="auto">
            <a:xfrm>
              <a:off x="3320" y="2863"/>
              <a:ext cx="12" cy="11"/>
            </a:xfrm>
            <a:custGeom>
              <a:avLst/>
              <a:gdLst>
                <a:gd name="T0" fmla="*/ 6 w 23"/>
                <a:gd name="T1" fmla="*/ 11 h 22"/>
                <a:gd name="T2" fmla="*/ 9 w 23"/>
                <a:gd name="T3" fmla="*/ 10 h 22"/>
                <a:gd name="T4" fmla="*/ 10 w 23"/>
                <a:gd name="T5" fmla="*/ 10 h 22"/>
                <a:gd name="T6" fmla="*/ 11 w 23"/>
                <a:gd name="T7" fmla="*/ 8 h 22"/>
                <a:gd name="T8" fmla="*/ 12 w 23"/>
                <a:gd name="T9" fmla="*/ 6 h 22"/>
                <a:gd name="T10" fmla="*/ 11 w 23"/>
                <a:gd name="T11" fmla="*/ 4 h 22"/>
                <a:gd name="T12" fmla="*/ 10 w 23"/>
                <a:gd name="T13" fmla="*/ 2 h 22"/>
                <a:gd name="T14" fmla="*/ 9 w 23"/>
                <a:gd name="T15" fmla="*/ 1 h 22"/>
                <a:gd name="T16" fmla="*/ 6 w 23"/>
                <a:gd name="T17" fmla="*/ 0 h 22"/>
                <a:gd name="T18" fmla="*/ 4 w 23"/>
                <a:gd name="T19" fmla="*/ 1 h 22"/>
                <a:gd name="T20" fmla="*/ 2 w 23"/>
                <a:gd name="T21" fmla="*/ 2 h 22"/>
                <a:gd name="T22" fmla="*/ 1 w 23"/>
                <a:gd name="T23" fmla="*/ 4 h 22"/>
                <a:gd name="T24" fmla="*/ 0 w 23"/>
                <a:gd name="T25" fmla="*/ 6 h 22"/>
                <a:gd name="T26" fmla="*/ 1 w 23"/>
                <a:gd name="T27" fmla="*/ 8 h 22"/>
                <a:gd name="T28" fmla="*/ 2 w 23"/>
                <a:gd name="T29" fmla="*/ 10 h 22"/>
                <a:gd name="T30" fmla="*/ 4 w 23"/>
                <a:gd name="T31" fmla="*/ 10 h 22"/>
                <a:gd name="T32" fmla="*/ 6 w 23"/>
                <a:gd name="T33" fmla="*/ 11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" h="22">
                  <a:moveTo>
                    <a:pt x="12" y="22"/>
                  </a:moveTo>
                  <a:lnTo>
                    <a:pt x="17" y="20"/>
                  </a:lnTo>
                  <a:lnTo>
                    <a:pt x="20" y="19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5"/>
            <p:cNvSpPr>
              <a:spLocks noChangeAspect="1"/>
            </p:cNvSpPr>
            <p:nvPr/>
          </p:nvSpPr>
          <p:spPr bwMode="auto">
            <a:xfrm>
              <a:off x="3317" y="2896"/>
              <a:ext cx="31" cy="31"/>
            </a:xfrm>
            <a:custGeom>
              <a:avLst/>
              <a:gdLst>
                <a:gd name="T0" fmla="*/ 16 w 62"/>
                <a:gd name="T1" fmla="*/ 31 h 62"/>
                <a:gd name="T2" fmla="*/ 22 w 62"/>
                <a:gd name="T3" fmla="*/ 30 h 62"/>
                <a:gd name="T4" fmla="*/ 27 w 62"/>
                <a:gd name="T5" fmla="*/ 27 h 62"/>
                <a:gd name="T6" fmla="*/ 30 w 62"/>
                <a:gd name="T7" fmla="*/ 22 h 62"/>
                <a:gd name="T8" fmla="*/ 31 w 62"/>
                <a:gd name="T9" fmla="*/ 15 h 62"/>
                <a:gd name="T10" fmla="*/ 30 w 62"/>
                <a:gd name="T11" fmla="*/ 9 h 62"/>
                <a:gd name="T12" fmla="*/ 27 w 62"/>
                <a:gd name="T13" fmla="*/ 4 h 62"/>
                <a:gd name="T14" fmla="*/ 22 w 62"/>
                <a:gd name="T15" fmla="*/ 1 h 62"/>
                <a:gd name="T16" fmla="*/ 16 w 62"/>
                <a:gd name="T17" fmla="*/ 0 h 62"/>
                <a:gd name="T18" fmla="*/ 10 w 62"/>
                <a:gd name="T19" fmla="*/ 1 h 62"/>
                <a:gd name="T20" fmla="*/ 5 w 62"/>
                <a:gd name="T21" fmla="*/ 4 h 62"/>
                <a:gd name="T22" fmla="*/ 1 w 62"/>
                <a:gd name="T23" fmla="*/ 9 h 62"/>
                <a:gd name="T24" fmla="*/ 0 w 62"/>
                <a:gd name="T25" fmla="*/ 15 h 62"/>
                <a:gd name="T26" fmla="*/ 1 w 62"/>
                <a:gd name="T27" fmla="*/ 22 h 62"/>
                <a:gd name="T28" fmla="*/ 5 w 62"/>
                <a:gd name="T29" fmla="*/ 27 h 62"/>
                <a:gd name="T30" fmla="*/ 10 w 62"/>
                <a:gd name="T31" fmla="*/ 30 h 62"/>
                <a:gd name="T32" fmla="*/ 16 w 62"/>
                <a:gd name="T33" fmla="*/ 31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2" h="62">
                  <a:moveTo>
                    <a:pt x="32" y="62"/>
                  </a:moveTo>
                  <a:lnTo>
                    <a:pt x="44" y="60"/>
                  </a:lnTo>
                  <a:lnTo>
                    <a:pt x="54" y="53"/>
                  </a:lnTo>
                  <a:lnTo>
                    <a:pt x="60" y="43"/>
                  </a:lnTo>
                  <a:lnTo>
                    <a:pt x="62" y="30"/>
                  </a:lnTo>
                  <a:lnTo>
                    <a:pt x="60" y="18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9" y="53"/>
                  </a:lnTo>
                  <a:lnTo>
                    <a:pt x="19" y="60"/>
                  </a:lnTo>
                  <a:lnTo>
                    <a:pt x="3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6"/>
            <p:cNvSpPr>
              <a:spLocks noChangeAspect="1"/>
            </p:cNvSpPr>
            <p:nvPr/>
          </p:nvSpPr>
          <p:spPr bwMode="auto">
            <a:xfrm>
              <a:off x="3327" y="2906"/>
              <a:ext cx="11" cy="11"/>
            </a:xfrm>
            <a:custGeom>
              <a:avLst/>
              <a:gdLst>
                <a:gd name="T0" fmla="*/ 6 w 24"/>
                <a:gd name="T1" fmla="*/ 11 h 22"/>
                <a:gd name="T2" fmla="*/ 8 w 24"/>
                <a:gd name="T3" fmla="*/ 10 h 22"/>
                <a:gd name="T4" fmla="*/ 9 w 24"/>
                <a:gd name="T5" fmla="*/ 9 h 22"/>
                <a:gd name="T6" fmla="*/ 10 w 24"/>
                <a:gd name="T7" fmla="*/ 8 h 22"/>
                <a:gd name="T8" fmla="*/ 11 w 24"/>
                <a:gd name="T9" fmla="*/ 5 h 22"/>
                <a:gd name="T10" fmla="*/ 10 w 24"/>
                <a:gd name="T11" fmla="*/ 4 h 22"/>
                <a:gd name="T12" fmla="*/ 9 w 24"/>
                <a:gd name="T13" fmla="*/ 2 h 22"/>
                <a:gd name="T14" fmla="*/ 8 w 24"/>
                <a:gd name="T15" fmla="*/ 1 h 22"/>
                <a:gd name="T16" fmla="*/ 6 w 24"/>
                <a:gd name="T17" fmla="*/ 0 h 22"/>
                <a:gd name="T18" fmla="*/ 3 w 24"/>
                <a:gd name="T19" fmla="*/ 1 h 22"/>
                <a:gd name="T20" fmla="*/ 2 w 24"/>
                <a:gd name="T21" fmla="*/ 2 h 22"/>
                <a:gd name="T22" fmla="*/ 1 w 24"/>
                <a:gd name="T23" fmla="*/ 4 h 22"/>
                <a:gd name="T24" fmla="*/ 0 w 24"/>
                <a:gd name="T25" fmla="*/ 5 h 22"/>
                <a:gd name="T26" fmla="*/ 1 w 24"/>
                <a:gd name="T27" fmla="*/ 8 h 22"/>
                <a:gd name="T28" fmla="*/ 2 w 24"/>
                <a:gd name="T29" fmla="*/ 9 h 22"/>
                <a:gd name="T30" fmla="*/ 3 w 24"/>
                <a:gd name="T31" fmla="*/ 10 h 22"/>
                <a:gd name="T32" fmla="*/ 6 w 24"/>
                <a:gd name="T33" fmla="*/ 11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7" y="20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0"/>
                  </a:lnTo>
                  <a:lnTo>
                    <a:pt x="22" y="7"/>
                  </a:lnTo>
                  <a:lnTo>
                    <a:pt x="20" y="3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6D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7"/>
            <p:cNvSpPr>
              <a:spLocks noChangeAspect="1"/>
            </p:cNvSpPr>
            <p:nvPr/>
          </p:nvSpPr>
          <p:spPr bwMode="auto">
            <a:xfrm>
              <a:off x="3081" y="2927"/>
              <a:ext cx="191" cy="46"/>
            </a:xfrm>
            <a:custGeom>
              <a:avLst/>
              <a:gdLst>
                <a:gd name="T0" fmla="*/ 0 w 383"/>
                <a:gd name="T1" fmla="*/ 18 h 91"/>
                <a:gd name="T2" fmla="*/ 6 w 383"/>
                <a:gd name="T3" fmla="*/ 46 h 91"/>
                <a:gd name="T4" fmla="*/ 191 w 383"/>
                <a:gd name="T5" fmla="*/ 15 h 91"/>
                <a:gd name="T6" fmla="*/ 189 w 383"/>
                <a:gd name="T7" fmla="*/ 0 h 91"/>
                <a:gd name="T8" fmla="*/ 0 w 383"/>
                <a:gd name="T9" fmla="*/ 18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3" h="91">
                  <a:moveTo>
                    <a:pt x="0" y="35"/>
                  </a:moveTo>
                  <a:lnTo>
                    <a:pt x="13" y="91"/>
                  </a:lnTo>
                  <a:lnTo>
                    <a:pt x="383" y="30"/>
                  </a:lnTo>
                  <a:lnTo>
                    <a:pt x="379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4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8"/>
            <p:cNvSpPr>
              <a:spLocks noChangeAspect="1"/>
            </p:cNvSpPr>
            <p:nvPr/>
          </p:nvSpPr>
          <p:spPr bwMode="auto">
            <a:xfrm>
              <a:off x="3194" y="2786"/>
              <a:ext cx="26" cy="28"/>
            </a:xfrm>
            <a:custGeom>
              <a:avLst/>
              <a:gdLst>
                <a:gd name="T0" fmla="*/ 25 w 54"/>
                <a:gd name="T1" fmla="*/ 21 h 57"/>
                <a:gd name="T2" fmla="*/ 25 w 54"/>
                <a:gd name="T3" fmla="*/ 14 h 57"/>
                <a:gd name="T4" fmla="*/ 22 w 54"/>
                <a:gd name="T5" fmla="*/ 9 h 57"/>
                <a:gd name="T6" fmla="*/ 19 w 54"/>
                <a:gd name="T7" fmla="*/ 4 h 57"/>
                <a:gd name="T8" fmla="*/ 15 w 54"/>
                <a:gd name="T9" fmla="*/ 0 h 57"/>
                <a:gd name="T10" fmla="*/ 0 w 54"/>
                <a:gd name="T11" fmla="*/ 15 h 57"/>
                <a:gd name="T12" fmla="*/ 1 w 54"/>
                <a:gd name="T13" fmla="*/ 16 h 57"/>
                <a:gd name="T14" fmla="*/ 2 w 54"/>
                <a:gd name="T15" fmla="*/ 19 h 57"/>
                <a:gd name="T16" fmla="*/ 3 w 54"/>
                <a:gd name="T17" fmla="*/ 21 h 57"/>
                <a:gd name="T18" fmla="*/ 4 w 54"/>
                <a:gd name="T19" fmla="*/ 25 h 57"/>
                <a:gd name="T20" fmla="*/ 4 w 54"/>
                <a:gd name="T21" fmla="*/ 26 h 57"/>
                <a:gd name="T22" fmla="*/ 4 w 54"/>
                <a:gd name="T23" fmla="*/ 26 h 57"/>
                <a:gd name="T24" fmla="*/ 4 w 54"/>
                <a:gd name="T25" fmla="*/ 26 h 57"/>
                <a:gd name="T26" fmla="*/ 4 w 54"/>
                <a:gd name="T27" fmla="*/ 27 h 57"/>
                <a:gd name="T28" fmla="*/ 25 w 54"/>
                <a:gd name="T29" fmla="*/ 28 h 57"/>
                <a:gd name="T30" fmla="*/ 26 w 54"/>
                <a:gd name="T31" fmla="*/ 26 h 57"/>
                <a:gd name="T32" fmla="*/ 26 w 54"/>
                <a:gd name="T33" fmla="*/ 24 h 57"/>
                <a:gd name="T34" fmla="*/ 26 w 54"/>
                <a:gd name="T35" fmla="*/ 22 h 57"/>
                <a:gd name="T36" fmla="*/ 25 w 54"/>
                <a:gd name="T37" fmla="*/ 21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4" h="57">
                  <a:moveTo>
                    <a:pt x="52" y="42"/>
                  </a:moveTo>
                  <a:lnTo>
                    <a:pt x="51" y="28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30"/>
                  </a:lnTo>
                  <a:lnTo>
                    <a:pt x="2" y="33"/>
                  </a:lnTo>
                  <a:lnTo>
                    <a:pt x="5" y="38"/>
                  </a:lnTo>
                  <a:lnTo>
                    <a:pt x="7" y="43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3"/>
                  </a:lnTo>
                  <a:lnTo>
                    <a:pt x="9" y="55"/>
                  </a:lnTo>
                  <a:lnTo>
                    <a:pt x="52" y="57"/>
                  </a:lnTo>
                  <a:lnTo>
                    <a:pt x="54" y="53"/>
                  </a:lnTo>
                  <a:lnTo>
                    <a:pt x="54" y="48"/>
                  </a:lnTo>
                  <a:lnTo>
                    <a:pt x="54" y="45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3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Members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Btn1_click</a:t>
            </a:r>
          </a:p>
          <a:p>
            <a:pPr>
              <a:buNone/>
            </a:pPr>
            <a:r>
              <a:rPr lang="en-US" sz="2400" dirty="0"/>
              <a:t>        Dim </a:t>
            </a:r>
            <a:r>
              <a:rPr lang="en-US" sz="2400" dirty="0" err="1"/>
              <a:t>dblpi</a:t>
            </a:r>
            <a:r>
              <a:rPr lang="en-US" sz="2400" dirty="0"/>
              <a:t> As Double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dblpi</a:t>
            </a:r>
            <a:r>
              <a:rPr lang="en-US" sz="2400" dirty="0"/>
              <a:t> = </a:t>
            </a:r>
            <a:r>
              <a:rPr lang="en-US" sz="2400" dirty="0" err="1"/>
              <a:t>constant.pi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textbox1.text=</a:t>
            </a:r>
            <a:r>
              <a:rPr lang="en-US" sz="2400" dirty="0" err="1"/>
              <a:t>dblpi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End Sub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Public Class constant</a:t>
            </a:r>
          </a:p>
          <a:p>
            <a:pPr>
              <a:buNone/>
            </a:pPr>
            <a:r>
              <a:rPr lang="en-US" sz="2400" dirty="0"/>
              <a:t>    Public Shared pi As Double = 3.1415965</a:t>
            </a:r>
          </a:p>
          <a:p>
            <a:pPr>
              <a:buNone/>
            </a:pPr>
            <a:r>
              <a:rPr lang="en-US" sz="24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57250"/>
            <a:ext cx="7467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Shared method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56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shared method  also called a class method , can be used with just a class name: no object is needed.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Btn1_click</a:t>
            </a:r>
          </a:p>
          <a:p>
            <a:pPr>
              <a:buNone/>
            </a:pPr>
            <a:r>
              <a:rPr lang="en-US" sz="2000" dirty="0"/>
              <a:t>        textbox1.text=</a:t>
            </a:r>
            <a:r>
              <a:rPr lang="en-US" sz="2000" dirty="0" err="1"/>
              <a:t>summer.sum</a:t>
            </a:r>
            <a:r>
              <a:rPr lang="en-US" sz="2000" dirty="0"/>
              <a:t>(10, 20)</a:t>
            </a:r>
          </a:p>
          <a:p>
            <a:pPr>
              <a:buNone/>
            </a:pPr>
            <a:r>
              <a:rPr lang="en-US" sz="2000" dirty="0" smtClean="0"/>
              <a:t> End </a:t>
            </a:r>
            <a:r>
              <a:rPr lang="en-US" sz="2000" dirty="0"/>
              <a:t>Sub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Public Class summer</a:t>
            </a:r>
          </a:p>
          <a:p>
            <a:pPr>
              <a:buNone/>
            </a:pPr>
            <a:r>
              <a:rPr lang="en-US" sz="2000" dirty="0"/>
              <a:t>    Shared Function sum(</a:t>
            </a:r>
            <a:r>
              <a:rPr lang="en-US" sz="2000" dirty="0" err="1"/>
              <a:t>ByVal</a:t>
            </a:r>
            <a:r>
              <a:rPr lang="en-US" sz="2000" dirty="0"/>
              <a:t> value1 As Integer, </a:t>
            </a:r>
            <a:r>
              <a:rPr lang="en-US" sz="2000" dirty="0" err="1"/>
              <a:t>ByVal</a:t>
            </a:r>
            <a:r>
              <a:rPr lang="en-US" sz="2000" dirty="0"/>
              <a:t> value2 As Integer) As Long</a:t>
            </a:r>
          </a:p>
          <a:p>
            <a:pPr>
              <a:buNone/>
            </a:pPr>
            <a:r>
              <a:rPr lang="en-US" sz="2000" dirty="0"/>
              <a:t>        Return value1 + value2</a:t>
            </a:r>
          </a:p>
          <a:p>
            <a:pPr>
              <a:buNone/>
            </a:pPr>
            <a:r>
              <a:rPr lang="en-US" sz="2000" dirty="0"/>
              <a:t>    End Function</a:t>
            </a:r>
          </a:p>
          <a:p>
            <a:pPr>
              <a:buNone/>
            </a:pPr>
            <a:r>
              <a:rPr lang="en-US" sz="20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2057400"/>
            <a:ext cx="61722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methods, properties can be accessed  in parent class by child class.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you</a:t>
            </a:r>
          </a:p>
          <a:p>
            <a:pPr>
              <a:buNone/>
            </a:pPr>
            <a:r>
              <a:rPr lang="en-US" dirty="0" smtClean="0"/>
              <a:t>		Inherits my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</a:rPr>
              <a:t>MemberVariableDeclarations</a:t>
            </a:r>
            <a:r>
              <a:rPr lang="en-US" dirty="0">
                <a:latin typeface="Courier New" pitchFamily="49" charset="0"/>
              </a:rPr>
              <a:t>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</a:rPr>
              <a:t>MemberFunctionDeclarations</a:t>
            </a:r>
            <a:r>
              <a:rPr lang="en-US" dirty="0">
                <a:latin typeface="Courier New" pitchFamily="49" charset="0"/>
              </a:rPr>
              <a:t>]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57350"/>
            <a:ext cx="7848600" cy="4699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800" dirty="0"/>
              <a:t>Btn1_click</a:t>
            </a:r>
          </a:p>
          <a:p>
            <a:pPr>
              <a:buNone/>
            </a:pPr>
            <a:r>
              <a:rPr lang="en-US" sz="1800" dirty="0"/>
              <a:t>        Dim cal As New </a:t>
            </a:r>
            <a:r>
              <a:rPr lang="en-US" sz="1800" dirty="0" err="1"/>
              <a:t>summerin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textbox1.text=</a:t>
            </a:r>
            <a:r>
              <a:rPr lang="en-US" sz="1800" dirty="0" err="1"/>
              <a:t>cal.sum</a:t>
            </a:r>
            <a:r>
              <a:rPr lang="en-US" sz="1800" dirty="0"/>
              <a:t>(10, 20)</a:t>
            </a:r>
          </a:p>
          <a:p>
            <a:pPr>
              <a:buNone/>
            </a:pPr>
            <a:r>
              <a:rPr lang="en-US" sz="1800" dirty="0"/>
              <a:t>        textbox2.text=</a:t>
            </a:r>
            <a:r>
              <a:rPr lang="en-US" sz="1800" dirty="0" err="1"/>
              <a:t>cal.subtract</a:t>
            </a:r>
            <a:r>
              <a:rPr lang="en-US" sz="1800" dirty="0"/>
              <a:t>(30, 20)</a:t>
            </a:r>
          </a:p>
          <a:p>
            <a:pPr>
              <a:buNone/>
            </a:pPr>
            <a:r>
              <a:rPr lang="en-US" sz="1800" dirty="0"/>
              <a:t>        textbox4.text=</a:t>
            </a:r>
            <a:r>
              <a:rPr lang="en-US" sz="1800" dirty="0" err="1"/>
              <a:t>cal.pi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summerin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Inherits summer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/>
              <a:t>Public Function subtract(</a:t>
            </a:r>
            <a:r>
              <a:rPr lang="en-US" sz="1800" dirty="0" err="1"/>
              <a:t>ByVal</a:t>
            </a:r>
            <a:r>
              <a:rPr lang="en-US" sz="1800" dirty="0"/>
              <a:t> value1 As Integer, </a:t>
            </a:r>
            <a:r>
              <a:rPr lang="en-US" sz="1800" dirty="0" err="1"/>
              <a:t>ByVal</a:t>
            </a:r>
            <a:r>
              <a:rPr lang="en-US" sz="1800" dirty="0"/>
              <a:t> value2 As Integer) As Long</a:t>
            </a:r>
          </a:p>
          <a:p>
            <a:pPr>
              <a:buNone/>
            </a:pPr>
            <a:r>
              <a:rPr lang="en-US" sz="1800" dirty="0"/>
              <a:t>        Return value1 - value2</a:t>
            </a:r>
          </a:p>
          <a:p>
            <a:pPr>
              <a:buNone/>
            </a:pPr>
            <a:r>
              <a:rPr lang="en-US" sz="1800" dirty="0"/>
              <a:t>    End Function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pPr>
              <a:buNone/>
            </a:pPr>
            <a:r>
              <a:rPr lang="en-US" sz="1800" dirty="0"/>
              <a:t>Public Class summer</a:t>
            </a:r>
          </a:p>
          <a:p>
            <a:pPr>
              <a:buNone/>
            </a:pPr>
            <a:r>
              <a:rPr lang="en-US" sz="1800" dirty="0"/>
              <a:t>    Public pi As Double = 3.14567</a:t>
            </a:r>
          </a:p>
          <a:p>
            <a:pPr>
              <a:buNone/>
            </a:pPr>
            <a:r>
              <a:rPr lang="en-US" sz="1800" dirty="0"/>
              <a:t>    Public Function sum(</a:t>
            </a:r>
            <a:r>
              <a:rPr lang="en-US" sz="1800" dirty="0" err="1"/>
              <a:t>ByVal</a:t>
            </a:r>
            <a:r>
              <a:rPr lang="en-US" sz="1800" dirty="0"/>
              <a:t> value1 As Integer, </a:t>
            </a:r>
            <a:r>
              <a:rPr lang="en-US" sz="1800" dirty="0" err="1"/>
              <a:t>ByVal</a:t>
            </a:r>
            <a:r>
              <a:rPr lang="en-US" sz="1800" dirty="0"/>
              <a:t> value2 As Integer) As Long</a:t>
            </a:r>
          </a:p>
          <a:p>
            <a:pPr>
              <a:buNone/>
            </a:pPr>
            <a:r>
              <a:rPr lang="en-US" sz="1800" dirty="0"/>
              <a:t>        Return value1 + value2</a:t>
            </a:r>
          </a:p>
          <a:p>
            <a:pPr>
              <a:buNone/>
            </a:pPr>
            <a:r>
              <a:rPr lang="en-US" sz="1800" dirty="0"/>
              <a:t>    End Function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With </a:t>
            </a:r>
            <a:r>
              <a:rPr lang="en-US" dirty="0" err="1" smtClean="0"/>
              <a:t>Inheritence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1800" dirty="0"/>
              <a:t>Btn1_click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Dim </a:t>
            </a:r>
            <a:r>
              <a:rPr lang="en-US" sz="1800" dirty="0" err="1"/>
              <a:t>objbob</a:t>
            </a:r>
            <a:r>
              <a:rPr lang="en-US" sz="1800" dirty="0"/>
              <a:t> As New bob</a:t>
            </a:r>
          </a:p>
          <a:p>
            <a:pPr>
              <a:buNone/>
            </a:pPr>
            <a:r>
              <a:rPr lang="en-US" sz="1800" dirty="0" err="1"/>
              <a:t>objbob.walk</a:t>
            </a:r>
            <a:r>
              <a:rPr lang="en-US" sz="1800" dirty="0"/>
              <a:t>("Now </a:t>
            </a:r>
            <a:r>
              <a:rPr lang="en-US" sz="1800" dirty="0" err="1"/>
              <a:t>i'm</a:t>
            </a:r>
            <a:r>
              <a:rPr lang="en-US" sz="1800" dirty="0"/>
              <a:t> Walking....")</a:t>
            </a:r>
          </a:p>
          <a:p>
            <a:pPr>
              <a:buNone/>
            </a:pPr>
            <a:r>
              <a:rPr lang="en-US" sz="1800" dirty="0" err="1" smtClean="0"/>
              <a:t>Objbob.walk</a:t>
            </a:r>
            <a:r>
              <a:rPr lang="en-US" sz="1800" dirty="0" smtClean="0"/>
              <a:t>()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person</a:t>
            </a:r>
          </a:p>
          <a:p>
            <a:pPr>
              <a:buNone/>
            </a:pPr>
            <a:r>
              <a:rPr lang="en-US" sz="1800" dirty="0"/>
              <a:t>    Public Sub walk()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MsgBox</a:t>
            </a:r>
            <a:r>
              <a:rPr lang="en-US" sz="1800" dirty="0"/>
              <a:t>("Walking .....")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bob</a:t>
            </a:r>
          </a:p>
          <a:p>
            <a:pPr>
              <a:buNone/>
            </a:pPr>
            <a:r>
              <a:rPr lang="en-US" sz="1800" dirty="0"/>
              <a:t>    Inherits person</a:t>
            </a:r>
          </a:p>
          <a:p>
            <a:pPr>
              <a:buNone/>
            </a:pPr>
            <a:r>
              <a:rPr lang="en-US" sz="1800" dirty="0"/>
              <a:t>    Public Overloads Sub walk(</a:t>
            </a:r>
            <a:r>
              <a:rPr lang="en-US" sz="1800" dirty="0" err="1"/>
              <a:t>ByVal</a:t>
            </a:r>
            <a:r>
              <a:rPr lang="en-US" sz="1800" dirty="0"/>
              <a:t> text As String)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MsgBox</a:t>
            </a:r>
            <a:r>
              <a:rPr lang="en-US" sz="1800" dirty="0"/>
              <a:t>(Text)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with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Btn_click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Dim </a:t>
            </a:r>
            <a:r>
              <a:rPr lang="en-US" sz="1800" dirty="0" err="1"/>
              <a:t>objmary</a:t>
            </a:r>
            <a:r>
              <a:rPr lang="en-US" sz="1800" dirty="0"/>
              <a:t> As New </a:t>
            </a:r>
            <a:r>
              <a:rPr lang="en-US" sz="1800" dirty="0" err="1"/>
              <a:t>mary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person</a:t>
            </a:r>
          </a:p>
          <a:p>
            <a:pPr>
              <a:buNone/>
            </a:pPr>
            <a:r>
              <a:rPr lang="en-US" sz="1800" dirty="0"/>
              <a:t> Public </a:t>
            </a:r>
            <a:r>
              <a:rPr lang="en-US" sz="1800" dirty="0" err="1"/>
              <a:t>Overridable</a:t>
            </a:r>
            <a:r>
              <a:rPr lang="en-US" sz="1800" dirty="0"/>
              <a:t> Sub walk()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MsgBox</a:t>
            </a:r>
            <a:r>
              <a:rPr lang="en-US" sz="1800" dirty="0"/>
              <a:t>("Walking .....")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mary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Inherits person</a:t>
            </a:r>
          </a:p>
          <a:p>
            <a:pPr>
              <a:buNone/>
            </a:pPr>
            <a:r>
              <a:rPr lang="en-US" sz="1800" dirty="0"/>
              <a:t>    Public Overrides Sub walk()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MsgBox</a:t>
            </a:r>
            <a:r>
              <a:rPr lang="en-US" sz="1800" dirty="0"/>
              <a:t>("running....")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Modules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Like classes, encapsulate data members and member functions defined within modules</a:t>
            </a:r>
          </a:p>
          <a:p>
            <a:pPr eaLnBrk="1" hangingPunct="1"/>
            <a:r>
              <a:rPr lang="en-US" dirty="0" smtClean="0"/>
              <a:t>Unlike classes, modules can never be instantiated and do not support inheritance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Public</a:t>
            </a:r>
            <a:r>
              <a:rPr lang="en-US" dirty="0" smtClean="0"/>
              <a:t> members declared in a module are accessible from anywhere in the project without using their fully qualified names or an </a:t>
            </a:r>
            <a:r>
              <a:rPr lang="en-US" dirty="0" smtClean="0">
                <a:solidFill>
                  <a:schemeClr val="hlink"/>
                </a:solidFill>
              </a:rPr>
              <a:t>Imports</a:t>
            </a:r>
            <a:r>
              <a:rPr lang="en-US" dirty="0" smtClean="0"/>
              <a:t> statement</a:t>
            </a:r>
          </a:p>
          <a:p>
            <a:pPr lvl="1" eaLnBrk="1" hangingPunct="1"/>
            <a:r>
              <a:rPr lang="en-US" dirty="0" smtClean="0"/>
              <a:t>Known as </a:t>
            </a:r>
            <a:r>
              <a:rPr lang="en-US" dirty="0" smtClean="0">
                <a:solidFill>
                  <a:schemeClr val="hlink"/>
                </a:solidFill>
              </a:rPr>
              <a:t>global</a:t>
            </a:r>
            <a:r>
              <a:rPr lang="en-US" dirty="0" smtClean="0"/>
              <a:t> members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Global </a:t>
            </a:r>
            <a:r>
              <a:rPr lang="en-US" dirty="0" smtClean="0"/>
              <a:t>variables and constants declared in a module exist throughout the life of the program</a:t>
            </a:r>
          </a:p>
        </p:txBody>
      </p:sp>
      <p:sp>
        <p:nvSpPr>
          <p:cNvPr id="1423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427936" y="5663805"/>
            <a:ext cx="1763315" cy="273844"/>
          </a:xfr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038573A3-7663-4FAA-A5CC-69E72F09F38A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Declaration of Modules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Declaration syntax		       </a:t>
            </a:r>
          </a:p>
          <a:p>
            <a:pPr eaLnBrk="1" hangingPunct="1"/>
            <a:r>
              <a:rPr lang="en-US" sz="1350" dirty="0">
                <a:latin typeface="Courier New" pitchFamily="49" charset="0"/>
              </a:rPr>
              <a:t>[</a:t>
            </a:r>
            <a:r>
              <a:rPr lang="en-US" sz="1350" i="1" dirty="0" err="1">
                <a:latin typeface="Courier New" pitchFamily="49" charset="0"/>
              </a:rPr>
              <a:t>AccessSpecifier</a:t>
            </a:r>
            <a:r>
              <a:rPr lang="en-US" sz="1350" dirty="0">
                <a:latin typeface="Courier New" pitchFamily="49" charset="0"/>
              </a:rPr>
              <a:t>] </a:t>
            </a:r>
            <a:r>
              <a:rPr lang="en-US" sz="1350" dirty="0">
                <a:solidFill>
                  <a:srgbClr val="0000FF"/>
                </a:solidFill>
                <a:latin typeface="Courier New" pitchFamily="49" charset="0"/>
              </a:rPr>
              <a:t>Module</a:t>
            </a:r>
            <a:r>
              <a:rPr lang="en-US" sz="1350" dirty="0">
                <a:latin typeface="Courier New" pitchFamily="49" charset="0"/>
              </a:rPr>
              <a:t> </a:t>
            </a:r>
            <a:r>
              <a:rPr lang="en-US" sz="1350" i="1" dirty="0">
                <a:latin typeface="Courier New" pitchFamily="49" charset="0"/>
              </a:rPr>
              <a:t>Identifier			</a:t>
            </a:r>
            <a:r>
              <a:rPr lang="en-US" sz="1350" dirty="0">
                <a:latin typeface="Courier New" pitchFamily="49" charset="0"/>
              </a:rPr>
              <a:t>	[</a:t>
            </a:r>
            <a:r>
              <a:rPr lang="en-US" sz="1350" i="1" dirty="0" err="1">
                <a:latin typeface="Courier New" pitchFamily="49" charset="0"/>
              </a:rPr>
              <a:t>MemberVariableDeclarations</a:t>
            </a:r>
            <a:r>
              <a:rPr lang="en-US" sz="1350" dirty="0">
                <a:latin typeface="Courier New" pitchFamily="49" charset="0"/>
              </a:rPr>
              <a:t>]				[</a:t>
            </a:r>
            <a:r>
              <a:rPr lang="en-US" sz="1350" i="1" dirty="0" err="1">
                <a:latin typeface="Courier New" pitchFamily="49" charset="0"/>
              </a:rPr>
              <a:t>MemberFunctionDeclarations</a:t>
            </a:r>
            <a:r>
              <a:rPr lang="en-US" sz="1350" dirty="0">
                <a:latin typeface="Courier New" pitchFamily="49" charset="0"/>
              </a:rPr>
              <a:t>]			     </a:t>
            </a:r>
          </a:p>
          <a:p>
            <a:pPr eaLnBrk="1" hangingPunct="1"/>
            <a:r>
              <a:rPr lang="en-US" sz="1350" dirty="0">
                <a:latin typeface="Courier New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Courier New" pitchFamily="49" charset="0"/>
              </a:rPr>
              <a:t>End Module</a:t>
            </a: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hlink"/>
                </a:solidFill>
              </a:rPr>
              <a:t>AccessSpecifier</a:t>
            </a:r>
            <a:r>
              <a:rPr lang="en-US" dirty="0" smtClean="0"/>
              <a:t> could only be </a:t>
            </a:r>
            <a:r>
              <a:rPr lang="en-US" dirty="0" smtClean="0">
                <a:solidFill>
                  <a:schemeClr val="hlink"/>
                </a:solidFill>
              </a:rPr>
              <a:t>Public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</a:p>
          <a:p>
            <a:pPr lvl="2" eaLnBrk="1" hangingPunct="1"/>
            <a:r>
              <a:rPr lang="en-US" dirty="0" smtClean="0"/>
              <a:t>If omitted, it is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  <a:r>
              <a:rPr lang="en-US" dirty="0" smtClean="0"/>
              <a:t> by default</a:t>
            </a:r>
          </a:p>
          <a:p>
            <a:pPr lvl="1" eaLnBrk="1" hangingPunct="1"/>
            <a:r>
              <a:rPr lang="en-US" dirty="0" smtClean="0"/>
              <a:t>Members could be </a:t>
            </a:r>
            <a:r>
              <a:rPr lang="en-US" dirty="0" smtClean="0">
                <a:solidFill>
                  <a:schemeClr val="hlink"/>
                </a:solidFill>
              </a:rPr>
              <a:t>Dim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Protected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hlink"/>
                </a:solidFill>
              </a:rPr>
              <a:t>Friend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hlink"/>
                </a:solidFill>
              </a:rPr>
              <a:t>Private</a:t>
            </a:r>
          </a:p>
        </p:txBody>
      </p:sp>
      <p:sp>
        <p:nvSpPr>
          <p:cNvPr id="14336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427936" y="5663805"/>
            <a:ext cx="1763315" cy="273844"/>
          </a:xfr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12371183-F1EB-452B-808B-2C5EC2612092}" type="slidenum">
              <a:rPr lang="en-US" smtClean="0">
                <a:latin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1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44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71700"/>
            <a:ext cx="2914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9501" y="5663805"/>
            <a:ext cx="47386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44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47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7391400" cy="4724399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800" dirty="0"/>
              <a:t>Module </a:t>
            </a:r>
            <a:r>
              <a:rPr lang="en-US" sz="1800" dirty="0" err="1"/>
              <a:t>myname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myfirstname</a:t>
            </a:r>
            <a:r>
              <a:rPr lang="en-US" sz="1800" dirty="0"/>
              <a:t> As String = "</a:t>
            </a:r>
            <a:r>
              <a:rPr lang="en-US" sz="1800" dirty="0" err="1"/>
              <a:t>Nayomi</a:t>
            </a:r>
            <a:r>
              <a:rPr lang="en-US" sz="1800" dirty="0"/>
              <a:t>"</a:t>
            </a:r>
          </a:p>
          <a:p>
            <a:pPr>
              <a:buNone/>
            </a:pPr>
            <a:r>
              <a:rPr lang="en-US" sz="1800" dirty="0"/>
              <a:t>    Public age As Integer</a:t>
            </a:r>
          </a:p>
          <a:p>
            <a:pPr>
              <a:buNone/>
            </a:pPr>
            <a:r>
              <a:rPr lang="en-US" sz="1800" dirty="0"/>
              <a:t>End Module</a:t>
            </a:r>
          </a:p>
          <a:p>
            <a:pPr>
              <a:buNone/>
            </a:pPr>
            <a:r>
              <a:rPr lang="en-US" sz="1800" dirty="0"/>
              <a:t>Public Class Form1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Private Sub Form1_Load(</a:t>
            </a:r>
            <a:r>
              <a:rPr lang="en-US" sz="1800" dirty="0" err="1"/>
              <a:t>ByVal</a:t>
            </a:r>
            <a:r>
              <a:rPr lang="en-US" sz="1800" dirty="0"/>
              <a:t> sender As </a:t>
            </a:r>
            <a:r>
              <a:rPr lang="en-US" sz="1800" dirty="0" err="1"/>
              <a:t>System.Object</a:t>
            </a:r>
            <a:r>
              <a:rPr lang="en-US" sz="1800" dirty="0"/>
              <a:t>, </a:t>
            </a:r>
            <a:r>
              <a:rPr lang="en-US" sz="1800" dirty="0" err="1"/>
              <a:t>ByVal</a:t>
            </a:r>
            <a:r>
              <a:rPr lang="en-US" sz="1800" dirty="0"/>
              <a:t> e As </a:t>
            </a:r>
            <a:r>
              <a:rPr lang="en-US" sz="1800" dirty="0" err="1"/>
              <a:t>System.EventArgs</a:t>
            </a:r>
            <a:r>
              <a:rPr lang="en-US" sz="1800" dirty="0"/>
              <a:t>) Handles </a:t>
            </a:r>
            <a:r>
              <a:rPr lang="en-US" sz="1800" dirty="0" err="1"/>
              <a:t>MyBase.Load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TextBox1.Text = </a:t>
            </a:r>
            <a:r>
              <a:rPr lang="en-US" sz="1800" dirty="0" err="1"/>
              <a:t>myname.myfirstname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Private Sub Button1_Click(</a:t>
            </a:r>
            <a:r>
              <a:rPr lang="en-US" sz="1800" dirty="0" err="1"/>
              <a:t>ByVal</a:t>
            </a:r>
            <a:r>
              <a:rPr lang="en-US" sz="1800" dirty="0"/>
              <a:t> sender As </a:t>
            </a:r>
            <a:r>
              <a:rPr lang="en-US" sz="1800" dirty="0" err="1"/>
              <a:t>System.Object</a:t>
            </a:r>
            <a:r>
              <a:rPr lang="en-US" sz="1800" dirty="0"/>
              <a:t>, </a:t>
            </a:r>
            <a:r>
              <a:rPr lang="en-US" sz="1800" dirty="0" err="1"/>
              <a:t>ByVal</a:t>
            </a:r>
            <a:r>
              <a:rPr lang="en-US" sz="1800" dirty="0"/>
              <a:t> e As </a:t>
            </a:r>
            <a:r>
              <a:rPr lang="en-US" sz="1800" dirty="0" err="1"/>
              <a:t>System.EventArgs</a:t>
            </a:r>
            <a:r>
              <a:rPr lang="en-US" sz="1800" dirty="0"/>
              <a:t>) Handles Button1.Click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myname.age</a:t>
            </a:r>
            <a:r>
              <a:rPr lang="en-US" sz="1800" dirty="0"/>
              <a:t> = Val(TextBox2.Text)</a:t>
            </a:r>
          </a:p>
          <a:p>
            <a:pPr>
              <a:buNone/>
            </a:pPr>
            <a:r>
              <a:rPr lang="en-US" sz="1800" dirty="0"/>
              <a:t>        Dim </a:t>
            </a:r>
            <a:r>
              <a:rPr lang="en-US" sz="1800" dirty="0" err="1"/>
              <a:t>frm</a:t>
            </a:r>
            <a:r>
              <a:rPr lang="en-US" sz="1800" dirty="0"/>
              <a:t> As New Form2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frm.Show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9501" y="5663805"/>
            <a:ext cx="47386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an Object?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251700" cy="2590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mtClean="0"/>
              <a:t>An object is an instance of a class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Objects have the following qualities: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Identity: Objects are distinguishable from one another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Behavior: Objects can perform tasks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State: Objects store information that can vary over time</a:t>
            </a:r>
          </a:p>
        </p:txBody>
      </p:sp>
      <p:pic>
        <p:nvPicPr>
          <p:cNvPr id="9220" name="Picture 4" descr="TN00332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5029200"/>
            <a:ext cx="2293938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221" name="Group 5"/>
          <p:cNvGrpSpPr>
            <a:grpSpLocks noChangeAspect="1"/>
          </p:cNvGrpSpPr>
          <p:nvPr/>
        </p:nvGrpSpPr>
        <p:grpSpPr bwMode="auto">
          <a:xfrm>
            <a:off x="914400" y="4191000"/>
            <a:ext cx="2595563" cy="1946275"/>
            <a:chOff x="720" y="2496"/>
            <a:chExt cx="1920" cy="1440"/>
          </a:xfrm>
        </p:grpSpPr>
        <p:sp>
          <p:nvSpPr>
            <p:cNvPr id="9226" name="AutoShape 6"/>
            <p:cNvSpPr>
              <a:spLocks noChangeAspect="1" noChangeArrowheads="1"/>
            </p:cNvSpPr>
            <p:nvPr/>
          </p:nvSpPr>
          <p:spPr bwMode="auto">
            <a:xfrm>
              <a:off x="720" y="2496"/>
              <a:ext cx="1920" cy="1440"/>
            </a:xfrm>
            <a:prstGeom prst="horizontalScroll">
              <a:avLst>
                <a:gd name="adj" fmla="val 8579"/>
              </a:avLst>
            </a:prstGeom>
            <a:pattFill prst="smGrid">
              <a:fgClr>
                <a:schemeClr val="hlink">
                  <a:alpha val="50195"/>
                </a:schemeClr>
              </a:fgClr>
              <a:bgClr>
                <a:srgbClr val="FFFFFF">
                  <a:alpha val="50195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7" name="Line 7"/>
            <p:cNvSpPr>
              <a:spLocks noChangeAspect="1" noChangeShapeType="1"/>
            </p:cNvSpPr>
            <p:nvPr/>
          </p:nvSpPr>
          <p:spPr bwMode="auto">
            <a:xfrm>
              <a:off x="960" y="2971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8"/>
            <p:cNvSpPr>
              <a:spLocks noChangeAspect="1" noChangeShapeType="1"/>
            </p:cNvSpPr>
            <p:nvPr/>
          </p:nvSpPr>
          <p:spPr bwMode="auto">
            <a:xfrm flipH="1">
              <a:off x="960" y="297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9"/>
            <p:cNvSpPr>
              <a:spLocks noChangeAspect="1" noChangeShapeType="1"/>
            </p:cNvSpPr>
            <p:nvPr/>
          </p:nvSpPr>
          <p:spPr bwMode="auto">
            <a:xfrm flipH="1">
              <a:off x="960" y="359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0"/>
            <p:cNvSpPr txBox="1">
              <a:spLocks noChangeAspect="1" noChangeArrowheads="1"/>
            </p:cNvSpPr>
            <p:nvPr/>
          </p:nvSpPr>
          <p:spPr bwMode="auto">
            <a:xfrm>
              <a:off x="817" y="3211"/>
              <a:ext cx="190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GB" altLang="en-US" sz="400"/>
                <a:t>123</a:t>
              </a:r>
              <a:endParaRPr lang="en-US" altLang="en-US" sz="400"/>
            </a:p>
          </p:txBody>
        </p:sp>
        <p:sp>
          <p:nvSpPr>
            <p:cNvPr id="9231" name="Line 11"/>
            <p:cNvSpPr>
              <a:spLocks noChangeAspect="1" noChangeShapeType="1"/>
            </p:cNvSpPr>
            <p:nvPr/>
          </p:nvSpPr>
          <p:spPr bwMode="auto">
            <a:xfrm flipH="1">
              <a:off x="1056" y="369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2"/>
            <p:cNvSpPr>
              <a:spLocks noChangeAspect="1" noChangeShapeType="1"/>
            </p:cNvSpPr>
            <p:nvPr/>
          </p:nvSpPr>
          <p:spPr bwMode="auto">
            <a:xfrm flipV="1">
              <a:off x="1056" y="364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3"/>
            <p:cNvSpPr>
              <a:spLocks noChangeAspect="1" noChangeShapeType="1"/>
            </p:cNvSpPr>
            <p:nvPr/>
          </p:nvSpPr>
          <p:spPr bwMode="auto">
            <a:xfrm flipV="1">
              <a:off x="2208" y="364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4"/>
            <p:cNvSpPr txBox="1">
              <a:spLocks noChangeAspect="1" noChangeArrowheads="1"/>
            </p:cNvSpPr>
            <p:nvPr/>
          </p:nvSpPr>
          <p:spPr bwMode="auto">
            <a:xfrm>
              <a:off x="1554" y="3683"/>
              <a:ext cx="189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GB" altLang="en-US" sz="400"/>
                <a:t>245</a:t>
              </a:r>
              <a:endParaRPr lang="en-US" altLang="en-US" sz="400"/>
            </a:p>
          </p:txBody>
        </p:sp>
        <p:sp>
          <p:nvSpPr>
            <p:cNvPr id="9235" name="Line 15"/>
            <p:cNvSpPr>
              <a:spLocks noChangeAspect="1" noChangeShapeType="1"/>
            </p:cNvSpPr>
            <p:nvPr/>
          </p:nvSpPr>
          <p:spPr bwMode="auto">
            <a:xfrm>
              <a:off x="960" y="273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6"/>
            <p:cNvSpPr>
              <a:spLocks noChangeAspect="1" noChangeShapeType="1"/>
            </p:cNvSpPr>
            <p:nvPr/>
          </p:nvSpPr>
          <p:spPr bwMode="auto">
            <a:xfrm flipH="1">
              <a:off x="960" y="273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7"/>
            <p:cNvSpPr>
              <a:spLocks noChangeAspect="1" noChangeShapeType="1"/>
            </p:cNvSpPr>
            <p:nvPr/>
          </p:nvSpPr>
          <p:spPr bwMode="auto">
            <a:xfrm flipH="1">
              <a:off x="960" y="297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8"/>
            <p:cNvSpPr txBox="1">
              <a:spLocks noChangeAspect="1" noChangeArrowheads="1"/>
            </p:cNvSpPr>
            <p:nvPr/>
          </p:nvSpPr>
          <p:spPr bwMode="auto">
            <a:xfrm>
              <a:off x="827" y="2779"/>
              <a:ext cx="171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GB" altLang="en-US" sz="400"/>
                <a:t>12</a:t>
              </a:r>
              <a:endParaRPr lang="en-US" altLang="en-US" sz="400"/>
            </a:p>
          </p:txBody>
        </p:sp>
        <p:sp>
          <p:nvSpPr>
            <p:cNvPr id="9239" name="Line 19"/>
            <p:cNvSpPr>
              <a:spLocks noChangeAspect="1" noChangeShapeType="1"/>
            </p:cNvSpPr>
            <p:nvPr/>
          </p:nvSpPr>
          <p:spPr bwMode="auto">
            <a:xfrm flipV="1">
              <a:off x="2208" y="3643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0"/>
            <p:cNvSpPr>
              <a:spLocks noChangeAspect="1" noChangeShapeType="1"/>
            </p:cNvSpPr>
            <p:nvPr/>
          </p:nvSpPr>
          <p:spPr bwMode="auto">
            <a:xfrm flipV="1">
              <a:off x="2448" y="35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Text Box 21"/>
            <p:cNvSpPr txBox="1">
              <a:spLocks noChangeAspect="1" noChangeArrowheads="1"/>
            </p:cNvSpPr>
            <p:nvPr/>
          </p:nvSpPr>
          <p:spPr bwMode="auto">
            <a:xfrm>
              <a:off x="2274" y="3644"/>
              <a:ext cx="18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GB" altLang="en-US" sz="400"/>
                <a:t>245</a:t>
              </a:r>
              <a:endParaRPr lang="en-US" altLang="en-US" sz="400"/>
            </a:p>
          </p:txBody>
        </p:sp>
        <p:sp>
          <p:nvSpPr>
            <p:cNvPr id="9242" name="Line 22"/>
            <p:cNvSpPr>
              <a:spLocks noChangeAspect="1" noChangeShapeType="1"/>
            </p:cNvSpPr>
            <p:nvPr/>
          </p:nvSpPr>
          <p:spPr bwMode="auto">
            <a:xfrm>
              <a:off x="976" y="2731"/>
              <a:ext cx="0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3"/>
            <p:cNvSpPr>
              <a:spLocks noChangeAspect="1" noChangeShapeType="1"/>
            </p:cNvSpPr>
            <p:nvPr/>
          </p:nvSpPr>
          <p:spPr bwMode="auto">
            <a:xfrm rot="-5400000">
              <a:off x="1504" y="3259"/>
              <a:ext cx="0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44" name="Group 24"/>
            <p:cNvGrpSpPr>
              <a:grpSpLocks noChangeAspect="1"/>
            </p:cNvGrpSpPr>
            <p:nvPr/>
          </p:nvGrpSpPr>
          <p:grpSpPr bwMode="auto">
            <a:xfrm>
              <a:off x="1056" y="2834"/>
              <a:ext cx="1445" cy="718"/>
              <a:chOff x="3216" y="2976"/>
              <a:chExt cx="1445" cy="718"/>
            </a:xfrm>
          </p:grpSpPr>
          <p:sp>
            <p:nvSpPr>
              <p:cNvPr id="9245" name="Freeform 25"/>
              <p:cNvSpPr>
                <a:spLocks noChangeAspect="1"/>
              </p:cNvSpPr>
              <p:nvPr/>
            </p:nvSpPr>
            <p:spPr bwMode="auto">
              <a:xfrm>
                <a:off x="3378" y="3128"/>
                <a:ext cx="438" cy="325"/>
              </a:xfrm>
              <a:custGeom>
                <a:avLst/>
                <a:gdLst>
                  <a:gd name="T0" fmla="*/ 398 w 876"/>
                  <a:gd name="T1" fmla="*/ 0 h 649"/>
                  <a:gd name="T2" fmla="*/ 82 w 876"/>
                  <a:gd name="T3" fmla="*/ 30 h 649"/>
                  <a:gd name="T4" fmla="*/ 0 w 876"/>
                  <a:gd name="T5" fmla="*/ 103 h 649"/>
                  <a:gd name="T6" fmla="*/ 3 w 876"/>
                  <a:gd name="T7" fmla="*/ 325 h 649"/>
                  <a:gd name="T8" fmla="*/ 54 w 876"/>
                  <a:gd name="T9" fmla="*/ 324 h 649"/>
                  <a:gd name="T10" fmla="*/ 62 w 876"/>
                  <a:gd name="T11" fmla="*/ 104 h 649"/>
                  <a:gd name="T12" fmla="*/ 151 w 876"/>
                  <a:gd name="T13" fmla="*/ 118 h 649"/>
                  <a:gd name="T14" fmla="*/ 95 w 876"/>
                  <a:gd name="T15" fmla="*/ 51 h 649"/>
                  <a:gd name="T16" fmla="*/ 438 w 876"/>
                  <a:gd name="T17" fmla="*/ 16 h 649"/>
                  <a:gd name="T18" fmla="*/ 398 w 876"/>
                  <a:gd name="T19" fmla="*/ 0 h 649"/>
                  <a:gd name="T20" fmla="*/ 398 w 876"/>
                  <a:gd name="T21" fmla="*/ 0 h 6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76" h="649">
                    <a:moveTo>
                      <a:pt x="796" y="0"/>
                    </a:moveTo>
                    <a:lnTo>
                      <a:pt x="164" y="59"/>
                    </a:lnTo>
                    <a:lnTo>
                      <a:pt x="0" y="206"/>
                    </a:lnTo>
                    <a:lnTo>
                      <a:pt x="5" y="649"/>
                    </a:lnTo>
                    <a:lnTo>
                      <a:pt x="108" y="647"/>
                    </a:lnTo>
                    <a:lnTo>
                      <a:pt x="124" y="208"/>
                    </a:lnTo>
                    <a:lnTo>
                      <a:pt x="301" y="236"/>
                    </a:lnTo>
                    <a:lnTo>
                      <a:pt x="189" y="101"/>
                    </a:lnTo>
                    <a:lnTo>
                      <a:pt x="876" y="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Freeform 26"/>
              <p:cNvSpPr>
                <a:spLocks noChangeAspect="1"/>
              </p:cNvSpPr>
              <p:nvPr/>
            </p:nvSpPr>
            <p:spPr bwMode="auto">
              <a:xfrm>
                <a:off x="3219" y="3438"/>
                <a:ext cx="489" cy="110"/>
              </a:xfrm>
              <a:custGeom>
                <a:avLst/>
                <a:gdLst>
                  <a:gd name="T0" fmla="*/ 15 w 977"/>
                  <a:gd name="T1" fmla="*/ 6 h 221"/>
                  <a:gd name="T2" fmla="*/ 4 w 977"/>
                  <a:gd name="T3" fmla="*/ 23 h 221"/>
                  <a:gd name="T4" fmla="*/ 1 w 977"/>
                  <a:gd name="T5" fmla="*/ 51 h 221"/>
                  <a:gd name="T6" fmla="*/ 7 w 977"/>
                  <a:gd name="T7" fmla="*/ 64 h 221"/>
                  <a:gd name="T8" fmla="*/ 14 w 977"/>
                  <a:gd name="T9" fmla="*/ 71 h 221"/>
                  <a:gd name="T10" fmla="*/ 23 w 977"/>
                  <a:gd name="T11" fmla="*/ 76 h 221"/>
                  <a:gd name="T12" fmla="*/ 41 w 977"/>
                  <a:gd name="T13" fmla="*/ 81 h 221"/>
                  <a:gd name="T14" fmla="*/ 64 w 977"/>
                  <a:gd name="T15" fmla="*/ 86 h 221"/>
                  <a:gd name="T16" fmla="*/ 94 w 977"/>
                  <a:gd name="T17" fmla="*/ 91 h 221"/>
                  <a:gd name="T18" fmla="*/ 127 w 977"/>
                  <a:gd name="T19" fmla="*/ 96 h 221"/>
                  <a:gd name="T20" fmla="*/ 164 w 977"/>
                  <a:gd name="T21" fmla="*/ 99 h 221"/>
                  <a:gd name="T22" fmla="*/ 202 w 977"/>
                  <a:gd name="T23" fmla="*/ 103 h 221"/>
                  <a:gd name="T24" fmla="*/ 281 w 977"/>
                  <a:gd name="T25" fmla="*/ 108 h 221"/>
                  <a:gd name="T26" fmla="*/ 389 w 977"/>
                  <a:gd name="T27" fmla="*/ 110 h 221"/>
                  <a:gd name="T28" fmla="*/ 457 w 977"/>
                  <a:gd name="T29" fmla="*/ 106 h 221"/>
                  <a:gd name="T30" fmla="*/ 480 w 977"/>
                  <a:gd name="T31" fmla="*/ 86 h 221"/>
                  <a:gd name="T32" fmla="*/ 489 w 977"/>
                  <a:gd name="T33" fmla="*/ 39 h 221"/>
                  <a:gd name="T34" fmla="*/ 481 w 977"/>
                  <a:gd name="T35" fmla="*/ 46 h 221"/>
                  <a:gd name="T36" fmla="*/ 473 w 977"/>
                  <a:gd name="T37" fmla="*/ 51 h 221"/>
                  <a:gd name="T38" fmla="*/ 463 w 977"/>
                  <a:gd name="T39" fmla="*/ 56 h 221"/>
                  <a:gd name="T40" fmla="*/ 449 w 977"/>
                  <a:gd name="T41" fmla="*/ 61 h 221"/>
                  <a:gd name="T42" fmla="*/ 432 w 977"/>
                  <a:gd name="T43" fmla="*/ 66 h 221"/>
                  <a:gd name="T44" fmla="*/ 411 w 977"/>
                  <a:gd name="T45" fmla="*/ 70 h 221"/>
                  <a:gd name="T46" fmla="*/ 366 w 977"/>
                  <a:gd name="T47" fmla="*/ 73 h 221"/>
                  <a:gd name="T48" fmla="*/ 196 w 977"/>
                  <a:gd name="T49" fmla="*/ 70 h 221"/>
                  <a:gd name="T50" fmla="*/ 109 w 977"/>
                  <a:gd name="T51" fmla="*/ 64 h 221"/>
                  <a:gd name="T52" fmla="*/ 62 w 977"/>
                  <a:gd name="T53" fmla="*/ 58 h 221"/>
                  <a:gd name="T54" fmla="*/ 32 w 977"/>
                  <a:gd name="T55" fmla="*/ 51 h 221"/>
                  <a:gd name="T56" fmla="*/ 19 w 977"/>
                  <a:gd name="T57" fmla="*/ 37 h 221"/>
                  <a:gd name="T58" fmla="*/ 19 w 977"/>
                  <a:gd name="T59" fmla="*/ 21 h 221"/>
                  <a:gd name="T60" fmla="*/ 26 w 977"/>
                  <a:gd name="T61" fmla="*/ 8 h 221"/>
                  <a:gd name="T62" fmla="*/ 34 w 977"/>
                  <a:gd name="T63" fmla="*/ 0 h 221"/>
                  <a:gd name="T64" fmla="*/ 20 w 977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77" h="221">
                    <a:moveTo>
                      <a:pt x="40" y="0"/>
                    </a:moveTo>
                    <a:lnTo>
                      <a:pt x="29" y="13"/>
                    </a:lnTo>
                    <a:lnTo>
                      <a:pt x="18" y="27"/>
                    </a:lnTo>
                    <a:lnTo>
                      <a:pt x="8" y="46"/>
                    </a:lnTo>
                    <a:lnTo>
                      <a:pt x="0" y="91"/>
                    </a:lnTo>
                    <a:lnTo>
                      <a:pt x="1" y="103"/>
                    </a:lnTo>
                    <a:lnTo>
                      <a:pt x="7" y="116"/>
                    </a:lnTo>
                    <a:lnTo>
                      <a:pt x="13" y="129"/>
                    </a:lnTo>
                    <a:lnTo>
                      <a:pt x="24" y="140"/>
                    </a:lnTo>
                    <a:lnTo>
                      <a:pt x="28" y="142"/>
                    </a:lnTo>
                    <a:lnTo>
                      <a:pt x="32" y="147"/>
                    </a:lnTo>
                    <a:lnTo>
                      <a:pt x="45" y="152"/>
                    </a:lnTo>
                    <a:lnTo>
                      <a:pt x="60" y="157"/>
                    </a:lnTo>
                    <a:lnTo>
                      <a:pt x="81" y="163"/>
                    </a:lnTo>
                    <a:lnTo>
                      <a:pt x="102" y="168"/>
                    </a:lnTo>
                    <a:lnTo>
                      <a:pt x="128" y="173"/>
                    </a:lnTo>
                    <a:lnTo>
                      <a:pt x="155" y="178"/>
                    </a:lnTo>
                    <a:lnTo>
                      <a:pt x="187" y="183"/>
                    </a:lnTo>
                    <a:lnTo>
                      <a:pt x="219" y="187"/>
                    </a:lnTo>
                    <a:lnTo>
                      <a:pt x="253" y="192"/>
                    </a:lnTo>
                    <a:lnTo>
                      <a:pt x="289" y="195"/>
                    </a:lnTo>
                    <a:lnTo>
                      <a:pt x="327" y="199"/>
                    </a:lnTo>
                    <a:lnTo>
                      <a:pt x="365" y="203"/>
                    </a:lnTo>
                    <a:lnTo>
                      <a:pt x="404" y="206"/>
                    </a:lnTo>
                    <a:lnTo>
                      <a:pt x="484" y="211"/>
                    </a:lnTo>
                    <a:lnTo>
                      <a:pt x="562" y="216"/>
                    </a:lnTo>
                    <a:lnTo>
                      <a:pt x="639" y="218"/>
                    </a:lnTo>
                    <a:lnTo>
                      <a:pt x="778" y="221"/>
                    </a:lnTo>
                    <a:lnTo>
                      <a:pt x="881" y="218"/>
                    </a:lnTo>
                    <a:lnTo>
                      <a:pt x="914" y="213"/>
                    </a:lnTo>
                    <a:lnTo>
                      <a:pt x="931" y="207"/>
                    </a:lnTo>
                    <a:lnTo>
                      <a:pt x="959" y="173"/>
                    </a:lnTo>
                    <a:lnTo>
                      <a:pt x="972" y="130"/>
                    </a:lnTo>
                    <a:lnTo>
                      <a:pt x="977" y="79"/>
                    </a:lnTo>
                    <a:lnTo>
                      <a:pt x="967" y="87"/>
                    </a:lnTo>
                    <a:lnTo>
                      <a:pt x="961" y="92"/>
                    </a:lnTo>
                    <a:lnTo>
                      <a:pt x="955" y="96"/>
                    </a:lnTo>
                    <a:lnTo>
                      <a:pt x="946" y="102"/>
                    </a:lnTo>
                    <a:lnTo>
                      <a:pt x="937" y="107"/>
                    </a:lnTo>
                    <a:lnTo>
                      <a:pt x="925" y="112"/>
                    </a:lnTo>
                    <a:lnTo>
                      <a:pt x="911" y="118"/>
                    </a:lnTo>
                    <a:lnTo>
                      <a:pt x="898" y="123"/>
                    </a:lnTo>
                    <a:lnTo>
                      <a:pt x="881" y="129"/>
                    </a:lnTo>
                    <a:lnTo>
                      <a:pt x="863" y="133"/>
                    </a:lnTo>
                    <a:lnTo>
                      <a:pt x="843" y="137"/>
                    </a:lnTo>
                    <a:lnTo>
                      <a:pt x="822" y="141"/>
                    </a:lnTo>
                    <a:lnTo>
                      <a:pt x="798" y="143"/>
                    </a:lnTo>
                    <a:lnTo>
                      <a:pt x="732" y="147"/>
                    </a:lnTo>
                    <a:lnTo>
                      <a:pt x="634" y="148"/>
                    </a:lnTo>
                    <a:lnTo>
                      <a:pt x="392" y="141"/>
                    </a:lnTo>
                    <a:lnTo>
                      <a:pt x="272" y="134"/>
                    </a:lnTo>
                    <a:lnTo>
                      <a:pt x="217" y="129"/>
                    </a:lnTo>
                    <a:lnTo>
                      <a:pt x="166" y="123"/>
                    </a:lnTo>
                    <a:lnTo>
                      <a:pt x="123" y="117"/>
                    </a:lnTo>
                    <a:lnTo>
                      <a:pt x="89" y="110"/>
                    </a:lnTo>
                    <a:lnTo>
                      <a:pt x="63" y="102"/>
                    </a:lnTo>
                    <a:lnTo>
                      <a:pt x="49" y="93"/>
                    </a:lnTo>
                    <a:lnTo>
                      <a:pt x="38" y="74"/>
                    </a:lnTo>
                    <a:lnTo>
                      <a:pt x="36" y="58"/>
                    </a:lnTo>
                    <a:lnTo>
                      <a:pt x="37" y="42"/>
                    </a:lnTo>
                    <a:lnTo>
                      <a:pt x="43" y="28"/>
                    </a:lnTo>
                    <a:lnTo>
                      <a:pt x="51" y="17"/>
                    </a:lnTo>
                    <a:lnTo>
                      <a:pt x="58" y="8"/>
                    </a:lnTo>
                    <a:lnTo>
                      <a:pt x="67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Freeform 27"/>
              <p:cNvSpPr>
                <a:spLocks noChangeAspect="1"/>
              </p:cNvSpPr>
              <p:nvPr/>
            </p:nvSpPr>
            <p:spPr bwMode="auto">
              <a:xfrm>
                <a:off x="3334" y="3521"/>
                <a:ext cx="208" cy="90"/>
              </a:xfrm>
              <a:custGeom>
                <a:avLst/>
                <a:gdLst>
                  <a:gd name="T0" fmla="*/ 0 w 417"/>
                  <a:gd name="T1" fmla="*/ 0 h 179"/>
                  <a:gd name="T2" fmla="*/ 2 w 417"/>
                  <a:gd name="T3" fmla="*/ 8 h 179"/>
                  <a:gd name="T4" fmla="*/ 3 w 417"/>
                  <a:gd name="T5" fmla="*/ 17 h 179"/>
                  <a:gd name="T6" fmla="*/ 7 w 417"/>
                  <a:gd name="T7" fmla="*/ 29 h 179"/>
                  <a:gd name="T8" fmla="*/ 10 w 417"/>
                  <a:gd name="T9" fmla="*/ 35 h 179"/>
                  <a:gd name="T10" fmla="*/ 14 w 417"/>
                  <a:gd name="T11" fmla="*/ 41 h 179"/>
                  <a:gd name="T12" fmla="*/ 17 w 417"/>
                  <a:gd name="T13" fmla="*/ 48 h 179"/>
                  <a:gd name="T14" fmla="*/ 22 w 417"/>
                  <a:gd name="T15" fmla="*/ 54 h 179"/>
                  <a:gd name="T16" fmla="*/ 27 w 417"/>
                  <a:gd name="T17" fmla="*/ 60 h 179"/>
                  <a:gd name="T18" fmla="*/ 34 w 417"/>
                  <a:gd name="T19" fmla="*/ 66 h 179"/>
                  <a:gd name="T20" fmla="*/ 37 w 417"/>
                  <a:gd name="T21" fmla="*/ 69 h 179"/>
                  <a:gd name="T22" fmla="*/ 41 w 417"/>
                  <a:gd name="T23" fmla="*/ 71 h 179"/>
                  <a:gd name="T24" fmla="*/ 45 w 417"/>
                  <a:gd name="T25" fmla="*/ 74 h 179"/>
                  <a:gd name="T26" fmla="*/ 49 w 417"/>
                  <a:gd name="T27" fmla="*/ 76 h 179"/>
                  <a:gd name="T28" fmla="*/ 53 w 417"/>
                  <a:gd name="T29" fmla="*/ 78 h 179"/>
                  <a:gd name="T30" fmla="*/ 58 w 417"/>
                  <a:gd name="T31" fmla="*/ 80 h 179"/>
                  <a:gd name="T32" fmla="*/ 62 w 417"/>
                  <a:gd name="T33" fmla="*/ 82 h 179"/>
                  <a:gd name="T34" fmla="*/ 67 w 417"/>
                  <a:gd name="T35" fmla="*/ 84 h 179"/>
                  <a:gd name="T36" fmla="*/ 76 w 417"/>
                  <a:gd name="T37" fmla="*/ 86 h 179"/>
                  <a:gd name="T38" fmla="*/ 84 w 417"/>
                  <a:gd name="T39" fmla="*/ 88 h 179"/>
                  <a:gd name="T40" fmla="*/ 102 w 417"/>
                  <a:gd name="T41" fmla="*/ 90 h 179"/>
                  <a:gd name="T42" fmla="*/ 119 w 417"/>
                  <a:gd name="T43" fmla="*/ 90 h 179"/>
                  <a:gd name="T44" fmla="*/ 135 w 417"/>
                  <a:gd name="T45" fmla="*/ 88 h 179"/>
                  <a:gd name="T46" fmla="*/ 149 w 417"/>
                  <a:gd name="T47" fmla="*/ 84 h 179"/>
                  <a:gd name="T48" fmla="*/ 155 w 417"/>
                  <a:gd name="T49" fmla="*/ 82 h 179"/>
                  <a:gd name="T50" fmla="*/ 161 w 417"/>
                  <a:gd name="T51" fmla="*/ 80 h 179"/>
                  <a:gd name="T52" fmla="*/ 166 w 417"/>
                  <a:gd name="T53" fmla="*/ 77 h 179"/>
                  <a:gd name="T54" fmla="*/ 170 w 417"/>
                  <a:gd name="T55" fmla="*/ 74 h 179"/>
                  <a:gd name="T56" fmla="*/ 178 w 417"/>
                  <a:gd name="T57" fmla="*/ 67 h 179"/>
                  <a:gd name="T58" fmla="*/ 185 w 417"/>
                  <a:gd name="T59" fmla="*/ 59 h 179"/>
                  <a:gd name="T60" fmla="*/ 192 w 417"/>
                  <a:gd name="T61" fmla="*/ 49 h 179"/>
                  <a:gd name="T62" fmla="*/ 197 w 417"/>
                  <a:gd name="T63" fmla="*/ 39 h 179"/>
                  <a:gd name="T64" fmla="*/ 202 w 417"/>
                  <a:gd name="T65" fmla="*/ 29 h 179"/>
                  <a:gd name="T66" fmla="*/ 205 w 417"/>
                  <a:gd name="T67" fmla="*/ 22 h 179"/>
                  <a:gd name="T68" fmla="*/ 208 w 417"/>
                  <a:gd name="T69" fmla="*/ 14 h 179"/>
                  <a:gd name="T70" fmla="*/ 0 w 417"/>
                  <a:gd name="T71" fmla="*/ 0 h 179"/>
                  <a:gd name="T72" fmla="*/ 0 w 417"/>
                  <a:gd name="T73" fmla="*/ 0 h 17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7" h="179">
                    <a:moveTo>
                      <a:pt x="0" y="0"/>
                    </a:moveTo>
                    <a:lnTo>
                      <a:pt x="4" y="16"/>
                    </a:lnTo>
                    <a:lnTo>
                      <a:pt x="7" y="34"/>
                    </a:lnTo>
                    <a:lnTo>
                      <a:pt x="15" y="57"/>
                    </a:lnTo>
                    <a:lnTo>
                      <a:pt x="21" y="70"/>
                    </a:lnTo>
                    <a:lnTo>
                      <a:pt x="28" y="82"/>
                    </a:lnTo>
                    <a:lnTo>
                      <a:pt x="35" y="95"/>
                    </a:lnTo>
                    <a:lnTo>
                      <a:pt x="45" y="108"/>
                    </a:lnTo>
                    <a:lnTo>
                      <a:pt x="55" y="119"/>
                    </a:lnTo>
                    <a:lnTo>
                      <a:pt x="68" y="131"/>
                    </a:lnTo>
                    <a:lnTo>
                      <a:pt x="75" y="137"/>
                    </a:lnTo>
                    <a:lnTo>
                      <a:pt x="83" y="141"/>
                    </a:lnTo>
                    <a:lnTo>
                      <a:pt x="90" y="147"/>
                    </a:lnTo>
                    <a:lnTo>
                      <a:pt x="99" y="152"/>
                    </a:lnTo>
                    <a:lnTo>
                      <a:pt x="107" y="156"/>
                    </a:lnTo>
                    <a:lnTo>
                      <a:pt x="116" y="160"/>
                    </a:lnTo>
                    <a:lnTo>
                      <a:pt x="125" y="163"/>
                    </a:lnTo>
                    <a:lnTo>
                      <a:pt x="134" y="167"/>
                    </a:lnTo>
                    <a:lnTo>
                      <a:pt x="152" y="172"/>
                    </a:lnTo>
                    <a:lnTo>
                      <a:pt x="169" y="176"/>
                    </a:lnTo>
                    <a:lnTo>
                      <a:pt x="205" y="179"/>
                    </a:lnTo>
                    <a:lnTo>
                      <a:pt x="239" y="179"/>
                    </a:lnTo>
                    <a:lnTo>
                      <a:pt x="271" y="175"/>
                    </a:lnTo>
                    <a:lnTo>
                      <a:pt x="299" y="168"/>
                    </a:lnTo>
                    <a:lnTo>
                      <a:pt x="311" y="164"/>
                    </a:lnTo>
                    <a:lnTo>
                      <a:pt x="323" y="160"/>
                    </a:lnTo>
                    <a:lnTo>
                      <a:pt x="332" y="154"/>
                    </a:lnTo>
                    <a:lnTo>
                      <a:pt x="341" y="148"/>
                    </a:lnTo>
                    <a:lnTo>
                      <a:pt x="356" y="134"/>
                    </a:lnTo>
                    <a:lnTo>
                      <a:pt x="371" y="117"/>
                    </a:lnTo>
                    <a:lnTo>
                      <a:pt x="384" y="97"/>
                    </a:lnTo>
                    <a:lnTo>
                      <a:pt x="394" y="77"/>
                    </a:lnTo>
                    <a:lnTo>
                      <a:pt x="405" y="58"/>
                    </a:lnTo>
                    <a:lnTo>
                      <a:pt x="411" y="43"/>
                    </a:lnTo>
                    <a:lnTo>
                      <a:pt x="417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Freeform 28"/>
              <p:cNvSpPr>
                <a:spLocks noChangeAspect="1"/>
              </p:cNvSpPr>
              <p:nvPr/>
            </p:nvSpPr>
            <p:spPr bwMode="auto">
              <a:xfrm>
                <a:off x="3285" y="3287"/>
                <a:ext cx="100" cy="106"/>
              </a:xfrm>
              <a:custGeom>
                <a:avLst/>
                <a:gdLst>
                  <a:gd name="T0" fmla="*/ 18 w 201"/>
                  <a:gd name="T1" fmla="*/ 99 h 213"/>
                  <a:gd name="T2" fmla="*/ 15 w 201"/>
                  <a:gd name="T3" fmla="*/ 95 h 213"/>
                  <a:gd name="T4" fmla="*/ 9 w 201"/>
                  <a:gd name="T5" fmla="*/ 85 h 213"/>
                  <a:gd name="T6" fmla="*/ 3 w 201"/>
                  <a:gd name="T7" fmla="*/ 70 h 213"/>
                  <a:gd name="T8" fmla="*/ 0 w 201"/>
                  <a:gd name="T9" fmla="*/ 50 h 213"/>
                  <a:gd name="T10" fmla="*/ 2 w 201"/>
                  <a:gd name="T11" fmla="*/ 40 h 213"/>
                  <a:gd name="T12" fmla="*/ 5 w 201"/>
                  <a:gd name="T13" fmla="*/ 30 h 213"/>
                  <a:gd name="T14" fmla="*/ 8 w 201"/>
                  <a:gd name="T15" fmla="*/ 26 h 213"/>
                  <a:gd name="T16" fmla="*/ 10 w 201"/>
                  <a:gd name="T17" fmla="*/ 22 h 213"/>
                  <a:gd name="T18" fmla="*/ 17 w 201"/>
                  <a:gd name="T19" fmla="*/ 13 h 213"/>
                  <a:gd name="T20" fmla="*/ 25 w 201"/>
                  <a:gd name="T21" fmla="*/ 7 h 213"/>
                  <a:gd name="T22" fmla="*/ 29 w 201"/>
                  <a:gd name="T23" fmla="*/ 5 h 213"/>
                  <a:gd name="T24" fmla="*/ 34 w 201"/>
                  <a:gd name="T25" fmla="*/ 3 h 213"/>
                  <a:gd name="T26" fmla="*/ 38 w 201"/>
                  <a:gd name="T27" fmla="*/ 1 h 213"/>
                  <a:gd name="T28" fmla="*/ 44 w 201"/>
                  <a:gd name="T29" fmla="*/ 0 h 213"/>
                  <a:gd name="T30" fmla="*/ 53 w 201"/>
                  <a:gd name="T31" fmla="*/ 0 h 213"/>
                  <a:gd name="T32" fmla="*/ 73 w 201"/>
                  <a:gd name="T33" fmla="*/ 3 h 213"/>
                  <a:gd name="T34" fmla="*/ 81 w 201"/>
                  <a:gd name="T35" fmla="*/ 7 h 213"/>
                  <a:gd name="T36" fmla="*/ 84 w 201"/>
                  <a:gd name="T37" fmla="*/ 9 h 213"/>
                  <a:gd name="T38" fmla="*/ 87 w 201"/>
                  <a:gd name="T39" fmla="*/ 12 h 213"/>
                  <a:gd name="T40" fmla="*/ 96 w 201"/>
                  <a:gd name="T41" fmla="*/ 22 h 213"/>
                  <a:gd name="T42" fmla="*/ 100 w 201"/>
                  <a:gd name="T43" fmla="*/ 32 h 213"/>
                  <a:gd name="T44" fmla="*/ 100 w 201"/>
                  <a:gd name="T45" fmla="*/ 62 h 213"/>
                  <a:gd name="T46" fmla="*/ 100 w 201"/>
                  <a:gd name="T47" fmla="*/ 83 h 213"/>
                  <a:gd name="T48" fmla="*/ 96 w 201"/>
                  <a:gd name="T49" fmla="*/ 86 h 213"/>
                  <a:gd name="T50" fmla="*/ 86 w 201"/>
                  <a:gd name="T51" fmla="*/ 94 h 213"/>
                  <a:gd name="T52" fmla="*/ 82 w 201"/>
                  <a:gd name="T53" fmla="*/ 96 h 213"/>
                  <a:gd name="T54" fmla="*/ 79 w 201"/>
                  <a:gd name="T55" fmla="*/ 98 h 213"/>
                  <a:gd name="T56" fmla="*/ 76 w 201"/>
                  <a:gd name="T57" fmla="*/ 100 h 213"/>
                  <a:gd name="T58" fmla="*/ 73 w 201"/>
                  <a:gd name="T59" fmla="*/ 102 h 213"/>
                  <a:gd name="T60" fmla="*/ 68 w 201"/>
                  <a:gd name="T61" fmla="*/ 105 h 213"/>
                  <a:gd name="T62" fmla="*/ 62 w 201"/>
                  <a:gd name="T63" fmla="*/ 106 h 213"/>
                  <a:gd name="T64" fmla="*/ 43 w 201"/>
                  <a:gd name="T65" fmla="*/ 106 h 213"/>
                  <a:gd name="T66" fmla="*/ 33 w 201"/>
                  <a:gd name="T67" fmla="*/ 104 h 213"/>
                  <a:gd name="T68" fmla="*/ 34 w 201"/>
                  <a:gd name="T69" fmla="*/ 94 h 213"/>
                  <a:gd name="T70" fmla="*/ 69 w 201"/>
                  <a:gd name="T71" fmla="*/ 69 h 213"/>
                  <a:gd name="T72" fmla="*/ 73 w 201"/>
                  <a:gd name="T73" fmla="*/ 51 h 213"/>
                  <a:gd name="T74" fmla="*/ 72 w 201"/>
                  <a:gd name="T75" fmla="*/ 35 h 213"/>
                  <a:gd name="T76" fmla="*/ 70 w 201"/>
                  <a:gd name="T77" fmla="*/ 29 h 213"/>
                  <a:gd name="T78" fmla="*/ 66 w 201"/>
                  <a:gd name="T79" fmla="*/ 24 h 213"/>
                  <a:gd name="T80" fmla="*/ 64 w 201"/>
                  <a:gd name="T81" fmla="*/ 22 h 213"/>
                  <a:gd name="T82" fmla="*/ 62 w 201"/>
                  <a:gd name="T83" fmla="*/ 20 h 213"/>
                  <a:gd name="T84" fmla="*/ 55 w 201"/>
                  <a:gd name="T85" fmla="*/ 19 h 213"/>
                  <a:gd name="T86" fmla="*/ 42 w 201"/>
                  <a:gd name="T87" fmla="*/ 18 h 213"/>
                  <a:gd name="T88" fmla="*/ 31 w 201"/>
                  <a:gd name="T89" fmla="*/ 19 h 213"/>
                  <a:gd name="T90" fmla="*/ 22 w 201"/>
                  <a:gd name="T91" fmla="*/ 26 h 213"/>
                  <a:gd name="T92" fmla="*/ 15 w 201"/>
                  <a:gd name="T93" fmla="*/ 35 h 213"/>
                  <a:gd name="T94" fmla="*/ 14 w 201"/>
                  <a:gd name="T95" fmla="*/ 49 h 213"/>
                  <a:gd name="T96" fmla="*/ 15 w 201"/>
                  <a:gd name="T97" fmla="*/ 56 h 213"/>
                  <a:gd name="T98" fmla="*/ 17 w 201"/>
                  <a:gd name="T99" fmla="*/ 64 h 213"/>
                  <a:gd name="T100" fmla="*/ 20 w 201"/>
                  <a:gd name="T101" fmla="*/ 70 h 213"/>
                  <a:gd name="T102" fmla="*/ 23 w 201"/>
                  <a:gd name="T103" fmla="*/ 76 h 213"/>
                  <a:gd name="T104" fmla="*/ 25 w 201"/>
                  <a:gd name="T105" fmla="*/ 80 h 213"/>
                  <a:gd name="T106" fmla="*/ 18 w 201"/>
                  <a:gd name="T107" fmla="*/ 99 h 213"/>
                  <a:gd name="T108" fmla="*/ 18 w 201"/>
                  <a:gd name="T109" fmla="*/ 99 h 21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01" h="213">
                    <a:moveTo>
                      <a:pt x="36" y="198"/>
                    </a:moveTo>
                    <a:lnTo>
                      <a:pt x="30" y="191"/>
                    </a:lnTo>
                    <a:lnTo>
                      <a:pt x="18" y="170"/>
                    </a:lnTo>
                    <a:lnTo>
                      <a:pt x="6" y="140"/>
                    </a:lnTo>
                    <a:lnTo>
                      <a:pt x="0" y="101"/>
                    </a:lnTo>
                    <a:lnTo>
                      <a:pt x="4" y="80"/>
                    </a:lnTo>
                    <a:lnTo>
                      <a:pt x="11" y="61"/>
                    </a:lnTo>
                    <a:lnTo>
                      <a:pt x="16" y="52"/>
                    </a:lnTo>
                    <a:lnTo>
                      <a:pt x="21" y="44"/>
                    </a:lnTo>
                    <a:lnTo>
                      <a:pt x="34" y="27"/>
                    </a:lnTo>
                    <a:lnTo>
                      <a:pt x="51" y="15"/>
                    </a:lnTo>
                    <a:lnTo>
                      <a:pt x="59" y="10"/>
                    </a:lnTo>
                    <a:lnTo>
                      <a:pt x="68" y="7"/>
                    </a:lnTo>
                    <a:lnTo>
                      <a:pt x="77" y="2"/>
                    </a:lnTo>
                    <a:lnTo>
                      <a:pt x="88" y="0"/>
                    </a:lnTo>
                    <a:lnTo>
                      <a:pt x="107" y="0"/>
                    </a:lnTo>
                    <a:lnTo>
                      <a:pt x="147" y="7"/>
                    </a:lnTo>
                    <a:lnTo>
                      <a:pt x="162" y="15"/>
                    </a:lnTo>
                    <a:lnTo>
                      <a:pt x="169" y="19"/>
                    </a:lnTo>
                    <a:lnTo>
                      <a:pt x="174" y="24"/>
                    </a:lnTo>
                    <a:lnTo>
                      <a:pt x="193" y="45"/>
                    </a:lnTo>
                    <a:lnTo>
                      <a:pt x="200" y="64"/>
                    </a:lnTo>
                    <a:lnTo>
                      <a:pt x="201" y="124"/>
                    </a:lnTo>
                    <a:lnTo>
                      <a:pt x="200" y="166"/>
                    </a:lnTo>
                    <a:lnTo>
                      <a:pt x="193" y="173"/>
                    </a:lnTo>
                    <a:lnTo>
                      <a:pt x="172" y="188"/>
                    </a:lnTo>
                    <a:lnTo>
                      <a:pt x="165" y="192"/>
                    </a:lnTo>
                    <a:lnTo>
                      <a:pt x="159" y="197"/>
                    </a:lnTo>
                    <a:lnTo>
                      <a:pt x="152" y="200"/>
                    </a:lnTo>
                    <a:lnTo>
                      <a:pt x="147" y="205"/>
                    </a:lnTo>
                    <a:lnTo>
                      <a:pt x="136" y="211"/>
                    </a:lnTo>
                    <a:lnTo>
                      <a:pt x="125" y="213"/>
                    </a:lnTo>
                    <a:lnTo>
                      <a:pt x="86" y="212"/>
                    </a:lnTo>
                    <a:lnTo>
                      <a:pt x="66" y="208"/>
                    </a:lnTo>
                    <a:lnTo>
                      <a:pt x="68" y="188"/>
                    </a:lnTo>
                    <a:lnTo>
                      <a:pt x="139" y="138"/>
                    </a:lnTo>
                    <a:lnTo>
                      <a:pt x="147" y="102"/>
                    </a:lnTo>
                    <a:lnTo>
                      <a:pt x="145" y="70"/>
                    </a:lnTo>
                    <a:lnTo>
                      <a:pt x="141" y="59"/>
                    </a:lnTo>
                    <a:lnTo>
                      <a:pt x="133" y="48"/>
                    </a:lnTo>
                    <a:lnTo>
                      <a:pt x="128" y="45"/>
                    </a:lnTo>
                    <a:lnTo>
                      <a:pt x="124" y="41"/>
                    </a:lnTo>
                    <a:lnTo>
                      <a:pt x="111" y="38"/>
                    </a:lnTo>
                    <a:lnTo>
                      <a:pt x="84" y="36"/>
                    </a:lnTo>
                    <a:lnTo>
                      <a:pt x="63" y="39"/>
                    </a:lnTo>
                    <a:lnTo>
                      <a:pt x="44" y="52"/>
                    </a:lnTo>
                    <a:lnTo>
                      <a:pt x="30" y="70"/>
                    </a:lnTo>
                    <a:lnTo>
                      <a:pt x="28" y="98"/>
                    </a:lnTo>
                    <a:lnTo>
                      <a:pt x="30" y="113"/>
                    </a:lnTo>
                    <a:lnTo>
                      <a:pt x="35" y="128"/>
                    </a:lnTo>
                    <a:lnTo>
                      <a:pt x="41" y="140"/>
                    </a:lnTo>
                    <a:lnTo>
                      <a:pt x="46" y="152"/>
                    </a:lnTo>
                    <a:lnTo>
                      <a:pt x="51" y="161"/>
                    </a:lnTo>
                    <a:lnTo>
                      <a:pt x="36" y="1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29"/>
              <p:cNvSpPr>
                <a:spLocks noChangeAspect="1"/>
              </p:cNvSpPr>
              <p:nvPr/>
            </p:nvSpPr>
            <p:spPr bwMode="auto">
              <a:xfrm>
                <a:off x="3299" y="3362"/>
                <a:ext cx="35" cy="33"/>
              </a:xfrm>
              <a:custGeom>
                <a:avLst/>
                <a:gdLst>
                  <a:gd name="T0" fmla="*/ 2 w 70"/>
                  <a:gd name="T1" fmla="*/ 0 h 65"/>
                  <a:gd name="T2" fmla="*/ 35 w 70"/>
                  <a:gd name="T3" fmla="*/ 20 h 65"/>
                  <a:gd name="T4" fmla="*/ 26 w 70"/>
                  <a:gd name="T5" fmla="*/ 33 h 65"/>
                  <a:gd name="T6" fmla="*/ 0 w 70"/>
                  <a:gd name="T7" fmla="*/ 20 h 65"/>
                  <a:gd name="T8" fmla="*/ 2 w 70"/>
                  <a:gd name="T9" fmla="*/ 0 h 65"/>
                  <a:gd name="T10" fmla="*/ 2 w 70"/>
                  <a:gd name="T11" fmla="*/ 0 h 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0" h="65">
                    <a:moveTo>
                      <a:pt x="3" y="0"/>
                    </a:moveTo>
                    <a:lnTo>
                      <a:pt x="70" y="40"/>
                    </a:lnTo>
                    <a:lnTo>
                      <a:pt x="52" y="65"/>
                    </a:lnTo>
                    <a:lnTo>
                      <a:pt x="0" y="4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Freeform 30"/>
              <p:cNvSpPr>
                <a:spLocks noChangeAspect="1"/>
              </p:cNvSpPr>
              <p:nvPr/>
            </p:nvSpPr>
            <p:spPr bwMode="auto">
              <a:xfrm>
                <a:off x="3692" y="2976"/>
                <a:ext cx="748" cy="263"/>
              </a:xfrm>
              <a:custGeom>
                <a:avLst/>
                <a:gdLst>
                  <a:gd name="T0" fmla="*/ 20 w 1496"/>
                  <a:gd name="T1" fmla="*/ 153 h 526"/>
                  <a:gd name="T2" fmla="*/ 31 w 1496"/>
                  <a:gd name="T3" fmla="*/ 129 h 526"/>
                  <a:gd name="T4" fmla="*/ 38 w 1496"/>
                  <a:gd name="T5" fmla="*/ 113 h 526"/>
                  <a:gd name="T6" fmla="*/ 45 w 1496"/>
                  <a:gd name="T7" fmla="*/ 96 h 526"/>
                  <a:gd name="T8" fmla="*/ 53 w 1496"/>
                  <a:gd name="T9" fmla="*/ 80 h 526"/>
                  <a:gd name="T10" fmla="*/ 66 w 1496"/>
                  <a:gd name="T11" fmla="*/ 55 h 526"/>
                  <a:gd name="T12" fmla="*/ 76 w 1496"/>
                  <a:gd name="T13" fmla="*/ 44 h 526"/>
                  <a:gd name="T14" fmla="*/ 94 w 1496"/>
                  <a:gd name="T15" fmla="*/ 39 h 526"/>
                  <a:gd name="T16" fmla="*/ 144 w 1496"/>
                  <a:gd name="T17" fmla="*/ 31 h 526"/>
                  <a:gd name="T18" fmla="*/ 639 w 1496"/>
                  <a:gd name="T19" fmla="*/ 43 h 526"/>
                  <a:gd name="T20" fmla="*/ 660 w 1496"/>
                  <a:gd name="T21" fmla="*/ 51 h 526"/>
                  <a:gd name="T22" fmla="*/ 671 w 1496"/>
                  <a:gd name="T23" fmla="*/ 59 h 526"/>
                  <a:gd name="T24" fmla="*/ 697 w 1496"/>
                  <a:gd name="T25" fmla="*/ 83 h 526"/>
                  <a:gd name="T26" fmla="*/ 712 w 1496"/>
                  <a:gd name="T27" fmla="*/ 102 h 526"/>
                  <a:gd name="T28" fmla="*/ 720 w 1496"/>
                  <a:gd name="T29" fmla="*/ 140 h 526"/>
                  <a:gd name="T30" fmla="*/ 712 w 1496"/>
                  <a:gd name="T31" fmla="*/ 159 h 526"/>
                  <a:gd name="T32" fmla="*/ 706 w 1496"/>
                  <a:gd name="T33" fmla="*/ 145 h 526"/>
                  <a:gd name="T34" fmla="*/ 694 w 1496"/>
                  <a:gd name="T35" fmla="*/ 127 h 526"/>
                  <a:gd name="T36" fmla="*/ 678 w 1496"/>
                  <a:gd name="T37" fmla="*/ 108 h 526"/>
                  <a:gd name="T38" fmla="*/ 659 w 1496"/>
                  <a:gd name="T39" fmla="*/ 94 h 526"/>
                  <a:gd name="T40" fmla="*/ 646 w 1496"/>
                  <a:gd name="T41" fmla="*/ 86 h 526"/>
                  <a:gd name="T42" fmla="*/ 626 w 1496"/>
                  <a:gd name="T43" fmla="*/ 79 h 526"/>
                  <a:gd name="T44" fmla="*/ 589 w 1496"/>
                  <a:gd name="T45" fmla="*/ 72 h 526"/>
                  <a:gd name="T46" fmla="*/ 534 w 1496"/>
                  <a:gd name="T47" fmla="*/ 65 h 526"/>
                  <a:gd name="T48" fmla="*/ 445 w 1496"/>
                  <a:gd name="T49" fmla="*/ 65 h 526"/>
                  <a:gd name="T50" fmla="*/ 408 w 1496"/>
                  <a:gd name="T51" fmla="*/ 73 h 526"/>
                  <a:gd name="T52" fmla="*/ 377 w 1496"/>
                  <a:gd name="T53" fmla="*/ 80 h 526"/>
                  <a:gd name="T54" fmla="*/ 408 w 1496"/>
                  <a:gd name="T55" fmla="*/ 103 h 526"/>
                  <a:gd name="T56" fmla="*/ 465 w 1496"/>
                  <a:gd name="T57" fmla="*/ 98 h 526"/>
                  <a:gd name="T58" fmla="*/ 571 w 1496"/>
                  <a:gd name="T59" fmla="*/ 96 h 526"/>
                  <a:gd name="T60" fmla="*/ 619 w 1496"/>
                  <a:gd name="T61" fmla="*/ 107 h 526"/>
                  <a:gd name="T62" fmla="*/ 631 w 1496"/>
                  <a:gd name="T63" fmla="*/ 115 h 526"/>
                  <a:gd name="T64" fmla="*/ 650 w 1496"/>
                  <a:gd name="T65" fmla="*/ 129 h 526"/>
                  <a:gd name="T66" fmla="*/ 671 w 1496"/>
                  <a:gd name="T67" fmla="*/ 164 h 526"/>
                  <a:gd name="T68" fmla="*/ 667 w 1496"/>
                  <a:gd name="T69" fmla="*/ 242 h 526"/>
                  <a:gd name="T70" fmla="*/ 748 w 1496"/>
                  <a:gd name="T71" fmla="*/ 158 h 526"/>
                  <a:gd name="T72" fmla="*/ 738 w 1496"/>
                  <a:gd name="T73" fmla="*/ 111 h 526"/>
                  <a:gd name="T74" fmla="*/ 725 w 1496"/>
                  <a:gd name="T75" fmla="*/ 89 h 526"/>
                  <a:gd name="T76" fmla="*/ 707 w 1496"/>
                  <a:gd name="T77" fmla="*/ 70 h 526"/>
                  <a:gd name="T78" fmla="*/ 689 w 1496"/>
                  <a:gd name="T79" fmla="*/ 56 h 526"/>
                  <a:gd name="T80" fmla="*/ 678 w 1496"/>
                  <a:gd name="T81" fmla="*/ 48 h 526"/>
                  <a:gd name="T82" fmla="*/ 667 w 1496"/>
                  <a:gd name="T83" fmla="*/ 42 h 526"/>
                  <a:gd name="T84" fmla="*/ 656 w 1496"/>
                  <a:gd name="T85" fmla="*/ 37 h 526"/>
                  <a:gd name="T86" fmla="*/ 635 w 1496"/>
                  <a:gd name="T87" fmla="*/ 28 h 526"/>
                  <a:gd name="T88" fmla="*/ 590 w 1496"/>
                  <a:gd name="T89" fmla="*/ 21 h 526"/>
                  <a:gd name="T90" fmla="*/ 525 w 1496"/>
                  <a:gd name="T91" fmla="*/ 13 h 526"/>
                  <a:gd name="T92" fmla="*/ 451 w 1496"/>
                  <a:gd name="T93" fmla="*/ 6 h 526"/>
                  <a:gd name="T94" fmla="*/ 359 w 1496"/>
                  <a:gd name="T95" fmla="*/ 1 h 526"/>
                  <a:gd name="T96" fmla="*/ 191 w 1496"/>
                  <a:gd name="T97" fmla="*/ 7 h 526"/>
                  <a:gd name="T98" fmla="*/ 105 w 1496"/>
                  <a:gd name="T99" fmla="*/ 16 h 526"/>
                  <a:gd name="T100" fmla="*/ 75 w 1496"/>
                  <a:gd name="T101" fmla="*/ 24 h 526"/>
                  <a:gd name="T102" fmla="*/ 53 w 1496"/>
                  <a:gd name="T103" fmla="*/ 38 h 526"/>
                  <a:gd name="T104" fmla="*/ 35 w 1496"/>
                  <a:gd name="T105" fmla="*/ 59 h 526"/>
                  <a:gd name="T106" fmla="*/ 13 w 1496"/>
                  <a:gd name="T107" fmla="*/ 171 h 5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496" h="526">
                    <a:moveTo>
                      <a:pt x="26" y="341"/>
                    </a:moveTo>
                    <a:lnTo>
                      <a:pt x="30" y="332"/>
                    </a:lnTo>
                    <a:lnTo>
                      <a:pt x="40" y="306"/>
                    </a:lnTo>
                    <a:lnTo>
                      <a:pt x="48" y="289"/>
                    </a:lnTo>
                    <a:lnTo>
                      <a:pt x="56" y="269"/>
                    </a:lnTo>
                    <a:lnTo>
                      <a:pt x="61" y="258"/>
                    </a:lnTo>
                    <a:lnTo>
                      <a:pt x="66" y="248"/>
                    </a:lnTo>
                    <a:lnTo>
                      <a:pt x="70" y="237"/>
                    </a:lnTo>
                    <a:lnTo>
                      <a:pt x="75" y="226"/>
                    </a:lnTo>
                    <a:lnTo>
                      <a:pt x="81" y="214"/>
                    </a:lnTo>
                    <a:lnTo>
                      <a:pt x="85" y="203"/>
                    </a:lnTo>
                    <a:lnTo>
                      <a:pt x="90" y="192"/>
                    </a:lnTo>
                    <a:lnTo>
                      <a:pt x="94" y="182"/>
                    </a:lnTo>
                    <a:lnTo>
                      <a:pt x="100" y="170"/>
                    </a:lnTo>
                    <a:lnTo>
                      <a:pt x="106" y="160"/>
                    </a:lnTo>
                    <a:lnTo>
                      <a:pt x="115" y="142"/>
                    </a:lnTo>
                    <a:lnTo>
                      <a:pt x="123" y="124"/>
                    </a:lnTo>
                    <a:lnTo>
                      <a:pt x="131" y="109"/>
                    </a:lnTo>
                    <a:lnTo>
                      <a:pt x="139" y="99"/>
                    </a:lnTo>
                    <a:lnTo>
                      <a:pt x="145" y="92"/>
                    </a:lnTo>
                    <a:lnTo>
                      <a:pt x="151" y="88"/>
                    </a:lnTo>
                    <a:lnTo>
                      <a:pt x="161" y="84"/>
                    </a:lnTo>
                    <a:lnTo>
                      <a:pt x="173" y="79"/>
                    </a:lnTo>
                    <a:lnTo>
                      <a:pt x="187" y="77"/>
                    </a:lnTo>
                    <a:lnTo>
                      <a:pt x="219" y="71"/>
                    </a:lnTo>
                    <a:lnTo>
                      <a:pt x="252" y="67"/>
                    </a:lnTo>
                    <a:lnTo>
                      <a:pt x="287" y="62"/>
                    </a:lnTo>
                    <a:lnTo>
                      <a:pt x="315" y="60"/>
                    </a:lnTo>
                    <a:lnTo>
                      <a:pt x="342" y="58"/>
                    </a:lnTo>
                    <a:lnTo>
                      <a:pt x="1277" y="85"/>
                    </a:lnTo>
                    <a:lnTo>
                      <a:pt x="1294" y="91"/>
                    </a:lnTo>
                    <a:lnTo>
                      <a:pt x="1310" y="99"/>
                    </a:lnTo>
                    <a:lnTo>
                      <a:pt x="1319" y="102"/>
                    </a:lnTo>
                    <a:lnTo>
                      <a:pt x="1327" y="107"/>
                    </a:lnTo>
                    <a:lnTo>
                      <a:pt x="1334" y="112"/>
                    </a:lnTo>
                    <a:lnTo>
                      <a:pt x="1341" y="117"/>
                    </a:lnTo>
                    <a:lnTo>
                      <a:pt x="1370" y="140"/>
                    </a:lnTo>
                    <a:lnTo>
                      <a:pt x="1383" y="153"/>
                    </a:lnTo>
                    <a:lnTo>
                      <a:pt x="1394" y="166"/>
                    </a:lnTo>
                    <a:lnTo>
                      <a:pt x="1405" y="178"/>
                    </a:lnTo>
                    <a:lnTo>
                      <a:pt x="1414" y="191"/>
                    </a:lnTo>
                    <a:lnTo>
                      <a:pt x="1423" y="204"/>
                    </a:lnTo>
                    <a:lnTo>
                      <a:pt x="1429" y="216"/>
                    </a:lnTo>
                    <a:lnTo>
                      <a:pt x="1443" y="254"/>
                    </a:lnTo>
                    <a:lnTo>
                      <a:pt x="1440" y="280"/>
                    </a:lnTo>
                    <a:lnTo>
                      <a:pt x="1435" y="301"/>
                    </a:lnTo>
                    <a:lnTo>
                      <a:pt x="1428" y="313"/>
                    </a:lnTo>
                    <a:lnTo>
                      <a:pt x="1424" y="318"/>
                    </a:lnTo>
                    <a:lnTo>
                      <a:pt x="1423" y="312"/>
                    </a:lnTo>
                    <a:lnTo>
                      <a:pt x="1416" y="298"/>
                    </a:lnTo>
                    <a:lnTo>
                      <a:pt x="1412" y="289"/>
                    </a:lnTo>
                    <a:lnTo>
                      <a:pt x="1405" y="278"/>
                    </a:lnTo>
                    <a:lnTo>
                      <a:pt x="1397" y="266"/>
                    </a:lnTo>
                    <a:lnTo>
                      <a:pt x="1388" y="253"/>
                    </a:lnTo>
                    <a:lnTo>
                      <a:pt x="1378" y="241"/>
                    </a:lnTo>
                    <a:lnTo>
                      <a:pt x="1367" y="228"/>
                    </a:lnTo>
                    <a:lnTo>
                      <a:pt x="1355" y="215"/>
                    </a:lnTo>
                    <a:lnTo>
                      <a:pt x="1340" y="203"/>
                    </a:lnTo>
                    <a:lnTo>
                      <a:pt x="1326" y="191"/>
                    </a:lnTo>
                    <a:lnTo>
                      <a:pt x="1317" y="187"/>
                    </a:lnTo>
                    <a:lnTo>
                      <a:pt x="1309" y="181"/>
                    </a:lnTo>
                    <a:lnTo>
                      <a:pt x="1300" y="175"/>
                    </a:lnTo>
                    <a:lnTo>
                      <a:pt x="1292" y="172"/>
                    </a:lnTo>
                    <a:lnTo>
                      <a:pt x="1282" y="168"/>
                    </a:lnTo>
                    <a:lnTo>
                      <a:pt x="1272" y="164"/>
                    </a:lnTo>
                    <a:lnTo>
                      <a:pt x="1251" y="157"/>
                    </a:lnTo>
                    <a:lnTo>
                      <a:pt x="1228" y="152"/>
                    </a:lnTo>
                    <a:lnTo>
                      <a:pt x="1203" y="146"/>
                    </a:lnTo>
                    <a:lnTo>
                      <a:pt x="1178" y="143"/>
                    </a:lnTo>
                    <a:lnTo>
                      <a:pt x="1152" y="138"/>
                    </a:lnTo>
                    <a:lnTo>
                      <a:pt x="1125" y="135"/>
                    </a:lnTo>
                    <a:lnTo>
                      <a:pt x="1068" y="130"/>
                    </a:lnTo>
                    <a:lnTo>
                      <a:pt x="1015" y="127"/>
                    </a:lnTo>
                    <a:lnTo>
                      <a:pt x="967" y="126"/>
                    </a:lnTo>
                    <a:lnTo>
                      <a:pt x="890" y="130"/>
                    </a:lnTo>
                    <a:lnTo>
                      <a:pt x="863" y="136"/>
                    </a:lnTo>
                    <a:lnTo>
                      <a:pt x="838" y="140"/>
                    </a:lnTo>
                    <a:lnTo>
                      <a:pt x="815" y="145"/>
                    </a:lnTo>
                    <a:lnTo>
                      <a:pt x="794" y="150"/>
                    </a:lnTo>
                    <a:lnTo>
                      <a:pt x="765" y="157"/>
                    </a:lnTo>
                    <a:lnTo>
                      <a:pt x="754" y="159"/>
                    </a:lnTo>
                    <a:lnTo>
                      <a:pt x="740" y="494"/>
                    </a:lnTo>
                    <a:lnTo>
                      <a:pt x="811" y="484"/>
                    </a:lnTo>
                    <a:lnTo>
                      <a:pt x="816" y="206"/>
                    </a:lnTo>
                    <a:lnTo>
                      <a:pt x="831" y="204"/>
                    </a:lnTo>
                    <a:lnTo>
                      <a:pt x="870" y="199"/>
                    </a:lnTo>
                    <a:lnTo>
                      <a:pt x="929" y="195"/>
                    </a:lnTo>
                    <a:lnTo>
                      <a:pt x="998" y="190"/>
                    </a:lnTo>
                    <a:lnTo>
                      <a:pt x="1070" y="189"/>
                    </a:lnTo>
                    <a:lnTo>
                      <a:pt x="1141" y="192"/>
                    </a:lnTo>
                    <a:lnTo>
                      <a:pt x="1202" y="202"/>
                    </a:lnTo>
                    <a:lnTo>
                      <a:pt x="1226" y="208"/>
                    </a:lnTo>
                    <a:lnTo>
                      <a:pt x="1238" y="213"/>
                    </a:lnTo>
                    <a:lnTo>
                      <a:pt x="1247" y="220"/>
                    </a:lnTo>
                    <a:lnTo>
                      <a:pt x="1254" y="225"/>
                    </a:lnTo>
                    <a:lnTo>
                      <a:pt x="1262" y="229"/>
                    </a:lnTo>
                    <a:lnTo>
                      <a:pt x="1270" y="235"/>
                    </a:lnTo>
                    <a:lnTo>
                      <a:pt x="1277" y="240"/>
                    </a:lnTo>
                    <a:lnTo>
                      <a:pt x="1300" y="258"/>
                    </a:lnTo>
                    <a:lnTo>
                      <a:pt x="1317" y="276"/>
                    </a:lnTo>
                    <a:lnTo>
                      <a:pt x="1329" y="292"/>
                    </a:lnTo>
                    <a:lnTo>
                      <a:pt x="1341" y="327"/>
                    </a:lnTo>
                    <a:lnTo>
                      <a:pt x="1344" y="367"/>
                    </a:lnTo>
                    <a:lnTo>
                      <a:pt x="1338" y="447"/>
                    </a:lnTo>
                    <a:lnTo>
                      <a:pt x="1333" y="483"/>
                    </a:lnTo>
                    <a:lnTo>
                      <a:pt x="1489" y="526"/>
                    </a:lnTo>
                    <a:lnTo>
                      <a:pt x="1496" y="411"/>
                    </a:lnTo>
                    <a:lnTo>
                      <a:pt x="1495" y="316"/>
                    </a:lnTo>
                    <a:lnTo>
                      <a:pt x="1490" y="272"/>
                    </a:lnTo>
                    <a:lnTo>
                      <a:pt x="1482" y="237"/>
                    </a:lnTo>
                    <a:lnTo>
                      <a:pt x="1476" y="222"/>
                    </a:lnTo>
                    <a:lnTo>
                      <a:pt x="1469" y="207"/>
                    </a:lnTo>
                    <a:lnTo>
                      <a:pt x="1460" y="193"/>
                    </a:lnTo>
                    <a:lnTo>
                      <a:pt x="1450" y="178"/>
                    </a:lnTo>
                    <a:lnTo>
                      <a:pt x="1438" y="165"/>
                    </a:lnTo>
                    <a:lnTo>
                      <a:pt x="1425" y="152"/>
                    </a:lnTo>
                    <a:lnTo>
                      <a:pt x="1413" y="139"/>
                    </a:lnTo>
                    <a:lnTo>
                      <a:pt x="1398" y="128"/>
                    </a:lnTo>
                    <a:lnTo>
                      <a:pt x="1384" y="116"/>
                    </a:lnTo>
                    <a:lnTo>
                      <a:pt x="1377" y="112"/>
                    </a:lnTo>
                    <a:lnTo>
                      <a:pt x="1369" y="105"/>
                    </a:lnTo>
                    <a:lnTo>
                      <a:pt x="1362" y="100"/>
                    </a:lnTo>
                    <a:lnTo>
                      <a:pt x="1355" y="96"/>
                    </a:lnTo>
                    <a:lnTo>
                      <a:pt x="1347" y="92"/>
                    </a:lnTo>
                    <a:lnTo>
                      <a:pt x="1339" y="86"/>
                    </a:lnTo>
                    <a:lnTo>
                      <a:pt x="1333" y="83"/>
                    </a:lnTo>
                    <a:lnTo>
                      <a:pt x="1325" y="79"/>
                    </a:lnTo>
                    <a:lnTo>
                      <a:pt x="1318" y="75"/>
                    </a:lnTo>
                    <a:lnTo>
                      <a:pt x="1311" y="73"/>
                    </a:lnTo>
                    <a:lnTo>
                      <a:pt x="1299" y="67"/>
                    </a:lnTo>
                    <a:lnTo>
                      <a:pt x="1285" y="61"/>
                    </a:lnTo>
                    <a:lnTo>
                      <a:pt x="1269" y="56"/>
                    </a:lnTo>
                    <a:lnTo>
                      <a:pt x="1246" y="52"/>
                    </a:lnTo>
                    <a:lnTo>
                      <a:pt x="1215" y="47"/>
                    </a:lnTo>
                    <a:lnTo>
                      <a:pt x="1180" y="41"/>
                    </a:lnTo>
                    <a:lnTo>
                      <a:pt x="1140" y="36"/>
                    </a:lnTo>
                    <a:lnTo>
                      <a:pt x="1096" y="31"/>
                    </a:lnTo>
                    <a:lnTo>
                      <a:pt x="1050" y="26"/>
                    </a:lnTo>
                    <a:lnTo>
                      <a:pt x="1000" y="21"/>
                    </a:lnTo>
                    <a:lnTo>
                      <a:pt x="951" y="16"/>
                    </a:lnTo>
                    <a:lnTo>
                      <a:pt x="901" y="12"/>
                    </a:lnTo>
                    <a:lnTo>
                      <a:pt x="853" y="8"/>
                    </a:lnTo>
                    <a:lnTo>
                      <a:pt x="804" y="5"/>
                    </a:lnTo>
                    <a:lnTo>
                      <a:pt x="718" y="1"/>
                    </a:lnTo>
                    <a:lnTo>
                      <a:pt x="649" y="0"/>
                    </a:lnTo>
                    <a:lnTo>
                      <a:pt x="520" y="5"/>
                    </a:lnTo>
                    <a:lnTo>
                      <a:pt x="381" y="14"/>
                    </a:lnTo>
                    <a:lnTo>
                      <a:pt x="316" y="18"/>
                    </a:lnTo>
                    <a:lnTo>
                      <a:pt x="258" y="24"/>
                    </a:lnTo>
                    <a:lnTo>
                      <a:pt x="210" y="31"/>
                    </a:lnTo>
                    <a:lnTo>
                      <a:pt x="174" y="39"/>
                    </a:lnTo>
                    <a:lnTo>
                      <a:pt x="161" y="43"/>
                    </a:lnTo>
                    <a:lnTo>
                      <a:pt x="149" y="48"/>
                    </a:lnTo>
                    <a:lnTo>
                      <a:pt x="137" y="54"/>
                    </a:lnTo>
                    <a:lnTo>
                      <a:pt x="126" y="61"/>
                    </a:lnTo>
                    <a:lnTo>
                      <a:pt x="106" y="76"/>
                    </a:lnTo>
                    <a:lnTo>
                      <a:pt x="91" y="92"/>
                    </a:lnTo>
                    <a:lnTo>
                      <a:pt x="78" y="105"/>
                    </a:lnTo>
                    <a:lnTo>
                      <a:pt x="70" y="117"/>
                    </a:lnTo>
                    <a:lnTo>
                      <a:pt x="63" y="129"/>
                    </a:lnTo>
                    <a:lnTo>
                      <a:pt x="0" y="348"/>
                    </a:lnTo>
                    <a:lnTo>
                      <a:pt x="26" y="3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Freeform 31"/>
              <p:cNvSpPr>
                <a:spLocks noChangeAspect="1"/>
              </p:cNvSpPr>
              <p:nvPr/>
            </p:nvSpPr>
            <p:spPr bwMode="auto">
              <a:xfrm>
                <a:off x="4403" y="3233"/>
                <a:ext cx="258" cy="201"/>
              </a:xfrm>
              <a:custGeom>
                <a:avLst/>
                <a:gdLst>
                  <a:gd name="T0" fmla="*/ 46 w 516"/>
                  <a:gd name="T1" fmla="*/ 4 h 401"/>
                  <a:gd name="T2" fmla="*/ 57 w 516"/>
                  <a:gd name="T3" fmla="*/ 9 h 401"/>
                  <a:gd name="T4" fmla="*/ 69 w 516"/>
                  <a:gd name="T5" fmla="*/ 15 h 401"/>
                  <a:gd name="T6" fmla="*/ 77 w 516"/>
                  <a:gd name="T7" fmla="*/ 19 h 401"/>
                  <a:gd name="T8" fmla="*/ 84 w 516"/>
                  <a:gd name="T9" fmla="*/ 23 h 401"/>
                  <a:gd name="T10" fmla="*/ 92 w 516"/>
                  <a:gd name="T11" fmla="*/ 28 h 401"/>
                  <a:gd name="T12" fmla="*/ 100 w 516"/>
                  <a:gd name="T13" fmla="*/ 33 h 401"/>
                  <a:gd name="T14" fmla="*/ 107 w 516"/>
                  <a:gd name="T15" fmla="*/ 39 h 401"/>
                  <a:gd name="T16" fmla="*/ 123 w 516"/>
                  <a:gd name="T17" fmla="*/ 53 h 401"/>
                  <a:gd name="T18" fmla="*/ 137 w 516"/>
                  <a:gd name="T19" fmla="*/ 67 h 401"/>
                  <a:gd name="T20" fmla="*/ 148 w 516"/>
                  <a:gd name="T21" fmla="*/ 81 h 401"/>
                  <a:gd name="T22" fmla="*/ 158 w 516"/>
                  <a:gd name="T23" fmla="*/ 93 h 401"/>
                  <a:gd name="T24" fmla="*/ 170 w 516"/>
                  <a:gd name="T25" fmla="*/ 108 h 401"/>
                  <a:gd name="T26" fmla="*/ 178 w 516"/>
                  <a:gd name="T27" fmla="*/ 120 h 401"/>
                  <a:gd name="T28" fmla="*/ 189 w 516"/>
                  <a:gd name="T29" fmla="*/ 123 h 401"/>
                  <a:gd name="T30" fmla="*/ 229 w 516"/>
                  <a:gd name="T31" fmla="*/ 126 h 401"/>
                  <a:gd name="T32" fmla="*/ 253 w 516"/>
                  <a:gd name="T33" fmla="*/ 150 h 401"/>
                  <a:gd name="T34" fmla="*/ 258 w 516"/>
                  <a:gd name="T35" fmla="*/ 175 h 401"/>
                  <a:gd name="T36" fmla="*/ 254 w 516"/>
                  <a:gd name="T37" fmla="*/ 186 h 401"/>
                  <a:gd name="T38" fmla="*/ 247 w 516"/>
                  <a:gd name="T39" fmla="*/ 192 h 401"/>
                  <a:gd name="T40" fmla="*/ 236 w 516"/>
                  <a:gd name="T41" fmla="*/ 196 h 401"/>
                  <a:gd name="T42" fmla="*/ 212 w 516"/>
                  <a:gd name="T43" fmla="*/ 200 h 401"/>
                  <a:gd name="T44" fmla="*/ 193 w 516"/>
                  <a:gd name="T45" fmla="*/ 191 h 401"/>
                  <a:gd name="T46" fmla="*/ 212 w 516"/>
                  <a:gd name="T47" fmla="*/ 193 h 401"/>
                  <a:gd name="T48" fmla="*/ 236 w 516"/>
                  <a:gd name="T49" fmla="*/ 182 h 401"/>
                  <a:gd name="T50" fmla="*/ 235 w 516"/>
                  <a:gd name="T51" fmla="*/ 162 h 401"/>
                  <a:gd name="T52" fmla="*/ 227 w 516"/>
                  <a:gd name="T53" fmla="*/ 150 h 401"/>
                  <a:gd name="T54" fmla="*/ 221 w 516"/>
                  <a:gd name="T55" fmla="*/ 146 h 401"/>
                  <a:gd name="T56" fmla="*/ 207 w 516"/>
                  <a:gd name="T57" fmla="*/ 144 h 401"/>
                  <a:gd name="T58" fmla="*/ 188 w 516"/>
                  <a:gd name="T59" fmla="*/ 151 h 401"/>
                  <a:gd name="T60" fmla="*/ 173 w 516"/>
                  <a:gd name="T61" fmla="*/ 163 h 401"/>
                  <a:gd name="T62" fmla="*/ 167 w 516"/>
                  <a:gd name="T63" fmla="*/ 145 h 401"/>
                  <a:gd name="T64" fmla="*/ 161 w 516"/>
                  <a:gd name="T65" fmla="*/ 130 h 401"/>
                  <a:gd name="T66" fmla="*/ 154 w 516"/>
                  <a:gd name="T67" fmla="*/ 119 h 401"/>
                  <a:gd name="T68" fmla="*/ 146 w 516"/>
                  <a:gd name="T69" fmla="*/ 105 h 401"/>
                  <a:gd name="T70" fmla="*/ 136 w 516"/>
                  <a:gd name="T71" fmla="*/ 93 h 401"/>
                  <a:gd name="T72" fmla="*/ 126 w 516"/>
                  <a:gd name="T73" fmla="*/ 80 h 401"/>
                  <a:gd name="T74" fmla="*/ 116 w 516"/>
                  <a:gd name="T75" fmla="*/ 68 h 401"/>
                  <a:gd name="T76" fmla="*/ 102 w 516"/>
                  <a:gd name="T77" fmla="*/ 52 h 401"/>
                  <a:gd name="T78" fmla="*/ 83 w 516"/>
                  <a:gd name="T79" fmla="*/ 36 h 401"/>
                  <a:gd name="T80" fmla="*/ 74 w 516"/>
                  <a:gd name="T81" fmla="*/ 29 h 401"/>
                  <a:gd name="T82" fmla="*/ 65 w 516"/>
                  <a:gd name="T83" fmla="*/ 25 h 401"/>
                  <a:gd name="T84" fmla="*/ 55 w 516"/>
                  <a:gd name="T85" fmla="*/ 21 h 401"/>
                  <a:gd name="T86" fmla="*/ 44 w 516"/>
                  <a:gd name="T87" fmla="*/ 17 h 401"/>
                  <a:gd name="T88" fmla="*/ 34 w 516"/>
                  <a:gd name="T89" fmla="*/ 13 h 401"/>
                  <a:gd name="T90" fmla="*/ 14 w 516"/>
                  <a:gd name="T91" fmla="*/ 8 h 401"/>
                  <a:gd name="T92" fmla="*/ 0 w 516"/>
                  <a:gd name="T93" fmla="*/ 4 h 401"/>
                  <a:gd name="T94" fmla="*/ 36 w 516"/>
                  <a:gd name="T95" fmla="*/ 0 h 40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516" h="401">
                    <a:moveTo>
                      <a:pt x="72" y="0"/>
                    </a:moveTo>
                    <a:lnTo>
                      <a:pt x="92" y="7"/>
                    </a:lnTo>
                    <a:lnTo>
                      <a:pt x="101" y="12"/>
                    </a:lnTo>
                    <a:lnTo>
                      <a:pt x="113" y="17"/>
                    </a:lnTo>
                    <a:lnTo>
                      <a:pt x="125" y="23"/>
                    </a:lnTo>
                    <a:lnTo>
                      <a:pt x="138" y="30"/>
                    </a:lnTo>
                    <a:lnTo>
                      <a:pt x="145" y="33"/>
                    </a:lnTo>
                    <a:lnTo>
                      <a:pt x="153" y="38"/>
                    </a:lnTo>
                    <a:lnTo>
                      <a:pt x="161" y="41"/>
                    </a:lnTo>
                    <a:lnTo>
                      <a:pt x="168" y="46"/>
                    </a:lnTo>
                    <a:lnTo>
                      <a:pt x="176" y="50"/>
                    </a:lnTo>
                    <a:lnTo>
                      <a:pt x="183" y="56"/>
                    </a:lnTo>
                    <a:lnTo>
                      <a:pt x="191" y="61"/>
                    </a:lnTo>
                    <a:lnTo>
                      <a:pt x="199" y="66"/>
                    </a:lnTo>
                    <a:lnTo>
                      <a:pt x="207" y="72"/>
                    </a:lnTo>
                    <a:lnTo>
                      <a:pt x="214" y="78"/>
                    </a:lnTo>
                    <a:lnTo>
                      <a:pt x="230" y="92"/>
                    </a:lnTo>
                    <a:lnTo>
                      <a:pt x="245" y="106"/>
                    </a:lnTo>
                    <a:lnTo>
                      <a:pt x="259" y="121"/>
                    </a:lnTo>
                    <a:lnTo>
                      <a:pt x="273" y="134"/>
                    </a:lnTo>
                    <a:lnTo>
                      <a:pt x="284" y="149"/>
                    </a:lnTo>
                    <a:lnTo>
                      <a:pt x="296" y="162"/>
                    </a:lnTo>
                    <a:lnTo>
                      <a:pt x="307" y="175"/>
                    </a:lnTo>
                    <a:lnTo>
                      <a:pt x="315" y="186"/>
                    </a:lnTo>
                    <a:lnTo>
                      <a:pt x="325" y="197"/>
                    </a:lnTo>
                    <a:lnTo>
                      <a:pt x="339" y="215"/>
                    </a:lnTo>
                    <a:lnTo>
                      <a:pt x="349" y="230"/>
                    </a:lnTo>
                    <a:lnTo>
                      <a:pt x="356" y="239"/>
                    </a:lnTo>
                    <a:lnTo>
                      <a:pt x="362" y="248"/>
                    </a:lnTo>
                    <a:lnTo>
                      <a:pt x="377" y="245"/>
                    </a:lnTo>
                    <a:lnTo>
                      <a:pt x="415" y="243"/>
                    </a:lnTo>
                    <a:lnTo>
                      <a:pt x="457" y="252"/>
                    </a:lnTo>
                    <a:lnTo>
                      <a:pt x="494" y="281"/>
                    </a:lnTo>
                    <a:lnTo>
                      <a:pt x="506" y="300"/>
                    </a:lnTo>
                    <a:lnTo>
                      <a:pt x="513" y="317"/>
                    </a:lnTo>
                    <a:lnTo>
                      <a:pt x="516" y="349"/>
                    </a:lnTo>
                    <a:lnTo>
                      <a:pt x="514" y="361"/>
                    </a:lnTo>
                    <a:lnTo>
                      <a:pt x="508" y="372"/>
                    </a:lnTo>
                    <a:lnTo>
                      <a:pt x="499" y="381"/>
                    </a:lnTo>
                    <a:lnTo>
                      <a:pt x="494" y="384"/>
                    </a:lnTo>
                    <a:lnTo>
                      <a:pt x="487" y="388"/>
                    </a:lnTo>
                    <a:lnTo>
                      <a:pt x="472" y="391"/>
                    </a:lnTo>
                    <a:lnTo>
                      <a:pt x="456" y="396"/>
                    </a:lnTo>
                    <a:lnTo>
                      <a:pt x="423" y="399"/>
                    </a:lnTo>
                    <a:lnTo>
                      <a:pt x="386" y="401"/>
                    </a:lnTo>
                    <a:lnTo>
                      <a:pt x="386" y="381"/>
                    </a:lnTo>
                    <a:lnTo>
                      <a:pt x="397" y="383"/>
                    </a:lnTo>
                    <a:lnTo>
                      <a:pt x="424" y="385"/>
                    </a:lnTo>
                    <a:lnTo>
                      <a:pt x="453" y="382"/>
                    </a:lnTo>
                    <a:lnTo>
                      <a:pt x="471" y="363"/>
                    </a:lnTo>
                    <a:lnTo>
                      <a:pt x="472" y="337"/>
                    </a:lnTo>
                    <a:lnTo>
                      <a:pt x="469" y="323"/>
                    </a:lnTo>
                    <a:lnTo>
                      <a:pt x="461" y="311"/>
                    </a:lnTo>
                    <a:lnTo>
                      <a:pt x="453" y="300"/>
                    </a:lnTo>
                    <a:lnTo>
                      <a:pt x="447" y="294"/>
                    </a:lnTo>
                    <a:lnTo>
                      <a:pt x="441" y="292"/>
                    </a:lnTo>
                    <a:lnTo>
                      <a:pt x="427" y="287"/>
                    </a:lnTo>
                    <a:lnTo>
                      <a:pt x="413" y="287"/>
                    </a:lnTo>
                    <a:lnTo>
                      <a:pt x="387" y="296"/>
                    </a:lnTo>
                    <a:lnTo>
                      <a:pt x="375" y="302"/>
                    </a:lnTo>
                    <a:lnTo>
                      <a:pt x="364" y="309"/>
                    </a:lnTo>
                    <a:lnTo>
                      <a:pt x="345" y="325"/>
                    </a:lnTo>
                    <a:lnTo>
                      <a:pt x="343" y="316"/>
                    </a:lnTo>
                    <a:lnTo>
                      <a:pt x="334" y="289"/>
                    </a:lnTo>
                    <a:lnTo>
                      <a:pt x="326" y="270"/>
                    </a:lnTo>
                    <a:lnTo>
                      <a:pt x="321" y="260"/>
                    </a:lnTo>
                    <a:lnTo>
                      <a:pt x="314" y="248"/>
                    </a:lnTo>
                    <a:lnTo>
                      <a:pt x="307" y="237"/>
                    </a:lnTo>
                    <a:lnTo>
                      <a:pt x="301" y="224"/>
                    </a:lnTo>
                    <a:lnTo>
                      <a:pt x="291" y="210"/>
                    </a:lnTo>
                    <a:lnTo>
                      <a:pt x="282" y="198"/>
                    </a:lnTo>
                    <a:lnTo>
                      <a:pt x="272" y="185"/>
                    </a:lnTo>
                    <a:lnTo>
                      <a:pt x="261" y="172"/>
                    </a:lnTo>
                    <a:lnTo>
                      <a:pt x="251" y="160"/>
                    </a:lnTo>
                    <a:lnTo>
                      <a:pt x="242" y="147"/>
                    </a:lnTo>
                    <a:lnTo>
                      <a:pt x="231" y="135"/>
                    </a:lnTo>
                    <a:lnTo>
                      <a:pt x="222" y="124"/>
                    </a:lnTo>
                    <a:lnTo>
                      <a:pt x="203" y="104"/>
                    </a:lnTo>
                    <a:lnTo>
                      <a:pt x="184" y="86"/>
                    </a:lnTo>
                    <a:lnTo>
                      <a:pt x="166" y="71"/>
                    </a:lnTo>
                    <a:lnTo>
                      <a:pt x="156" y="64"/>
                    </a:lnTo>
                    <a:lnTo>
                      <a:pt x="147" y="58"/>
                    </a:lnTo>
                    <a:lnTo>
                      <a:pt x="138" y="53"/>
                    </a:lnTo>
                    <a:lnTo>
                      <a:pt x="129" y="49"/>
                    </a:lnTo>
                    <a:lnTo>
                      <a:pt x="120" y="45"/>
                    </a:lnTo>
                    <a:lnTo>
                      <a:pt x="110" y="41"/>
                    </a:lnTo>
                    <a:lnTo>
                      <a:pt x="99" y="38"/>
                    </a:lnTo>
                    <a:lnTo>
                      <a:pt x="88" y="33"/>
                    </a:lnTo>
                    <a:lnTo>
                      <a:pt x="77" y="30"/>
                    </a:lnTo>
                    <a:lnTo>
                      <a:pt x="67" y="26"/>
                    </a:lnTo>
                    <a:lnTo>
                      <a:pt x="46" y="19"/>
                    </a:lnTo>
                    <a:lnTo>
                      <a:pt x="27" y="15"/>
                    </a:lnTo>
                    <a:lnTo>
                      <a:pt x="14" y="11"/>
                    </a:lnTo>
                    <a:lnTo>
                      <a:pt x="0" y="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Freeform 32"/>
              <p:cNvSpPr>
                <a:spLocks noChangeAspect="1"/>
              </p:cNvSpPr>
              <p:nvPr/>
            </p:nvSpPr>
            <p:spPr bwMode="auto">
              <a:xfrm>
                <a:off x="4323" y="3402"/>
                <a:ext cx="291" cy="165"/>
              </a:xfrm>
              <a:custGeom>
                <a:avLst/>
                <a:gdLst>
                  <a:gd name="T0" fmla="*/ 0 w 582"/>
                  <a:gd name="T1" fmla="*/ 85 h 331"/>
                  <a:gd name="T2" fmla="*/ 6 w 582"/>
                  <a:gd name="T3" fmla="*/ 107 h 331"/>
                  <a:gd name="T4" fmla="*/ 14 w 582"/>
                  <a:gd name="T5" fmla="*/ 122 h 331"/>
                  <a:gd name="T6" fmla="*/ 25 w 582"/>
                  <a:gd name="T7" fmla="*/ 137 h 331"/>
                  <a:gd name="T8" fmla="*/ 36 w 582"/>
                  <a:gd name="T9" fmla="*/ 147 h 331"/>
                  <a:gd name="T10" fmla="*/ 45 w 582"/>
                  <a:gd name="T11" fmla="*/ 152 h 331"/>
                  <a:gd name="T12" fmla="*/ 54 w 582"/>
                  <a:gd name="T13" fmla="*/ 156 h 331"/>
                  <a:gd name="T14" fmla="*/ 67 w 582"/>
                  <a:gd name="T15" fmla="*/ 161 h 331"/>
                  <a:gd name="T16" fmla="*/ 84 w 582"/>
                  <a:gd name="T17" fmla="*/ 165 h 331"/>
                  <a:gd name="T18" fmla="*/ 118 w 582"/>
                  <a:gd name="T19" fmla="*/ 164 h 331"/>
                  <a:gd name="T20" fmla="*/ 138 w 582"/>
                  <a:gd name="T21" fmla="*/ 158 h 331"/>
                  <a:gd name="T22" fmla="*/ 149 w 582"/>
                  <a:gd name="T23" fmla="*/ 153 h 331"/>
                  <a:gd name="T24" fmla="*/ 157 w 582"/>
                  <a:gd name="T25" fmla="*/ 148 h 331"/>
                  <a:gd name="T26" fmla="*/ 167 w 582"/>
                  <a:gd name="T27" fmla="*/ 139 h 331"/>
                  <a:gd name="T28" fmla="*/ 180 w 582"/>
                  <a:gd name="T29" fmla="*/ 128 h 331"/>
                  <a:gd name="T30" fmla="*/ 193 w 582"/>
                  <a:gd name="T31" fmla="*/ 117 h 331"/>
                  <a:gd name="T32" fmla="*/ 206 w 582"/>
                  <a:gd name="T33" fmla="*/ 120 h 331"/>
                  <a:gd name="T34" fmla="*/ 236 w 582"/>
                  <a:gd name="T35" fmla="*/ 123 h 331"/>
                  <a:gd name="T36" fmla="*/ 265 w 582"/>
                  <a:gd name="T37" fmla="*/ 116 h 331"/>
                  <a:gd name="T38" fmla="*/ 272 w 582"/>
                  <a:gd name="T39" fmla="*/ 110 h 331"/>
                  <a:gd name="T40" fmla="*/ 289 w 582"/>
                  <a:gd name="T41" fmla="*/ 87 h 331"/>
                  <a:gd name="T42" fmla="*/ 197 w 582"/>
                  <a:gd name="T43" fmla="*/ 79 h 331"/>
                  <a:gd name="T44" fmla="*/ 175 w 582"/>
                  <a:gd name="T45" fmla="*/ 0 h 331"/>
                  <a:gd name="T46" fmla="*/ 172 w 582"/>
                  <a:gd name="T47" fmla="*/ 67 h 331"/>
                  <a:gd name="T48" fmla="*/ 165 w 582"/>
                  <a:gd name="T49" fmla="*/ 94 h 331"/>
                  <a:gd name="T50" fmla="*/ 158 w 582"/>
                  <a:gd name="T51" fmla="*/ 109 h 331"/>
                  <a:gd name="T52" fmla="*/ 148 w 582"/>
                  <a:gd name="T53" fmla="*/ 119 h 331"/>
                  <a:gd name="T54" fmla="*/ 139 w 582"/>
                  <a:gd name="T55" fmla="*/ 126 h 331"/>
                  <a:gd name="T56" fmla="*/ 133 w 582"/>
                  <a:gd name="T57" fmla="*/ 130 h 331"/>
                  <a:gd name="T58" fmla="*/ 127 w 582"/>
                  <a:gd name="T59" fmla="*/ 133 h 331"/>
                  <a:gd name="T60" fmla="*/ 117 w 582"/>
                  <a:gd name="T61" fmla="*/ 138 h 331"/>
                  <a:gd name="T62" fmla="*/ 104 w 582"/>
                  <a:gd name="T63" fmla="*/ 141 h 331"/>
                  <a:gd name="T64" fmla="*/ 78 w 582"/>
                  <a:gd name="T65" fmla="*/ 140 h 331"/>
                  <a:gd name="T66" fmla="*/ 67 w 582"/>
                  <a:gd name="T67" fmla="*/ 134 h 331"/>
                  <a:gd name="T68" fmla="*/ 56 w 582"/>
                  <a:gd name="T69" fmla="*/ 117 h 331"/>
                  <a:gd name="T70" fmla="*/ 50 w 582"/>
                  <a:gd name="T71" fmla="*/ 104 h 331"/>
                  <a:gd name="T72" fmla="*/ 44 w 582"/>
                  <a:gd name="T73" fmla="*/ 93 h 331"/>
                  <a:gd name="T74" fmla="*/ 37 w 582"/>
                  <a:gd name="T75" fmla="*/ 78 h 331"/>
                  <a:gd name="T76" fmla="*/ 29 w 582"/>
                  <a:gd name="T77" fmla="*/ 59 h 331"/>
                  <a:gd name="T78" fmla="*/ 1 w 582"/>
                  <a:gd name="T79" fmla="*/ 52 h 33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82" h="331">
                    <a:moveTo>
                      <a:pt x="1" y="104"/>
                    </a:moveTo>
                    <a:lnTo>
                      <a:pt x="0" y="171"/>
                    </a:lnTo>
                    <a:lnTo>
                      <a:pt x="5" y="201"/>
                    </a:lnTo>
                    <a:lnTo>
                      <a:pt x="11" y="215"/>
                    </a:lnTo>
                    <a:lnTo>
                      <a:pt x="18" y="232"/>
                    </a:lnTo>
                    <a:lnTo>
                      <a:pt x="27" y="245"/>
                    </a:lnTo>
                    <a:lnTo>
                      <a:pt x="36" y="262"/>
                    </a:lnTo>
                    <a:lnTo>
                      <a:pt x="49" y="275"/>
                    </a:lnTo>
                    <a:lnTo>
                      <a:pt x="65" y="289"/>
                    </a:lnTo>
                    <a:lnTo>
                      <a:pt x="72" y="295"/>
                    </a:lnTo>
                    <a:lnTo>
                      <a:pt x="81" y="301"/>
                    </a:lnTo>
                    <a:lnTo>
                      <a:pt x="89" y="305"/>
                    </a:lnTo>
                    <a:lnTo>
                      <a:pt x="99" y="310"/>
                    </a:lnTo>
                    <a:lnTo>
                      <a:pt x="107" y="313"/>
                    </a:lnTo>
                    <a:lnTo>
                      <a:pt x="116" y="317"/>
                    </a:lnTo>
                    <a:lnTo>
                      <a:pt x="133" y="323"/>
                    </a:lnTo>
                    <a:lnTo>
                      <a:pt x="152" y="327"/>
                    </a:lnTo>
                    <a:lnTo>
                      <a:pt x="168" y="330"/>
                    </a:lnTo>
                    <a:lnTo>
                      <a:pt x="202" y="331"/>
                    </a:lnTo>
                    <a:lnTo>
                      <a:pt x="235" y="328"/>
                    </a:lnTo>
                    <a:lnTo>
                      <a:pt x="263" y="321"/>
                    </a:lnTo>
                    <a:lnTo>
                      <a:pt x="275" y="317"/>
                    </a:lnTo>
                    <a:lnTo>
                      <a:pt x="287" y="312"/>
                    </a:lnTo>
                    <a:lnTo>
                      <a:pt x="297" y="306"/>
                    </a:lnTo>
                    <a:lnTo>
                      <a:pt x="305" y="302"/>
                    </a:lnTo>
                    <a:lnTo>
                      <a:pt x="313" y="296"/>
                    </a:lnTo>
                    <a:lnTo>
                      <a:pt x="320" y="290"/>
                    </a:lnTo>
                    <a:lnTo>
                      <a:pt x="334" y="279"/>
                    </a:lnTo>
                    <a:lnTo>
                      <a:pt x="348" y="267"/>
                    </a:lnTo>
                    <a:lnTo>
                      <a:pt x="360" y="257"/>
                    </a:lnTo>
                    <a:lnTo>
                      <a:pt x="378" y="241"/>
                    </a:lnTo>
                    <a:lnTo>
                      <a:pt x="386" y="234"/>
                    </a:lnTo>
                    <a:lnTo>
                      <a:pt x="398" y="239"/>
                    </a:lnTo>
                    <a:lnTo>
                      <a:pt x="412" y="241"/>
                    </a:lnTo>
                    <a:lnTo>
                      <a:pt x="431" y="244"/>
                    </a:lnTo>
                    <a:lnTo>
                      <a:pt x="472" y="247"/>
                    </a:lnTo>
                    <a:lnTo>
                      <a:pt x="512" y="240"/>
                    </a:lnTo>
                    <a:lnTo>
                      <a:pt x="529" y="233"/>
                    </a:lnTo>
                    <a:lnTo>
                      <a:pt x="535" y="226"/>
                    </a:lnTo>
                    <a:lnTo>
                      <a:pt x="543" y="220"/>
                    </a:lnTo>
                    <a:lnTo>
                      <a:pt x="564" y="195"/>
                    </a:lnTo>
                    <a:lnTo>
                      <a:pt x="578" y="174"/>
                    </a:lnTo>
                    <a:lnTo>
                      <a:pt x="582" y="164"/>
                    </a:lnTo>
                    <a:lnTo>
                      <a:pt x="393" y="158"/>
                    </a:lnTo>
                    <a:lnTo>
                      <a:pt x="406" y="77"/>
                    </a:lnTo>
                    <a:lnTo>
                      <a:pt x="350" y="0"/>
                    </a:lnTo>
                    <a:lnTo>
                      <a:pt x="348" y="95"/>
                    </a:lnTo>
                    <a:lnTo>
                      <a:pt x="343" y="134"/>
                    </a:lnTo>
                    <a:lnTo>
                      <a:pt x="335" y="171"/>
                    </a:lnTo>
                    <a:lnTo>
                      <a:pt x="329" y="188"/>
                    </a:lnTo>
                    <a:lnTo>
                      <a:pt x="322" y="204"/>
                    </a:lnTo>
                    <a:lnTo>
                      <a:pt x="315" y="218"/>
                    </a:lnTo>
                    <a:lnTo>
                      <a:pt x="306" y="228"/>
                    </a:lnTo>
                    <a:lnTo>
                      <a:pt x="296" y="239"/>
                    </a:lnTo>
                    <a:lnTo>
                      <a:pt x="284" y="248"/>
                    </a:lnTo>
                    <a:lnTo>
                      <a:pt x="278" y="252"/>
                    </a:lnTo>
                    <a:lnTo>
                      <a:pt x="273" y="256"/>
                    </a:lnTo>
                    <a:lnTo>
                      <a:pt x="266" y="260"/>
                    </a:lnTo>
                    <a:lnTo>
                      <a:pt x="260" y="264"/>
                    </a:lnTo>
                    <a:lnTo>
                      <a:pt x="253" y="267"/>
                    </a:lnTo>
                    <a:lnTo>
                      <a:pt x="247" y="271"/>
                    </a:lnTo>
                    <a:lnTo>
                      <a:pt x="234" y="277"/>
                    </a:lnTo>
                    <a:lnTo>
                      <a:pt x="220" y="280"/>
                    </a:lnTo>
                    <a:lnTo>
                      <a:pt x="207" y="283"/>
                    </a:lnTo>
                    <a:lnTo>
                      <a:pt x="181" y="286"/>
                    </a:lnTo>
                    <a:lnTo>
                      <a:pt x="156" y="281"/>
                    </a:lnTo>
                    <a:lnTo>
                      <a:pt x="146" y="275"/>
                    </a:lnTo>
                    <a:lnTo>
                      <a:pt x="134" y="268"/>
                    </a:lnTo>
                    <a:lnTo>
                      <a:pt x="117" y="247"/>
                    </a:lnTo>
                    <a:lnTo>
                      <a:pt x="111" y="234"/>
                    </a:lnTo>
                    <a:lnTo>
                      <a:pt x="104" y="221"/>
                    </a:lnTo>
                    <a:lnTo>
                      <a:pt x="99" y="209"/>
                    </a:lnTo>
                    <a:lnTo>
                      <a:pt x="93" y="197"/>
                    </a:lnTo>
                    <a:lnTo>
                      <a:pt x="87" y="186"/>
                    </a:lnTo>
                    <a:lnTo>
                      <a:pt x="83" y="175"/>
                    </a:lnTo>
                    <a:lnTo>
                      <a:pt x="74" y="156"/>
                    </a:lnTo>
                    <a:lnTo>
                      <a:pt x="63" y="128"/>
                    </a:lnTo>
                    <a:lnTo>
                      <a:pt x="58" y="118"/>
                    </a:lnTo>
                    <a:lnTo>
                      <a:pt x="1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33"/>
              <p:cNvSpPr>
                <a:spLocks noChangeAspect="1"/>
              </p:cNvSpPr>
              <p:nvPr/>
            </p:nvSpPr>
            <p:spPr bwMode="auto">
              <a:xfrm>
                <a:off x="3677" y="3409"/>
                <a:ext cx="669" cy="243"/>
              </a:xfrm>
              <a:custGeom>
                <a:avLst/>
                <a:gdLst>
                  <a:gd name="T0" fmla="*/ 0 w 1339"/>
                  <a:gd name="T1" fmla="*/ 127 h 486"/>
                  <a:gd name="T2" fmla="*/ 5 w 1339"/>
                  <a:gd name="T3" fmla="*/ 155 h 486"/>
                  <a:gd name="T4" fmla="*/ 11 w 1339"/>
                  <a:gd name="T5" fmla="*/ 172 h 486"/>
                  <a:gd name="T6" fmla="*/ 21 w 1339"/>
                  <a:gd name="T7" fmla="*/ 189 h 486"/>
                  <a:gd name="T8" fmla="*/ 35 w 1339"/>
                  <a:gd name="T9" fmla="*/ 205 h 486"/>
                  <a:gd name="T10" fmla="*/ 46 w 1339"/>
                  <a:gd name="T11" fmla="*/ 214 h 486"/>
                  <a:gd name="T12" fmla="*/ 54 w 1339"/>
                  <a:gd name="T13" fmla="*/ 218 h 486"/>
                  <a:gd name="T14" fmla="*/ 65 w 1339"/>
                  <a:gd name="T15" fmla="*/ 225 h 486"/>
                  <a:gd name="T16" fmla="*/ 76 w 1339"/>
                  <a:gd name="T17" fmla="*/ 229 h 486"/>
                  <a:gd name="T18" fmla="*/ 86 w 1339"/>
                  <a:gd name="T19" fmla="*/ 233 h 486"/>
                  <a:gd name="T20" fmla="*/ 96 w 1339"/>
                  <a:gd name="T21" fmla="*/ 237 h 486"/>
                  <a:gd name="T22" fmla="*/ 114 w 1339"/>
                  <a:gd name="T23" fmla="*/ 241 h 486"/>
                  <a:gd name="T24" fmla="*/ 148 w 1339"/>
                  <a:gd name="T25" fmla="*/ 243 h 486"/>
                  <a:gd name="T26" fmla="*/ 177 w 1339"/>
                  <a:gd name="T27" fmla="*/ 237 h 486"/>
                  <a:gd name="T28" fmla="*/ 189 w 1339"/>
                  <a:gd name="T29" fmla="*/ 232 h 486"/>
                  <a:gd name="T30" fmla="*/ 201 w 1339"/>
                  <a:gd name="T31" fmla="*/ 226 h 486"/>
                  <a:gd name="T32" fmla="*/ 209 w 1339"/>
                  <a:gd name="T33" fmla="*/ 220 h 486"/>
                  <a:gd name="T34" fmla="*/ 221 w 1339"/>
                  <a:gd name="T35" fmla="*/ 210 h 486"/>
                  <a:gd name="T36" fmla="*/ 237 w 1339"/>
                  <a:gd name="T37" fmla="*/ 195 h 486"/>
                  <a:gd name="T38" fmla="*/ 247 w 1339"/>
                  <a:gd name="T39" fmla="*/ 183 h 486"/>
                  <a:gd name="T40" fmla="*/ 669 w 1339"/>
                  <a:gd name="T41" fmla="*/ 117 h 486"/>
                  <a:gd name="T42" fmla="*/ 255 w 1339"/>
                  <a:gd name="T43" fmla="*/ 123 h 486"/>
                  <a:gd name="T44" fmla="*/ 242 w 1339"/>
                  <a:gd name="T45" fmla="*/ 38 h 486"/>
                  <a:gd name="T46" fmla="*/ 240 w 1339"/>
                  <a:gd name="T47" fmla="*/ 118 h 486"/>
                  <a:gd name="T48" fmla="*/ 234 w 1339"/>
                  <a:gd name="T49" fmla="*/ 151 h 486"/>
                  <a:gd name="T50" fmla="*/ 227 w 1339"/>
                  <a:gd name="T51" fmla="*/ 170 h 486"/>
                  <a:gd name="T52" fmla="*/ 217 w 1339"/>
                  <a:gd name="T53" fmla="*/ 184 h 486"/>
                  <a:gd name="T54" fmla="*/ 207 w 1339"/>
                  <a:gd name="T55" fmla="*/ 196 h 486"/>
                  <a:gd name="T56" fmla="*/ 197 w 1339"/>
                  <a:gd name="T57" fmla="*/ 202 h 486"/>
                  <a:gd name="T58" fmla="*/ 191 w 1339"/>
                  <a:gd name="T59" fmla="*/ 206 h 486"/>
                  <a:gd name="T60" fmla="*/ 181 w 1339"/>
                  <a:gd name="T61" fmla="*/ 212 h 486"/>
                  <a:gd name="T62" fmla="*/ 167 w 1339"/>
                  <a:gd name="T63" fmla="*/ 215 h 486"/>
                  <a:gd name="T64" fmla="*/ 147 w 1339"/>
                  <a:gd name="T65" fmla="*/ 217 h 486"/>
                  <a:gd name="T66" fmla="*/ 122 w 1339"/>
                  <a:gd name="T67" fmla="*/ 209 h 486"/>
                  <a:gd name="T68" fmla="*/ 110 w 1339"/>
                  <a:gd name="T69" fmla="*/ 204 h 486"/>
                  <a:gd name="T70" fmla="*/ 101 w 1339"/>
                  <a:gd name="T71" fmla="*/ 200 h 486"/>
                  <a:gd name="T72" fmla="*/ 85 w 1339"/>
                  <a:gd name="T73" fmla="*/ 193 h 486"/>
                  <a:gd name="T74" fmla="*/ 65 w 1339"/>
                  <a:gd name="T75" fmla="*/ 157 h 486"/>
                  <a:gd name="T76" fmla="*/ 59 w 1339"/>
                  <a:gd name="T77" fmla="*/ 127 h 486"/>
                  <a:gd name="T78" fmla="*/ 54 w 1339"/>
                  <a:gd name="T79" fmla="*/ 71 h 486"/>
                  <a:gd name="T80" fmla="*/ 62 w 1339"/>
                  <a:gd name="T81" fmla="*/ 34 h 486"/>
                  <a:gd name="T82" fmla="*/ 71 w 1339"/>
                  <a:gd name="T83" fmla="*/ 0 h 486"/>
                  <a:gd name="T84" fmla="*/ 0 w 1339"/>
                  <a:gd name="T85" fmla="*/ 115 h 48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339" h="486">
                    <a:moveTo>
                      <a:pt x="0" y="230"/>
                    </a:moveTo>
                    <a:lnTo>
                      <a:pt x="1" y="253"/>
                    </a:lnTo>
                    <a:lnTo>
                      <a:pt x="3" y="279"/>
                    </a:lnTo>
                    <a:lnTo>
                      <a:pt x="10" y="309"/>
                    </a:lnTo>
                    <a:lnTo>
                      <a:pt x="16" y="326"/>
                    </a:lnTo>
                    <a:lnTo>
                      <a:pt x="23" y="343"/>
                    </a:lnTo>
                    <a:lnTo>
                      <a:pt x="31" y="360"/>
                    </a:lnTo>
                    <a:lnTo>
                      <a:pt x="42" y="378"/>
                    </a:lnTo>
                    <a:lnTo>
                      <a:pt x="55" y="394"/>
                    </a:lnTo>
                    <a:lnTo>
                      <a:pt x="70" y="410"/>
                    </a:lnTo>
                    <a:lnTo>
                      <a:pt x="89" y="424"/>
                    </a:lnTo>
                    <a:lnTo>
                      <a:pt x="93" y="427"/>
                    </a:lnTo>
                    <a:lnTo>
                      <a:pt x="98" y="431"/>
                    </a:lnTo>
                    <a:lnTo>
                      <a:pt x="108" y="436"/>
                    </a:lnTo>
                    <a:lnTo>
                      <a:pt x="120" y="442"/>
                    </a:lnTo>
                    <a:lnTo>
                      <a:pt x="131" y="449"/>
                    </a:lnTo>
                    <a:lnTo>
                      <a:pt x="142" y="454"/>
                    </a:lnTo>
                    <a:lnTo>
                      <a:pt x="152" y="457"/>
                    </a:lnTo>
                    <a:lnTo>
                      <a:pt x="162" y="462"/>
                    </a:lnTo>
                    <a:lnTo>
                      <a:pt x="172" y="466"/>
                    </a:lnTo>
                    <a:lnTo>
                      <a:pt x="182" y="469"/>
                    </a:lnTo>
                    <a:lnTo>
                      <a:pt x="192" y="473"/>
                    </a:lnTo>
                    <a:lnTo>
                      <a:pt x="211" y="478"/>
                    </a:lnTo>
                    <a:lnTo>
                      <a:pt x="229" y="481"/>
                    </a:lnTo>
                    <a:lnTo>
                      <a:pt x="265" y="486"/>
                    </a:lnTo>
                    <a:lnTo>
                      <a:pt x="296" y="486"/>
                    </a:lnTo>
                    <a:lnTo>
                      <a:pt x="327" y="481"/>
                    </a:lnTo>
                    <a:lnTo>
                      <a:pt x="354" y="474"/>
                    </a:lnTo>
                    <a:lnTo>
                      <a:pt x="367" y="470"/>
                    </a:lnTo>
                    <a:lnTo>
                      <a:pt x="379" y="464"/>
                    </a:lnTo>
                    <a:lnTo>
                      <a:pt x="390" y="458"/>
                    </a:lnTo>
                    <a:lnTo>
                      <a:pt x="402" y="451"/>
                    </a:lnTo>
                    <a:lnTo>
                      <a:pt x="414" y="443"/>
                    </a:lnTo>
                    <a:lnTo>
                      <a:pt x="419" y="440"/>
                    </a:lnTo>
                    <a:lnTo>
                      <a:pt x="424" y="436"/>
                    </a:lnTo>
                    <a:lnTo>
                      <a:pt x="443" y="420"/>
                    </a:lnTo>
                    <a:lnTo>
                      <a:pt x="461" y="404"/>
                    </a:lnTo>
                    <a:lnTo>
                      <a:pt x="475" y="389"/>
                    </a:lnTo>
                    <a:lnTo>
                      <a:pt x="485" y="378"/>
                    </a:lnTo>
                    <a:lnTo>
                      <a:pt x="494" y="366"/>
                    </a:lnTo>
                    <a:lnTo>
                      <a:pt x="986" y="257"/>
                    </a:lnTo>
                    <a:lnTo>
                      <a:pt x="1339" y="234"/>
                    </a:lnTo>
                    <a:lnTo>
                      <a:pt x="1333" y="161"/>
                    </a:lnTo>
                    <a:lnTo>
                      <a:pt x="511" y="246"/>
                    </a:lnTo>
                    <a:lnTo>
                      <a:pt x="517" y="138"/>
                    </a:lnTo>
                    <a:lnTo>
                      <a:pt x="484" y="76"/>
                    </a:lnTo>
                    <a:lnTo>
                      <a:pt x="484" y="188"/>
                    </a:lnTo>
                    <a:lnTo>
                      <a:pt x="480" y="235"/>
                    </a:lnTo>
                    <a:lnTo>
                      <a:pt x="473" y="281"/>
                    </a:lnTo>
                    <a:lnTo>
                      <a:pt x="469" y="302"/>
                    </a:lnTo>
                    <a:lnTo>
                      <a:pt x="463" y="322"/>
                    </a:lnTo>
                    <a:lnTo>
                      <a:pt x="455" y="340"/>
                    </a:lnTo>
                    <a:lnTo>
                      <a:pt x="446" y="355"/>
                    </a:lnTo>
                    <a:lnTo>
                      <a:pt x="435" y="368"/>
                    </a:lnTo>
                    <a:lnTo>
                      <a:pt x="425" y="380"/>
                    </a:lnTo>
                    <a:lnTo>
                      <a:pt x="414" y="392"/>
                    </a:lnTo>
                    <a:lnTo>
                      <a:pt x="402" y="401"/>
                    </a:lnTo>
                    <a:lnTo>
                      <a:pt x="395" y="404"/>
                    </a:lnTo>
                    <a:lnTo>
                      <a:pt x="389" y="409"/>
                    </a:lnTo>
                    <a:lnTo>
                      <a:pt x="382" y="412"/>
                    </a:lnTo>
                    <a:lnTo>
                      <a:pt x="376" y="416"/>
                    </a:lnTo>
                    <a:lnTo>
                      <a:pt x="363" y="423"/>
                    </a:lnTo>
                    <a:lnTo>
                      <a:pt x="349" y="427"/>
                    </a:lnTo>
                    <a:lnTo>
                      <a:pt x="335" y="430"/>
                    </a:lnTo>
                    <a:lnTo>
                      <a:pt x="322" y="432"/>
                    </a:lnTo>
                    <a:lnTo>
                      <a:pt x="295" y="433"/>
                    </a:lnTo>
                    <a:lnTo>
                      <a:pt x="268" y="428"/>
                    </a:lnTo>
                    <a:lnTo>
                      <a:pt x="244" y="418"/>
                    </a:lnTo>
                    <a:lnTo>
                      <a:pt x="231" y="413"/>
                    </a:lnTo>
                    <a:lnTo>
                      <a:pt x="221" y="408"/>
                    </a:lnTo>
                    <a:lnTo>
                      <a:pt x="210" y="404"/>
                    </a:lnTo>
                    <a:lnTo>
                      <a:pt x="202" y="400"/>
                    </a:lnTo>
                    <a:lnTo>
                      <a:pt x="184" y="392"/>
                    </a:lnTo>
                    <a:lnTo>
                      <a:pt x="170" y="385"/>
                    </a:lnTo>
                    <a:lnTo>
                      <a:pt x="148" y="359"/>
                    </a:lnTo>
                    <a:lnTo>
                      <a:pt x="131" y="314"/>
                    </a:lnTo>
                    <a:lnTo>
                      <a:pt x="124" y="284"/>
                    </a:lnTo>
                    <a:lnTo>
                      <a:pt x="119" y="253"/>
                    </a:lnTo>
                    <a:lnTo>
                      <a:pt x="110" y="193"/>
                    </a:lnTo>
                    <a:lnTo>
                      <a:pt x="108" y="142"/>
                    </a:lnTo>
                    <a:lnTo>
                      <a:pt x="114" y="101"/>
                    </a:lnTo>
                    <a:lnTo>
                      <a:pt x="124" y="67"/>
                    </a:lnTo>
                    <a:lnTo>
                      <a:pt x="134" y="35"/>
                    </a:lnTo>
                    <a:lnTo>
                      <a:pt x="143" y="0"/>
                    </a:lnTo>
                    <a:lnTo>
                      <a:pt x="57" y="98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34"/>
              <p:cNvSpPr>
                <a:spLocks noChangeAspect="1"/>
              </p:cNvSpPr>
              <p:nvPr/>
            </p:nvSpPr>
            <p:spPr bwMode="auto">
              <a:xfrm>
                <a:off x="3216" y="3569"/>
                <a:ext cx="556" cy="125"/>
              </a:xfrm>
              <a:custGeom>
                <a:avLst/>
                <a:gdLst>
                  <a:gd name="T0" fmla="*/ 477 w 1112"/>
                  <a:gd name="T1" fmla="*/ 0 h 250"/>
                  <a:gd name="T2" fmla="*/ 254 w 1112"/>
                  <a:gd name="T3" fmla="*/ 20 h 250"/>
                  <a:gd name="T4" fmla="*/ 0 w 1112"/>
                  <a:gd name="T5" fmla="*/ 81 h 250"/>
                  <a:gd name="T6" fmla="*/ 181 w 1112"/>
                  <a:gd name="T7" fmla="*/ 65 h 250"/>
                  <a:gd name="T8" fmla="*/ 56 w 1112"/>
                  <a:gd name="T9" fmla="*/ 113 h 250"/>
                  <a:gd name="T10" fmla="*/ 300 w 1112"/>
                  <a:gd name="T11" fmla="*/ 73 h 250"/>
                  <a:gd name="T12" fmla="*/ 186 w 1112"/>
                  <a:gd name="T13" fmla="*/ 125 h 250"/>
                  <a:gd name="T14" fmla="*/ 395 w 1112"/>
                  <a:gd name="T15" fmla="*/ 83 h 250"/>
                  <a:gd name="T16" fmla="*/ 339 w 1112"/>
                  <a:gd name="T17" fmla="*/ 117 h 250"/>
                  <a:gd name="T18" fmla="*/ 556 w 1112"/>
                  <a:gd name="T19" fmla="*/ 67 h 250"/>
                  <a:gd name="T20" fmla="*/ 477 w 1112"/>
                  <a:gd name="T21" fmla="*/ 0 h 250"/>
                  <a:gd name="T22" fmla="*/ 477 w 1112"/>
                  <a:gd name="T23" fmla="*/ 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12" h="250">
                    <a:moveTo>
                      <a:pt x="954" y="0"/>
                    </a:moveTo>
                    <a:lnTo>
                      <a:pt x="507" y="40"/>
                    </a:lnTo>
                    <a:lnTo>
                      <a:pt x="0" y="161"/>
                    </a:lnTo>
                    <a:lnTo>
                      <a:pt x="362" y="129"/>
                    </a:lnTo>
                    <a:lnTo>
                      <a:pt x="112" y="226"/>
                    </a:lnTo>
                    <a:lnTo>
                      <a:pt x="600" y="146"/>
                    </a:lnTo>
                    <a:lnTo>
                      <a:pt x="371" y="250"/>
                    </a:lnTo>
                    <a:lnTo>
                      <a:pt x="790" y="166"/>
                    </a:lnTo>
                    <a:lnTo>
                      <a:pt x="678" y="233"/>
                    </a:lnTo>
                    <a:lnTo>
                      <a:pt x="1112" y="13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2" name="Picture 35" descr="TN00332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7950" y="4937125"/>
            <a:ext cx="2322513" cy="107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Rectangle 36"/>
          <p:cNvSpPr>
            <a:spLocks noChangeArrowheads="1"/>
          </p:cNvSpPr>
          <p:nvPr/>
        </p:nvSpPr>
        <p:spPr bwMode="auto">
          <a:xfrm>
            <a:off x="4648200" y="4267200"/>
            <a:ext cx="812800" cy="38735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/>
              <a:t>Object</a:t>
            </a:r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6934200" y="4572000"/>
            <a:ext cx="812800" cy="38735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/>
              <a:t>Object</a:t>
            </a:r>
          </a:p>
        </p:txBody>
      </p:sp>
      <p:sp>
        <p:nvSpPr>
          <p:cNvPr id="9225" name="Rectangle 38"/>
          <p:cNvSpPr>
            <a:spLocks noChangeArrowheads="1"/>
          </p:cNvSpPr>
          <p:nvPr/>
        </p:nvSpPr>
        <p:spPr bwMode="auto">
          <a:xfrm>
            <a:off x="1676400" y="3962400"/>
            <a:ext cx="812800" cy="38735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52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Form2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Private Sub Form2_Load(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MyBase.Load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TextBox1.Text = </a:t>
            </a:r>
            <a:r>
              <a:rPr lang="en-US" dirty="0" err="1" smtClean="0"/>
              <a:t>myname.age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 Sub</a:t>
            </a:r>
          </a:p>
          <a:p>
            <a:pPr marL="0" indent="0">
              <a:buNone/>
            </a:pPr>
            <a:r>
              <a:rPr lang="en-US" dirty="0" smtClean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Module  outside the Form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171700"/>
            <a:ext cx="61722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add item add module to project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 module1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myfirstname</a:t>
            </a:r>
            <a:r>
              <a:rPr lang="en-US" dirty="0" smtClean="0"/>
              <a:t> As String = “</a:t>
            </a:r>
            <a:r>
              <a:rPr lang="en-US" dirty="0" err="1" smtClean="0"/>
              <a:t>Chanu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Public age As Integer</a:t>
            </a:r>
          </a:p>
          <a:p>
            <a:pPr>
              <a:buNone/>
            </a:pPr>
            <a:r>
              <a:rPr lang="en-US" dirty="0" smtClean="0"/>
              <a:t>End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2351" y="5663805"/>
            <a:ext cx="5310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7696200" cy="5105400"/>
          </a:xfrm>
        </p:spPr>
        <p:txBody>
          <a:bodyPr numCol="2"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/>
              <a:t>Public Class Form1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Private Sub Form1_Load(</a:t>
            </a:r>
            <a:r>
              <a:rPr lang="en-US" sz="1800" dirty="0" err="1"/>
              <a:t>ByVal</a:t>
            </a:r>
            <a:r>
              <a:rPr lang="en-US" sz="1800" dirty="0"/>
              <a:t> sender As </a:t>
            </a:r>
            <a:r>
              <a:rPr lang="en-US" sz="1800" dirty="0" err="1"/>
              <a:t>System.Object</a:t>
            </a:r>
            <a:r>
              <a:rPr lang="en-US" sz="1800" dirty="0"/>
              <a:t>, </a:t>
            </a:r>
            <a:r>
              <a:rPr lang="en-US" sz="1800" dirty="0" err="1"/>
              <a:t>ByVal</a:t>
            </a:r>
            <a:r>
              <a:rPr lang="en-US" sz="1800" dirty="0"/>
              <a:t> e As </a:t>
            </a:r>
            <a:r>
              <a:rPr lang="en-US" sz="1800" dirty="0" err="1"/>
              <a:t>System.EventArgs</a:t>
            </a:r>
            <a:r>
              <a:rPr lang="en-US" sz="1800" dirty="0"/>
              <a:t>) Handles </a:t>
            </a:r>
            <a:r>
              <a:rPr lang="en-US" sz="1800" dirty="0" err="1"/>
              <a:t>MyBase.Load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TextBox1.Text = module1.myfirstname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Private Sub Button1_Click(</a:t>
            </a:r>
            <a:r>
              <a:rPr lang="en-US" sz="1800" dirty="0" err="1"/>
              <a:t>ByVal</a:t>
            </a:r>
            <a:r>
              <a:rPr lang="en-US" sz="1800" dirty="0"/>
              <a:t> sender As </a:t>
            </a:r>
            <a:r>
              <a:rPr lang="en-US" sz="1800" dirty="0" err="1"/>
              <a:t>System.Object</a:t>
            </a:r>
            <a:r>
              <a:rPr lang="en-US" sz="1800" dirty="0"/>
              <a:t>, </a:t>
            </a:r>
            <a:r>
              <a:rPr lang="en-US" sz="1800" dirty="0" err="1"/>
              <a:t>ByVal</a:t>
            </a:r>
            <a:r>
              <a:rPr lang="en-US" sz="1800" dirty="0"/>
              <a:t> e As </a:t>
            </a:r>
            <a:r>
              <a:rPr lang="en-US" sz="1800" dirty="0" err="1"/>
              <a:t>System.EventArgs</a:t>
            </a:r>
            <a:r>
              <a:rPr lang="en-US" sz="1800" dirty="0"/>
              <a:t>) Handles Button1.Click</a:t>
            </a:r>
          </a:p>
          <a:p>
            <a:pPr>
              <a:buNone/>
            </a:pPr>
            <a:r>
              <a:rPr lang="en-US" sz="1800" dirty="0"/>
              <a:t>        module1.age = Val(TextBox2.Text)</a:t>
            </a:r>
          </a:p>
          <a:p>
            <a:pPr>
              <a:buNone/>
            </a:pPr>
            <a:r>
              <a:rPr lang="en-US" sz="1800" dirty="0"/>
              <a:t>        Dim </a:t>
            </a:r>
            <a:r>
              <a:rPr lang="en-US" sz="1800" dirty="0" err="1"/>
              <a:t>frm</a:t>
            </a:r>
            <a:r>
              <a:rPr lang="en-US" sz="1800" dirty="0"/>
              <a:t> As New Form2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frm.Show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    End Sub</a:t>
            </a:r>
          </a:p>
          <a:p>
            <a:pPr>
              <a:buNone/>
            </a:pPr>
            <a:r>
              <a:rPr lang="en-US" sz="1800" dirty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9501" y="5663805"/>
            <a:ext cx="47386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Form2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Private Sub Form2_Load(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MyBase.Load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TextBox1.Text = module1.age</a:t>
            </a:r>
          </a:p>
          <a:p>
            <a:pPr>
              <a:buNone/>
            </a:pPr>
            <a:r>
              <a:rPr lang="en-US" dirty="0" smtClean="0"/>
              <a:t>    End Sub</a:t>
            </a:r>
          </a:p>
          <a:p>
            <a:pPr>
              <a:buNone/>
            </a:pPr>
            <a:r>
              <a:rPr lang="en-US" dirty="0" smtClean="0"/>
              <a:t>End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6651" y="5663805"/>
            <a:ext cx="416719" cy="273844"/>
          </a:xfrm>
        </p:spPr>
        <p:txBody>
          <a:bodyPr/>
          <a:lstStyle/>
          <a:p>
            <a:pPr>
              <a:defRPr/>
            </a:pPr>
            <a:fld id="{C0E915D5-A9A9-4774-9873-29AB8E27616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0722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How to Use the Object Browser</a:t>
            </a:r>
          </a:p>
        </p:txBody>
      </p:sp>
      <p:pic>
        <p:nvPicPr>
          <p:cNvPr id="10243" name="Picture 3" descr="ObjectBrows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95400"/>
            <a:ext cx="50292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 descr="Class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reeform 5"/>
          <p:cNvSpPr>
            <a:spLocks/>
          </p:cNvSpPr>
          <p:nvPr/>
        </p:nvSpPr>
        <p:spPr bwMode="auto">
          <a:xfrm>
            <a:off x="1219200" y="2971800"/>
            <a:ext cx="914400" cy="304800"/>
          </a:xfrm>
          <a:custGeom>
            <a:avLst/>
            <a:gdLst>
              <a:gd name="T0" fmla="*/ 0 w 1152"/>
              <a:gd name="T1" fmla="*/ 0 h 144"/>
              <a:gd name="T2" fmla="*/ 0 w 1152"/>
              <a:gd name="T3" fmla="*/ 304800 h 144"/>
              <a:gd name="T4" fmla="*/ 914400 w 1152"/>
              <a:gd name="T5" fmla="*/ 3048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144">
                <a:moveTo>
                  <a:pt x="0" y="0"/>
                </a:moveTo>
                <a:lnTo>
                  <a:pt x="0" y="144"/>
                </a:lnTo>
                <a:lnTo>
                  <a:pt x="1152" y="144"/>
                </a:lnTo>
              </a:path>
            </a:pathLst>
          </a:custGeom>
          <a:noFill/>
          <a:ln w="38100" cap="flat" cmpd="sng">
            <a:solidFill>
              <a:srgbClr val="E40088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2438400"/>
            <a:ext cx="1066800" cy="61595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>
            <a:solidFill>
              <a:srgbClr val="E40088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Objects Pane</a:t>
            </a: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 flipH="1">
            <a:off x="6553200" y="2743200"/>
            <a:ext cx="738188" cy="381000"/>
          </a:xfrm>
          <a:custGeom>
            <a:avLst/>
            <a:gdLst>
              <a:gd name="T0" fmla="*/ 0 w 1152"/>
              <a:gd name="T1" fmla="*/ 0 h 144"/>
              <a:gd name="T2" fmla="*/ 0 w 1152"/>
              <a:gd name="T3" fmla="*/ 381000 h 144"/>
              <a:gd name="T4" fmla="*/ 738188 w 1152"/>
              <a:gd name="T5" fmla="*/ 3810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144">
                <a:moveTo>
                  <a:pt x="0" y="0"/>
                </a:moveTo>
                <a:lnTo>
                  <a:pt x="0" y="144"/>
                </a:lnTo>
                <a:lnTo>
                  <a:pt x="1152" y="144"/>
                </a:lnTo>
              </a:path>
            </a:pathLst>
          </a:custGeom>
          <a:noFill/>
          <a:ln w="38100" cap="flat" cmpd="sng">
            <a:solidFill>
              <a:srgbClr val="E40088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2362200"/>
            <a:ext cx="1219200" cy="6096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 algn="ctr">
            <a:solidFill>
              <a:srgbClr val="E40088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Members Pane</a:t>
            </a:r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 rot="-5400000">
            <a:off x="3843337" y="5072063"/>
            <a:ext cx="619125" cy="685800"/>
          </a:xfrm>
          <a:custGeom>
            <a:avLst/>
            <a:gdLst>
              <a:gd name="T0" fmla="*/ 0 w 1152"/>
              <a:gd name="T1" fmla="*/ 0 h 144"/>
              <a:gd name="T2" fmla="*/ 0 w 1152"/>
              <a:gd name="T3" fmla="*/ 685800 h 144"/>
              <a:gd name="T4" fmla="*/ 619125 w 1152"/>
              <a:gd name="T5" fmla="*/ 6858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144">
                <a:moveTo>
                  <a:pt x="0" y="0"/>
                </a:moveTo>
                <a:lnTo>
                  <a:pt x="0" y="144"/>
                </a:lnTo>
                <a:lnTo>
                  <a:pt x="1152" y="144"/>
                </a:lnTo>
              </a:path>
            </a:pathLst>
          </a:custGeom>
          <a:noFill/>
          <a:ln w="38100" cap="flat" cmpd="sng">
            <a:solidFill>
              <a:srgbClr val="E40088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362200" y="5410200"/>
            <a:ext cx="1600200" cy="6096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28575">
            <a:solidFill>
              <a:srgbClr val="E40088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Description Pane</a:t>
            </a:r>
          </a:p>
        </p:txBody>
      </p:sp>
    </p:spTree>
    <p:extLst>
      <p:ext uri="{BB962C8B-B14F-4D97-AF65-F5344CB8AC3E}">
        <p14:creationId xmlns:p14="http://schemas.microsoft.com/office/powerpoint/2010/main" val="39633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n-US" smtClean="0"/>
              <a:t> Defining Classes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Procedure for Defining a Class</a:t>
            </a:r>
          </a:p>
          <a:p>
            <a:r>
              <a:rPr lang="en-US" altLang="en-US" smtClean="0"/>
              <a:t>Using Access Modifiers</a:t>
            </a:r>
          </a:p>
          <a:p>
            <a:r>
              <a:rPr lang="en-US" altLang="en-US" smtClean="0"/>
              <a:t>Declaring Methods</a:t>
            </a:r>
          </a:p>
          <a:p>
            <a:r>
              <a:rPr lang="en-US" altLang="en-US" smtClean="0"/>
              <a:t>Declaring Properties</a:t>
            </a:r>
          </a:p>
          <a:p>
            <a:r>
              <a:rPr lang="en-US" altLang="en-US" smtClean="0"/>
              <a:t>Using Attributes </a:t>
            </a:r>
          </a:p>
          <a:p>
            <a:r>
              <a:rPr lang="en-US" altLang="en-US" smtClean="0"/>
              <a:t>Overloading Methods</a:t>
            </a:r>
          </a:p>
          <a:p>
            <a:r>
              <a:rPr lang="en-US" altLang="en-US" smtClean="0"/>
              <a:t>Using Constructors</a:t>
            </a:r>
          </a:p>
          <a:p>
            <a:r>
              <a:rPr lang="en-US" altLang="en-US" smtClean="0"/>
              <a:t>Using Destructors</a:t>
            </a:r>
          </a:p>
        </p:txBody>
      </p:sp>
    </p:spTree>
    <p:extLst>
      <p:ext uri="{BB962C8B-B14F-4D97-AF65-F5344CB8AC3E}">
        <p14:creationId xmlns:p14="http://schemas.microsoft.com/office/powerpoint/2010/main" val="389433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ChangeArrowheads="1"/>
          </p:cNvSpPr>
          <p:nvPr/>
        </p:nvSpPr>
        <p:spPr bwMode="auto">
          <a:xfrm>
            <a:off x="1498600" y="1219200"/>
            <a:ext cx="6248400" cy="50292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15"/>
          <p:cNvSpPr>
            <a:spLocks noChangeArrowheads="1"/>
          </p:cNvSpPr>
          <p:nvPr/>
        </p:nvSpPr>
        <p:spPr bwMode="auto">
          <a:xfrm>
            <a:off x="1812925" y="1565275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200" b="1"/>
              <a:t>Add a Class to the Project</a:t>
            </a:r>
          </a:p>
        </p:txBody>
      </p:sp>
      <p:sp>
        <p:nvSpPr>
          <p:cNvPr id="11268" name="Freeform 16"/>
          <p:cNvSpPr>
            <a:spLocks/>
          </p:cNvSpPr>
          <p:nvPr/>
        </p:nvSpPr>
        <p:spPr bwMode="auto">
          <a:xfrm>
            <a:off x="1971675" y="1628775"/>
            <a:ext cx="290513" cy="381000"/>
          </a:xfrm>
          <a:custGeom>
            <a:avLst/>
            <a:gdLst>
              <a:gd name="T0" fmla="*/ 5877 w 692"/>
              <a:gd name="T1" fmla="*/ 359647 h 910"/>
              <a:gd name="T2" fmla="*/ 54576 w 692"/>
              <a:gd name="T3" fmla="*/ 357973 h 910"/>
              <a:gd name="T4" fmla="*/ 65911 w 692"/>
              <a:gd name="T5" fmla="*/ 355879 h 910"/>
              <a:gd name="T6" fmla="*/ 73888 w 692"/>
              <a:gd name="T7" fmla="*/ 352948 h 910"/>
              <a:gd name="T8" fmla="*/ 81025 w 692"/>
              <a:gd name="T9" fmla="*/ 348762 h 910"/>
              <a:gd name="T10" fmla="*/ 86482 w 692"/>
              <a:gd name="T11" fmla="*/ 343319 h 910"/>
              <a:gd name="T12" fmla="*/ 90261 w 692"/>
              <a:gd name="T13" fmla="*/ 334945 h 910"/>
              <a:gd name="T14" fmla="*/ 92779 w 692"/>
              <a:gd name="T15" fmla="*/ 323222 h 910"/>
              <a:gd name="T16" fmla="*/ 94039 w 692"/>
              <a:gd name="T17" fmla="*/ 308987 h 910"/>
              <a:gd name="T18" fmla="*/ 94039 w 692"/>
              <a:gd name="T19" fmla="*/ 123092 h 910"/>
              <a:gd name="T20" fmla="*/ 93199 w 692"/>
              <a:gd name="T21" fmla="*/ 110951 h 910"/>
              <a:gd name="T22" fmla="*/ 91520 w 692"/>
              <a:gd name="T23" fmla="*/ 101321 h 910"/>
              <a:gd name="T24" fmla="*/ 89001 w 692"/>
              <a:gd name="T25" fmla="*/ 93366 h 910"/>
              <a:gd name="T26" fmla="*/ 85223 w 692"/>
              <a:gd name="T27" fmla="*/ 88342 h 910"/>
              <a:gd name="T28" fmla="*/ 79345 w 692"/>
              <a:gd name="T29" fmla="*/ 84992 h 910"/>
              <a:gd name="T30" fmla="*/ 68850 w 692"/>
              <a:gd name="T31" fmla="*/ 82480 h 910"/>
              <a:gd name="T32" fmla="*/ 54576 w 692"/>
              <a:gd name="T33" fmla="*/ 81224 h 910"/>
              <a:gd name="T34" fmla="*/ 37364 w 692"/>
              <a:gd name="T35" fmla="*/ 80805 h 910"/>
              <a:gd name="T36" fmla="*/ 30227 w 692"/>
              <a:gd name="T37" fmla="*/ 80805 h 910"/>
              <a:gd name="T38" fmla="*/ 23930 w 692"/>
              <a:gd name="T39" fmla="*/ 80805 h 910"/>
              <a:gd name="T40" fmla="*/ 18472 w 692"/>
              <a:gd name="T41" fmla="*/ 80805 h 910"/>
              <a:gd name="T42" fmla="*/ 14274 w 692"/>
              <a:gd name="T43" fmla="*/ 80805 h 910"/>
              <a:gd name="T44" fmla="*/ 10915 w 692"/>
              <a:gd name="T45" fmla="*/ 80805 h 910"/>
              <a:gd name="T46" fmla="*/ 7137 w 692"/>
              <a:gd name="T47" fmla="*/ 81224 h 910"/>
              <a:gd name="T48" fmla="*/ 3778 w 692"/>
              <a:gd name="T49" fmla="*/ 81224 h 910"/>
              <a:gd name="T50" fmla="*/ 0 w 692"/>
              <a:gd name="T51" fmla="*/ 81224 h 910"/>
              <a:gd name="T52" fmla="*/ 14274 w 692"/>
              <a:gd name="T53" fmla="*/ 60709 h 910"/>
              <a:gd name="T54" fmla="*/ 41142 w 692"/>
              <a:gd name="T55" fmla="*/ 56941 h 910"/>
              <a:gd name="T56" fmla="*/ 68430 w 692"/>
              <a:gd name="T57" fmla="*/ 51916 h 910"/>
              <a:gd name="T58" fmla="*/ 94039 w 692"/>
              <a:gd name="T59" fmla="*/ 45218 h 910"/>
              <a:gd name="T60" fmla="*/ 119648 w 692"/>
              <a:gd name="T61" fmla="*/ 36844 h 910"/>
              <a:gd name="T62" fmla="*/ 144837 w 692"/>
              <a:gd name="T63" fmla="*/ 28052 h 910"/>
              <a:gd name="T64" fmla="*/ 170026 w 692"/>
              <a:gd name="T65" fmla="*/ 17585 h 910"/>
              <a:gd name="T66" fmla="*/ 194375 w 692"/>
              <a:gd name="T67" fmla="*/ 6280 h 910"/>
              <a:gd name="T68" fmla="*/ 206970 w 692"/>
              <a:gd name="T69" fmla="*/ 312336 h 910"/>
              <a:gd name="T70" fmla="*/ 207389 w 692"/>
              <a:gd name="T71" fmla="*/ 324059 h 910"/>
              <a:gd name="T72" fmla="*/ 208649 w 692"/>
              <a:gd name="T73" fmla="*/ 333689 h 910"/>
              <a:gd name="T74" fmla="*/ 211168 w 692"/>
              <a:gd name="T75" fmla="*/ 341225 h 910"/>
              <a:gd name="T76" fmla="*/ 214526 w 692"/>
              <a:gd name="T77" fmla="*/ 346249 h 910"/>
              <a:gd name="T78" fmla="*/ 219144 w 692"/>
              <a:gd name="T79" fmla="*/ 349599 h 910"/>
              <a:gd name="T80" fmla="*/ 224602 w 692"/>
              <a:gd name="T81" fmla="*/ 352948 h 910"/>
              <a:gd name="T82" fmla="*/ 232578 w 692"/>
              <a:gd name="T83" fmla="*/ 354623 h 910"/>
              <a:gd name="T84" fmla="*/ 242234 w 692"/>
              <a:gd name="T85" fmla="*/ 355879 h 910"/>
              <a:gd name="T86" fmla="*/ 290513 w 692"/>
              <a:gd name="T87" fmla="*/ 381000 h 91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92" h="910">
                <a:moveTo>
                  <a:pt x="14" y="910"/>
                </a:moveTo>
                <a:lnTo>
                  <a:pt x="14" y="859"/>
                </a:lnTo>
                <a:lnTo>
                  <a:pt x="115" y="856"/>
                </a:lnTo>
                <a:lnTo>
                  <a:pt x="130" y="855"/>
                </a:lnTo>
                <a:lnTo>
                  <a:pt x="143" y="853"/>
                </a:lnTo>
                <a:lnTo>
                  <a:pt x="157" y="850"/>
                </a:lnTo>
                <a:lnTo>
                  <a:pt x="167" y="847"/>
                </a:lnTo>
                <a:lnTo>
                  <a:pt x="176" y="843"/>
                </a:lnTo>
                <a:lnTo>
                  <a:pt x="186" y="838"/>
                </a:lnTo>
                <a:lnTo>
                  <a:pt x="193" y="833"/>
                </a:lnTo>
                <a:lnTo>
                  <a:pt x="199" y="827"/>
                </a:lnTo>
                <a:lnTo>
                  <a:pt x="206" y="820"/>
                </a:lnTo>
                <a:lnTo>
                  <a:pt x="210" y="810"/>
                </a:lnTo>
                <a:lnTo>
                  <a:pt x="215" y="800"/>
                </a:lnTo>
                <a:lnTo>
                  <a:pt x="218" y="787"/>
                </a:lnTo>
                <a:lnTo>
                  <a:pt x="221" y="772"/>
                </a:lnTo>
                <a:lnTo>
                  <a:pt x="222" y="757"/>
                </a:lnTo>
                <a:lnTo>
                  <a:pt x="224" y="738"/>
                </a:lnTo>
                <a:lnTo>
                  <a:pt x="224" y="720"/>
                </a:lnTo>
                <a:lnTo>
                  <a:pt x="224" y="294"/>
                </a:lnTo>
                <a:lnTo>
                  <a:pt x="224" y="278"/>
                </a:lnTo>
                <a:lnTo>
                  <a:pt x="222" y="265"/>
                </a:lnTo>
                <a:lnTo>
                  <a:pt x="221" y="252"/>
                </a:lnTo>
                <a:lnTo>
                  <a:pt x="218" y="242"/>
                </a:lnTo>
                <a:lnTo>
                  <a:pt x="216" y="233"/>
                </a:lnTo>
                <a:lnTo>
                  <a:pt x="212" y="223"/>
                </a:lnTo>
                <a:lnTo>
                  <a:pt x="209" y="217"/>
                </a:lnTo>
                <a:lnTo>
                  <a:pt x="203" y="211"/>
                </a:lnTo>
                <a:lnTo>
                  <a:pt x="196" y="206"/>
                </a:lnTo>
                <a:lnTo>
                  <a:pt x="189" y="203"/>
                </a:lnTo>
                <a:lnTo>
                  <a:pt x="178" y="200"/>
                </a:lnTo>
                <a:lnTo>
                  <a:pt x="164" y="197"/>
                </a:lnTo>
                <a:lnTo>
                  <a:pt x="149" y="196"/>
                </a:lnTo>
                <a:lnTo>
                  <a:pt x="130" y="194"/>
                </a:lnTo>
                <a:lnTo>
                  <a:pt x="110" y="193"/>
                </a:lnTo>
                <a:lnTo>
                  <a:pt x="89" y="193"/>
                </a:lnTo>
                <a:lnTo>
                  <a:pt x="80" y="193"/>
                </a:lnTo>
                <a:lnTo>
                  <a:pt x="72" y="193"/>
                </a:lnTo>
                <a:lnTo>
                  <a:pt x="64" y="193"/>
                </a:lnTo>
                <a:lnTo>
                  <a:pt x="57" y="193"/>
                </a:lnTo>
                <a:lnTo>
                  <a:pt x="51" y="193"/>
                </a:lnTo>
                <a:lnTo>
                  <a:pt x="44" y="193"/>
                </a:lnTo>
                <a:lnTo>
                  <a:pt x="38" y="193"/>
                </a:lnTo>
                <a:lnTo>
                  <a:pt x="34" y="193"/>
                </a:lnTo>
                <a:lnTo>
                  <a:pt x="29" y="193"/>
                </a:lnTo>
                <a:lnTo>
                  <a:pt x="26" y="193"/>
                </a:lnTo>
                <a:lnTo>
                  <a:pt x="21" y="194"/>
                </a:lnTo>
                <a:lnTo>
                  <a:pt x="17" y="194"/>
                </a:lnTo>
                <a:lnTo>
                  <a:pt x="12" y="194"/>
                </a:lnTo>
                <a:lnTo>
                  <a:pt x="9" y="194"/>
                </a:lnTo>
                <a:lnTo>
                  <a:pt x="5" y="194"/>
                </a:lnTo>
                <a:lnTo>
                  <a:pt x="0" y="194"/>
                </a:lnTo>
                <a:lnTo>
                  <a:pt x="0" y="150"/>
                </a:lnTo>
                <a:lnTo>
                  <a:pt x="34" y="145"/>
                </a:lnTo>
                <a:lnTo>
                  <a:pt x="66" y="141"/>
                </a:lnTo>
                <a:lnTo>
                  <a:pt x="98" y="136"/>
                </a:lnTo>
                <a:lnTo>
                  <a:pt x="130" y="130"/>
                </a:lnTo>
                <a:lnTo>
                  <a:pt x="163" y="124"/>
                </a:lnTo>
                <a:lnTo>
                  <a:pt x="193" y="116"/>
                </a:lnTo>
                <a:lnTo>
                  <a:pt x="224" y="108"/>
                </a:lnTo>
                <a:lnTo>
                  <a:pt x="255" y="99"/>
                </a:lnTo>
                <a:lnTo>
                  <a:pt x="285" y="88"/>
                </a:lnTo>
                <a:lnTo>
                  <a:pt x="316" y="79"/>
                </a:lnTo>
                <a:lnTo>
                  <a:pt x="345" y="67"/>
                </a:lnTo>
                <a:lnTo>
                  <a:pt x="376" y="55"/>
                </a:lnTo>
                <a:lnTo>
                  <a:pt x="405" y="42"/>
                </a:lnTo>
                <a:lnTo>
                  <a:pt x="434" y="29"/>
                </a:lnTo>
                <a:lnTo>
                  <a:pt x="463" y="15"/>
                </a:lnTo>
                <a:lnTo>
                  <a:pt x="493" y="0"/>
                </a:lnTo>
                <a:lnTo>
                  <a:pt x="493" y="746"/>
                </a:lnTo>
                <a:lnTo>
                  <a:pt x="493" y="761"/>
                </a:lnTo>
                <a:lnTo>
                  <a:pt x="494" y="774"/>
                </a:lnTo>
                <a:lnTo>
                  <a:pt x="496" y="786"/>
                </a:lnTo>
                <a:lnTo>
                  <a:pt x="497" y="797"/>
                </a:lnTo>
                <a:lnTo>
                  <a:pt x="500" y="806"/>
                </a:lnTo>
                <a:lnTo>
                  <a:pt x="503" y="815"/>
                </a:lnTo>
                <a:lnTo>
                  <a:pt x="506" y="821"/>
                </a:lnTo>
                <a:lnTo>
                  <a:pt x="511" y="827"/>
                </a:lnTo>
                <a:lnTo>
                  <a:pt x="516" y="832"/>
                </a:lnTo>
                <a:lnTo>
                  <a:pt x="522" y="835"/>
                </a:lnTo>
                <a:lnTo>
                  <a:pt x="528" y="839"/>
                </a:lnTo>
                <a:lnTo>
                  <a:pt x="535" y="843"/>
                </a:lnTo>
                <a:lnTo>
                  <a:pt x="545" y="846"/>
                </a:lnTo>
                <a:lnTo>
                  <a:pt x="554" y="847"/>
                </a:lnTo>
                <a:lnTo>
                  <a:pt x="565" y="849"/>
                </a:lnTo>
                <a:lnTo>
                  <a:pt x="577" y="850"/>
                </a:lnTo>
                <a:lnTo>
                  <a:pt x="692" y="859"/>
                </a:lnTo>
                <a:lnTo>
                  <a:pt x="692" y="910"/>
                </a:lnTo>
                <a:lnTo>
                  <a:pt x="14" y="910"/>
                </a:lnTo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17"/>
          <p:cNvSpPr>
            <a:spLocks noChangeArrowheads="1"/>
          </p:cNvSpPr>
          <p:nvPr/>
        </p:nvSpPr>
        <p:spPr bwMode="auto">
          <a:xfrm>
            <a:off x="1812925" y="2239963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200" b="1"/>
              <a:t>Provide an Appropriate Name for the Class</a:t>
            </a:r>
          </a:p>
        </p:txBody>
      </p:sp>
      <p:sp>
        <p:nvSpPr>
          <p:cNvPr id="11270" name="Rectangle 18"/>
          <p:cNvSpPr>
            <a:spLocks noChangeArrowheads="1"/>
          </p:cNvSpPr>
          <p:nvPr/>
        </p:nvSpPr>
        <p:spPr bwMode="auto">
          <a:xfrm>
            <a:off x="1812925" y="2914650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3716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8288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860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Create Constructors As Needed </a:t>
            </a:r>
            <a:endParaRPr lang="en-US" altLang="en-US" sz="1600" b="1"/>
          </a:p>
        </p:txBody>
      </p:sp>
      <p:sp>
        <p:nvSpPr>
          <p:cNvPr id="11271" name="Rectangle 19"/>
          <p:cNvSpPr>
            <a:spLocks noChangeArrowheads="1"/>
          </p:cNvSpPr>
          <p:nvPr/>
        </p:nvSpPr>
        <p:spPr bwMode="auto">
          <a:xfrm>
            <a:off x="1812925" y="3590925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200" b="1"/>
              <a:t>Create a Destructor, If Appropriate</a:t>
            </a:r>
          </a:p>
        </p:txBody>
      </p:sp>
      <p:sp>
        <p:nvSpPr>
          <p:cNvPr id="11272" name="Rectangle 20"/>
          <p:cNvSpPr>
            <a:spLocks noChangeArrowheads="1"/>
          </p:cNvSpPr>
          <p:nvPr/>
        </p:nvSpPr>
        <p:spPr bwMode="auto">
          <a:xfrm>
            <a:off x="1812925" y="4265613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3716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8288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860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Declare Properties</a:t>
            </a:r>
            <a:endParaRPr lang="en-US" altLang="en-US" sz="1600" b="1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812925" y="4940300"/>
            <a:ext cx="5651500" cy="5461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640080" anchor="ctr"/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3716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8288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860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Declare Methods and Events</a:t>
            </a:r>
            <a:endParaRPr lang="en-US" altLang="en-US" sz="1600" b="1"/>
          </a:p>
        </p:txBody>
      </p:sp>
      <p:sp>
        <p:nvSpPr>
          <p:cNvPr id="11274" name="Freeform 23"/>
          <p:cNvSpPr>
            <a:spLocks/>
          </p:cNvSpPr>
          <p:nvPr/>
        </p:nvSpPr>
        <p:spPr bwMode="auto">
          <a:xfrm>
            <a:off x="1954213" y="2301875"/>
            <a:ext cx="328612" cy="381000"/>
          </a:xfrm>
          <a:custGeom>
            <a:avLst/>
            <a:gdLst>
              <a:gd name="T0" fmla="*/ 43182 w 761"/>
              <a:gd name="T1" fmla="*/ 337852 h 883"/>
              <a:gd name="T2" fmla="*/ 98886 w 761"/>
              <a:gd name="T3" fmla="*/ 287800 h 883"/>
              <a:gd name="T4" fmla="*/ 143363 w 761"/>
              <a:gd name="T5" fmla="*/ 237316 h 883"/>
              <a:gd name="T6" fmla="*/ 174454 w 761"/>
              <a:gd name="T7" fmla="*/ 188558 h 883"/>
              <a:gd name="T8" fmla="*/ 186976 w 761"/>
              <a:gd name="T9" fmla="*/ 157923 h 883"/>
              <a:gd name="T10" fmla="*/ 192590 w 761"/>
              <a:gd name="T11" fmla="*/ 135917 h 883"/>
              <a:gd name="T12" fmla="*/ 194749 w 761"/>
              <a:gd name="T13" fmla="*/ 115638 h 883"/>
              <a:gd name="T14" fmla="*/ 192158 w 761"/>
              <a:gd name="T15" fmla="*/ 94063 h 883"/>
              <a:gd name="T16" fmla="*/ 185249 w 761"/>
              <a:gd name="T17" fmla="*/ 76373 h 883"/>
              <a:gd name="T18" fmla="*/ 173158 w 761"/>
              <a:gd name="T19" fmla="*/ 61702 h 883"/>
              <a:gd name="T20" fmla="*/ 158476 w 761"/>
              <a:gd name="T21" fmla="*/ 52641 h 883"/>
              <a:gd name="T22" fmla="*/ 139477 w 761"/>
              <a:gd name="T23" fmla="*/ 47895 h 883"/>
              <a:gd name="T24" fmla="*/ 115295 w 761"/>
              <a:gd name="T25" fmla="*/ 49189 h 883"/>
              <a:gd name="T26" fmla="*/ 91977 w 761"/>
              <a:gd name="T27" fmla="*/ 56956 h 883"/>
              <a:gd name="T28" fmla="*/ 72545 w 761"/>
              <a:gd name="T29" fmla="*/ 70332 h 883"/>
              <a:gd name="T30" fmla="*/ 58295 w 761"/>
              <a:gd name="T31" fmla="*/ 90612 h 883"/>
              <a:gd name="T32" fmla="*/ 49227 w 761"/>
              <a:gd name="T33" fmla="*/ 114775 h 883"/>
              <a:gd name="T34" fmla="*/ 36273 w 761"/>
              <a:gd name="T35" fmla="*/ 135917 h 883"/>
              <a:gd name="T36" fmla="*/ 29363 w 761"/>
              <a:gd name="T37" fmla="*/ 32361 h 883"/>
              <a:gd name="T38" fmla="*/ 59591 w 761"/>
              <a:gd name="T39" fmla="*/ 19848 h 883"/>
              <a:gd name="T40" fmla="*/ 89386 w 761"/>
              <a:gd name="T41" fmla="*/ 10787 h 883"/>
              <a:gd name="T42" fmla="*/ 118749 w 761"/>
              <a:gd name="T43" fmla="*/ 4315 h 883"/>
              <a:gd name="T44" fmla="*/ 148113 w 761"/>
              <a:gd name="T45" fmla="*/ 431 h 883"/>
              <a:gd name="T46" fmla="*/ 182658 w 761"/>
              <a:gd name="T47" fmla="*/ 431 h 883"/>
              <a:gd name="T48" fmla="*/ 225408 w 761"/>
              <a:gd name="T49" fmla="*/ 7335 h 883"/>
              <a:gd name="T50" fmla="*/ 260817 w 761"/>
              <a:gd name="T51" fmla="*/ 22437 h 883"/>
              <a:gd name="T52" fmla="*/ 279817 w 761"/>
              <a:gd name="T53" fmla="*/ 36676 h 883"/>
              <a:gd name="T54" fmla="*/ 291044 w 761"/>
              <a:gd name="T55" fmla="*/ 48758 h 883"/>
              <a:gd name="T56" fmla="*/ 299680 w 761"/>
              <a:gd name="T57" fmla="*/ 62565 h 883"/>
              <a:gd name="T58" fmla="*/ 305726 w 761"/>
              <a:gd name="T59" fmla="*/ 77236 h 883"/>
              <a:gd name="T60" fmla="*/ 309180 w 761"/>
              <a:gd name="T61" fmla="*/ 93632 h 883"/>
              <a:gd name="T62" fmla="*/ 309180 w 761"/>
              <a:gd name="T63" fmla="*/ 115638 h 883"/>
              <a:gd name="T64" fmla="*/ 302703 w 761"/>
              <a:gd name="T65" fmla="*/ 145410 h 883"/>
              <a:gd name="T66" fmla="*/ 288453 w 761"/>
              <a:gd name="T67" fmla="*/ 175614 h 883"/>
              <a:gd name="T68" fmla="*/ 263840 w 761"/>
              <a:gd name="T69" fmla="*/ 205818 h 883"/>
              <a:gd name="T70" fmla="*/ 224544 w 761"/>
              <a:gd name="T71" fmla="*/ 244651 h 883"/>
              <a:gd name="T72" fmla="*/ 168840 w 761"/>
              <a:gd name="T73" fmla="*/ 291683 h 883"/>
              <a:gd name="T74" fmla="*/ 272044 w 761"/>
              <a:gd name="T75" fmla="*/ 290820 h 883"/>
              <a:gd name="T76" fmla="*/ 285862 w 761"/>
              <a:gd name="T77" fmla="*/ 289094 h 883"/>
              <a:gd name="T78" fmla="*/ 296658 w 761"/>
              <a:gd name="T79" fmla="*/ 284779 h 883"/>
              <a:gd name="T80" fmla="*/ 305294 w 761"/>
              <a:gd name="T81" fmla="*/ 278307 h 883"/>
              <a:gd name="T82" fmla="*/ 312203 w 761"/>
              <a:gd name="T83" fmla="*/ 269677 h 883"/>
              <a:gd name="T84" fmla="*/ 328612 w 761"/>
              <a:gd name="T85" fmla="*/ 265362 h 883"/>
              <a:gd name="T86" fmla="*/ 280249 w 761"/>
              <a:gd name="T87" fmla="*/ 378411 h 883"/>
              <a:gd name="T88" fmla="*/ 277226 w 761"/>
              <a:gd name="T89" fmla="*/ 375391 h 883"/>
              <a:gd name="T90" fmla="*/ 273340 w 761"/>
              <a:gd name="T91" fmla="*/ 373233 h 883"/>
              <a:gd name="T92" fmla="*/ 268158 w 761"/>
              <a:gd name="T93" fmla="*/ 371939 h 883"/>
              <a:gd name="T94" fmla="*/ 262112 w 761"/>
              <a:gd name="T95" fmla="*/ 371507 h 883"/>
              <a:gd name="T96" fmla="*/ 0 w 761"/>
              <a:gd name="T97" fmla="*/ 370644 h 88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61" h="883">
                <a:moveTo>
                  <a:pt x="0" y="859"/>
                </a:moveTo>
                <a:lnTo>
                  <a:pt x="52" y="822"/>
                </a:lnTo>
                <a:lnTo>
                  <a:pt x="100" y="783"/>
                </a:lnTo>
                <a:lnTo>
                  <a:pt x="146" y="745"/>
                </a:lnTo>
                <a:lnTo>
                  <a:pt x="190" y="706"/>
                </a:lnTo>
                <a:lnTo>
                  <a:pt x="229" y="667"/>
                </a:lnTo>
                <a:lnTo>
                  <a:pt x="267" y="629"/>
                </a:lnTo>
                <a:lnTo>
                  <a:pt x="300" y="589"/>
                </a:lnTo>
                <a:lnTo>
                  <a:pt x="332" y="550"/>
                </a:lnTo>
                <a:lnTo>
                  <a:pt x="359" y="512"/>
                </a:lnTo>
                <a:lnTo>
                  <a:pt x="384" y="473"/>
                </a:lnTo>
                <a:lnTo>
                  <a:pt x="404" y="437"/>
                </a:lnTo>
                <a:lnTo>
                  <a:pt x="420" y="401"/>
                </a:lnTo>
                <a:lnTo>
                  <a:pt x="427" y="383"/>
                </a:lnTo>
                <a:lnTo>
                  <a:pt x="433" y="366"/>
                </a:lnTo>
                <a:lnTo>
                  <a:pt x="439" y="349"/>
                </a:lnTo>
                <a:lnTo>
                  <a:pt x="443" y="333"/>
                </a:lnTo>
                <a:lnTo>
                  <a:pt x="446" y="315"/>
                </a:lnTo>
                <a:lnTo>
                  <a:pt x="449" y="299"/>
                </a:lnTo>
                <a:lnTo>
                  <a:pt x="451" y="284"/>
                </a:lnTo>
                <a:lnTo>
                  <a:pt x="451" y="268"/>
                </a:lnTo>
                <a:lnTo>
                  <a:pt x="451" y="250"/>
                </a:lnTo>
                <a:lnTo>
                  <a:pt x="448" y="234"/>
                </a:lnTo>
                <a:lnTo>
                  <a:pt x="445" y="218"/>
                </a:lnTo>
                <a:lnTo>
                  <a:pt x="440" y="204"/>
                </a:lnTo>
                <a:lnTo>
                  <a:pt x="435" y="190"/>
                </a:lnTo>
                <a:lnTo>
                  <a:pt x="429" y="177"/>
                </a:lnTo>
                <a:lnTo>
                  <a:pt x="420" y="165"/>
                </a:lnTo>
                <a:lnTo>
                  <a:pt x="411" y="153"/>
                </a:lnTo>
                <a:lnTo>
                  <a:pt x="401" y="143"/>
                </a:lnTo>
                <a:lnTo>
                  <a:pt x="390" y="135"/>
                </a:lnTo>
                <a:lnTo>
                  <a:pt x="378" y="127"/>
                </a:lnTo>
                <a:lnTo>
                  <a:pt x="367" y="122"/>
                </a:lnTo>
                <a:lnTo>
                  <a:pt x="352" y="116"/>
                </a:lnTo>
                <a:lnTo>
                  <a:pt x="339" y="113"/>
                </a:lnTo>
                <a:lnTo>
                  <a:pt x="323" y="111"/>
                </a:lnTo>
                <a:lnTo>
                  <a:pt x="307" y="110"/>
                </a:lnTo>
                <a:lnTo>
                  <a:pt x="287" y="111"/>
                </a:lnTo>
                <a:lnTo>
                  <a:pt x="267" y="114"/>
                </a:lnTo>
                <a:lnTo>
                  <a:pt x="248" y="117"/>
                </a:lnTo>
                <a:lnTo>
                  <a:pt x="229" y="123"/>
                </a:lnTo>
                <a:lnTo>
                  <a:pt x="213" y="132"/>
                </a:lnTo>
                <a:lnTo>
                  <a:pt x="197" y="140"/>
                </a:lnTo>
                <a:lnTo>
                  <a:pt x="181" y="150"/>
                </a:lnTo>
                <a:lnTo>
                  <a:pt x="168" y="163"/>
                </a:lnTo>
                <a:lnTo>
                  <a:pt x="155" y="178"/>
                </a:lnTo>
                <a:lnTo>
                  <a:pt x="145" y="192"/>
                </a:lnTo>
                <a:lnTo>
                  <a:pt x="135" y="210"/>
                </a:lnTo>
                <a:lnTo>
                  <a:pt x="126" y="227"/>
                </a:lnTo>
                <a:lnTo>
                  <a:pt x="120" y="246"/>
                </a:lnTo>
                <a:lnTo>
                  <a:pt x="114" y="266"/>
                </a:lnTo>
                <a:lnTo>
                  <a:pt x="112" y="288"/>
                </a:lnTo>
                <a:lnTo>
                  <a:pt x="109" y="311"/>
                </a:lnTo>
                <a:lnTo>
                  <a:pt x="84" y="315"/>
                </a:lnTo>
                <a:lnTo>
                  <a:pt x="22" y="98"/>
                </a:lnTo>
                <a:lnTo>
                  <a:pt x="45" y="87"/>
                </a:lnTo>
                <a:lnTo>
                  <a:pt x="68" y="75"/>
                </a:lnTo>
                <a:lnTo>
                  <a:pt x="91" y="65"/>
                </a:lnTo>
                <a:lnTo>
                  <a:pt x="114" y="55"/>
                </a:lnTo>
                <a:lnTo>
                  <a:pt x="138" y="46"/>
                </a:lnTo>
                <a:lnTo>
                  <a:pt x="161" y="39"/>
                </a:lnTo>
                <a:lnTo>
                  <a:pt x="184" y="32"/>
                </a:lnTo>
                <a:lnTo>
                  <a:pt x="207" y="25"/>
                </a:lnTo>
                <a:lnTo>
                  <a:pt x="230" y="19"/>
                </a:lnTo>
                <a:lnTo>
                  <a:pt x="254" y="14"/>
                </a:lnTo>
                <a:lnTo>
                  <a:pt x="275" y="10"/>
                </a:lnTo>
                <a:lnTo>
                  <a:pt x="298" y="7"/>
                </a:lnTo>
                <a:lnTo>
                  <a:pt x="320" y="4"/>
                </a:lnTo>
                <a:lnTo>
                  <a:pt x="343" y="1"/>
                </a:lnTo>
                <a:lnTo>
                  <a:pt x="365" y="1"/>
                </a:lnTo>
                <a:lnTo>
                  <a:pt x="387" y="0"/>
                </a:lnTo>
                <a:lnTo>
                  <a:pt x="423" y="1"/>
                </a:lnTo>
                <a:lnTo>
                  <a:pt x="458" y="4"/>
                </a:lnTo>
                <a:lnTo>
                  <a:pt x="491" y="10"/>
                </a:lnTo>
                <a:lnTo>
                  <a:pt x="522" y="17"/>
                </a:lnTo>
                <a:lnTo>
                  <a:pt x="550" y="26"/>
                </a:lnTo>
                <a:lnTo>
                  <a:pt x="578" y="38"/>
                </a:lnTo>
                <a:lnTo>
                  <a:pt x="604" y="52"/>
                </a:lnTo>
                <a:lnTo>
                  <a:pt x="627" y="68"/>
                </a:lnTo>
                <a:lnTo>
                  <a:pt x="637" y="77"/>
                </a:lnTo>
                <a:lnTo>
                  <a:pt x="648" y="85"/>
                </a:lnTo>
                <a:lnTo>
                  <a:pt x="658" y="94"/>
                </a:lnTo>
                <a:lnTo>
                  <a:pt x="666" y="104"/>
                </a:lnTo>
                <a:lnTo>
                  <a:pt x="674" y="113"/>
                </a:lnTo>
                <a:lnTo>
                  <a:pt x="682" y="124"/>
                </a:lnTo>
                <a:lnTo>
                  <a:pt x="688" y="135"/>
                </a:lnTo>
                <a:lnTo>
                  <a:pt x="694" y="145"/>
                </a:lnTo>
                <a:lnTo>
                  <a:pt x="700" y="156"/>
                </a:lnTo>
                <a:lnTo>
                  <a:pt x="704" y="168"/>
                </a:lnTo>
                <a:lnTo>
                  <a:pt x="708" y="179"/>
                </a:lnTo>
                <a:lnTo>
                  <a:pt x="711" y="192"/>
                </a:lnTo>
                <a:lnTo>
                  <a:pt x="714" y="205"/>
                </a:lnTo>
                <a:lnTo>
                  <a:pt x="716" y="217"/>
                </a:lnTo>
                <a:lnTo>
                  <a:pt x="717" y="231"/>
                </a:lnTo>
                <a:lnTo>
                  <a:pt x="717" y="245"/>
                </a:lnTo>
                <a:lnTo>
                  <a:pt x="716" y="268"/>
                </a:lnTo>
                <a:lnTo>
                  <a:pt x="713" y="291"/>
                </a:lnTo>
                <a:lnTo>
                  <a:pt x="708" y="314"/>
                </a:lnTo>
                <a:lnTo>
                  <a:pt x="701" y="337"/>
                </a:lnTo>
                <a:lnTo>
                  <a:pt x="691" y="360"/>
                </a:lnTo>
                <a:lnTo>
                  <a:pt x="681" y="383"/>
                </a:lnTo>
                <a:lnTo>
                  <a:pt x="668" y="407"/>
                </a:lnTo>
                <a:lnTo>
                  <a:pt x="652" y="428"/>
                </a:lnTo>
                <a:lnTo>
                  <a:pt x="635" y="451"/>
                </a:lnTo>
                <a:lnTo>
                  <a:pt x="611" y="477"/>
                </a:lnTo>
                <a:lnTo>
                  <a:pt x="585" y="505"/>
                </a:lnTo>
                <a:lnTo>
                  <a:pt x="555" y="535"/>
                </a:lnTo>
                <a:lnTo>
                  <a:pt x="520" y="567"/>
                </a:lnTo>
                <a:lnTo>
                  <a:pt x="481" y="600"/>
                </a:lnTo>
                <a:lnTo>
                  <a:pt x="437" y="637"/>
                </a:lnTo>
                <a:lnTo>
                  <a:pt x="391" y="676"/>
                </a:lnTo>
                <a:lnTo>
                  <a:pt x="604" y="676"/>
                </a:lnTo>
                <a:lnTo>
                  <a:pt x="617" y="676"/>
                </a:lnTo>
                <a:lnTo>
                  <a:pt x="630" y="674"/>
                </a:lnTo>
                <a:lnTo>
                  <a:pt x="640" y="673"/>
                </a:lnTo>
                <a:lnTo>
                  <a:pt x="652" y="671"/>
                </a:lnTo>
                <a:lnTo>
                  <a:pt x="662" y="670"/>
                </a:lnTo>
                <a:lnTo>
                  <a:pt x="671" y="667"/>
                </a:lnTo>
                <a:lnTo>
                  <a:pt x="679" y="663"/>
                </a:lnTo>
                <a:lnTo>
                  <a:pt x="687" y="660"/>
                </a:lnTo>
                <a:lnTo>
                  <a:pt x="694" y="655"/>
                </a:lnTo>
                <a:lnTo>
                  <a:pt x="701" y="651"/>
                </a:lnTo>
                <a:lnTo>
                  <a:pt x="707" y="645"/>
                </a:lnTo>
                <a:lnTo>
                  <a:pt x="713" y="639"/>
                </a:lnTo>
                <a:lnTo>
                  <a:pt x="719" y="632"/>
                </a:lnTo>
                <a:lnTo>
                  <a:pt x="723" y="625"/>
                </a:lnTo>
                <a:lnTo>
                  <a:pt x="727" y="616"/>
                </a:lnTo>
                <a:lnTo>
                  <a:pt x="730" y="609"/>
                </a:lnTo>
                <a:lnTo>
                  <a:pt x="761" y="615"/>
                </a:lnTo>
                <a:lnTo>
                  <a:pt x="655" y="883"/>
                </a:lnTo>
                <a:lnTo>
                  <a:pt x="652" y="880"/>
                </a:lnTo>
                <a:lnTo>
                  <a:pt x="649" y="877"/>
                </a:lnTo>
                <a:lnTo>
                  <a:pt x="648" y="874"/>
                </a:lnTo>
                <a:lnTo>
                  <a:pt x="645" y="872"/>
                </a:lnTo>
                <a:lnTo>
                  <a:pt x="642" y="870"/>
                </a:lnTo>
                <a:lnTo>
                  <a:pt x="639" y="868"/>
                </a:lnTo>
                <a:lnTo>
                  <a:pt x="636" y="867"/>
                </a:lnTo>
                <a:lnTo>
                  <a:pt x="633" y="865"/>
                </a:lnTo>
                <a:lnTo>
                  <a:pt x="629" y="864"/>
                </a:lnTo>
                <a:lnTo>
                  <a:pt x="626" y="862"/>
                </a:lnTo>
                <a:lnTo>
                  <a:pt x="621" y="862"/>
                </a:lnTo>
                <a:lnTo>
                  <a:pt x="617" y="861"/>
                </a:lnTo>
                <a:lnTo>
                  <a:pt x="613" y="861"/>
                </a:lnTo>
                <a:lnTo>
                  <a:pt x="607" y="861"/>
                </a:lnTo>
                <a:lnTo>
                  <a:pt x="603" y="859"/>
                </a:lnTo>
                <a:lnTo>
                  <a:pt x="597" y="859"/>
                </a:lnTo>
                <a:lnTo>
                  <a:pt x="0" y="859"/>
                </a:lnTo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24"/>
          <p:cNvSpPr>
            <a:spLocks/>
          </p:cNvSpPr>
          <p:nvPr/>
        </p:nvSpPr>
        <p:spPr bwMode="auto">
          <a:xfrm>
            <a:off x="1965325" y="2976563"/>
            <a:ext cx="304800" cy="377825"/>
          </a:xfrm>
          <a:custGeom>
            <a:avLst/>
            <a:gdLst>
              <a:gd name="T0" fmla="*/ 53379 w 965"/>
              <a:gd name="T1" fmla="*/ 250476 h 1163"/>
              <a:gd name="T2" fmla="*/ 52116 w 965"/>
              <a:gd name="T3" fmla="*/ 255024 h 1163"/>
              <a:gd name="T4" fmla="*/ 51484 w 965"/>
              <a:gd name="T5" fmla="*/ 259897 h 1163"/>
              <a:gd name="T6" fmla="*/ 50853 w 965"/>
              <a:gd name="T7" fmla="*/ 263795 h 1163"/>
              <a:gd name="T8" fmla="*/ 50853 w 965"/>
              <a:gd name="T9" fmla="*/ 267369 h 1163"/>
              <a:gd name="T10" fmla="*/ 50221 w 965"/>
              <a:gd name="T11" fmla="*/ 271267 h 1163"/>
              <a:gd name="T12" fmla="*/ 52116 w 965"/>
              <a:gd name="T13" fmla="*/ 286211 h 1163"/>
              <a:gd name="T14" fmla="*/ 58117 w 965"/>
              <a:gd name="T15" fmla="*/ 303754 h 1163"/>
              <a:gd name="T16" fmla="*/ 70120 w 965"/>
              <a:gd name="T17" fmla="*/ 318698 h 1163"/>
              <a:gd name="T18" fmla="*/ 87176 w 965"/>
              <a:gd name="T19" fmla="*/ 329094 h 1163"/>
              <a:gd name="T20" fmla="*/ 107707 w 965"/>
              <a:gd name="T21" fmla="*/ 334942 h 1163"/>
              <a:gd name="T22" fmla="*/ 132659 w 965"/>
              <a:gd name="T23" fmla="*/ 335267 h 1163"/>
              <a:gd name="T24" fmla="*/ 156348 w 965"/>
              <a:gd name="T25" fmla="*/ 330394 h 1163"/>
              <a:gd name="T26" fmla="*/ 176879 w 965"/>
              <a:gd name="T27" fmla="*/ 319998 h 1163"/>
              <a:gd name="T28" fmla="*/ 193303 w 965"/>
              <a:gd name="T29" fmla="*/ 304404 h 1163"/>
              <a:gd name="T30" fmla="*/ 203726 w 965"/>
              <a:gd name="T31" fmla="*/ 285562 h 1163"/>
              <a:gd name="T32" fmla="*/ 206569 w 965"/>
              <a:gd name="T33" fmla="*/ 264445 h 1163"/>
              <a:gd name="T34" fmla="*/ 203095 w 965"/>
              <a:gd name="T35" fmla="*/ 241379 h 1163"/>
              <a:gd name="T36" fmla="*/ 190776 w 965"/>
              <a:gd name="T37" fmla="*/ 221237 h 1163"/>
              <a:gd name="T38" fmla="*/ 170878 w 965"/>
              <a:gd name="T39" fmla="*/ 204994 h 1163"/>
              <a:gd name="T40" fmla="*/ 145925 w 965"/>
              <a:gd name="T41" fmla="*/ 194598 h 1163"/>
              <a:gd name="T42" fmla="*/ 115603 w 965"/>
              <a:gd name="T43" fmla="*/ 189400 h 1163"/>
              <a:gd name="T44" fmla="*/ 99810 w 965"/>
              <a:gd name="T45" fmla="*/ 188750 h 1163"/>
              <a:gd name="T46" fmla="*/ 92545 w 965"/>
              <a:gd name="T47" fmla="*/ 189400 h 1163"/>
              <a:gd name="T48" fmla="*/ 84965 w 965"/>
              <a:gd name="T49" fmla="*/ 190050 h 1163"/>
              <a:gd name="T50" fmla="*/ 77069 w 965"/>
              <a:gd name="T51" fmla="*/ 191349 h 1163"/>
              <a:gd name="T52" fmla="*/ 68541 w 965"/>
              <a:gd name="T53" fmla="*/ 192649 h 1163"/>
              <a:gd name="T54" fmla="*/ 192040 w 965"/>
              <a:gd name="T55" fmla="*/ 80893 h 1163"/>
              <a:gd name="T56" fmla="*/ 69172 w 965"/>
              <a:gd name="T57" fmla="*/ 80893 h 1163"/>
              <a:gd name="T58" fmla="*/ 61908 w 965"/>
              <a:gd name="T59" fmla="*/ 82842 h 1163"/>
              <a:gd name="T60" fmla="*/ 55590 w 965"/>
              <a:gd name="T61" fmla="*/ 86091 h 1163"/>
              <a:gd name="T62" fmla="*/ 49589 w 965"/>
              <a:gd name="T63" fmla="*/ 91614 h 1163"/>
              <a:gd name="T64" fmla="*/ 43588 w 965"/>
              <a:gd name="T65" fmla="*/ 99735 h 1163"/>
              <a:gd name="T66" fmla="*/ 27795 w 965"/>
              <a:gd name="T67" fmla="*/ 103634 h 1163"/>
              <a:gd name="T68" fmla="*/ 65382 w 965"/>
              <a:gd name="T69" fmla="*/ 1949 h 1163"/>
              <a:gd name="T70" fmla="*/ 68541 w 965"/>
              <a:gd name="T71" fmla="*/ 4223 h 1163"/>
              <a:gd name="T72" fmla="*/ 71383 w 965"/>
              <a:gd name="T73" fmla="*/ 5523 h 1163"/>
              <a:gd name="T74" fmla="*/ 75173 w 965"/>
              <a:gd name="T75" fmla="*/ 6822 h 1163"/>
              <a:gd name="T76" fmla="*/ 79911 w 965"/>
              <a:gd name="T77" fmla="*/ 7472 h 1163"/>
              <a:gd name="T78" fmla="*/ 268477 w 965"/>
              <a:gd name="T79" fmla="*/ 7472 h 1163"/>
              <a:gd name="T80" fmla="*/ 204674 w 965"/>
              <a:gd name="T81" fmla="*/ 127674 h 1163"/>
              <a:gd name="T82" fmla="*/ 238786 w 965"/>
              <a:gd name="T83" fmla="*/ 137745 h 1163"/>
              <a:gd name="T84" fmla="*/ 265950 w 965"/>
              <a:gd name="T85" fmla="*/ 155288 h 1163"/>
              <a:gd name="T86" fmla="*/ 287112 w 965"/>
              <a:gd name="T87" fmla="*/ 179004 h 1163"/>
              <a:gd name="T88" fmla="*/ 300694 w 965"/>
              <a:gd name="T89" fmla="*/ 207593 h 1163"/>
              <a:gd name="T90" fmla="*/ 304800 w 965"/>
              <a:gd name="T91" fmla="*/ 240729 h 1163"/>
              <a:gd name="T92" fmla="*/ 302905 w 965"/>
              <a:gd name="T93" fmla="*/ 262496 h 1163"/>
              <a:gd name="T94" fmla="*/ 298167 w 965"/>
              <a:gd name="T95" fmla="*/ 282313 h 1163"/>
              <a:gd name="T96" fmla="*/ 289639 w 965"/>
              <a:gd name="T97" fmla="*/ 301155 h 1163"/>
              <a:gd name="T98" fmla="*/ 278584 w 965"/>
              <a:gd name="T99" fmla="*/ 318049 h 1163"/>
              <a:gd name="T100" fmla="*/ 264055 w 965"/>
              <a:gd name="T101" fmla="*/ 334292 h 1163"/>
              <a:gd name="T102" fmla="*/ 246683 w 965"/>
              <a:gd name="T103" fmla="*/ 347937 h 1163"/>
              <a:gd name="T104" fmla="*/ 226468 w 965"/>
              <a:gd name="T105" fmla="*/ 358982 h 1163"/>
              <a:gd name="T106" fmla="*/ 205306 w 965"/>
              <a:gd name="T107" fmla="*/ 367754 h 1163"/>
              <a:gd name="T108" fmla="*/ 181932 w 965"/>
              <a:gd name="T109" fmla="*/ 373602 h 1163"/>
              <a:gd name="T110" fmla="*/ 156980 w 965"/>
              <a:gd name="T111" fmla="*/ 377175 h 1163"/>
              <a:gd name="T112" fmla="*/ 129185 w 965"/>
              <a:gd name="T113" fmla="*/ 377175 h 1163"/>
              <a:gd name="T114" fmla="*/ 100442 w 965"/>
              <a:gd name="T115" fmla="*/ 374576 h 1163"/>
              <a:gd name="T116" fmla="*/ 73910 w 965"/>
              <a:gd name="T117" fmla="*/ 369703 h 1163"/>
              <a:gd name="T118" fmla="*/ 48326 w 965"/>
              <a:gd name="T119" fmla="*/ 361581 h 1163"/>
              <a:gd name="T120" fmla="*/ 23689 w 965"/>
              <a:gd name="T121" fmla="*/ 350536 h 1163"/>
              <a:gd name="T122" fmla="*/ 0 w 965"/>
              <a:gd name="T123" fmla="*/ 335917 h 11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65" h="1163">
                <a:moveTo>
                  <a:pt x="0" y="1034"/>
                </a:moveTo>
                <a:lnTo>
                  <a:pt x="132" y="754"/>
                </a:lnTo>
                <a:lnTo>
                  <a:pt x="169" y="771"/>
                </a:lnTo>
                <a:lnTo>
                  <a:pt x="167" y="775"/>
                </a:lnTo>
                <a:lnTo>
                  <a:pt x="167" y="781"/>
                </a:lnTo>
                <a:lnTo>
                  <a:pt x="165" y="785"/>
                </a:lnTo>
                <a:lnTo>
                  <a:pt x="165" y="791"/>
                </a:lnTo>
                <a:lnTo>
                  <a:pt x="163" y="794"/>
                </a:lnTo>
                <a:lnTo>
                  <a:pt x="163" y="800"/>
                </a:lnTo>
                <a:lnTo>
                  <a:pt x="163" y="804"/>
                </a:lnTo>
                <a:lnTo>
                  <a:pt x="163" y="808"/>
                </a:lnTo>
                <a:lnTo>
                  <a:pt x="161" y="812"/>
                </a:lnTo>
                <a:lnTo>
                  <a:pt x="161" y="816"/>
                </a:lnTo>
                <a:lnTo>
                  <a:pt x="161" y="819"/>
                </a:lnTo>
                <a:lnTo>
                  <a:pt x="161" y="823"/>
                </a:lnTo>
                <a:lnTo>
                  <a:pt x="161" y="827"/>
                </a:lnTo>
                <a:lnTo>
                  <a:pt x="161" y="831"/>
                </a:lnTo>
                <a:lnTo>
                  <a:pt x="159" y="835"/>
                </a:lnTo>
                <a:lnTo>
                  <a:pt x="159" y="839"/>
                </a:lnTo>
                <a:lnTo>
                  <a:pt x="161" y="860"/>
                </a:lnTo>
                <a:lnTo>
                  <a:pt x="165" y="881"/>
                </a:lnTo>
                <a:lnTo>
                  <a:pt x="169" y="900"/>
                </a:lnTo>
                <a:lnTo>
                  <a:pt x="176" y="917"/>
                </a:lnTo>
                <a:lnTo>
                  <a:pt x="184" y="935"/>
                </a:lnTo>
                <a:lnTo>
                  <a:pt x="196" y="952"/>
                </a:lnTo>
                <a:lnTo>
                  <a:pt x="209" y="967"/>
                </a:lnTo>
                <a:lnTo>
                  <a:pt x="222" y="981"/>
                </a:lnTo>
                <a:lnTo>
                  <a:pt x="240" y="992"/>
                </a:lnTo>
                <a:lnTo>
                  <a:pt x="257" y="1004"/>
                </a:lnTo>
                <a:lnTo>
                  <a:pt x="276" y="1013"/>
                </a:lnTo>
                <a:lnTo>
                  <a:pt x="297" y="1019"/>
                </a:lnTo>
                <a:lnTo>
                  <a:pt x="318" y="1025"/>
                </a:lnTo>
                <a:lnTo>
                  <a:pt x="341" y="1031"/>
                </a:lnTo>
                <a:lnTo>
                  <a:pt x="366" y="1032"/>
                </a:lnTo>
                <a:lnTo>
                  <a:pt x="393" y="1032"/>
                </a:lnTo>
                <a:lnTo>
                  <a:pt x="420" y="1032"/>
                </a:lnTo>
                <a:lnTo>
                  <a:pt x="447" y="1029"/>
                </a:lnTo>
                <a:lnTo>
                  <a:pt x="472" y="1025"/>
                </a:lnTo>
                <a:lnTo>
                  <a:pt x="495" y="1017"/>
                </a:lnTo>
                <a:lnTo>
                  <a:pt x="518" y="1008"/>
                </a:lnTo>
                <a:lnTo>
                  <a:pt x="539" y="998"/>
                </a:lnTo>
                <a:lnTo>
                  <a:pt x="560" y="985"/>
                </a:lnTo>
                <a:lnTo>
                  <a:pt x="579" y="969"/>
                </a:lnTo>
                <a:lnTo>
                  <a:pt x="597" y="954"/>
                </a:lnTo>
                <a:lnTo>
                  <a:pt x="612" y="937"/>
                </a:lnTo>
                <a:lnTo>
                  <a:pt x="625" y="917"/>
                </a:lnTo>
                <a:lnTo>
                  <a:pt x="637" y="900"/>
                </a:lnTo>
                <a:lnTo>
                  <a:pt x="645" y="879"/>
                </a:lnTo>
                <a:lnTo>
                  <a:pt x="650" y="858"/>
                </a:lnTo>
                <a:lnTo>
                  <a:pt x="654" y="837"/>
                </a:lnTo>
                <a:lnTo>
                  <a:pt x="654" y="814"/>
                </a:lnTo>
                <a:lnTo>
                  <a:pt x="654" y="789"/>
                </a:lnTo>
                <a:lnTo>
                  <a:pt x="648" y="766"/>
                </a:lnTo>
                <a:lnTo>
                  <a:pt x="643" y="743"/>
                </a:lnTo>
                <a:lnTo>
                  <a:pt x="633" y="722"/>
                </a:lnTo>
                <a:lnTo>
                  <a:pt x="620" y="700"/>
                </a:lnTo>
                <a:lnTo>
                  <a:pt x="604" y="681"/>
                </a:lnTo>
                <a:lnTo>
                  <a:pt x="585" y="664"/>
                </a:lnTo>
                <a:lnTo>
                  <a:pt x="564" y="647"/>
                </a:lnTo>
                <a:lnTo>
                  <a:pt x="541" y="631"/>
                </a:lnTo>
                <a:lnTo>
                  <a:pt x="516" y="618"/>
                </a:lnTo>
                <a:lnTo>
                  <a:pt x="491" y="606"/>
                </a:lnTo>
                <a:lnTo>
                  <a:pt x="462" y="599"/>
                </a:lnTo>
                <a:lnTo>
                  <a:pt x="432" y="591"/>
                </a:lnTo>
                <a:lnTo>
                  <a:pt x="401" y="585"/>
                </a:lnTo>
                <a:lnTo>
                  <a:pt x="366" y="583"/>
                </a:lnTo>
                <a:lnTo>
                  <a:pt x="332" y="581"/>
                </a:lnTo>
                <a:lnTo>
                  <a:pt x="324" y="581"/>
                </a:lnTo>
                <a:lnTo>
                  <a:pt x="316" y="581"/>
                </a:lnTo>
                <a:lnTo>
                  <a:pt x="309" y="581"/>
                </a:lnTo>
                <a:lnTo>
                  <a:pt x="301" y="583"/>
                </a:lnTo>
                <a:lnTo>
                  <a:pt x="293" y="583"/>
                </a:lnTo>
                <a:lnTo>
                  <a:pt x="286" y="583"/>
                </a:lnTo>
                <a:lnTo>
                  <a:pt x="276" y="585"/>
                </a:lnTo>
                <a:lnTo>
                  <a:pt x="269" y="585"/>
                </a:lnTo>
                <a:lnTo>
                  <a:pt x="261" y="587"/>
                </a:lnTo>
                <a:lnTo>
                  <a:pt x="251" y="587"/>
                </a:lnTo>
                <a:lnTo>
                  <a:pt x="244" y="589"/>
                </a:lnTo>
                <a:lnTo>
                  <a:pt x="234" y="589"/>
                </a:lnTo>
                <a:lnTo>
                  <a:pt x="226" y="591"/>
                </a:lnTo>
                <a:lnTo>
                  <a:pt x="217" y="593"/>
                </a:lnTo>
                <a:lnTo>
                  <a:pt x="207" y="595"/>
                </a:lnTo>
                <a:lnTo>
                  <a:pt x="199" y="597"/>
                </a:lnTo>
                <a:lnTo>
                  <a:pt x="608" y="249"/>
                </a:lnTo>
                <a:lnTo>
                  <a:pt x="236" y="249"/>
                </a:lnTo>
                <a:lnTo>
                  <a:pt x="228" y="249"/>
                </a:lnTo>
                <a:lnTo>
                  <a:pt x="219" y="249"/>
                </a:lnTo>
                <a:lnTo>
                  <a:pt x="211" y="251"/>
                </a:lnTo>
                <a:lnTo>
                  <a:pt x="203" y="253"/>
                </a:lnTo>
                <a:lnTo>
                  <a:pt x="196" y="255"/>
                </a:lnTo>
                <a:lnTo>
                  <a:pt x="190" y="257"/>
                </a:lnTo>
                <a:lnTo>
                  <a:pt x="182" y="261"/>
                </a:lnTo>
                <a:lnTo>
                  <a:pt x="176" y="265"/>
                </a:lnTo>
                <a:lnTo>
                  <a:pt x="171" y="271"/>
                </a:lnTo>
                <a:lnTo>
                  <a:pt x="163" y="276"/>
                </a:lnTo>
                <a:lnTo>
                  <a:pt x="157" y="282"/>
                </a:lnTo>
                <a:lnTo>
                  <a:pt x="151" y="290"/>
                </a:lnTo>
                <a:lnTo>
                  <a:pt x="146" y="297"/>
                </a:lnTo>
                <a:lnTo>
                  <a:pt x="138" y="307"/>
                </a:lnTo>
                <a:lnTo>
                  <a:pt x="132" y="317"/>
                </a:lnTo>
                <a:lnTo>
                  <a:pt x="125" y="328"/>
                </a:lnTo>
                <a:lnTo>
                  <a:pt x="88" y="319"/>
                </a:lnTo>
                <a:lnTo>
                  <a:pt x="199" y="0"/>
                </a:lnTo>
                <a:lnTo>
                  <a:pt x="203" y="2"/>
                </a:lnTo>
                <a:lnTo>
                  <a:pt x="207" y="6"/>
                </a:lnTo>
                <a:lnTo>
                  <a:pt x="209" y="8"/>
                </a:lnTo>
                <a:lnTo>
                  <a:pt x="213" y="11"/>
                </a:lnTo>
                <a:lnTo>
                  <a:pt x="217" y="13"/>
                </a:lnTo>
                <a:lnTo>
                  <a:pt x="221" y="15"/>
                </a:lnTo>
                <a:lnTo>
                  <a:pt x="224" y="17"/>
                </a:lnTo>
                <a:lnTo>
                  <a:pt x="226" y="17"/>
                </a:lnTo>
                <a:lnTo>
                  <a:pt x="230" y="19"/>
                </a:lnTo>
                <a:lnTo>
                  <a:pt x="234" y="21"/>
                </a:lnTo>
                <a:lnTo>
                  <a:pt x="238" y="21"/>
                </a:lnTo>
                <a:lnTo>
                  <a:pt x="244" y="21"/>
                </a:lnTo>
                <a:lnTo>
                  <a:pt x="247" y="23"/>
                </a:lnTo>
                <a:lnTo>
                  <a:pt x="253" y="23"/>
                </a:lnTo>
                <a:lnTo>
                  <a:pt x="259" y="23"/>
                </a:lnTo>
                <a:lnTo>
                  <a:pt x="263" y="23"/>
                </a:lnTo>
                <a:lnTo>
                  <a:pt x="850" y="23"/>
                </a:lnTo>
                <a:lnTo>
                  <a:pt x="906" y="155"/>
                </a:lnTo>
                <a:lnTo>
                  <a:pt x="608" y="390"/>
                </a:lnTo>
                <a:lnTo>
                  <a:pt x="648" y="393"/>
                </a:lnTo>
                <a:lnTo>
                  <a:pt x="687" y="403"/>
                </a:lnTo>
                <a:lnTo>
                  <a:pt x="721" y="413"/>
                </a:lnTo>
                <a:lnTo>
                  <a:pt x="756" y="424"/>
                </a:lnTo>
                <a:lnTo>
                  <a:pt x="787" y="439"/>
                </a:lnTo>
                <a:lnTo>
                  <a:pt x="815" y="459"/>
                </a:lnTo>
                <a:lnTo>
                  <a:pt x="842" y="478"/>
                </a:lnTo>
                <a:lnTo>
                  <a:pt x="869" y="501"/>
                </a:lnTo>
                <a:lnTo>
                  <a:pt x="890" y="526"/>
                </a:lnTo>
                <a:lnTo>
                  <a:pt x="909" y="551"/>
                </a:lnTo>
                <a:lnTo>
                  <a:pt x="927" y="580"/>
                </a:lnTo>
                <a:lnTo>
                  <a:pt x="940" y="608"/>
                </a:lnTo>
                <a:lnTo>
                  <a:pt x="952" y="639"/>
                </a:lnTo>
                <a:lnTo>
                  <a:pt x="957" y="672"/>
                </a:lnTo>
                <a:lnTo>
                  <a:pt x="963" y="704"/>
                </a:lnTo>
                <a:lnTo>
                  <a:pt x="965" y="741"/>
                </a:lnTo>
                <a:lnTo>
                  <a:pt x="963" y="764"/>
                </a:lnTo>
                <a:lnTo>
                  <a:pt x="961" y="785"/>
                </a:lnTo>
                <a:lnTo>
                  <a:pt x="959" y="808"/>
                </a:lnTo>
                <a:lnTo>
                  <a:pt x="955" y="829"/>
                </a:lnTo>
                <a:lnTo>
                  <a:pt x="950" y="848"/>
                </a:lnTo>
                <a:lnTo>
                  <a:pt x="944" y="869"/>
                </a:lnTo>
                <a:lnTo>
                  <a:pt x="936" y="889"/>
                </a:lnTo>
                <a:lnTo>
                  <a:pt x="929" y="908"/>
                </a:lnTo>
                <a:lnTo>
                  <a:pt x="917" y="927"/>
                </a:lnTo>
                <a:lnTo>
                  <a:pt x="907" y="944"/>
                </a:lnTo>
                <a:lnTo>
                  <a:pt x="896" y="961"/>
                </a:lnTo>
                <a:lnTo>
                  <a:pt x="882" y="979"/>
                </a:lnTo>
                <a:lnTo>
                  <a:pt x="867" y="996"/>
                </a:lnTo>
                <a:lnTo>
                  <a:pt x="852" y="1011"/>
                </a:lnTo>
                <a:lnTo>
                  <a:pt x="836" y="1029"/>
                </a:lnTo>
                <a:lnTo>
                  <a:pt x="817" y="1042"/>
                </a:lnTo>
                <a:lnTo>
                  <a:pt x="800" y="1057"/>
                </a:lnTo>
                <a:lnTo>
                  <a:pt x="781" y="1071"/>
                </a:lnTo>
                <a:lnTo>
                  <a:pt x="760" y="1084"/>
                </a:lnTo>
                <a:lnTo>
                  <a:pt x="741" y="1096"/>
                </a:lnTo>
                <a:lnTo>
                  <a:pt x="717" y="1105"/>
                </a:lnTo>
                <a:lnTo>
                  <a:pt x="696" y="1115"/>
                </a:lnTo>
                <a:lnTo>
                  <a:pt x="673" y="1125"/>
                </a:lnTo>
                <a:lnTo>
                  <a:pt x="650" y="1132"/>
                </a:lnTo>
                <a:lnTo>
                  <a:pt x="625" y="1140"/>
                </a:lnTo>
                <a:lnTo>
                  <a:pt x="602" y="1146"/>
                </a:lnTo>
                <a:lnTo>
                  <a:pt x="576" y="1150"/>
                </a:lnTo>
                <a:lnTo>
                  <a:pt x="551" y="1155"/>
                </a:lnTo>
                <a:lnTo>
                  <a:pt x="524" y="1157"/>
                </a:lnTo>
                <a:lnTo>
                  <a:pt x="497" y="1161"/>
                </a:lnTo>
                <a:lnTo>
                  <a:pt x="468" y="1161"/>
                </a:lnTo>
                <a:lnTo>
                  <a:pt x="439" y="1163"/>
                </a:lnTo>
                <a:lnTo>
                  <a:pt x="409" y="1161"/>
                </a:lnTo>
                <a:lnTo>
                  <a:pt x="378" y="1161"/>
                </a:lnTo>
                <a:lnTo>
                  <a:pt x="349" y="1157"/>
                </a:lnTo>
                <a:lnTo>
                  <a:pt x="318" y="1153"/>
                </a:lnTo>
                <a:lnTo>
                  <a:pt x="290" y="1150"/>
                </a:lnTo>
                <a:lnTo>
                  <a:pt x="263" y="1144"/>
                </a:lnTo>
                <a:lnTo>
                  <a:pt x="234" y="1138"/>
                </a:lnTo>
                <a:lnTo>
                  <a:pt x="207" y="1130"/>
                </a:lnTo>
                <a:lnTo>
                  <a:pt x="180" y="1123"/>
                </a:lnTo>
                <a:lnTo>
                  <a:pt x="153" y="1113"/>
                </a:lnTo>
                <a:lnTo>
                  <a:pt x="127" y="1102"/>
                </a:lnTo>
                <a:lnTo>
                  <a:pt x="102" y="1090"/>
                </a:lnTo>
                <a:lnTo>
                  <a:pt x="75" y="1079"/>
                </a:lnTo>
                <a:lnTo>
                  <a:pt x="50" y="1065"/>
                </a:lnTo>
                <a:lnTo>
                  <a:pt x="25" y="1050"/>
                </a:lnTo>
                <a:lnTo>
                  <a:pt x="0" y="1034"/>
                </a:lnTo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25"/>
          <p:cNvSpPr>
            <a:spLocks/>
          </p:cNvSpPr>
          <p:nvPr/>
        </p:nvSpPr>
        <p:spPr bwMode="auto">
          <a:xfrm>
            <a:off x="1927225" y="3648075"/>
            <a:ext cx="381000" cy="415925"/>
          </a:xfrm>
          <a:custGeom>
            <a:avLst/>
            <a:gdLst>
              <a:gd name="T0" fmla="*/ 158206 w 1050"/>
              <a:gd name="T1" fmla="*/ 394638 h 1270"/>
              <a:gd name="T2" fmla="*/ 170543 w 1050"/>
              <a:gd name="T3" fmla="*/ 389398 h 1270"/>
              <a:gd name="T4" fmla="*/ 179614 w 1050"/>
              <a:gd name="T5" fmla="*/ 381865 h 1270"/>
              <a:gd name="T6" fmla="*/ 183969 w 1050"/>
              <a:gd name="T7" fmla="*/ 371713 h 1270"/>
              <a:gd name="T8" fmla="*/ 21771 w 1050"/>
              <a:gd name="T9" fmla="*/ 322915 h 1270"/>
              <a:gd name="T10" fmla="*/ 15966 w 1050"/>
              <a:gd name="T11" fmla="*/ 323570 h 1270"/>
              <a:gd name="T12" fmla="*/ 10523 w 1050"/>
              <a:gd name="T13" fmla="*/ 324553 h 1270"/>
              <a:gd name="T14" fmla="*/ 5443 w 1050"/>
              <a:gd name="T15" fmla="*/ 325863 h 1270"/>
              <a:gd name="T16" fmla="*/ 726 w 1050"/>
              <a:gd name="T17" fmla="*/ 328483 h 1270"/>
              <a:gd name="T18" fmla="*/ 726 w 1050"/>
              <a:gd name="T19" fmla="*/ 325863 h 1270"/>
              <a:gd name="T20" fmla="*/ 0 w 1050"/>
              <a:gd name="T21" fmla="*/ 323570 h 1270"/>
              <a:gd name="T22" fmla="*/ 0 w 1050"/>
              <a:gd name="T23" fmla="*/ 320295 h 1270"/>
              <a:gd name="T24" fmla="*/ 4717 w 1050"/>
              <a:gd name="T25" fmla="*/ 297698 h 1270"/>
              <a:gd name="T26" fmla="*/ 22860 w 1050"/>
              <a:gd name="T27" fmla="*/ 261018 h 1270"/>
              <a:gd name="T28" fmla="*/ 51526 w 1050"/>
              <a:gd name="T29" fmla="*/ 220735 h 1270"/>
              <a:gd name="T30" fmla="*/ 79466 w 1050"/>
              <a:gd name="T31" fmla="*/ 176850 h 1270"/>
              <a:gd name="T32" fmla="*/ 94706 w 1050"/>
              <a:gd name="T33" fmla="*/ 146065 h 1270"/>
              <a:gd name="T34" fmla="*/ 101600 w 1050"/>
              <a:gd name="T35" fmla="*/ 120193 h 1270"/>
              <a:gd name="T36" fmla="*/ 102326 w 1050"/>
              <a:gd name="T37" fmla="*/ 103818 h 1270"/>
              <a:gd name="T38" fmla="*/ 100874 w 1050"/>
              <a:gd name="T39" fmla="*/ 96285 h 1270"/>
              <a:gd name="T40" fmla="*/ 96883 w 1050"/>
              <a:gd name="T41" fmla="*/ 91373 h 1270"/>
              <a:gd name="T42" fmla="*/ 89989 w 1050"/>
              <a:gd name="T43" fmla="*/ 86133 h 1270"/>
              <a:gd name="T44" fmla="*/ 101600 w 1050"/>
              <a:gd name="T45" fmla="*/ 72378 h 1270"/>
              <a:gd name="T46" fmla="*/ 130266 w 1050"/>
              <a:gd name="T47" fmla="*/ 50435 h 1270"/>
              <a:gd name="T48" fmla="*/ 153126 w 1050"/>
              <a:gd name="T49" fmla="*/ 29475 h 1270"/>
              <a:gd name="T50" fmla="*/ 172720 w 1050"/>
              <a:gd name="T51" fmla="*/ 10153 h 1270"/>
              <a:gd name="T52" fmla="*/ 185420 w 1050"/>
              <a:gd name="T53" fmla="*/ 5568 h 1270"/>
              <a:gd name="T54" fmla="*/ 190863 w 1050"/>
              <a:gd name="T55" fmla="*/ 18340 h 1270"/>
              <a:gd name="T56" fmla="*/ 194491 w 1050"/>
              <a:gd name="T57" fmla="*/ 31440 h 1270"/>
              <a:gd name="T58" fmla="*/ 196306 w 1050"/>
              <a:gd name="T59" fmla="*/ 46505 h 1270"/>
              <a:gd name="T60" fmla="*/ 195217 w 1050"/>
              <a:gd name="T61" fmla="*/ 71723 h 1270"/>
              <a:gd name="T62" fmla="*/ 183243 w 1050"/>
              <a:gd name="T63" fmla="*/ 110040 h 1270"/>
              <a:gd name="T64" fmla="*/ 159657 w 1050"/>
              <a:gd name="T65" fmla="*/ 154253 h 1270"/>
              <a:gd name="T66" fmla="*/ 123371 w 1050"/>
              <a:gd name="T67" fmla="*/ 204360 h 1270"/>
              <a:gd name="T68" fmla="*/ 89263 w 1050"/>
              <a:gd name="T69" fmla="*/ 245298 h 1270"/>
              <a:gd name="T70" fmla="*/ 69669 w 1050"/>
              <a:gd name="T71" fmla="*/ 267895 h 1270"/>
              <a:gd name="T72" fmla="*/ 184694 w 1050"/>
              <a:gd name="T73" fmla="*/ 151633 h 1270"/>
              <a:gd name="T74" fmla="*/ 223520 w 1050"/>
              <a:gd name="T75" fmla="*/ 136568 h 1270"/>
              <a:gd name="T76" fmla="*/ 255814 w 1050"/>
              <a:gd name="T77" fmla="*/ 115280 h 1270"/>
              <a:gd name="T78" fmla="*/ 281577 w 1050"/>
              <a:gd name="T79" fmla="*/ 86788 h 1270"/>
              <a:gd name="T80" fmla="*/ 300809 w 1050"/>
              <a:gd name="T81" fmla="*/ 51090 h 1270"/>
              <a:gd name="T82" fmla="*/ 306614 w 1050"/>
              <a:gd name="T83" fmla="*/ 65500 h 1270"/>
              <a:gd name="T84" fmla="*/ 303711 w 1050"/>
              <a:gd name="T85" fmla="*/ 83513 h 1270"/>
              <a:gd name="T86" fmla="*/ 301534 w 1050"/>
              <a:gd name="T87" fmla="*/ 101198 h 1270"/>
              <a:gd name="T88" fmla="*/ 300809 w 1050"/>
              <a:gd name="T89" fmla="*/ 118228 h 1270"/>
              <a:gd name="T90" fmla="*/ 329474 w 1050"/>
              <a:gd name="T91" fmla="*/ 276738 h 1270"/>
              <a:gd name="T92" fmla="*/ 342174 w 1050"/>
              <a:gd name="T93" fmla="*/ 276083 h 1270"/>
              <a:gd name="T94" fmla="*/ 353060 w 1050"/>
              <a:gd name="T95" fmla="*/ 273135 h 1270"/>
              <a:gd name="T96" fmla="*/ 361406 w 1050"/>
              <a:gd name="T97" fmla="*/ 267568 h 1270"/>
              <a:gd name="T98" fmla="*/ 369026 w 1050"/>
              <a:gd name="T99" fmla="*/ 259708 h 1270"/>
              <a:gd name="T100" fmla="*/ 347617 w 1050"/>
              <a:gd name="T101" fmla="*/ 336015 h 1270"/>
              <a:gd name="T102" fmla="*/ 345440 w 1050"/>
              <a:gd name="T103" fmla="*/ 329793 h 1270"/>
              <a:gd name="T104" fmla="*/ 341449 w 1050"/>
              <a:gd name="T105" fmla="*/ 325863 h 1270"/>
              <a:gd name="T106" fmla="*/ 334191 w 1050"/>
              <a:gd name="T107" fmla="*/ 323570 h 1270"/>
              <a:gd name="T108" fmla="*/ 300809 w 1050"/>
              <a:gd name="T109" fmla="*/ 322915 h 1270"/>
              <a:gd name="T110" fmla="*/ 302260 w 1050"/>
              <a:gd name="T111" fmla="*/ 374333 h 1270"/>
              <a:gd name="T112" fmla="*/ 308066 w 1050"/>
              <a:gd name="T113" fmla="*/ 383830 h 1270"/>
              <a:gd name="T114" fmla="*/ 317500 w 1050"/>
              <a:gd name="T115" fmla="*/ 390708 h 1270"/>
              <a:gd name="T116" fmla="*/ 330926 w 1050"/>
              <a:gd name="T117" fmla="*/ 395948 h 127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050" h="1270">
                <a:moveTo>
                  <a:pt x="415" y="1270"/>
                </a:moveTo>
                <a:lnTo>
                  <a:pt x="415" y="1210"/>
                </a:lnTo>
                <a:lnTo>
                  <a:pt x="426" y="1209"/>
                </a:lnTo>
                <a:lnTo>
                  <a:pt x="436" y="1205"/>
                </a:lnTo>
                <a:lnTo>
                  <a:pt x="445" y="1203"/>
                </a:lnTo>
                <a:lnTo>
                  <a:pt x="455" y="1199"/>
                </a:lnTo>
                <a:lnTo>
                  <a:pt x="463" y="1193"/>
                </a:lnTo>
                <a:lnTo>
                  <a:pt x="470" y="1189"/>
                </a:lnTo>
                <a:lnTo>
                  <a:pt x="478" y="1184"/>
                </a:lnTo>
                <a:lnTo>
                  <a:pt x="484" y="1178"/>
                </a:lnTo>
                <a:lnTo>
                  <a:pt x="490" y="1172"/>
                </a:lnTo>
                <a:lnTo>
                  <a:pt x="495" y="1166"/>
                </a:lnTo>
                <a:lnTo>
                  <a:pt x="499" y="1159"/>
                </a:lnTo>
                <a:lnTo>
                  <a:pt x="503" y="1151"/>
                </a:lnTo>
                <a:lnTo>
                  <a:pt x="505" y="1143"/>
                </a:lnTo>
                <a:lnTo>
                  <a:pt x="507" y="1135"/>
                </a:lnTo>
                <a:lnTo>
                  <a:pt x="509" y="1128"/>
                </a:lnTo>
                <a:lnTo>
                  <a:pt x="509" y="1118"/>
                </a:lnTo>
                <a:lnTo>
                  <a:pt x="509" y="986"/>
                </a:lnTo>
                <a:lnTo>
                  <a:pt x="60" y="986"/>
                </a:lnTo>
                <a:lnTo>
                  <a:pt x="56" y="986"/>
                </a:lnTo>
                <a:lnTo>
                  <a:pt x="52" y="988"/>
                </a:lnTo>
                <a:lnTo>
                  <a:pt x="48" y="988"/>
                </a:lnTo>
                <a:lnTo>
                  <a:pt x="44" y="988"/>
                </a:lnTo>
                <a:lnTo>
                  <a:pt x="40" y="988"/>
                </a:lnTo>
                <a:lnTo>
                  <a:pt x="36" y="989"/>
                </a:lnTo>
                <a:lnTo>
                  <a:pt x="33" y="989"/>
                </a:lnTo>
                <a:lnTo>
                  <a:pt x="29" y="991"/>
                </a:lnTo>
                <a:lnTo>
                  <a:pt x="25" y="991"/>
                </a:lnTo>
                <a:lnTo>
                  <a:pt x="21" y="993"/>
                </a:lnTo>
                <a:lnTo>
                  <a:pt x="17" y="993"/>
                </a:lnTo>
                <a:lnTo>
                  <a:pt x="15" y="995"/>
                </a:lnTo>
                <a:lnTo>
                  <a:pt x="12" y="997"/>
                </a:lnTo>
                <a:lnTo>
                  <a:pt x="8" y="999"/>
                </a:lnTo>
                <a:lnTo>
                  <a:pt x="6" y="1001"/>
                </a:lnTo>
                <a:lnTo>
                  <a:pt x="2" y="1003"/>
                </a:lnTo>
                <a:lnTo>
                  <a:pt x="2" y="1001"/>
                </a:lnTo>
                <a:lnTo>
                  <a:pt x="2" y="999"/>
                </a:lnTo>
                <a:lnTo>
                  <a:pt x="2" y="997"/>
                </a:lnTo>
                <a:lnTo>
                  <a:pt x="2" y="995"/>
                </a:lnTo>
                <a:lnTo>
                  <a:pt x="0" y="993"/>
                </a:lnTo>
                <a:lnTo>
                  <a:pt x="0" y="991"/>
                </a:lnTo>
                <a:lnTo>
                  <a:pt x="0" y="989"/>
                </a:lnTo>
                <a:lnTo>
                  <a:pt x="0" y="988"/>
                </a:lnTo>
                <a:lnTo>
                  <a:pt x="0" y="986"/>
                </a:lnTo>
                <a:lnTo>
                  <a:pt x="0" y="984"/>
                </a:lnTo>
                <a:lnTo>
                  <a:pt x="0" y="982"/>
                </a:lnTo>
                <a:lnTo>
                  <a:pt x="0" y="978"/>
                </a:lnTo>
                <a:lnTo>
                  <a:pt x="0" y="976"/>
                </a:lnTo>
                <a:lnTo>
                  <a:pt x="2" y="955"/>
                </a:lnTo>
                <a:lnTo>
                  <a:pt x="6" y="934"/>
                </a:lnTo>
                <a:lnTo>
                  <a:pt x="13" y="909"/>
                </a:lnTo>
                <a:lnTo>
                  <a:pt x="21" y="884"/>
                </a:lnTo>
                <a:lnTo>
                  <a:pt x="33" y="857"/>
                </a:lnTo>
                <a:lnTo>
                  <a:pt x="48" y="828"/>
                </a:lnTo>
                <a:lnTo>
                  <a:pt x="63" y="797"/>
                </a:lnTo>
                <a:lnTo>
                  <a:pt x="83" y="767"/>
                </a:lnTo>
                <a:lnTo>
                  <a:pt x="88" y="757"/>
                </a:lnTo>
                <a:lnTo>
                  <a:pt x="117" y="715"/>
                </a:lnTo>
                <a:lnTo>
                  <a:pt x="142" y="674"/>
                </a:lnTo>
                <a:lnTo>
                  <a:pt x="163" y="636"/>
                </a:lnTo>
                <a:lnTo>
                  <a:pt x="184" y="601"/>
                </a:lnTo>
                <a:lnTo>
                  <a:pt x="202" y="569"/>
                </a:lnTo>
                <a:lnTo>
                  <a:pt x="219" y="540"/>
                </a:lnTo>
                <a:lnTo>
                  <a:pt x="232" y="513"/>
                </a:lnTo>
                <a:lnTo>
                  <a:pt x="244" y="490"/>
                </a:lnTo>
                <a:lnTo>
                  <a:pt x="253" y="467"/>
                </a:lnTo>
                <a:lnTo>
                  <a:pt x="261" y="446"/>
                </a:lnTo>
                <a:lnTo>
                  <a:pt x="267" y="425"/>
                </a:lnTo>
                <a:lnTo>
                  <a:pt x="273" y="403"/>
                </a:lnTo>
                <a:lnTo>
                  <a:pt x="278" y="384"/>
                </a:lnTo>
                <a:lnTo>
                  <a:pt x="280" y="367"/>
                </a:lnTo>
                <a:lnTo>
                  <a:pt x="282" y="350"/>
                </a:lnTo>
                <a:lnTo>
                  <a:pt x="284" y="332"/>
                </a:lnTo>
                <a:lnTo>
                  <a:pt x="284" y="325"/>
                </a:lnTo>
                <a:lnTo>
                  <a:pt x="282" y="317"/>
                </a:lnTo>
                <a:lnTo>
                  <a:pt x="282" y="311"/>
                </a:lnTo>
                <a:lnTo>
                  <a:pt x="280" y="305"/>
                </a:lnTo>
                <a:lnTo>
                  <a:pt x="278" y="300"/>
                </a:lnTo>
                <a:lnTo>
                  <a:pt x="278" y="294"/>
                </a:lnTo>
                <a:lnTo>
                  <a:pt x="275" y="290"/>
                </a:lnTo>
                <a:lnTo>
                  <a:pt x="273" y="286"/>
                </a:lnTo>
                <a:lnTo>
                  <a:pt x="271" y="282"/>
                </a:lnTo>
                <a:lnTo>
                  <a:pt x="267" y="279"/>
                </a:lnTo>
                <a:lnTo>
                  <a:pt x="263" y="275"/>
                </a:lnTo>
                <a:lnTo>
                  <a:pt x="257" y="271"/>
                </a:lnTo>
                <a:lnTo>
                  <a:pt x="253" y="267"/>
                </a:lnTo>
                <a:lnTo>
                  <a:pt x="248" y="263"/>
                </a:lnTo>
                <a:lnTo>
                  <a:pt x="242" y="259"/>
                </a:lnTo>
                <a:lnTo>
                  <a:pt x="234" y="257"/>
                </a:lnTo>
                <a:lnTo>
                  <a:pt x="257" y="238"/>
                </a:lnTo>
                <a:lnTo>
                  <a:pt x="280" y="221"/>
                </a:lnTo>
                <a:lnTo>
                  <a:pt x="301" y="204"/>
                </a:lnTo>
                <a:lnTo>
                  <a:pt x="321" y="186"/>
                </a:lnTo>
                <a:lnTo>
                  <a:pt x="340" y="169"/>
                </a:lnTo>
                <a:lnTo>
                  <a:pt x="359" y="154"/>
                </a:lnTo>
                <a:lnTo>
                  <a:pt x="376" y="138"/>
                </a:lnTo>
                <a:lnTo>
                  <a:pt x="392" y="121"/>
                </a:lnTo>
                <a:lnTo>
                  <a:pt x="407" y="106"/>
                </a:lnTo>
                <a:lnTo>
                  <a:pt x="422" y="90"/>
                </a:lnTo>
                <a:lnTo>
                  <a:pt x="438" y="75"/>
                </a:lnTo>
                <a:lnTo>
                  <a:pt x="451" y="59"/>
                </a:lnTo>
                <a:lnTo>
                  <a:pt x="465" y="44"/>
                </a:lnTo>
                <a:lnTo>
                  <a:pt x="476" y="31"/>
                </a:lnTo>
                <a:lnTo>
                  <a:pt x="490" y="15"/>
                </a:lnTo>
                <a:lnTo>
                  <a:pt x="501" y="0"/>
                </a:lnTo>
                <a:lnTo>
                  <a:pt x="505" y="8"/>
                </a:lnTo>
                <a:lnTo>
                  <a:pt x="511" y="17"/>
                </a:lnTo>
                <a:lnTo>
                  <a:pt x="514" y="27"/>
                </a:lnTo>
                <a:lnTo>
                  <a:pt x="518" y="36"/>
                </a:lnTo>
                <a:lnTo>
                  <a:pt x="522" y="46"/>
                </a:lnTo>
                <a:lnTo>
                  <a:pt x="526" y="56"/>
                </a:lnTo>
                <a:lnTo>
                  <a:pt x="530" y="65"/>
                </a:lnTo>
                <a:lnTo>
                  <a:pt x="532" y="75"/>
                </a:lnTo>
                <a:lnTo>
                  <a:pt x="534" y="84"/>
                </a:lnTo>
                <a:lnTo>
                  <a:pt x="536" y="96"/>
                </a:lnTo>
                <a:lnTo>
                  <a:pt x="538" y="106"/>
                </a:lnTo>
                <a:lnTo>
                  <a:pt x="539" y="117"/>
                </a:lnTo>
                <a:lnTo>
                  <a:pt x="541" y="129"/>
                </a:lnTo>
                <a:lnTo>
                  <a:pt x="541" y="142"/>
                </a:lnTo>
                <a:lnTo>
                  <a:pt x="541" y="154"/>
                </a:lnTo>
                <a:lnTo>
                  <a:pt x="541" y="167"/>
                </a:lnTo>
                <a:lnTo>
                  <a:pt x="541" y="192"/>
                </a:lnTo>
                <a:lnTo>
                  <a:pt x="538" y="219"/>
                </a:lnTo>
                <a:lnTo>
                  <a:pt x="534" y="246"/>
                </a:lnTo>
                <a:lnTo>
                  <a:pt x="526" y="275"/>
                </a:lnTo>
                <a:lnTo>
                  <a:pt x="516" y="304"/>
                </a:lnTo>
                <a:lnTo>
                  <a:pt x="505" y="336"/>
                </a:lnTo>
                <a:lnTo>
                  <a:pt x="491" y="367"/>
                </a:lnTo>
                <a:lnTo>
                  <a:pt x="476" y="402"/>
                </a:lnTo>
                <a:lnTo>
                  <a:pt x="459" y="434"/>
                </a:lnTo>
                <a:lnTo>
                  <a:pt x="440" y="471"/>
                </a:lnTo>
                <a:lnTo>
                  <a:pt x="417" y="507"/>
                </a:lnTo>
                <a:lnTo>
                  <a:pt x="394" y="546"/>
                </a:lnTo>
                <a:lnTo>
                  <a:pt x="367" y="584"/>
                </a:lnTo>
                <a:lnTo>
                  <a:pt x="340" y="624"/>
                </a:lnTo>
                <a:lnTo>
                  <a:pt x="309" y="665"/>
                </a:lnTo>
                <a:lnTo>
                  <a:pt x="278" y="707"/>
                </a:lnTo>
                <a:lnTo>
                  <a:pt x="261" y="728"/>
                </a:lnTo>
                <a:lnTo>
                  <a:pt x="246" y="749"/>
                </a:lnTo>
                <a:lnTo>
                  <a:pt x="230" y="769"/>
                </a:lnTo>
                <a:lnTo>
                  <a:pt x="217" y="786"/>
                </a:lnTo>
                <a:lnTo>
                  <a:pt x="205" y="803"/>
                </a:lnTo>
                <a:lnTo>
                  <a:pt x="192" y="818"/>
                </a:lnTo>
                <a:lnTo>
                  <a:pt x="182" y="834"/>
                </a:lnTo>
                <a:lnTo>
                  <a:pt x="173" y="845"/>
                </a:lnTo>
                <a:lnTo>
                  <a:pt x="509" y="845"/>
                </a:lnTo>
                <a:lnTo>
                  <a:pt x="509" y="463"/>
                </a:lnTo>
                <a:lnTo>
                  <a:pt x="538" y="453"/>
                </a:lnTo>
                <a:lnTo>
                  <a:pt x="564" y="442"/>
                </a:lnTo>
                <a:lnTo>
                  <a:pt x="591" y="430"/>
                </a:lnTo>
                <a:lnTo>
                  <a:pt x="616" y="417"/>
                </a:lnTo>
                <a:lnTo>
                  <a:pt x="639" y="403"/>
                </a:lnTo>
                <a:lnTo>
                  <a:pt x="662" y="388"/>
                </a:lnTo>
                <a:lnTo>
                  <a:pt x="683" y="371"/>
                </a:lnTo>
                <a:lnTo>
                  <a:pt x="705" y="352"/>
                </a:lnTo>
                <a:lnTo>
                  <a:pt x="724" y="332"/>
                </a:lnTo>
                <a:lnTo>
                  <a:pt x="741" y="311"/>
                </a:lnTo>
                <a:lnTo>
                  <a:pt x="758" y="288"/>
                </a:lnTo>
                <a:lnTo>
                  <a:pt x="776" y="265"/>
                </a:lnTo>
                <a:lnTo>
                  <a:pt x="791" y="240"/>
                </a:lnTo>
                <a:lnTo>
                  <a:pt x="804" y="213"/>
                </a:lnTo>
                <a:lnTo>
                  <a:pt x="818" y="186"/>
                </a:lnTo>
                <a:lnTo>
                  <a:pt x="829" y="156"/>
                </a:lnTo>
                <a:lnTo>
                  <a:pt x="850" y="156"/>
                </a:lnTo>
                <a:lnTo>
                  <a:pt x="849" y="171"/>
                </a:lnTo>
                <a:lnTo>
                  <a:pt x="847" y="186"/>
                </a:lnTo>
                <a:lnTo>
                  <a:pt x="845" y="200"/>
                </a:lnTo>
                <a:lnTo>
                  <a:pt x="843" y="213"/>
                </a:lnTo>
                <a:lnTo>
                  <a:pt x="841" y="229"/>
                </a:lnTo>
                <a:lnTo>
                  <a:pt x="839" y="242"/>
                </a:lnTo>
                <a:lnTo>
                  <a:pt x="837" y="255"/>
                </a:lnTo>
                <a:lnTo>
                  <a:pt x="835" y="269"/>
                </a:lnTo>
                <a:lnTo>
                  <a:pt x="833" y="282"/>
                </a:lnTo>
                <a:lnTo>
                  <a:pt x="833" y="296"/>
                </a:lnTo>
                <a:lnTo>
                  <a:pt x="831" y="309"/>
                </a:lnTo>
                <a:lnTo>
                  <a:pt x="831" y="321"/>
                </a:lnTo>
                <a:lnTo>
                  <a:pt x="831" y="334"/>
                </a:lnTo>
                <a:lnTo>
                  <a:pt x="829" y="348"/>
                </a:lnTo>
                <a:lnTo>
                  <a:pt x="829" y="361"/>
                </a:lnTo>
                <a:lnTo>
                  <a:pt x="829" y="375"/>
                </a:lnTo>
                <a:lnTo>
                  <a:pt x="829" y="402"/>
                </a:lnTo>
                <a:lnTo>
                  <a:pt x="829" y="845"/>
                </a:lnTo>
                <a:lnTo>
                  <a:pt x="908" y="845"/>
                </a:lnTo>
                <a:lnTo>
                  <a:pt x="916" y="845"/>
                </a:lnTo>
                <a:lnTo>
                  <a:pt x="925" y="845"/>
                </a:lnTo>
                <a:lnTo>
                  <a:pt x="935" y="843"/>
                </a:lnTo>
                <a:lnTo>
                  <a:pt x="943" y="843"/>
                </a:lnTo>
                <a:lnTo>
                  <a:pt x="950" y="842"/>
                </a:lnTo>
                <a:lnTo>
                  <a:pt x="958" y="840"/>
                </a:lnTo>
                <a:lnTo>
                  <a:pt x="966" y="836"/>
                </a:lnTo>
                <a:lnTo>
                  <a:pt x="973" y="834"/>
                </a:lnTo>
                <a:lnTo>
                  <a:pt x="979" y="830"/>
                </a:lnTo>
                <a:lnTo>
                  <a:pt x="985" y="826"/>
                </a:lnTo>
                <a:lnTo>
                  <a:pt x="991" y="822"/>
                </a:lnTo>
                <a:lnTo>
                  <a:pt x="996" y="817"/>
                </a:lnTo>
                <a:lnTo>
                  <a:pt x="1002" y="811"/>
                </a:lnTo>
                <a:lnTo>
                  <a:pt x="1008" y="807"/>
                </a:lnTo>
                <a:lnTo>
                  <a:pt x="1014" y="799"/>
                </a:lnTo>
                <a:lnTo>
                  <a:pt x="1017" y="793"/>
                </a:lnTo>
                <a:lnTo>
                  <a:pt x="1050" y="795"/>
                </a:lnTo>
                <a:lnTo>
                  <a:pt x="987" y="1038"/>
                </a:lnTo>
                <a:lnTo>
                  <a:pt x="958" y="1032"/>
                </a:lnTo>
                <a:lnTo>
                  <a:pt x="958" y="1026"/>
                </a:lnTo>
                <a:lnTo>
                  <a:pt x="958" y="1020"/>
                </a:lnTo>
                <a:lnTo>
                  <a:pt x="956" y="1016"/>
                </a:lnTo>
                <a:lnTo>
                  <a:pt x="954" y="1011"/>
                </a:lnTo>
                <a:lnTo>
                  <a:pt x="952" y="1007"/>
                </a:lnTo>
                <a:lnTo>
                  <a:pt x="950" y="1003"/>
                </a:lnTo>
                <a:lnTo>
                  <a:pt x="946" y="1001"/>
                </a:lnTo>
                <a:lnTo>
                  <a:pt x="944" y="997"/>
                </a:lnTo>
                <a:lnTo>
                  <a:pt x="941" y="995"/>
                </a:lnTo>
                <a:lnTo>
                  <a:pt x="937" y="993"/>
                </a:lnTo>
                <a:lnTo>
                  <a:pt x="933" y="991"/>
                </a:lnTo>
                <a:lnTo>
                  <a:pt x="927" y="989"/>
                </a:lnTo>
                <a:lnTo>
                  <a:pt x="921" y="988"/>
                </a:lnTo>
                <a:lnTo>
                  <a:pt x="918" y="988"/>
                </a:lnTo>
                <a:lnTo>
                  <a:pt x="910" y="986"/>
                </a:lnTo>
                <a:lnTo>
                  <a:pt x="904" y="986"/>
                </a:lnTo>
                <a:lnTo>
                  <a:pt x="829" y="986"/>
                </a:lnTo>
                <a:lnTo>
                  <a:pt x="829" y="1118"/>
                </a:lnTo>
                <a:lnTo>
                  <a:pt x="829" y="1128"/>
                </a:lnTo>
                <a:lnTo>
                  <a:pt x="831" y="1135"/>
                </a:lnTo>
                <a:lnTo>
                  <a:pt x="833" y="1143"/>
                </a:lnTo>
                <a:lnTo>
                  <a:pt x="835" y="1151"/>
                </a:lnTo>
                <a:lnTo>
                  <a:pt x="839" y="1159"/>
                </a:lnTo>
                <a:lnTo>
                  <a:pt x="843" y="1166"/>
                </a:lnTo>
                <a:lnTo>
                  <a:pt x="849" y="1172"/>
                </a:lnTo>
                <a:lnTo>
                  <a:pt x="854" y="1178"/>
                </a:lnTo>
                <a:lnTo>
                  <a:pt x="860" y="1184"/>
                </a:lnTo>
                <a:lnTo>
                  <a:pt x="868" y="1189"/>
                </a:lnTo>
                <a:lnTo>
                  <a:pt x="875" y="1193"/>
                </a:lnTo>
                <a:lnTo>
                  <a:pt x="883" y="1199"/>
                </a:lnTo>
                <a:lnTo>
                  <a:pt x="891" y="1203"/>
                </a:lnTo>
                <a:lnTo>
                  <a:pt x="900" y="1205"/>
                </a:lnTo>
                <a:lnTo>
                  <a:pt x="912" y="1209"/>
                </a:lnTo>
                <a:lnTo>
                  <a:pt x="921" y="1210"/>
                </a:lnTo>
                <a:lnTo>
                  <a:pt x="921" y="1270"/>
                </a:lnTo>
                <a:lnTo>
                  <a:pt x="415" y="1270"/>
                </a:lnTo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26"/>
          <p:cNvSpPr>
            <a:spLocks/>
          </p:cNvSpPr>
          <p:nvPr/>
        </p:nvSpPr>
        <p:spPr bwMode="auto">
          <a:xfrm>
            <a:off x="1958975" y="4357688"/>
            <a:ext cx="319088" cy="381000"/>
          </a:xfrm>
          <a:custGeom>
            <a:avLst/>
            <a:gdLst>
              <a:gd name="T0" fmla="*/ 58075 w 989"/>
              <a:gd name="T1" fmla="*/ 257014 h 1180"/>
              <a:gd name="T2" fmla="*/ 56461 w 989"/>
              <a:gd name="T3" fmla="*/ 264440 h 1180"/>
              <a:gd name="T4" fmla="*/ 55816 w 989"/>
              <a:gd name="T5" fmla="*/ 271866 h 1180"/>
              <a:gd name="T6" fmla="*/ 55816 w 989"/>
              <a:gd name="T7" fmla="*/ 283490 h 1180"/>
              <a:gd name="T8" fmla="*/ 67431 w 989"/>
              <a:gd name="T9" fmla="*/ 312226 h 1180"/>
              <a:gd name="T10" fmla="*/ 96146 w 989"/>
              <a:gd name="T11" fmla="*/ 331922 h 1180"/>
              <a:gd name="T12" fmla="*/ 135185 w 989"/>
              <a:gd name="T13" fmla="*/ 338703 h 1180"/>
              <a:gd name="T14" fmla="*/ 176482 w 989"/>
              <a:gd name="T15" fmla="*/ 330631 h 1180"/>
              <a:gd name="T16" fmla="*/ 206810 w 989"/>
              <a:gd name="T17" fmla="*/ 308997 h 1180"/>
              <a:gd name="T18" fmla="*/ 220038 w 989"/>
              <a:gd name="T19" fmla="*/ 278647 h 1180"/>
              <a:gd name="T20" fmla="*/ 214231 w 989"/>
              <a:gd name="T21" fmla="*/ 245713 h 1180"/>
              <a:gd name="T22" fmla="*/ 188420 w 989"/>
              <a:gd name="T23" fmla="*/ 221497 h 1180"/>
              <a:gd name="T24" fmla="*/ 146800 w 989"/>
              <a:gd name="T25" fmla="*/ 209227 h 1180"/>
              <a:gd name="T26" fmla="*/ 111632 w 989"/>
              <a:gd name="T27" fmla="*/ 209227 h 1180"/>
              <a:gd name="T28" fmla="*/ 84208 w 989"/>
              <a:gd name="T29" fmla="*/ 213425 h 1180"/>
              <a:gd name="T30" fmla="*/ 50654 w 989"/>
              <a:gd name="T31" fmla="*/ 223434 h 1180"/>
              <a:gd name="T32" fmla="*/ 34522 w 989"/>
              <a:gd name="T33" fmla="*/ 209873 h 1180"/>
              <a:gd name="T34" fmla="*/ 49686 w 989"/>
              <a:gd name="T35" fmla="*/ 154983 h 1180"/>
              <a:gd name="T36" fmla="*/ 57752 w 989"/>
              <a:gd name="T37" fmla="*/ 101708 h 1180"/>
              <a:gd name="T38" fmla="*/ 59365 w 989"/>
              <a:gd name="T39" fmla="*/ 57150 h 1180"/>
              <a:gd name="T40" fmla="*/ 59365 w 989"/>
              <a:gd name="T41" fmla="*/ 44558 h 1180"/>
              <a:gd name="T42" fmla="*/ 58720 w 989"/>
              <a:gd name="T43" fmla="*/ 26153 h 1180"/>
              <a:gd name="T44" fmla="*/ 57752 w 989"/>
              <a:gd name="T45" fmla="*/ 4197 h 1180"/>
              <a:gd name="T46" fmla="*/ 65495 w 989"/>
              <a:gd name="T47" fmla="*/ 8718 h 1180"/>
              <a:gd name="T48" fmla="*/ 73239 w 989"/>
              <a:gd name="T49" fmla="*/ 11301 h 1180"/>
              <a:gd name="T50" fmla="*/ 80659 w 989"/>
              <a:gd name="T51" fmla="*/ 11947 h 1180"/>
              <a:gd name="T52" fmla="*/ 262627 w 989"/>
              <a:gd name="T53" fmla="*/ 11947 h 1180"/>
              <a:gd name="T54" fmla="*/ 271338 w 989"/>
              <a:gd name="T55" fmla="*/ 8718 h 1180"/>
              <a:gd name="T56" fmla="*/ 281339 w 989"/>
              <a:gd name="T57" fmla="*/ 4197 h 1180"/>
              <a:gd name="T58" fmla="*/ 254561 w 989"/>
              <a:gd name="T59" fmla="*/ 99125 h 1180"/>
              <a:gd name="T60" fmla="*/ 251012 w 989"/>
              <a:gd name="T61" fmla="*/ 90730 h 1180"/>
              <a:gd name="T62" fmla="*/ 245849 w 989"/>
              <a:gd name="T63" fmla="*/ 86209 h 1180"/>
              <a:gd name="T64" fmla="*/ 237138 w 989"/>
              <a:gd name="T65" fmla="*/ 84918 h 1180"/>
              <a:gd name="T66" fmla="*/ 97114 w 989"/>
              <a:gd name="T67" fmla="*/ 94927 h 1180"/>
              <a:gd name="T68" fmla="*/ 96146 w 989"/>
              <a:gd name="T69" fmla="*/ 109780 h 1180"/>
              <a:gd name="T70" fmla="*/ 94210 w 989"/>
              <a:gd name="T71" fmla="*/ 124632 h 1180"/>
              <a:gd name="T72" fmla="*/ 100985 w 989"/>
              <a:gd name="T73" fmla="*/ 131413 h 1180"/>
              <a:gd name="T74" fmla="*/ 123247 w 989"/>
              <a:gd name="T75" fmla="*/ 127861 h 1180"/>
              <a:gd name="T76" fmla="*/ 144864 w 989"/>
              <a:gd name="T77" fmla="*/ 125278 h 1180"/>
              <a:gd name="T78" fmla="*/ 180999 w 989"/>
              <a:gd name="T79" fmla="*/ 125278 h 1180"/>
              <a:gd name="T80" fmla="*/ 242946 w 989"/>
              <a:gd name="T81" fmla="*/ 137225 h 1180"/>
              <a:gd name="T82" fmla="*/ 272628 w 989"/>
              <a:gd name="T83" fmla="*/ 152077 h 1180"/>
              <a:gd name="T84" fmla="*/ 296181 w 989"/>
              <a:gd name="T85" fmla="*/ 172419 h 1180"/>
              <a:gd name="T86" fmla="*/ 311022 w 989"/>
              <a:gd name="T87" fmla="*/ 197926 h 1180"/>
              <a:gd name="T88" fmla="*/ 318443 w 989"/>
              <a:gd name="T89" fmla="*/ 228277 h 1180"/>
              <a:gd name="T90" fmla="*/ 317152 w 989"/>
              <a:gd name="T91" fmla="*/ 263794 h 1180"/>
              <a:gd name="T92" fmla="*/ 306828 w 989"/>
              <a:gd name="T93" fmla="*/ 296728 h 1180"/>
              <a:gd name="T94" fmla="*/ 286179 w 989"/>
              <a:gd name="T95" fmla="*/ 325787 h 1180"/>
              <a:gd name="T96" fmla="*/ 256496 w 989"/>
              <a:gd name="T97" fmla="*/ 350649 h 1180"/>
              <a:gd name="T98" fmla="*/ 220684 w 989"/>
              <a:gd name="T99" fmla="*/ 368085 h 1180"/>
              <a:gd name="T100" fmla="*/ 179064 w 989"/>
              <a:gd name="T101" fmla="*/ 378417 h 1180"/>
              <a:gd name="T102" fmla="*/ 133249 w 989"/>
              <a:gd name="T103" fmla="*/ 380354 h 1180"/>
              <a:gd name="T104" fmla="*/ 88080 w 989"/>
              <a:gd name="T105" fmla="*/ 374865 h 1180"/>
              <a:gd name="T106" fmla="*/ 43879 w 989"/>
              <a:gd name="T107" fmla="*/ 360658 h 1180"/>
              <a:gd name="T108" fmla="*/ 0 w 989"/>
              <a:gd name="T109" fmla="*/ 337411 h 11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989" h="1180">
                <a:moveTo>
                  <a:pt x="0" y="1045"/>
                </a:moveTo>
                <a:lnTo>
                  <a:pt x="152" y="774"/>
                </a:lnTo>
                <a:lnTo>
                  <a:pt x="182" y="786"/>
                </a:lnTo>
                <a:lnTo>
                  <a:pt x="182" y="792"/>
                </a:lnTo>
                <a:lnTo>
                  <a:pt x="180" y="796"/>
                </a:lnTo>
                <a:lnTo>
                  <a:pt x="179" y="801"/>
                </a:lnTo>
                <a:lnTo>
                  <a:pt x="179" y="805"/>
                </a:lnTo>
                <a:lnTo>
                  <a:pt x="177" y="811"/>
                </a:lnTo>
                <a:lnTo>
                  <a:pt x="177" y="815"/>
                </a:lnTo>
                <a:lnTo>
                  <a:pt x="175" y="819"/>
                </a:lnTo>
                <a:lnTo>
                  <a:pt x="175" y="824"/>
                </a:lnTo>
                <a:lnTo>
                  <a:pt x="173" y="828"/>
                </a:lnTo>
                <a:lnTo>
                  <a:pt x="173" y="832"/>
                </a:lnTo>
                <a:lnTo>
                  <a:pt x="173" y="836"/>
                </a:lnTo>
                <a:lnTo>
                  <a:pt x="173" y="842"/>
                </a:lnTo>
                <a:lnTo>
                  <a:pt x="173" y="846"/>
                </a:lnTo>
                <a:lnTo>
                  <a:pt x="171" y="849"/>
                </a:lnTo>
                <a:lnTo>
                  <a:pt x="171" y="853"/>
                </a:lnTo>
                <a:lnTo>
                  <a:pt x="171" y="857"/>
                </a:lnTo>
                <a:lnTo>
                  <a:pt x="173" y="878"/>
                </a:lnTo>
                <a:lnTo>
                  <a:pt x="177" y="897"/>
                </a:lnTo>
                <a:lnTo>
                  <a:pt x="180" y="917"/>
                </a:lnTo>
                <a:lnTo>
                  <a:pt x="188" y="934"/>
                </a:lnTo>
                <a:lnTo>
                  <a:pt x="198" y="951"/>
                </a:lnTo>
                <a:lnTo>
                  <a:pt x="209" y="967"/>
                </a:lnTo>
                <a:lnTo>
                  <a:pt x="225" y="980"/>
                </a:lnTo>
                <a:lnTo>
                  <a:pt x="240" y="996"/>
                </a:lnTo>
                <a:lnTo>
                  <a:pt x="257" y="1007"/>
                </a:lnTo>
                <a:lnTo>
                  <a:pt x="276" y="1019"/>
                </a:lnTo>
                <a:lnTo>
                  <a:pt x="298" y="1028"/>
                </a:lnTo>
                <a:lnTo>
                  <a:pt x="319" y="1036"/>
                </a:lnTo>
                <a:lnTo>
                  <a:pt x="342" y="1042"/>
                </a:lnTo>
                <a:lnTo>
                  <a:pt x="367" y="1045"/>
                </a:lnTo>
                <a:lnTo>
                  <a:pt x="392" y="1047"/>
                </a:lnTo>
                <a:lnTo>
                  <a:pt x="419" y="1049"/>
                </a:lnTo>
                <a:lnTo>
                  <a:pt x="447" y="1047"/>
                </a:lnTo>
                <a:lnTo>
                  <a:pt x="474" y="1045"/>
                </a:lnTo>
                <a:lnTo>
                  <a:pt x="499" y="1040"/>
                </a:lnTo>
                <a:lnTo>
                  <a:pt x="524" y="1034"/>
                </a:lnTo>
                <a:lnTo>
                  <a:pt x="547" y="1024"/>
                </a:lnTo>
                <a:lnTo>
                  <a:pt x="568" y="1015"/>
                </a:lnTo>
                <a:lnTo>
                  <a:pt x="590" y="1003"/>
                </a:lnTo>
                <a:lnTo>
                  <a:pt x="609" y="988"/>
                </a:lnTo>
                <a:lnTo>
                  <a:pt x="626" y="974"/>
                </a:lnTo>
                <a:lnTo>
                  <a:pt x="641" y="957"/>
                </a:lnTo>
                <a:lnTo>
                  <a:pt x="655" y="940"/>
                </a:lnTo>
                <a:lnTo>
                  <a:pt x="664" y="922"/>
                </a:lnTo>
                <a:lnTo>
                  <a:pt x="672" y="903"/>
                </a:lnTo>
                <a:lnTo>
                  <a:pt x="678" y="884"/>
                </a:lnTo>
                <a:lnTo>
                  <a:pt x="682" y="863"/>
                </a:lnTo>
                <a:lnTo>
                  <a:pt x="684" y="842"/>
                </a:lnTo>
                <a:lnTo>
                  <a:pt x="682" y="819"/>
                </a:lnTo>
                <a:lnTo>
                  <a:pt x="678" y="799"/>
                </a:lnTo>
                <a:lnTo>
                  <a:pt x="672" y="780"/>
                </a:lnTo>
                <a:lnTo>
                  <a:pt x="664" y="761"/>
                </a:lnTo>
                <a:lnTo>
                  <a:pt x="653" y="744"/>
                </a:lnTo>
                <a:lnTo>
                  <a:pt x="639" y="728"/>
                </a:lnTo>
                <a:lnTo>
                  <a:pt x="622" y="713"/>
                </a:lnTo>
                <a:lnTo>
                  <a:pt x="605" y="700"/>
                </a:lnTo>
                <a:lnTo>
                  <a:pt x="584" y="686"/>
                </a:lnTo>
                <a:lnTo>
                  <a:pt x="561" y="675"/>
                </a:lnTo>
                <a:lnTo>
                  <a:pt x="538" y="665"/>
                </a:lnTo>
                <a:lnTo>
                  <a:pt x="513" y="657"/>
                </a:lnTo>
                <a:lnTo>
                  <a:pt x="484" y="651"/>
                </a:lnTo>
                <a:lnTo>
                  <a:pt x="455" y="648"/>
                </a:lnTo>
                <a:lnTo>
                  <a:pt x="424" y="646"/>
                </a:lnTo>
                <a:lnTo>
                  <a:pt x="394" y="644"/>
                </a:lnTo>
                <a:lnTo>
                  <a:pt x="378" y="646"/>
                </a:lnTo>
                <a:lnTo>
                  <a:pt x="361" y="646"/>
                </a:lnTo>
                <a:lnTo>
                  <a:pt x="346" y="648"/>
                </a:lnTo>
                <a:lnTo>
                  <a:pt x="330" y="650"/>
                </a:lnTo>
                <a:lnTo>
                  <a:pt x="313" y="651"/>
                </a:lnTo>
                <a:lnTo>
                  <a:pt x="296" y="653"/>
                </a:lnTo>
                <a:lnTo>
                  <a:pt x="278" y="657"/>
                </a:lnTo>
                <a:lnTo>
                  <a:pt x="261" y="661"/>
                </a:lnTo>
                <a:lnTo>
                  <a:pt x="244" y="667"/>
                </a:lnTo>
                <a:lnTo>
                  <a:pt x="223" y="673"/>
                </a:lnTo>
                <a:lnTo>
                  <a:pt x="203" y="678"/>
                </a:lnTo>
                <a:lnTo>
                  <a:pt x="180" y="684"/>
                </a:lnTo>
                <a:lnTo>
                  <a:pt x="157" y="692"/>
                </a:lnTo>
                <a:lnTo>
                  <a:pt x="134" y="701"/>
                </a:lnTo>
                <a:lnTo>
                  <a:pt x="107" y="711"/>
                </a:lnTo>
                <a:lnTo>
                  <a:pt x="81" y="721"/>
                </a:lnTo>
                <a:lnTo>
                  <a:pt x="94" y="684"/>
                </a:lnTo>
                <a:lnTo>
                  <a:pt x="107" y="650"/>
                </a:lnTo>
                <a:lnTo>
                  <a:pt x="117" y="615"/>
                </a:lnTo>
                <a:lnTo>
                  <a:pt x="129" y="580"/>
                </a:lnTo>
                <a:lnTo>
                  <a:pt x="138" y="546"/>
                </a:lnTo>
                <a:lnTo>
                  <a:pt x="146" y="513"/>
                </a:lnTo>
                <a:lnTo>
                  <a:pt x="154" y="480"/>
                </a:lnTo>
                <a:lnTo>
                  <a:pt x="161" y="448"/>
                </a:lnTo>
                <a:lnTo>
                  <a:pt x="167" y="415"/>
                </a:lnTo>
                <a:lnTo>
                  <a:pt x="171" y="382"/>
                </a:lnTo>
                <a:lnTo>
                  <a:pt x="175" y="348"/>
                </a:lnTo>
                <a:lnTo>
                  <a:pt x="179" y="315"/>
                </a:lnTo>
                <a:lnTo>
                  <a:pt x="182" y="283"/>
                </a:lnTo>
                <a:lnTo>
                  <a:pt x="184" y="248"/>
                </a:lnTo>
                <a:lnTo>
                  <a:pt x="184" y="215"/>
                </a:lnTo>
                <a:lnTo>
                  <a:pt x="184" y="181"/>
                </a:lnTo>
                <a:lnTo>
                  <a:pt x="184" y="177"/>
                </a:lnTo>
                <a:lnTo>
                  <a:pt x="184" y="171"/>
                </a:lnTo>
                <a:lnTo>
                  <a:pt x="184" y="163"/>
                </a:lnTo>
                <a:lnTo>
                  <a:pt x="184" y="156"/>
                </a:lnTo>
                <a:lnTo>
                  <a:pt x="184" y="148"/>
                </a:lnTo>
                <a:lnTo>
                  <a:pt x="184" y="138"/>
                </a:lnTo>
                <a:lnTo>
                  <a:pt x="184" y="129"/>
                </a:lnTo>
                <a:lnTo>
                  <a:pt x="184" y="117"/>
                </a:lnTo>
                <a:lnTo>
                  <a:pt x="182" y="106"/>
                </a:lnTo>
                <a:lnTo>
                  <a:pt x="182" y="94"/>
                </a:lnTo>
                <a:lnTo>
                  <a:pt x="182" y="81"/>
                </a:lnTo>
                <a:lnTo>
                  <a:pt x="180" y="67"/>
                </a:lnTo>
                <a:lnTo>
                  <a:pt x="180" y="56"/>
                </a:lnTo>
                <a:lnTo>
                  <a:pt x="180" y="42"/>
                </a:lnTo>
                <a:lnTo>
                  <a:pt x="179" y="29"/>
                </a:lnTo>
                <a:lnTo>
                  <a:pt x="179" y="13"/>
                </a:lnTo>
                <a:lnTo>
                  <a:pt x="182" y="17"/>
                </a:lnTo>
                <a:lnTo>
                  <a:pt x="188" y="19"/>
                </a:lnTo>
                <a:lnTo>
                  <a:pt x="194" y="23"/>
                </a:lnTo>
                <a:lnTo>
                  <a:pt x="198" y="25"/>
                </a:lnTo>
                <a:lnTo>
                  <a:pt x="203" y="27"/>
                </a:lnTo>
                <a:lnTo>
                  <a:pt x="207" y="29"/>
                </a:lnTo>
                <a:lnTo>
                  <a:pt x="213" y="31"/>
                </a:lnTo>
                <a:lnTo>
                  <a:pt x="217" y="33"/>
                </a:lnTo>
                <a:lnTo>
                  <a:pt x="221" y="33"/>
                </a:lnTo>
                <a:lnTo>
                  <a:pt x="227" y="35"/>
                </a:lnTo>
                <a:lnTo>
                  <a:pt x="230" y="35"/>
                </a:lnTo>
                <a:lnTo>
                  <a:pt x="236" y="37"/>
                </a:lnTo>
                <a:lnTo>
                  <a:pt x="240" y="37"/>
                </a:lnTo>
                <a:lnTo>
                  <a:pt x="244" y="37"/>
                </a:lnTo>
                <a:lnTo>
                  <a:pt x="250" y="37"/>
                </a:lnTo>
                <a:lnTo>
                  <a:pt x="253" y="38"/>
                </a:lnTo>
                <a:lnTo>
                  <a:pt x="801" y="38"/>
                </a:lnTo>
                <a:lnTo>
                  <a:pt x="805" y="37"/>
                </a:lnTo>
                <a:lnTo>
                  <a:pt x="808" y="37"/>
                </a:lnTo>
                <a:lnTo>
                  <a:pt x="814" y="37"/>
                </a:lnTo>
                <a:lnTo>
                  <a:pt x="818" y="35"/>
                </a:lnTo>
                <a:lnTo>
                  <a:pt x="824" y="35"/>
                </a:lnTo>
                <a:lnTo>
                  <a:pt x="830" y="33"/>
                </a:lnTo>
                <a:lnTo>
                  <a:pt x="835" y="31"/>
                </a:lnTo>
                <a:lnTo>
                  <a:pt x="841" y="27"/>
                </a:lnTo>
                <a:lnTo>
                  <a:pt x="847" y="25"/>
                </a:lnTo>
                <a:lnTo>
                  <a:pt x="853" y="23"/>
                </a:lnTo>
                <a:lnTo>
                  <a:pt x="860" y="19"/>
                </a:lnTo>
                <a:lnTo>
                  <a:pt x="866" y="15"/>
                </a:lnTo>
                <a:lnTo>
                  <a:pt x="872" y="13"/>
                </a:lnTo>
                <a:lnTo>
                  <a:pt x="880" y="10"/>
                </a:lnTo>
                <a:lnTo>
                  <a:pt x="885" y="6"/>
                </a:lnTo>
                <a:lnTo>
                  <a:pt x="893" y="0"/>
                </a:lnTo>
                <a:lnTo>
                  <a:pt x="820" y="307"/>
                </a:lnTo>
                <a:lnTo>
                  <a:pt x="789" y="307"/>
                </a:lnTo>
                <a:lnTo>
                  <a:pt x="787" y="302"/>
                </a:lnTo>
                <a:lnTo>
                  <a:pt x="785" y="296"/>
                </a:lnTo>
                <a:lnTo>
                  <a:pt x="784" y="290"/>
                </a:lnTo>
                <a:lnTo>
                  <a:pt x="780" y="286"/>
                </a:lnTo>
                <a:lnTo>
                  <a:pt x="778" y="281"/>
                </a:lnTo>
                <a:lnTo>
                  <a:pt x="776" y="277"/>
                </a:lnTo>
                <a:lnTo>
                  <a:pt x="772" y="275"/>
                </a:lnTo>
                <a:lnTo>
                  <a:pt x="770" y="273"/>
                </a:lnTo>
                <a:lnTo>
                  <a:pt x="766" y="269"/>
                </a:lnTo>
                <a:lnTo>
                  <a:pt x="762" y="267"/>
                </a:lnTo>
                <a:lnTo>
                  <a:pt x="759" y="267"/>
                </a:lnTo>
                <a:lnTo>
                  <a:pt x="753" y="265"/>
                </a:lnTo>
                <a:lnTo>
                  <a:pt x="747" y="265"/>
                </a:lnTo>
                <a:lnTo>
                  <a:pt x="741" y="263"/>
                </a:lnTo>
                <a:lnTo>
                  <a:pt x="735" y="263"/>
                </a:lnTo>
                <a:lnTo>
                  <a:pt x="728" y="263"/>
                </a:lnTo>
                <a:lnTo>
                  <a:pt x="301" y="263"/>
                </a:lnTo>
                <a:lnTo>
                  <a:pt x="301" y="273"/>
                </a:lnTo>
                <a:lnTo>
                  <a:pt x="301" y="283"/>
                </a:lnTo>
                <a:lnTo>
                  <a:pt x="301" y="294"/>
                </a:lnTo>
                <a:lnTo>
                  <a:pt x="301" y="304"/>
                </a:lnTo>
                <a:lnTo>
                  <a:pt x="300" y="313"/>
                </a:lnTo>
                <a:lnTo>
                  <a:pt x="300" y="323"/>
                </a:lnTo>
                <a:lnTo>
                  <a:pt x="300" y="331"/>
                </a:lnTo>
                <a:lnTo>
                  <a:pt x="298" y="340"/>
                </a:lnTo>
                <a:lnTo>
                  <a:pt x="298" y="350"/>
                </a:lnTo>
                <a:lnTo>
                  <a:pt x="296" y="359"/>
                </a:lnTo>
                <a:lnTo>
                  <a:pt x="294" y="367"/>
                </a:lnTo>
                <a:lnTo>
                  <a:pt x="292" y="377"/>
                </a:lnTo>
                <a:lnTo>
                  <a:pt x="292" y="386"/>
                </a:lnTo>
                <a:lnTo>
                  <a:pt x="290" y="396"/>
                </a:lnTo>
                <a:lnTo>
                  <a:pt x="288" y="404"/>
                </a:lnTo>
                <a:lnTo>
                  <a:pt x="284" y="413"/>
                </a:lnTo>
                <a:lnTo>
                  <a:pt x="300" y="409"/>
                </a:lnTo>
                <a:lnTo>
                  <a:pt x="313" y="407"/>
                </a:lnTo>
                <a:lnTo>
                  <a:pt x="326" y="404"/>
                </a:lnTo>
                <a:lnTo>
                  <a:pt x="342" y="402"/>
                </a:lnTo>
                <a:lnTo>
                  <a:pt x="355" y="400"/>
                </a:lnTo>
                <a:lnTo>
                  <a:pt x="369" y="398"/>
                </a:lnTo>
                <a:lnTo>
                  <a:pt x="382" y="396"/>
                </a:lnTo>
                <a:lnTo>
                  <a:pt x="396" y="394"/>
                </a:lnTo>
                <a:lnTo>
                  <a:pt x="409" y="392"/>
                </a:lnTo>
                <a:lnTo>
                  <a:pt x="422" y="390"/>
                </a:lnTo>
                <a:lnTo>
                  <a:pt x="436" y="390"/>
                </a:lnTo>
                <a:lnTo>
                  <a:pt x="449" y="388"/>
                </a:lnTo>
                <a:lnTo>
                  <a:pt x="463" y="388"/>
                </a:lnTo>
                <a:lnTo>
                  <a:pt x="478" y="388"/>
                </a:lnTo>
                <a:lnTo>
                  <a:pt x="492" y="388"/>
                </a:lnTo>
                <a:lnTo>
                  <a:pt x="505" y="388"/>
                </a:lnTo>
                <a:lnTo>
                  <a:pt x="561" y="388"/>
                </a:lnTo>
                <a:lnTo>
                  <a:pt x="614" y="394"/>
                </a:lnTo>
                <a:lnTo>
                  <a:pt x="663" y="400"/>
                </a:lnTo>
                <a:lnTo>
                  <a:pt x="711" y="411"/>
                </a:lnTo>
                <a:lnTo>
                  <a:pt x="732" y="417"/>
                </a:lnTo>
                <a:lnTo>
                  <a:pt x="753" y="425"/>
                </a:lnTo>
                <a:lnTo>
                  <a:pt x="772" y="432"/>
                </a:lnTo>
                <a:lnTo>
                  <a:pt x="793" y="440"/>
                </a:lnTo>
                <a:lnTo>
                  <a:pt x="810" y="450"/>
                </a:lnTo>
                <a:lnTo>
                  <a:pt x="830" y="459"/>
                </a:lnTo>
                <a:lnTo>
                  <a:pt x="845" y="471"/>
                </a:lnTo>
                <a:lnTo>
                  <a:pt x="862" y="482"/>
                </a:lnTo>
                <a:lnTo>
                  <a:pt x="878" y="494"/>
                </a:lnTo>
                <a:lnTo>
                  <a:pt x="891" y="507"/>
                </a:lnTo>
                <a:lnTo>
                  <a:pt x="904" y="521"/>
                </a:lnTo>
                <a:lnTo>
                  <a:pt x="918" y="534"/>
                </a:lnTo>
                <a:lnTo>
                  <a:pt x="929" y="550"/>
                </a:lnTo>
                <a:lnTo>
                  <a:pt x="939" y="565"/>
                </a:lnTo>
                <a:lnTo>
                  <a:pt x="949" y="580"/>
                </a:lnTo>
                <a:lnTo>
                  <a:pt x="956" y="596"/>
                </a:lnTo>
                <a:lnTo>
                  <a:pt x="964" y="613"/>
                </a:lnTo>
                <a:lnTo>
                  <a:pt x="970" y="630"/>
                </a:lnTo>
                <a:lnTo>
                  <a:pt x="976" y="650"/>
                </a:lnTo>
                <a:lnTo>
                  <a:pt x="979" y="669"/>
                </a:lnTo>
                <a:lnTo>
                  <a:pt x="983" y="688"/>
                </a:lnTo>
                <a:lnTo>
                  <a:pt x="987" y="707"/>
                </a:lnTo>
                <a:lnTo>
                  <a:pt x="987" y="728"/>
                </a:lnTo>
                <a:lnTo>
                  <a:pt x="989" y="750"/>
                </a:lnTo>
                <a:lnTo>
                  <a:pt x="987" y="773"/>
                </a:lnTo>
                <a:lnTo>
                  <a:pt x="985" y="796"/>
                </a:lnTo>
                <a:lnTo>
                  <a:pt x="983" y="817"/>
                </a:lnTo>
                <a:lnTo>
                  <a:pt x="979" y="838"/>
                </a:lnTo>
                <a:lnTo>
                  <a:pt x="974" y="859"/>
                </a:lnTo>
                <a:lnTo>
                  <a:pt x="966" y="880"/>
                </a:lnTo>
                <a:lnTo>
                  <a:pt x="958" y="899"/>
                </a:lnTo>
                <a:lnTo>
                  <a:pt x="951" y="919"/>
                </a:lnTo>
                <a:lnTo>
                  <a:pt x="939" y="938"/>
                </a:lnTo>
                <a:lnTo>
                  <a:pt x="928" y="957"/>
                </a:lnTo>
                <a:lnTo>
                  <a:pt x="916" y="974"/>
                </a:lnTo>
                <a:lnTo>
                  <a:pt x="901" y="992"/>
                </a:lnTo>
                <a:lnTo>
                  <a:pt x="887" y="1009"/>
                </a:lnTo>
                <a:lnTo>
                  <a:pt x="870" y="1026"/>
                </a:lnTo>
                <a:lnTo>
                  <a:pt x="853" y="1042"/>
                </a:lnTo>
                <a:lnTo>
                  <a:pt x="833" y="1057"/>
                </a:lnTo>
                <a:lnTo>
                  <a:pt x="814" y="1072"/>
                </a:lnTo>
                <a:lnTo>
                  <a:pt x="795" y="1086"/>
                </a:lnTo>
                <a:lnTo>
                  <a:pt x="774" y="1099"/>
                </a:lnTo>
                <a:lnTo>
                  <a:pt x="753" y="1111"/>
                </a:lnTo>
                <a:lnTo>
                  <a:pt x="730" y="1120"/>
                </a:lnTo>
                <a:lnTo>
                  <a:pt x="707" y="1132"/>
                </a:lnTo>
                <a:lnTo>
                  <a:pt x="684" y="1140"/>
                </a:lnTo>
                <a:lnTo>
                  <a:pt x="659" y="1149"/>
                </a:lnTo>
                <a:lnTo>
                  <a:pt x="634" y="1155"/>
                </a:lnTo>
                <a:lnTo>
                  <a:pt x="609" y="1163"/>
                </a:lnTo>
                <a:lnTo>
                  <a:pt x="582" y="1167"/>
                </a:lnTo>
                <a:lnTo>
                  <a:pt x="555" y="1172"/>
                </a:lnTo>
                <a:lnTo>
                  <a:pt x="528" y="1174"/>
                </a:lnTo>
                <a:lnTo>
                  <a:pt x="499" y="1178"/>
                </a:lnTo>
                <a:lnTo>
                  <a:pt x="470" y="1178"/>
                </a:lnTo>
                <a:lnTo>
                  <a:pt x="442" y="1180"/>
                </a:lnTo>
                <a:lnTo>
                  <a:pt x="413" y="1178"/>
                </a:lnTo>
                <a:lnTo>
                  <a:pt x="384" y="1176"/>
                </a:lnTo>
                <a:lnTo>
                  <a:pt x="357" y="1174"/>
                </a:lnTo>
                <a:lnTo>
                  <a:pt x="328" y="1170"/>
                </a:lnTo>
                <a:lnTo>
                  <a:pt x="301" y="1167"/>
                </a:lnTo>
                <a:lnTo>
                  <a:pt x="273" y="1161"/>
                </a:lnTo>
                <a:lnTo>
                  <a:pt x="246" y="1153"/>
                </a:lnTo>
                <a:lnTo>
                  <a:pt x="219" y="1145"/>
                </a:lnTo>
                <a:lnTo>
                  <a:pt x="192" y="1138"/>
                </a:lnTo>
                <a:lnTo>
                  <a:pt x="163" y="1128"/>
                </a:lnTo>
                <a:lnTo>
                  <a:pt x="136" y="1117"/>
                </a:lnTo>
                <a:lnTo>
                  <a:pt x="109" y="1105"/>
                </a:lnTo>
                <a:lnTo>
                  <a:pt x="83" y="1092"/>
                </a:lnTo>
                <a:lnTo>
                  <a:pt x="54" y="1076"/>
                </a:lnTo>
                <a:lnTo>
                  <a:pt x="27" y="1061"/>
                </a:lnTo>
                <a:lnTo>
                  <a:pt x="0" y="1045"/>
                </a:lnTo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Freeform 27"/>
          <p:cNvSpPr>
            <a:spLocks noEditPoints="1"/>
          </p:cNvSpPr>
          <p:nvPr/>
        </p:nvSpPr>
        <p:spPr bwMode="auto">
          <a:xfrm>
            <a:off x="1951038" y="5032375"/>
            <a:ext cx="333375" cy="377825"/>
          </a:xfrm>
          <a:custGeom>
            <a:avLst/>
            <a:gdLst>
              <a:gd name="T0" fmla="*/ 114300 w 210"/>
              <a:gd name="T1" fmla="*/ 280988 h 238"/>
              <a:gd name="T2" fmla="*/ 127000 w 210"/>
              <a:gd name="T3" fmla="*/ 307975 h 238"/>
              <a:gd name="T4" fmla="*/ 142875 w 210"/>
              <a:gd name="T5" fmla="*/ 325438 h 238"/>
              <a:gd name="T6" fmla="*/ 163513 w 210"/>
              <a:gd name="T7" fmla="*/ 334963 h 238"/>
              <a:gd name="T8" fmla="*/ 187325 w 210"/>
              <a:gd name="T9" fmla="*/ 331788 h 238"/>
              <a:gd name="T10" fmla="*/ 209550 w 210"/>
              <a:gd name="T11" fmla="*/ 317500 h 238"/>
              <a:gd name="T12" fmla="*/ 220663 w 210"/>
              <a:gd name="T13" fmla="*/ 295275 h 238"/>
              <a:gd name="T14" fmla="*/ 227013 w 210"/>
              <a:gd name="T15" fmla="*/ 265113 h 238"/>
              <a:gd name="T16" fmla="*/ 227013 w 210"/>
              <a:gd name="T17" fmla="*/ 231775 h 238"/>
              <a:gd name="T18" fmla="*/ 214313 w 210"/>
              <a:gd name="T19" fmla="*/ 201613 h 238"/>
              <a:gd name="T20" fmla="*/ 200025 w 210"/>
              <a:gd name="T21" fmla="*/ 182563 h 238"/>
              <a:gd name="T22" fmla="*/ 176213 w 210"/>
              <a:gd name="T23" fmla="*/ 173038 h 238"/>
              <a:gd name="T24" fmla="*/ 153988 w 210"/>
              <a:gd name="T25" fmla="*/ 176213 h 238"/>
              <a:gd name="T26" fmla="*/ 133350 w 210"/>
              <a:gd name="T27" fmla="*/ 192088 h 238"/>
              <a:gd name="T28" fmla="*/ 117475 w 210"/>
              <a:gd name="T29" fmla="*/ 212725 h 238"/>
              <a:gd name="T30" fmla="*/ 111125 w 210"/>
              <a:gd name="T31" fmla="*/ 246063 h 238"/>
              <a:gd name="T32" fmla="*/ 111125 w 210"/>
              <a:gd name="T33" fmla="*/ 158750 h 238"/>
              <a:gd name="T34" fmla="*/ 136525 w 210"/>
              <a:gd name="T35" fmla="*/ 142875 h 238"/>
              <a:gd name="T36" fmla="*/ 163513 w 210"/>
              <a:gd name="T37" fmla="*/ 131763 h 238"/>
              <a:gd name="T38" fmla="*/ 190500 w 210"/>
              <a:gd name="T39" fmla="*/ 128588 h 238"/>
              <a:gd name="T40" fmla="*/ 233363 w 210"/>
              <a:gd name="T41" fmla="*/ 128588 h 238"/>
              <a:gd name="T42" fmla="*/ 279400 w 210"/>
              <a:gd name="T43" fmla="*/ 146050 h 238"/>
              <a:gd name="T44" fmla="*/ 312738 w 210"/>
              <a:gd name="T45" fmla="*/ 176213 h 238"/>
              <a:gd name="T46" fmla="*/ 330200 w 210"/>
              <a:gd name="T47" fmla="*/ 219075 h 238"/>
              <a:gd name="T48" fmla="*/ 330200 w 210"/>
              <a:gd name="T49" fmla="*/ 271463 h 238"/>
              <a:gd name="T50" fmla="*/ 309563 w 210"/>
              <a:gd name="T51" fmla="*/ 320675 h 238"/>
              <a:gd name="T52" fmla="*/ 263525 w 210"/>
              <a:gd name="T53" fmla="*/ 357188 h 238"/>
              <a:gd name="T54" fmla="*/ 206375 w 210"/>
              <a:gd name="T55" fmla="*/ 374650 h 238"/>
              <a:gd name="T56" fmla="*/ 136525 w 210"/>
              <a:gd name="T57" fmla="*/ 374650 h 238"/>
              <a:gd name="T58" fmla="*/ 73025 w 210"/>
              <a:gd name="T59" fmla="*/ 350838 h 238"/>
              <a:gd name="T60" fmla="*/ 26988 w 210"/>
              <a:gd name="T61" fmla="*/ 298450 h 238"/>
              <a:gd name="T62" fmla="*/ 3175 w 210"/>
              <a:gd name="T63" fmla="*/ 231775 h 238"/>
              <a:gd name="T64" fmla="*/ 3175 w 210"/>
              <a:gd name="T65" fmla="*/ 152400 h 238"/>
              <a:gd name="T66" fmla="*/ 33338 w 210"/>
              <a:gd name="T67" fmla="*/ 82550 h 238"/>
              <a:gd name="T68" fmla="*/ 84138 w 210"/>
              <a:gd name="T69" fmla="*/ 30163 h 238"/>
              <a:gd name="T70" fmla="*/ 160338 w 210"/>
              <a:gd name="T71" fmla="*/ 3175 h 238"/>
              <a:gd name="T72" fmla="*/ 214313 w 210"/>
              <a:gd name="T73" fmla="*/ 0 h 238"/>
              <a:gd name="T74" fmla="*/ 236538 w 210"/>
              <a:gd name="T75" fmla="*/ 3175 h 238"/>
              <a:gd name="T76" fmla="*/ 263525 w 210"/>
              <a:gd name="T77" fmla="*/ 6350 h 238"/>
              <a:gd name="T78" fmla="*/ 290513 w 210"/>
              <a:gd name="T79" fmla="*/ 9525 h 238"/>
              <a:gd name="T80" fmla="*/ 273050 w 210"/>
              <a:gd name="T81" fmla="*/ 112713 h 238"/>
              <a:gd name="T82" fmla="*/ 269875 w 210"/>
              <a:gd name="T83" fmla="*/ 88900 h 238"/>
              <a:gd name="T84" fmla="*/ 257175 w 210"/>
              <a:gd name="T85" fmla="*/ 66675 h 238"/>
              <a:gd name="T86" fmla="*/ 239713 w 210"/>
              <a:gd name="T87" fmla="*/ 52388 h 238"/>
              <a:gd name="T88" fmla="*/ 212725 w 210"/>
              <a:gd name="T89" fmla="*/ 46038 h 238"/>
              <a:gd name="T90" fmla="*/ 173038 w 210"/>
              <a:gd name="T91" fmla="*/ 49213 h 238"/>
              <a:gd name="T92" fmla="*/ 139700 w 210"/>
              <a:gd name="T93" fmla="*/ 69850 h 238"/>
              <a:gd name="T94" fmla="*/ 114300 w 210"/>
              <a:gd name="T95" fmla="*/ 106363 h 238"/>
              <a:gd name="T96" fmla="*/ 103188 w 210"/>
              <a:gd name="T97" fmla="*/ 155575 h 23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0" h="238">
                <a:moveTo>
                  <a:pt x="70" y="159"/>
                </a:moveTo>
                <a:lnTo>
                  <a:pt x="70" y="165"/>
                </a:lnTo>
                <a:lnTo>
                  <a:pt x="72" y="171"/>
                </a:lnTo>
                <a:lnTo>
                  <a:pt x="72" y="177"/>
                </a:lnTo>
                <a:lnTo>
                  <a:pt x="74" y="180"/>
                </a:lnTo>
                <a:lnTo>
                  <a:pt x="74" y="184"/>
                </a:lnTo>
                <a:lnTo>
                  <a:pt x="76" y="190"/>
                </a:lnTo>
                <a:lnTo>
                  <a:pt x="80" y="194"/>
                </a:lnTo>
                <a:lnTo>
                  <a:pt x="82" y="198"/>
                </a:lnTo>
                <a:lnTo>
                  <a:pt x="84" y="200"/>
                </a:lnTo>
                <a:lnTo>
                  <a:pt x="88" y="203"/>
                </a:lnTo>
                <a:lnTo>
                  <a:pt x="90" y="205"/>
                </a:lnTo>
                <a:lnTo>
                  <a:pt x="93" y="207"/>
                </a:lnTo>
                <a:lnTo>
                  <a:pt x="97" y="209"/>
                </a:lnTo>
                <a:lnTo>
                  <a:pt x="99" y="211"/>
                </a:lnTo>
                <a:lnTo>
                  <a:pt x="103" y="211"/>
                </a:lnTo>
                <a:lnTo>
                  <a:pt x="107" y="211"/>
                </a:lnTo>
                <a:lnTo>
                  <a:pt x="111" y="211"/>
                </a:lnTo>
                <a:lnTo>
                  <a:pt x="114" y="211"/>
                </a:lnTo>
                <a:lnTo>
                  <a:pt x="118" y="209"/>
                </a:lnTo>
                <a:lnTo>
                  <a:pt x="122" y="207"/>
                </a:lnTo>
                <a:lnTo>
                  <a:pt x="126" y="205"/>
                </a:lnTo>
                <a:lnTo>
                  <a:pt x="128" y="203"/>
                </a:lnTo>
                <a:lnTo>
                  <a:pt x="132" y="200"/>
                </a:lnTo>
                <a:lnTo>
                  <a:pt x="134" y="198"/>
                </a:lnTo>
                <a:lnTo>
                  <a:pt x="135" y="194"/>
                </a:lnTo>
                <a:lnTo>
                  <a:pt x="137" y="190"/>
                </a:lnTo>
                <a:lnTo>
                  <a:pt x="139" y="186"/>
                </a:lnTo>
                <a:lnTo>
                  <a:pt x="141" y="180"/>
                </a:lnTo>
                <a:lnTo>
                  <a:pt x="143" y="177"/>
                </a:lnTo>
                <a:lnTo>
                  <a:pt x="143" y="171"/>
                </a:lnTo>
                <a:lnTo>
                  <a:pt x="143" y="167"/>
                </a:lnTo>
                <a:lnTo>
                  <a:pt x="143" y="161"/>
                </a:lnTo>
                <a:lnTo>
                  <a:pt x="143" y="155"/>
                </a:lnTo>
                <a:lnTo>
                  <a:pt x="143" y="150"/>
                </a:lnTo>
                <a:lnTo>
                  <a:pt x="143" y="146"/>
                </a:lnTo>
                <a:lnTo>
                  <a:pt x="141" y="140"/>
                </a:lnTo>
                <a:lnTo>
                  <a:pt x="139" y="136"/>
                </a:lnTo>
                <a:lnTo>
                  <a:pt x="137" y="132"/>
                </a:lnTo>
                <a:lnTo>
                  <a:pt x="135" y="127"/>
                </a:lnTo>
                <a:lnTo>
                  <a:pt x="134" y="123"/>
                </a:lnTo>
                <a:lnTo>
                  <a:pt x="132" y="121"/>
                </a:lnTo>
                <a:lnTo>
                  <a:pt x="128" y="117"/>
                </a:lnTo>
                <a:lnTo>
                  <a:pt x="126" y="115"/>
                </a:lnTo>
                <a:lnTo>
                  <a:pt x="122" y="113"/>
                </a:lnTo>
                <a:lnTo>
                  <a:pt x="118" y="111"/>
                </a:lnTo>
                <a:lnTo>
                  <a:pt x="114" y="109"/>
                </a:lnTo>
                <a:lnTo>
                  <a:pt x="111" y="109"/>
                </a:lnTo>
                <a:lnTo>
                  <a:pt x="107" y="109"/>
                </a:lnTo>
                <a:lnTo>
                  <a:pt x="103" y="109"/>
                </a:lnTo>
                <a:lnTo>
                  <a:pt x="99" y="109"/>
                </a:lnTo>
                <a:lnTo>
                  <a:pt x="97" y="111"/>
                </a:lnTo>
                <a:lnTo>
                  <a:pt x="93" y="113"/>
                </a:lnTo>
                <a:lnTo>
                  <a:pt x="90" y="115"/>
                </a:lnTo>
                <a:lnTo>
                  <a:pt x="88" y="117"/>
                </a:lnTo>
                <a:lnTo>
                  <a:pt x="84" y="121"/>
                </a:lnTo>
                <a:lnTo>
                  <a:pt x="82" y="123"/>
                </a:lnTo>
                <a:lnTo>
                  <a:pt x="78" y="127"/>
                </a:lnTo>
                <a:lnTo>
                  <a:pt x="76" y="131"/>
                </a:lnTo>
                <a:lnTo>
                  <a:pt x="74" y="134"/>
                </a:lnTo>
                <a:lnTo>
                  <a:pt x="74" y="140"/>
                </a:lnTo>
                <a:lnTo>
                  <a:pt x="72" y="144"/>
                </a:lnTo>
                <a:lnTo>
                  <a:pt x="72" y="150"/>
                </a:lnTo>
                <a:lnTo>
                  <a:pt x="70" y="155"/>
                </a:lnTo>
                <a:lnTo>
                  <a:pt x="70" y="159"/>
                </a:lnTo>
                <a:close/>
                <a:moveTo>
                  <a:pt x="65" y="106"/>
                </a:moveTo>
                <a:lnTo>
                  <a:pt x="68" y="102"/>
                </a:lnTo>
                <a:lnTo>
                  <a:pt x="70" y="100"/>
                </a:lnTo>
                <a:lnTo>
                  <a:pt x="74" y="96"/>
                </a:lnTo>
                <a:lnTo>
                  <a:pt x="78" y="94"/>
                </a:lnTo>
                <a:lnTo>
                  <a:pt x="82" y="92"/>
                </a:lnTo>
                <a:lnTo>
                  <a:pt x="86" y="90"/>
                </a:lnTo>
                <a:lnTo>
                  <a:pt x="90" y="88"/>
                </a:lnTo>
                <a:lnTo>
                  <a:pt x="93" y="86"/>
                </a:lnTo>
                <a:lnTo>
                  <a:pt x="97" y="84"/>
                </a:lnTo>
                <a:lnTo>
                  <a:pt x="103" y="83"/>
                </a:lnTo>
                <a:lnTo>
                  <a:pt x="107" y="83"/>
                </a:lnTo>
                <a:lnTo>
                  <a:pt x="111" y="81"/>
                </a:lnTo>
                <a:lnTo>
                  <a:pt x="116" y="81"/>
                </a:lnTo>
                <a:lnTo>
                  <a:pt x="120" y="81"/>
                </a:lnTo>
                <a:lnTo>
                  <a:pt x="126" y="81"/>
                </a:lnTo>
                <a:lnTo>
                  <a:pt x="130" y="79"/>
                </a:lnTo>
                <a:lnTo>
                  <a:pt x="139" y="81"/>
                </a:lnTo>
                <a:lnTo>
                  <a:pt x="147" y="81"/>
                </a:lnTo>
                <a:lnTo>
                  <a:pt x="155" y="83"/>
                </a:lnTo>
                <a:lnTo>
                  <a:pt x="162" y="84"/>
                </a:lnTo>
                <a:lnTo>
                  <a:pt x="168" y="88"/>
                </a:lnTo>
                <a:lnTo>
                  <a:pt x="176" y="92"/>
                </a:lnTo>
                <a:lnTo>
                  <a:pt x="181" y="96"/>
                </a:lnTo>
                <a:lnTo>
                  <a:pt x="187" y="100"/>
                </a:lnTo>
                <a:lnTo>
                  <a:pt x="193" y="106"/>
                </a:lnTo>
                <a:lnTo>
                  <a:pt x="197" y="111"/>
                </a:lnTo>
                <a:lnTo>
                  <a:pt x="200" y="117"/>
                </a:lnTo>
                <a:lnTo>
                  <a:pt x="204" y="125"/>
                </a:lnTo>
                <a:lnTo>
                  <a:pt x="206" y="131"/>
                </a:lnTo>
                <a:lnTo>
                  <a:pt x="208" y="138"/>
                </a:lnTo>
                <a:lnTo>
                  <a:pt x="210" y="146"/>
                </a:lnTo>
                <a:lnTo>
                  <a:pt x="210" y="154"/>
                </a:lnTo>
                <a:lnTo>
                  <a:pt x="210" y="163"/>
                </a:lnTo>
                <a:lnTo>
                  <a:pt x="208" y="171"/>
                </a:lnTo>
                <a:lnTo>
                  <a:pt x="206" y="179"/>
                </a:lnTo>
                <a:lnTo>
                  <a:pt x="202" y="186"/>
                </a:lnTo>
                <a:lnTo>
                  <a:pt x="199" y="194"/>
                </a:lnTo>
                <a:lnTo>
                  <a:pt x="195" y="202"/>
                </a:lnTo>
                <a:lnTo>
                  <a:pt x="189" y="207"/>
                </a:lnTo>
                <a:lnTo>
                  <a:pt x="181" y="215"/>
                </a:lnTo>
                <a:lnTo>
                  <a:pt x="174" y="219"/>
                </a:lnTo>
                <a:lnTo>
                  <a:pt x="166" y="225"/>
                </a:lnTo>
                <a:lnTo>
                  <a:pt x="158" y="228"/>
                </a:lnTo>
                <a:lnTo>
                  <a:pt x="149" y="232"/>
                </a:lnTo>
                <a:lnTo>
                  <a:pt x="141" y="234"/>
                </a:lnTo>
                <a:lnTo>
                  <a:pt x="130" y="236"/>
                </a:lnTo>
                <a:lnTo>
                  <a:pt x="120" y="238"/>
                </a:lnTo>
                <a:lnTo>
                  <a:pt x="109" y="238"/>
                </a:lnTo>
                <a:lnTo>
                  <a:pt x="97" y="238"/>
                </a:lnTo>
                <a:lnTo>
                  <a:pt x="86" y="236"/>
                </a:lnTo>
                <a:lnTo>
                  <a:pt x="74" y="234"/>
                </a:lnTo>
                <a:lnTo>
                  <a:pt x="65" y="230"/>
                </a:lnTo>
                <a:lnTo>
                  <a:pt x="55" y="225"/>
                </a:lnTo>
                <a:lnTo>
                  <a:pt x="46" y="221"/>
                </a:lnTo>
                <a:lnTo>
                  <a:pt x="38" y="213"/>
                </a:lnTo>
                <a:lnTo>
                  <a:pt x="30" y="205"/>
                </a:lnTo>
                <a:lnTo>
                  <a:pt x="23" y="198"/>
                </a:lnTo>
                <a:lnTo>
                  <a:pt x="17" y="188"/>
                </a:lnTo>
                <a:lnTo>
                  <a:pt x="11" y="179"/>
                </a:lnTo>
                <a:lnTo>
                  <a:pt x="7" y="169"/>
                </a:lnTo>
                <a:lnTo>
                  <a:pt x="3" y="157"/>
                </a:lnTo>
                <a:lnTo>
                  <a:pt x="2" y="146"/>
                </a:lnTo>
                <a:lnTo>
                  <a:pt x="2" y="134"/>
                </a:lnTo>
                <a:lnTo>
                  <a:pt x="0" y="121"/>
                </a:lnTo>
                <a:lnTo>
                  <a:pt x="2" y="109"/>
                </a:lnTo>
                <a:lnTo>
                  <a:pt x="2" y="96"/>
                </a:lnTo>
                <a:lnTo>
                  <a:pt x="5" y="84"/>
                </a:lnTo>
                <a:lnTo>
                  <a:pt x="9" y="73"/>
                </a:lnTo>
                <a:lnTo>
                  <a:pt x="13" y="61"/>
                </a:lnTo>
                <a:lnTo>
                  <a:pt x="21" y="52"/>
                </a:lnTo>
                <a:lnTo>
                  <a:pt x="26" y="42"/>
                </a:lnTo>
                <a:lnTo>
                  <a:pt x="36" y="35"/>
                </a:lnTo>
                <a:lnTo>
                  <a:pt x="44" y="25"/>
                </a:lnTo>
                <a:lnTo>
                  <a:pt x="53" y="19"/>
                </a:lnTo>
                <a:lnTo>
                  <a:pt x="65" y="13"/>
                </a:lnTo>
                <a:lnTo>
                  <a:pt x="76" y="8"/>
                </a:lnTo>
                <a:lnTo>
                  <a:pt x="88" y="4"/>
                </a:lnTo>
                <a:lnTo>
                  <a:pt x="101" y="2"/>
                </a:lnTo>
                <a:lnTo>
                  <a:pt x="114" y="0"/>
                </a:lnTo>
                <a:lnTo>
                  <a:pt x="128" y="0"/>
                </a:lnTo>
                <a:lnTo>
                  <a:pt x="132" y="0"/>
                </a:lnTo>
                <a:lnTo>
                  <a:pt x="135" y="0"/>
                </a:lnTo>
                <a:lnTo>
                  <a:pt x="139" y="0"/>
                </a:lnTo>
                <a:lnTo>
                  <a:pt x="143" y="0"/>
                </a:lnTo>
                <a:lnTo>
                  <a:pt x="145" y="0"/>
                </a:lnTo>
                <a:lnTo>
                  <a:pt x="149" y="2"/>
                </a:lnTo>
                <a:lnTo>
                  <a:pt x="153" y="2"/>
                </a:lnTo>
                <a:lnTo>
                  <a:pt x="158" y="2"/>
                </a:lnTo>
                <a:lnTo>
                  <a:pt x="162" y="2"/>
                </a:lnTo>
                <a:lnTo>
                  <a:pt x="166" y="4"/>
                </a:lnTo>
                <a:lnTo>
                  <a:pt x="170" y="4"/>
                </a:lnTo>
                <a:lnTo>
                  <a:pt x="174" y="4"/>
                </a:lnTo>
                <a:lnTo>
                  <a:pt x="177" y="6"/>
                </a:lnTo>
                <a:lnTo>
                  <a:pt x="183" y="6"/>
                </a:lnTo>
                <a:lnTo>
                  <a:pt x="187" y="8"/>
                </a:lnTo>
                <a:lnTo>
                  <a:pt x="191" y="10"/>
                </a:lnTo>
                <a:lnTo>
                  <a:pt x="179" y="71"/>
                </a:lnTo>
                <a:lnTo>
                  <a:pt x="172" y="71"/>
                </a:lnTo>
                <a:lnTo>
                  <a:pt x="172" y="67"/>
                </a:lnTo>
                <a:lnTo>
                  <a:pt x="172" y="63"/>
                </a:lnTo>
                <a:lnTo>
                  <a:pt x="172" y="60"/>
                </a:lnTo>
                <a:lnTo>
                  <a:pt x="170" y="56"/>
                </a:lnTo>
                <a:lnTo>
                  <a:pt x="170" y="52"/>
                </a:lnTo>
                <a:lnTo>
                  <a:pt x="168" y="48"/>
                </a:lnTo>
                <a:lnTo>
                  <a:pt x="166" y="44"/>
                </a:lnTo>
                <a:lnTo>
                  <a:pt x="162" y="42"/>
                </a:lnTo>
                <a:lnTo>
                  <a:pt x="160" y="38"/>
                </a:lnTo>
                <a:lnTo>
                  <a:pt x="156" y="36"/>
                </a:lnTo>
                <a:lnTo>
                  <a:pt x="155" y="35"/>
                </a:lnTo>
                <a:lnTo>
                  <a:pt x="151" y="33"/>
                </a:lnTo>
                <a:lnTo>
                  <a:pt x="147" y="31"/>
                </a:lnTo>
                <a:lnTo>
                  <a:pt x="143" y="31"/>
                </a:lnTo>
                <a:lnTo>
                  <a:pt x="137" y="29"/>
                </a:lnTo>
                <a:lnTo>
                  <a:pt x="134" y="29"/>
                </a:lnTo>
                <a:lnTo>
                  <a:pt x="128" y="29"/>
                </a:lnTo>
                <a:lnTo>
                  <a:pt x="122" y="29"/>
                </a:lnTo>
                <a:lnTo>
                  <a:pt x="114" y="31"/>
                </a:lnTo>
                <a:lnTo>
                  <a:pt x="109" y="31"/>
                </a:lnTo>
                <a:lnTo>
                  <a:pt x="103" y="35"/>
                </a:lnTo>
                <a:lnTo>
                  <a:pt x="97" y="36"/>
                </a:lnTo>
                <a:lnTo>
                  <a:pt x="93" y="40"/>
                </a:lnTo>
                <a:lnTo>
                  <a:pt x="88" y="44"/>
                </a:lnTo>
                <a:lnTo>
                  <a:pt x="84" y="50"/>
                </a:lnTo>
                <a:lnTo>
                  <a:pt x="78" y="56"/>
                </a:lnTo>
                <a:lnTo>
                  <a:pt x="76" y="61"/>
                </a:lnTo>
                <a:lnTo>
                  <a:pt x="72" y="67"/>
                </a:lnTo>
                <a:lnTo>
                  <a:pt x="70" y="75"/>
                </a:lnTo>
                <a:lnTo>
                  <a:pt x="67" y="83"/>
                </a:lnTo>
                <a:lnTo>
                  <a:pt x="67" y="88"/>
                </a:lnTo>
                <a:lnTo>
                  <a:pt x="65" y="98"/>
                </a:lnTo>
                <a:lnTo>
                  <a:pt x="65" y="106"/>
                </a:lnTo>
                <a:close/>
              </a:path>
            </a:pathLst>
          </a:custGeom>
          <a:gradFill rotWithShape="0">
            <a:gsLst>
              <a:gs pos="0">
                <a:srgbClr val="BED3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0" cap="sq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 altLang="en-US" smtClean="0"/>
              <a:t>Procedure for 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1627942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5"/>
          <p:cNvSpPr>
            <a:spLocks noChangeArrowheads="1"/>
          </p:cNvSpPr>
          <p:nvPr/>
        </p:nvSpPr>
        <p:spPr bwMode="auto">
          <a:xfrm>
            <a:off x="942975" y="1117600"/>
            <a:ext cx="7242175" cy="5008563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1" name="Rectangle 144"/>
          <p:cNvSpPr>
            <a:spLocks noChangeArrowheads="1"/>
          </p:cNvSpPr>
          <p:nvPr/>
        </p:nvSpPr>
        <p:spPr bwMode="auto">
          <a:xfrm>
            <a:off x="2735263" y="2840038"/>
            <a:ext cx="4876800" cy="309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143"/>
          <p:cNvSpPr>
            <a:spLocks noChangeArrowheads="1"/>
          </p:cNvSpPr>
          <p:nvPr/>
        </p:nvSpPr>
        <p:spPr bwMode="auto">
          <a:xfrm>
            <a:off x="1516063" y="2840038"/>
            <a:ext cx="1219200" cy="3103562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GB" altLang="en-US" sz="1800" b="1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 altLang="en-US" smtClean="0"/>
              <a:t>Using Access Modifiers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94" y="1371600"/>
            <a:ext cx="8229600" cy="4221163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altLang="en-US" dirty="0" smtClean="0"/>
              <a:t>Specify Accessibility of Variables and Procedures</a:t>
            </a:r>
          </a:p>
        </p:txBody>
      </p:sp>
      <p:graphicFrame>
        <p:nvGraphicFramePr>
          <p:cNvPr id="48269" name="Group 141"/>
          <p:cNvGraphicFramePr>
            <a:graphicFrameLocks noGrp="1"/>
          </p:cNvGraphicFramePr>
          <p:nvPr/>
        </p:nvGraphicFramePr>
        <p:xfrm>
          <a:off x="1516063" y="2474913"/>
          <a:ext cx="6096000" cy="3459357"/>
        </p:xfrm>
        <a:graphic>
          <a:graphicData uri="http://schemas.openxmlformats.org/drawingml/2006/table">
            <a:tbl>
              <a:tblPr/>
              <a:tblGrid>
                <a:gridCol w="1219200"/>
                <a:gridCol w="4876800"/>
              </a:tblGrid>
              <a:tr h="36572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Keyword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Definition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  <a:tr h="45715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Public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Accessible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everywhere.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35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Private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Accessible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only within the type itself.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Friend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Accessible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within the type itself and all namespaces and code within the same assembly.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Protected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Only for use on class members. Accessible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within the class itself and any derived classes.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8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Protected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Friend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93700">
                        <a:lnSpc>
                          <a:spcPct val="90000"/>
                        </a:lnSpc>
                        <a:spcBef>
                          <a:spcPct val="60000"/>
                        </a:spcBef>
                        <a:buClr>
                          <a:srgbClr val="D60093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804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9191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1033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14906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19478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24050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2862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The union of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Protected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Friend.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5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11175" y="2438400"/>
            <a:ext cx="8401050" cy="2178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dirty="0">
                <a:latin typeface="Lucida Sans Typewriter" panose="020B0509030504030204" pitchFamily="49" charset="0"/>
              </a:rPr>
              <a:t>Public Sub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TestIt</a:t>
            </a:r>
            <a:r>
              <a:rPr lang="en-US" altLang="en-US" sz="1800" dirty="0">
                <a:latin typeface="Lucida Sans Typewriter" panose="020B0509030504030204" pitchFamily="49" charset="0"/>
              </a:rPr>
              <a:t>(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ByVal</a:t>
            </a:r>
            <a:r>
              <a:rPr lang="en-US" altLang="en-US" sz="1800" dirty="0">
                <a:latin typeface="Lucida Sans Typewriter" panose="020B0509030504030204" pitchFamily="49" charset="0"/>
              </a:rPr>
              <a:t> x As Integer)</a:t>
            </a:r>
          </a:p>
          <a:p>
            <a:r>
              <a:rPr lang="en-US" altLang="en-US" sz="1800" dirty="0">
                <a:latin typeface="Lucida Sans Typewriter" panose="020B0509030504030204" pitchFamily="49" charset="0"/>
              </a:rPr>
              <a:t>...</a:t>
            </a:r>
          </a:p>
          <a:p>
            <a:r>
              <a:rPr lang="en-US" altLang="en-US" sz="1800" dirty="0">
                <a:latin typeface="Lucida Sans Typewriter" panose="020B0509030504030204" pitchFamily="49" charset="0"/>
              </a:rPr>
              <a:t>End Sub</a:t>
            </a:r>
          </a:p>
          <a:p>
            <a:endParaRPr lang="en-US" altLang="en-US" sz="1800" dirty="0">
              <a:latin typeface="Lucida Sans Typewriter" panose="020B0509030504030204" pitchFamily="49" charset="0"/>
            </a:endParaRPr>
          </a:p>
          <a:p>
            <a:r>
              <a:rPr lang="en-US" altLang="en-US" sz="1800" dirty="0">
                <a:latin typeface="Lucida Sans Typewriter" panose="020B0509030504030204" pitchFamily="49" charset="0"/>
              </a:rPr>
              <a:t>Public Function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GetIt</a:t>
            </a:r>
            <a:r>
              <a:rPr lang="en-US" altLang="en-US" sz="1800" dirty="0">
                <a:latin typeface="Lucida Sans Typewriter" panose="020B0509030504030204" pitchFamily="49" charset="0"/>
              </a:rPr>
              <a:t>( ) As Integer</a:t>
            </a:r>
          </a:p>
          <a:p>
            <a:r>
              <a:rPr lang="en-US" altLang="en-US" sz="1800" dirty="0">
                <a:latin typeface="Lucida Sans Typewriter" panose="020B0509030504030204" pitchFamily="49" charset="0"/>
              </a:rPr>
              <a:t>...</a:t>
            </a:r>
          </a:p>
          <a:p>
            <a:r>
              <a:rPr lang="en-US" altLang="en-US" sz="1800" dirty="0">
                <a:latin typeface="Lucida Sans Typewriter" panose="020B0509030504030204" pitchFamily="49" charset="0"/>
              </a:rPr>
              <a:t>End Function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5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2505</TotalTime>
  <Words>2012</Words>
  <Application>Microsoft Office PowerPoint</Application>
  <PresentationFormat>On-screen Show (4:3)</PresentationFormat>
  <Paragraphs>567</Paragraphs>
  <Slides>43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Bookman Old Style</vt:lpstr>
      <vt:lpstr>Calibri</vt:lpstr>
      <vt:lpstr>Courier New</vt:lpstr>
      <vt:lpstr>Lucida Sans Typewriter</vt:lpstr>
      <vt:lpstr>Times New Roman</vt:lpstr>
      <vt:lpstr>Wingdings</vt:lpstr>
      <vt:lpstr>HNDIT</vt:lpstr>
      <vt:lpstr>HNDIT2310- Rapid Application Development</vt:lpstr>
      <vt:lpstr>What Is a Class?</vt:lpstr>
      <vt:lpstr>What Is a Class?</vt:lpstr>
      <vt:lpstr>What Is an Object?</vt:lpstr>
      <vt:lpstr>How to Use the Object Browser</vt:lpstr>
      <vt:lpstr> Defining Classes</vt:lpstr>
      <vt:lpstr>Procedure for Defining a Class</vt:lpstr>
      <vt:lpstr>Using Access Modifiers</vt:lpstr>
      <vt:lpstr>Declaring Methods</vt:lpstr>
      <vt:lpstr>Declaring Properties</vt:lpstr>
      <vt:lpstr>Using Attributes</vt:lpstr>
      <vt:lpstr>Overloading Methods</vt:lpstr>
      <vt:lpstr>Using Constructors</vt:lpstr>
      <vt:lpstr>Using Destructors</vt:lpstr>
      <vt:lpstr>What Is Inheritance?</vt:lpstr>
      <vt:lpstr>What Is Inheritance?</vt:lpstr>
      <vt:lpstr>Overriding and Overloading</vt:lpstr>
      <vt:lpstr>Inheritance Example</vt:lpstr>
      <vt:lpstr>What Is Polymorphism?</vt:lpstr>
      <vt:lpstr>Declaration of Classes</vt:lpstr>
      <vt:lpstr>Creating a class</vt:lpstr>
      <vt:lpstr>Creating An Object</vt:lpstr>
      <vt:lpstr>Example </vt:lpstr>
      <vt:lpstr>Creating a Method</vt:lpstr>
      <vt:lpstr>Example</vt:lpstr>
      <vt:lpstr>Creating property </vt:lpstr>
      <vt:lpstr>Constructors &amp; Destructors</vt:lpstr>
      <vt:lpstr>Overloading method</vt:lpstr>
      <vt:lpstr>Create class (Shared Members) Member</vt:lpstr>
      <vt:lpstr>Shared Members</vt:lpstr>
      <vt:lpstr>Creating Shared method</vt:lpstr>
      <vt:lpstr>Inheritance</vt:lpstr>
      <vt:lpstr>Example</vt:lpstr>
      <vt:lpstr>Overloading With Inheritence</vt:lpstr>
      <vt:lpstr>Overriding with Inheritance</vt:lpstr>
      <vt:lpstr>Modules</vt:lpstr>
      <vt:lpstr>Declaration of Modules</vt:lpstr>
      <vt:lpstr>Example</vt:lpstr>
      <vt:lpstr>Form1</vt:lpstr>
      <vt:lpstr>Form2</vt:lpstr>
      <vt:lpstr>Create Module  outside the Form</vt:lpstr>
      <vt:lpstr>Form1</vt:lpstr>
      <vt:lpstr>Form2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</dc:title>
  <dc:creator>owner</dc:creator>
  <cp:lastModifiedBy>Cader Abdul</cp:lastModifiedBy>
  <cp:revision>50</cp:revision>
  <cp:lastPrinted>2018-08-28T19:47:34Z</cp:lastPrinted>
  <dcterms:created xsi:type="dcterms:W3CDTF">2014-03-07T06:30:07Z</dcterms:created>
  <dcterms:modified xsi:type="dcterms:W3CDTF">2019-08-25T19:22:07Z</dcterms:modified>
</cp:coreProperties>
</file>