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Lst>
  <p:notesMasterIdLst>
    <p:notesMasterId r:id="rId42"/>
  </p:notesMasterIdLst>
  <p:sldIdLst>
    <p:sldId id="256" r:id="rId5"/>
    <p:sldId id="29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 id="277" r:id="rId22"/>
    <p:sldId id="278" r:id="rId23"/>
    <p:sldId id="280" r:id="rId24"/>
    <p:sldId id="279" r:id="rId25"/>
    <p:sldId id="281" r:id="rId26"/>
    <p:sldId id="282" r:id="rId27"/>
    <p:sldId id="283" r:id="rId28"/>
    <p:sldId id="284" r:id="rId29"/>
    <p:sldId id="288" r:id="rId30"/>
    <p:sldId id="285" r:id="rId31"/>
    <p:sldId id="289" r:id="rId32"/>
    <p:sldId id="290" r:id="rId33"/>
    <p:sldId id="291" r:id="rId34"/>
    <p:sldId id="292" r:id="rId35"/>
    <p:sldId id="293" r:id="rId36"/>
    <p:sldId id="294" r:id="rId37"/>
    <p:sldId id="297" r:id="rId38"/>
    <p:sldId id="299" r:id="rId39"/>
    <p:sldId id="286"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9CE2F-1AE5-4941-97F2-275424CE9DD1}" type="datetimeFigureOut">
              <a:rPr lang="en-GB" smtClean="0"/>
              <a:t>28/05/2019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E2AB7-F0A8-45DB-91E1-9CD54A988ECA}" type="slidenum">
              <a:rPr lang="en-GB" smtClean="0"/>
              <a:t>‹#›</a:t>
            </a:fld>
            <a:endParaRPr lang="en-GB"/>
          </a:p>
        </p:txBody>
      </p:sp>
    </p:spTree>
    <p:extLst>
      <p:ext uri="{BB962C8B-B14F-4D97-AF65-F5344CB8AC3E}">
        <p14:creationId xmlns:p14="http://schemas.microsoft.com/office/powerpoint/2010/main" val="317579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69899560-9F96-4154-BFE9-10AE2D645BEF}" type="slidenum">
              <a:rPr lang="en-US" sz="1200" smtClean="0">
                <a:latin typeface="Tahoma" pitchFamily="34" charset="0"/>
              </a:rPr>
              <a:pPr eaLnBrk="1" hangingPunct="1"/>
              <a:t>28</a:t>
            </a:fld>
            <a:endParaRPr lang="en-US" sz="1200" smtClean="0">
              <a:latin typeface="Tahoma" pitchFamily="34" charset="0"/>
            </a:endParaRPr>
          </a:p>
        </p:txBody>
      </p:sp>
    </p:spTree>
    <p:extLst>
      <p:ext uri="{BB962C8B-B14F-4D97-AF65-F5344CB8AC3E}">
        <p14:creationId xmlns:p14="http://schemas.microsoft.com/office/powerpoint/2010/main" val="375999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0C79A29E-527D-4519-A20E-196F4F3B2BA1}" type="slidenum">
              <a:rPr lang="en-US" sz="1200" smtClean="0">
                <a:latin typeface="Tahoma" pitchFamily="34" charset="0"/>
              </a:rPr>
              <a:pPr eaLnBrk="1" hangingPunct="1"/>
              <a:t>30</a:t>
            </a:fld>
            <a:endParaRPr lang="en-US" sz="1200" smtClean="0">
              <a:latin typeface="Tahoma" pitchFamily="34" charset="0"/>
            </a:endParaRPr>
          </a:p>
        </p:txBody>
      </p:sp>
    </p:spTree>
    <p:extLst>
      <p:ext uri="{BB962C8B-B14F-4D97-AF65-F5344CB8AC3E}">
        <p14:creationId xmlns:p14="http://schemas.microsoft.com/office/powerpoint/2010/main" val="76614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5ADA5562-792E-4DC7-8EFC-2DBEC294EE99}" type="slidenum">
              <a:rPr lang="en-US" sz="1200" smtClean="0">
                <a:latin typeface="Tahoma" pitchFamily="34" charset="0"/>
              </a:rPr>
              <a:pPr eaLnBrk="1" hangingPunct="1"/>
              <a:t>31</a:t>
            </a:fld>
            <a:endParaRPr lang="en-US" sz="1200" smtClean="0">
              <a:latin typeface="Tahoma" pitchFamily="34" charset="0"/>
            </a:endParaRPr>
          </a:p>
        </p:txBody>
      </p:sp>
    </p:spTree>
    <p:extLst>
      <p:ext uri="{BB962C8B-B14F-4D97-AF65-F5344CB8AC3E}">
        <p14:creationId xmlns:p14="http://schemas.microsoft.com/office/powerpoint/2010/main" val="2693472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3CDF795A-CBE5-44D9-AD42-8AD4EB230848}" type="slidenum">
              <a:rPr lang="en-US" sz="1200" smtClean="0">
                <a:latin typeface="Tahoma" pitchFamily="34" charset="0"/>
              </a:rPr>
              <a:pPr eaLnBrk="1" hangingPunct="1"/>
              <a:t>32</a:t>
            </a:fld>
            <a:endParaRPr lang="en-US" sz="1200" smtClean="0">
              <a:latin typeface="Tahoma" pitchFamily="34" charset="0"/>
            </a:endParaRPr>
          </a:p>
        </p:txBody>
      </p:sp>
    </p:spTree>
    <p:extLst>
      <p:ext uri="{BB962C8B-B14F-4D97-AF65-F5344CB8AC3E}">
        <p14:creationId xmlns:p14="http://schemas.microsoft.com/office/powerpoint/2010/main" val="302457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Tab index determines the order in which the control receives the focus while tabbing. </a:t>
            </a:r>
          </a:p>
          <a:p>
            <a:r>
              <a:rPr lang="en-US" smtClean="0"/>
              <a:t>Setting of tab order invoked from Edit window.</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242CC1C3-B9C8-470D-A5E0-3CCAACA5C518}" type="slidenum">
              <a:rPr lang="en-US" sz="1200" smtClean="0">
                <a:latin typeface="Tahoma" pitchFamily="34" charset="0"/>
              </a:rPr>
              <a:pPr eaLnBrk="1" hangingPunct="1"/>
              <a:t>33</a:t>
            </a:fld>
            <a:endParaRPr lang="en-US" sz="1200" smtClean="0">
              <a:latin typeface="Tahoma" pitchFamily="34" charset="0"/>
            </a:endParaRPr>
          </a:p>
        </p:txBody>
      </p:sp>
    </p:spTree>
    <p:extLst>
      <p:ext uri="{BB962C8B-B14F-4D97-AF65-F5344CB8AC3E}">
        <p14:creationId xmlns:p14="http://schemas.microsoft.com/office/powerpoint/2010/main" val="157781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bwMode="auto">
          <a:noFill/>
        </p:spPr>
        <p:txBody>
          <a:bodyPr/>
          <a:lstStyle/>
          <a:p>
            <a:endParaRPr lang="en-US" smtClean="0"/>
          </a:p>
        </p:txBody>
      </p:sp>
      <p:sp>
        <p:nvSpPr>
          <p:cNvPr id="92164" name="Slide Number Placeholder 3"/>
          <p:cNvSpPr>
            <a:spLocks noGrp="1"/>
          </p:cNvSpPr>
          <p:nvPr>
            <p:ph type="sldNum" sz="quarter" idx="5"/>
          </p:nvPr>
        </p:nvSpPr>
        <p:spPr bwMode="auto">
          <a:noFill/>
          <a:ln>
            <a:miter lim="800000"/>
            <a:headEnd/>
            <a:tailEnd/>
          </a:ln>
        </p:spPr>
        <p:txBody>
          <a:bodyPr/>
          <a:lstStyle/>
          <a:p>
            <a:fld id="{97C5AAD6-CF3D-40DB-A856-B814B6D5A1ED}" type="slidenum">
              <a:rPr lang="en-US" smtClean="0"/>
              <a:pPr/>
              <a:t>35</a:t>
            </a:fld>
            <a:endParaRPr lang="en-US" smtClean="0"/>
          </a:p>
        </p:txBody>
      </p:sp>
    </p:spTree>
    <p:extLst>
      <p:ext uri="{BB962C8B-B14F-4D97-AF65-F5344CB8AC3E}">
        <p14:creationId xmlns:p14="http://schemas.microsoft.com/office/powerpoint/2010/main" val="398898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E6D3EF-3876-4453-9C0A-8599891ADDF1}" type="datetime1">
              <a:rPr lang="en-GB" smtClean="0"/>
              <a:t>28/05/2019</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FD6EF-59CC-491B-935D-33E8A09EF9F8}"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88AE-1F8A-46DB-9D46-15C615515966}"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8E2B9C55-B1F5-4DCD-B44C-56F4D10DFF02}" type="datetime1">
              <a:rPr lang="en-US" smtClean="0"/>
              <a:t>5/28/2019</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40003677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DC9F0-F6FA-4EF5-9B02-32D7E772F3DA}"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3920373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4330603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C1C87-DFFE-40DD-88ED-115007FBF96B}"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768885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10CCB-6840-48E9-8232-4140365FD666}" type="datetime1">
              <a:rPr lang="en-US" smtClean="0"/>
              <a:t>5/28/2019</a:t>
            </a:fld>
            <a:endParaRPr lang="en-US" dirty="0"/>
          </a:p>
        </p:txBody>
      </p:sp>
      <p:sp>
        <p:nvSpPr>
          <p:cNvPr id="8" name="Footer Placeholder 7"/>
          <p:cNvSpPr>
            <a:spLocks noGrp="1"/>
          </p:cNvSpPr>
          <p:nvPr>
            <p:ph type="ftr" sz="quarter" idx="11"/>
          </p:nvPr>
        </p:nvSpPr>
        <p:spPr/>
        <p:txBody>
          <a:body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0147334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C12BC-620C-4804-A68B-E5D136F30A82}" type="datetime1">
              <a:rPr lang="en-US" smtClean="0"/>
              <a:t>5/28/2019</a:t>
            </a:fld>
            <a:endParaRPr lang="en-US" dirty="0"/>
          </a:p>
        </p:txBody>
      </p:sp>
      <p:sp>
        <p:nvSpPr>
          <p:cNvPr id="4" name="Footer Placeholder 3"/>
          <p:cNvSpPr>
            <a:spLocks noGrp="1"/>
          </p:cNvSpPr>
          <p:nvPr>
            <p:ph type="ftr" sz="quarter" idx="11"/>
          </p:nvPr>
        </p:nvSpPr>
        <p:spPr/>
        <p:txBody>
          <a:bodyPr/>
          <a:lstStyle/>
          <a:p>
            <a:r>
              <a:rPr lang="en-US" smtClean="0"/>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293690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5/28/2019</a:t>
            </a:fld>
            <a:endParaRPr lang="en-US" dirty="0"/>
          </a:p>
        </p:txBody>
      </p:sp>
      <p:sp>
        <p:nvSpPr>
          <p:cNvPr id="3" name="Footer Placeholder 2"/>
          <p:cNvSpPr>
            <a:spLocks noGrp="1"/>
          </p:cNvSpPr>
          <p:nvPr>
            <p:ph type="ftr" sz="quarter" idx="11"/>
          </p:nvPr>
        </p:nvSpPr>
        <p:spPr/>
        <p:txBody>
          <a:bodyPr/>
          <a:lstStyle/>
          <a:p>
            <a:r>
              <a:rPr lang="en-US" smtClean="0"/>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441376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47150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EADAF-AA17-4E9A-A2C9-B9B9B387DCA3}"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54365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1B3BF-CA00-44EF-B758-B15ECF3DFDAF}"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0315462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6D5A7-B666-4055-9430-CD0CBCBD1CF8}"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8082258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E6D3EF-3876-4453-9C0A-8599891ADDF1}" type="datetime1">
              <a:rPr lang="en-GB" smtClean="0"/>
              <a:t>28/05/2019</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EADAF-AA17-4E9A-A2C9-B9B9B387DCA3}"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2DC22-C92F-4AFB-943E-47FC324B79A4}"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FF2DF-0606-4F44-AEF7-DD67F3A421AB}"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8FAFF-D8EB-4001-87B9-93857C4CB562}" type="datetime1">
              <a:rPr lang="en-GB" smtClean="0"/>
              <a:t>28/05/2019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ED6C-A8E7-45FB-BCB0-128C2A2792EE}" type="datetime1">
              <a:rPr lang="en-GB" smtClean="0"/>
              <a:t>28/05/2019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B4919-4061-426F-AFA2-87A8DF813BD1}" type="datetime1">
              <a:rPr lang="en-GB" smtClean="0"/>
              <a:t>28/05/2019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2DC22-C92F-4AFB-943E-47FC324B79A4}"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A2303-B37B-43AF-91C3-C0236098591E}"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341C7-FCC3-4EE6-9C9C-632114D4898A}"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FD6EF-59CC-491B-935D-33E8A09EF9F8}"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88AE-1F8A-46DB-9D46-15C615515966}" type="datetime1">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286135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8E2B9C55-B1F5-4DCD-B44C-56F4D10DFF02}" type="datetime1">
              <a:rPr lang="en-US" smtClean="0"/>
              <a:t>5/28/2019</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400036773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DC9F0-F6FA-4EF5-9B02-32D7E772F3DA}"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3920373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43306039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C1C87-DFFE-40DD-88ED-115007FBF96B}"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7688858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10CCB-6840-48E9-8232-4140365FD666}" type="datetime1">
              <a:rPr lang="en-US" smtClean="0"/>
              <a:t>5/28/2019</a:t>
            </a:fld>
            <a:endParaRPr lang="en-US" dirty="0"/>
          </a:p>
        </p:txBody>
      </p:sp>
      <p:sp>
        <p:nvSpPr>
          <p:cNvPr id="8" name="Footer Placeholder 7"/>
          <p:cNvSpPr>
            <a:spLocks noGrp="1"/>
          </p:cNvSpPr>
          <p:nvPr>
            <p:ph type="ftr" sz="quarter" idx="11"/>
          </p:nvPr>
        </p:nvSpPr>
        <p:spPr/>
        <p:txBody>
          <a:body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01473344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C12BC-620C-4804-A68B-E5D136F30A82}" type="datetime1">
              <a:rPr lang="en-US" smtClean="0"/>
              <a:t>5/28/2019</a:t>
            </a:fld>
            <a:endParaRPr lang="en-US" dirty="0"/>
          </a:p>
        </p:txBody>
      </p:sp>
      <p:sp>
        <p:nvSpPr>
          <p:cNvPr id="4" name="Footer Placeholder 3"/>
          <p:cNvSpPr>
            <a:spLocks noGrp="1"/>
          </p:cNvSpPr>
          <p:nvPr>
            <p:ph type="ftr" sz="quarter" idx="11"/>
          </p:nvPr>
        </p:nvSpPr>
        <p:spPr/>
        <p:txBody>
          <a:bodyPr/>
          <a:lstStyle/>
          <a:p>
            <a:r>
              <a:rPr lang="en-US" smtClean="0"/>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2936906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FF2DF-0606-4F44-AEF7-DD67F3A421AB}"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5/28/2019</a:t>
            </a:fld>
            <a:endParaRPr lang="en-US" dirty="0"/>
          </a:p>
        </p:txBody>
      </p:sp>
      <p:sp>
        <p:nvSpPr>
          <p:cNvPr id="3" name="Footer Placeholder 2"/>
          <p:cNvSpPr>
            <a:spLocks noGrp="1"/>
          </p:cNvSpPr>
          <p:nvPr>
            <p:ph type="ftr" sz="quarter" idx="11"/>
          </p:nvPr>
        </p:nvSpPr>
        <p:spPr/>
        <p:txBody>
          <a:bodyPr/>
          <a:lstStyle/>
          <a:p>
            <a:r>
              <a:rPr lang="en-US" smtClean="0"/>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441376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4715060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5/28/2019</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543651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1B3BF-CA00-44EF-B758-B15ECF3DFDAF}"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0315462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6D5A7-B666-4055-9430-CD0CBCBD1CF8}" type="datetime1">
              <a:rPr lang="en-US" smtClean="0"/>
              <a:t>5/28/2019</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8082258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8FAFF-D8EB-4001-87B9-93857C4CB562}" type="datetime1">
              <a:rPr lang="en-GB" smtClean="0"/>
              <a:t>28/05/2019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ED6C-A8E7-45FB-BCB0-128C2A2792EE}" type="datetime1">
              <a:rPr lang="en-GB" smtClean="0"/>
              <a:t>28/05/2019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B4919-4061-426F-AFA2-87A8DF813BD1}" type="datetime1">
              <a:rPr lang="en-GB" smtClean="0"/>
              <a:t>28/05/2019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A2303-B37B-43AF-91C3-C0236098591E}"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341C7-FCC3-4EE6-9C9C-632114D4898A}" type="datetime1">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86B453-0B0F-4095-94D1-9EDF4698AA74}" type="slidenum">
              <a:rPr lang="en-GB" smtClean="0"/>
              <a:t>‹#›</a:t>
            </a:fld>
            <a:endParaRPr lang="en-GB"/>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CA253-9FEF-4656-94D3-630B284FDD74}" type="datetime1">
              <a:rPr lang="en-GB" smtClean="0"/>
              <a:t>28/05/2019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6B453-0B0F-4095-94D1-9EDF4698AA74}" type="slidenum">
              <a:rPr lang="en-GB" smtClean="0"/>
              <a:t>‹#›</a:t>
            </a:fld>
            <a:endParaRPr lang="en-GB"/>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5/28/2019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Dept. of Industrial Mgt, 2013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6892658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CA253-9FEF-4656-94D3-630B284FDD74}" type="datetime1">
              <a:rPr lang="en-GB" smtClean="0"/>
              <a:t>28/05/2019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6B453-0B0F-4095-94D1-9EDF4698AA74}" type="slidenum">
              <a:rPr lang="en-GB" smtClean="0"/>
              <a:t>‹#›</a:t>
            </a:fld>
            <a:endParaRPr lang="en-GB"/>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5/28/2019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Dept. of Industrial Mgt, 2013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6892658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Week 01 - Practical</a:t>
            </a:r>
            <a:endParaRPr lang="en-GB" dirty="0"/>
          </a:p>
        </p:txBody>
      </p:sp>
      <p:sp>
        <p:nvSpPr>
          <p:cNvPr id="2" name="Title 1"/>
          <p:cNvSpPr>
            <a:spLocks noGrp="1"/>
          </p:cNvSpPr>
          <p:nvPr>
            <p:ph type="ctrTitle"/>
          </p:nvPr>
        </p:nvSpPr>
        <p:spPr/>
        <p:txBody>
          <a:bodyPr>
            <a:normAutofit fontScale="90000"/>
          </a:bodyPr>
          <a:lstStyle/>
          <a:p>
            <a:r>
              <a:rPr lang="en-US" smtClean="0"/>
              <a:t>IT2311- </a:t>
            </a:r>
            <a:r>
              <a:rPr lang="en-US" dirty="0"/>
              <a:t>Rapid Application Development</a:t>
            </a:r>
            <a:r>
              <a:rPr lang="en-GB" dirty="0" smtClean="0"/>
              <a:t> </a:t>
            </a:r>
            <a:endParaRPr lang="en-GB" dirty="0"/>
          </a:p>
        </p:txBody>
      </p:sp>
    </p:spTree>
    <p:extLst>
      <p:ext uri="{BB962C8B-B14F-4D97-AF65-F5344CB8AC3E}">
        <p14:creationId xmlns:p14="http://schemas.microsoft.com/office/powerpoint/2010/main" val="4073289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IDE Main Window</a:t>
            </a:r>
          </a:p>
        </p:txBody>
      </p:sp>
      <p:sp>
        <p:nvSpPr>
          <p:cNvPr id="49155" name="Rectangle 3"/>
          <p:cNvSpPr>
            <a:spLocks noGrp="1" noChangeArrowheads="1"/>
          </p:cNvSpPr>
          <p:nvPr>
            <p:ph idx="1"/>
          </p:nvPr>
        </p:nvSpPr>
        <p:spPr/>
        <p:txBody>
          <a:bodyPr/>
          <a:lstStyle/>
          <a:p>
            <a:r>
              <a:rPr lang="en-US" altLang="en-US"/>
              <a:t>Toolbars</a:t>
            </a:r>
          </a:p>
          <a:p>
            <a:r>
              <a:rPr lang="en-US" altLang="en-US"/>
              <a:t>Document Window</a:t>
            </a:r>
          </a:p>
          <a:p>
            <a:r>
              <a:rPr lang="en-US" altLang="en-US"/>
              <a:t>Form Designer</a:t>
            </a:r>
          </a:p>
          <a:p>
            <a:r>
              <a:rPr lang="en-US" altLang="en-US"/>
              <a:t>Solution Explorer</a:t>
            </a:r>
          </a:p>
          <a:p>
            <a:r>
              <a:rPr lang="en-US" altLang="en-US"/>
              <a:t>Properties Window</a:t>
            </a:r>
          </a:p>
          <a:p>
            <a:r>
              <a:rPr lang="en-US" altLang="en-US"/>
              <a:t>Toolbox</a:t>
            </a:r>
          </a:p>
        </p:txBody>
      </p:sp>
    </p:spTree>
    <p:extLst>
      <p:ext uri="{BB962C8B-B14F-4D97-AF65-F5344CB8AC3E}">
        <p14:creationId xmlns:p14="http://schemas.microsoft.com/office/powerpoint/2010/main" val="3386709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13369" y="332656"/>
            <a:ext cx="8229600" cy="1143000"/>
          </a:xfrm>
        </p:spPr>
        <p:txBody>
          <a:bodyPr/>
          <a:lstStyle/>
          <a:p>
            <a:r>
              <a:rPr lang="en-US" altLang="en-US" dirty="0"/>
              <a:t>IDE Main Window</a:t>
            </a:r>
          </a:p>
        </p:txBody>
      </p:sp>
      <p:pic>
        <p:nvPicPr>
          <p:cNvPr id="8" name="Rectangle 4097"/>
          <p:cNvPicPr>
            <a:picLocks noChangeAspect="1" noChangeArrowheads="1"/>
          </p:cNvPicPr>
          <p:nvPr/>
        </p:nvPicPr>
        <p:blipFill>
          <a:blip r:embed="rId2"/>
          <a:srcRect/>
          <a:stretch>
            <a:fillRect/>
          </a:stretch>
        </p:blipFill>
        <p:spPr bwMode="auto">
          <a:xfrm>
            <a:off x="913630" y="1233214"/>
            <a:ext cx="7429078" cy="5472383"/>
          </a:xfrm>
          <a:prstGeom prst="rect">
            <a:avLst/>
          </a:prstGeom>
          <a:noFill/>
          <a:ln w="9525">
            <a:noFill/>
            <a:miter lim="800000"/>
            <a:headEnd/>
            <a:tailEnd/>
          </a:ln>
        </p:spPr>
      </p:pic>
      <p:sp>
        <p:nvSpPr>
          <p:cNvPr id="9" name="Rectangle 8"/>
          <p:cNvSpPr/>
          <p:nvPr/>
        </p:nvSpPr>
        <p:spPr>
          <a:xfrm>
            <a:off x="2627784" y="2766999"/>
            <a:ext cx="1336279" cy="589993"/>
          </a:xfrm>
          <a:prstGeom prst="rect">
            <a:avLst/>
          </a:prstGeom>
          <a:solidFill>
            <a:schemeClr val="bg2">
              <a:lumMod val="50000"/>
            </a:schemeClr>
          </a:solidFill>
        </p:spPr>
        <p:style>
          <a:lnRef idx="2">
            <a:schemeClr val="accent1"/>
          </a:lnRef>
          <a:fillRef idx="1">
            <a:schemeClr val="accent1"/>
          </a:fillRef>
          <a:effectRef idx="0">
            <a:schemeClr val="accent1"/>
          </a:effectRef>
          <a:fontRef idx="minor">
            <a:schemeClr val="lt1"/>
          </a:fontRef>
        </p:style>
        <p:txBody>
          <a:bodyPr anchor="ctr"/>
          <a:lstStyle/>
          <a:p>
            <a:pPr algn="ctr">
              <a:defRPr/>
            </a:pPr>
            <a:r>
              <a:rPr lang="en-US" dirty="0">
                <a:solidFill>
                  <a:srgbClr val="FFFFFF"/>
                </a:solidFill>
              </a:rPr>
              <a:t>Design Window</a:t>
            </a:r>
          </a:p>
        </p:txBody>
      </p:sp>
      <p:sp>
        <p:nvSpPr>
          <p:cNvPr id="10" name="Rectangle 9"/>
          <p:cNvSpPr/>
          <p:nvPr/>
        </p:nvSpPr>
        <p:spPr>
          <a:xfrm>
            <a:off x="1792813" y="3397002"/>
            <a:ext cx="254529" cy="2123975"/>
          </a:xfrm>
          <a:prstGeom prst="rect">
            <a:avLst/>
          </a:prstGeom>
          <a:solidFill>
            <a:schemeClr val="bg2">
              <a:lumMod val="50000"/>
            </a:schemeClr>
          </a:solidFill>
        </p:spPr>
        <p:style>
          <a:lnRef idx="2">
            <a:schemeClr val="accent1"/>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Toolbox</a:t>
            </a:r>
          </a:p>
        </p:txBody>
      </p:sp>
      <p:sp>
        <p:nvSpPr>
          <p:cNvPr id="11" name="Rectangle 10"/>
          <p:cNvSpPr/>
          <p:nvPr/>
        </p:nvSpPr>
        <p:spPr>
          <a:xfrm>
            <a:off x="7063975" y="3179073"/>
            <a:ext cx="1145382" cy="825991"/>
          </a:xfrm>
          <a:prstGeom prst="rect">
            <a:avLst/>
          </a:prstGeom>
          <a:solidFill>
            <a:schemeClr val="bg2">
              <a:lumMod val="50000"/>
            </a:schemeClr>
          </a:solidFill>
        </p:spPr>
        <p:style>
          <a:lnRef idx="2">
            <a:schemeClr val="accent1"/>
          </a:lnRef>
          <a:fillRef idx="1">
            <a:schemeClr val="accent1"/>
          </a:fillRef>
          <a:effectRef idx="0">
            <a:schemeClr val="accent1"/>
          </a:effectRef>
          <a:fontRef idx="minor">
            <a:schemeClr val="lt1"/>
          </a:fontRef>
        </p:style>
        <p:txBody>
          <a:bodyPr anchor="ctr"/>
          <a:lstStyle/>
          <a:p>
            <a:pPr algn="ctr">
              <a:defRPr/>
            </a:pPr>
            <a:r>
              <a:rPr lang="en-US" dirty="0">
                <a:solidFill>
                  <a:srgbClr val="FFFFFF"/>
                </a:solidFill>
              </a:rPr>
              <a:t>Solution</a:t>
            </a:r>
          </a:p>
          <a:p>
            <a:pPr algn="ctr">
              <a:defRPr/>
            </a:pPr>
            <a:r>
              <a:rPr lang="en-US" dirty="0">
                <a:solidFill>
                  <a:srgbClr val="FFFFFF"/>
                </a:solidFill>
              </a:rPr>
              <a:t>Explorer</a:t>
            </a:r>
          </a:p>
        </p:txBody>
      </p:sp>
      <p:sp>
        <p:nvSpPr>
          <p:cNvPr id="12" name="Rectangle 11"/>
          <p:cNvSpPr/>
          <p:nvPr/>
        </p:nvSpPr>
        <p:spPr>
          <a:xfrm>
            <a:off x="5667241" y="4016407"/>
            <a:ext cx="1209015" cy="707992"/>
          </a:xfrm>
          <a:prstGeom prst="rect">
            <a:avLst/>
          </a:prstGeom>
          <a:solidFill>
            <a:schemeClr val="bg2">
              <a:lumMod val="50000"/>
            </a:schemeClr>
          </a:solidFill>
        </p:spPr>
        <p:style>
          <a:lnRef idx="2">
            <a:schemeClr val="accent1"/>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Properties</a:t>
            </a:r>
          </a:p>
          <a:p>
            <a:pPr algn="ctr">
              <a:defRPr/>
            </a:pPr>
            <a:r>
              <a:rPr lang="en-US">
                <a:solidFill>
                  <a:srgbClr val="FFFFFF"/>
                </a:solidFill>
              </a:rPr>
              <a:t>Window</a:t>
            </a:r>
          </a:p>
        </p:txBody>
      </p:sp>
    </p:spTree>
    <p:extLst>
      <p:ext uri="{BB962C8B-B14F-4D97-AF65-F5344CB8AC3E}">
        <p14:creationId xmlns:p14="http://schemas.microsoft.com/office/powerpoint/2010/main" val="847208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32656" y="332656"/>
            <a:ext cx="8229600" cy="1143000"/>
          </a:xfrm>
        </p:spPr>
        <p:txBody>
          <a:bodyPr/>
          <a:lstStyle/>
          <a:p>
            <a:r>
              <a:rPr lang="en-US" altLang="en-US" dirty="0"/>
              <a:t>VB Toolbox</a:t>
            </a:r>
          </a:p>
        </p:txBody>
      </p:sp>
      <p:sp>
        <p:nvSpPr>
          <p:cNvPr id="62467" name="Rectangle 3"/>
          <p:cNvSpPr>
            <a:spLocks noGrp="1" noChangeArrowheads="1"/>
          </p:cNvSpPr>
          <p:nvPr>
            <p:ph idx="1"/>
          </p:nvPr>
        </p:nvSpPr>
        <p:spPr>
          <a:xfrm>
            <a:off x="755576" y="2420888"/>
            <a:ext cx="3600400" cy="4114800"/>
          </a:xfrm>
        </p:spPr>
        <p:txBody>
          <a:bodyPr/>
          <a:lstStyle/>
          <a:p>
            <a:r>
              <a:rPr lang="en-US" altLang="en-US" dirty="0"/>
              <a:t>Holds the tools you place on a form</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310" r="55379" b="8522"/>
          <a:stretch/>
        </p:blipFill>
        <p:spPr bwMode="auto">
          <a:xfrm>
            <a:off x="5148064" y="288032"/>
            <a:ext cx="3600400" cy="6597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136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Visual Studio Help</a:t>
            </a:r>
          </a:p>
        </p:txBody>
      </p:sp>
      <p:sp>
        <p:nvSpPr>
          <p:cNvPr id="50179" name="Rectangle 3"/>
          <p:cNvSpPr>
            <a:spLocks noGrp="1" noChangeArrowheads="1"/>
          </p:cNvSpPr>
          <p:nvPr>
            <p:ph idx="1"/>
          </p:nvPr>
        </p:nvSpPr>
        <p:spPr/>
        <p:txBody>
          <a:bodyPr/>
          <a:lstStyle/>
          <a:p>
            <a:r>
              <a:rPr lang="en-US" altLang="en-US"/>
              <a:t>Extensive Help feature</a:t>
            </a:r>
          </a:p>
          <a:p>
            <a:r>
              <a:rPr lang="en-US" altLang="en-US"/>
              <a:t>Includes Microsoft Developer Network library (MSDN)</a:t>
            </a:r>
          </a:p>
          <a:p>
            <a:r>
              <a:rPr lang="en-US" altLang="en-US"/>
              <a:t>Entire reference manual</a:t>
            </a:r>
          </a:p>
          <a:p>
            <a:r>
              <a:rPr lang="en-US" altLang="en-US"/>
              <a:t>Coding examples </a:t>
            </a:r>
          </a:p>
        </p:txBody>
      </p:sp>
    </p:spTree>
    <p:extLst>
      <p:ext uri="{BB962C8B-B14F-4D97-AF65-F5344CB8AC3E}">
        <p14:creationId xmlns:p14="http://schemas.microsoft.com/office/powerpoint/2010/main" val="372398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Modes</a:t>
            </a:r>
          </a:p>
        </p:txBody>
      </p:sp>
      <p:sp>
        <p:nvSpPr>
          <p:cNvPr id="35843" name="Rectangle 3"/>
          <p:cNvSpPr>
            <a:spLocks noGrp="1" noChangeArrowheads="1"/>
          </p:cNvSpPr>
          <p:nvPr>
            <p:ph idx="1"/>
          </p:nvPr>
        </p:nvSpPr>
        <p:spPr/>
        <p:txBody>
          <a:bodyPr/>
          <a:lstStyle/>
          <a:p>
            <a:r>
              <a:rPr lang="en-US" altLang="en-US" dirty="0"/>
              <a:t>Design Time--used when designing the user interface and writing code</a:t>
            </a:r>
          </a:p>
          <a:p>
            <a:r>
              <a:rPr lang="en-US" altLang="en-US" dirty="0"/>
              <a:t>Run Time--used when testing and running a project</a:t>
            </a:r>
          </a:p>
          <a:p>
            <a:r>
              <a:rPr lang="en-US" altLang="en-US" dirty="0">
                <a:solidFill>
                  <a:srgbClr val="446FCE"/>
                </a:solidFill>
              </a:rPr>
              <a:t>Break Time-</a:t>
            </a:r>
            <a:r>
              <a:rPr lang="en-US" altLang="en-US" dirty="0"/>
              <a:t>-if/when receiving a run-time error or pause error</a:t>
            </a:r>
          </a:p>
        </p:txBody>
      </p:sp>
      <p:sp>
        <p:nvSpPr>
          <p:cNvPr id="35844" name="Text Box 4"/>
          <p:cNvSpPr txBox="1">
            <a:spLocks noChangeArrowheads="1"/>
          </p:cNvSpPr>
          <p:nvPr/>
        </p:nvSpPr>
        <p:spPr bwMode="auto">
          <a:xfrm>
            <a:off x="4572000" y="4625380"/>
            <a:ext cx="3916363" cy="531812"/>
          </a:xfrm>
          <a:prstGeom prst="rect">
            <a:avLst/>
          </a:prstGeom>
          <a:solidFill>
            <a:schemeClr val="tx2"/>
          </a:soli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i="1" dirty="0">
                <a:solidFill>
                  <a:schemeClr val="hlink"/>
                </a:solidFill>
                <a:latin typeface="Times" charset="0"/>
              </a:rPr>
              <a:t>“Look at the Title Bar”</a:t>
            </a:r>
          </a:p>
        </p:txBody>
      </p:sp>
    </p:spTree>
    <p:extLst>
      <p:ext uri="{BB962C8B-B14F-4D97-AF65-F5344CB8AC3E}">
        <p14:creationId xmlns:p14="http://schemas.microsoft.com/office/powerpoint/2010/main" val="2551404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Grp="1" noChangeArrowheads="1"/>
          </p:cNvSpPr>
          <p:nvPr>
            <p:ph type="title"/>
          </p:nvPr>
        </p:nvSpPr>
        <p:spPr/>
        <p:txBody>
          <a:bodyPr/>
          <a:lstStyle/>
          <a:p>
            <a:r>
              <a:rPr lang="en-US" altLang="en-US"/>
              <a:t>Naming </a:t>
            </a:r>
            <a:r>
              <a:rPr lang="en-US" altLang="en-US" smtClean="0"/>
              <a:t>Rules</a:t>
            </a:r>
            <a:endParaRPr lang="en-US" altLang="en-US" dirty="0"/>
          </a:p>
        </p:txBody>
      </p:sp>
      <p:sp>
        <p:nvSpPr>
          <p:cNvPr id="37895" name="Rectangle 7"/>
          <p:cNvSpPr>
            <a:spLocks noGrp="1" noChangeArrowheads="1"/>
          </p:cNvSpPr>
          <p:nvPr>
            <p:ph idx="1"/>
          </p:nvPr>
        </p:nvSpPr>
        <p:spPr>
          <a:xfrm>
            <a:off x="685800" y="1828800"/>
            <a:ext cx="7772400" cy="4114800"/>
          </a:xfrm>
        </p:spPr>
        <p:txBody>
          <a:bodyPr>
            <a:normAutofit fontScale="92500"/>
          </a:bodyPr>
          <a:lstStyle/>
          <a:p>
            <a:r>
              <a:rPr lang="en-US" altLang="en-US"/>
              <a:t>Always use standard names for objects</a:t>
            </a:r>
          </a:p>
          <a:p>
            <a:r>
              <a:rPr lang="en-US" altLang="en-US"/>
              <a:t>No spaces or punctuation marks</a:t>
            </a:r>
          </a:p>
          <a:p>
            <a:r>
              <a:rPr lang="en-US" altLang="en-US"/>
              <a:t>3 letter lowercase prefix identifies control type</a:t>
            </a:r>
          </a:p>
          <a:p>
            <a:pPr lvl="2"/>
            <a:r>
              <a:rPr lang="en-US" altLang="en-US"/>
              <a:t>Button-btn</a:t>
            </a:r>
          </a:p>
          <a:p>
            <a:pPr lvl="2"/>
            <a:r>
              <a:rPr lang="en-US" altLang="en-US"/>
              <a:t>Label-lbl</a:t>
            </a:r>
          </a:p>
          <a:p>
            <a:pPr lvl="2"/>
            <a:r>
              <a:rPr lang="en-US" altLang="en-US"/>
              <a:t>Form-frm</a:t>
            </a:r>
          </a:p>
          <a:p>
            <a:r>
              <a:rPr lang="en-US" altLang="en-US"/>
              <a:t>If multiple words capitalize 1st letter of each word</a:t>
            </a:r>
          </a:p>
        </p:txBody>
      </p:sp>
    </p:spTree>
    <p:extLst>
      <p:ext uri="{BB962C8B-B14F-4D97-AF65-F5344CB8AC3E}">
        <p14:creationId xmlns:p14="http://schemas.microsoft.com/office/powerpoint/2010/main" val="2534497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ltLang="en-US"/>
              <a:t>Recommended Naming Conventions for VB Objects</a:t>
            </a:r>
          </a:p>
        </p:txBody>
      </p:sp>
      <p:grpSp>
        <p:nvGrpSpPr>
          <p:cNvPr id="67592" name="Group 8"/>
          <p:cNvGrpSpPr>
            <a:grpSpLocks/>
          </p:cNvGrpSpPr>
          <p:nvPr/>
        </p:nvGrpSpPr>
        <p:grpSpPr bwMode="auto">
          <a:xfrm>
            <a:off x="685800" y="1905000"/>
            <a:ext cx="6781800" cy="4495800"/>
            <a:chOff x="432" y="1200"/>
            <a:chExt cx="4272" cy="2832"/>
          </a:xfrm>
        </p:grpSpPr>
        <p:sp>
          <p:nvSpPr>
            <p:cNvPr id="67588" name="Text Box 4"/>
            <p:cNvSpPr txBox="1">
              <a:spLocks noChangeArrowheads="1"/>
            </p:cNvSpPr>
            <p:nvPr/>
          </p:nvSpPr>
          <p:spPr bwMode="auto">
            <a:xfrm>
              <a:off x="432" y="1200"/>
              <a:ext cx="4272" cy="282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976563" algn="l"/>
                  <a:tab pos="4113213" algn="l"/>
                </a:tabLst>
                <a:defRPr sz="2400">
                  <a:solidFill>
                    <a:schemeClr val="tx1"/>
                  </a:solidFill>
                  <a:latin typeface="Times New Roman" charset="0"/>
                </a:defRPr>
              </a:lvl1pPr>
              <a:lvl2pPr algn="l">
                <a:tabLst>
                  <a:tab pos="2976563" algn="l"/>
                  <a:tab pos="4113213" algn="l"/>
                </a:tabLst>
                <a:defRPr sz="2400">
                  <a:solidFill>
                    <a:schemeClr val="tx1"/>
                  </a:solidFill>
                  <a:latin typeface="Times New Roman" charset="0"/>
                </a:defRPr>
              </a:lvl2pPr>
              <a:lvl3pPr algn="l">
                <a:tabLst>
                  <a:tab pos="2976563" algn="l"/>
                  <a:tab pos="4113213" algn="l"/>
                </a:tabLst>
                <a:defRPr sz="2400">
                  <a:solidFill>
                    <a:schemeClr val="tx1"/>
                  </a:solidFill>
                  <a:latin typeface="Times New Roman" charset="0"/>
                </a:defRPr>
              </a:lvl3pPr>
              <a:lvl4pPr algn="l">
                <a:tabLst>
                  <a:tab pos="2976563" algn="l"/>
                  <a:tab pos="4113213" algn="l"/>
                </a:tabLst>
                <a:defRPr sz="2400">
                  <a:solidFill>
                    <a:schemeClr val="tx1"/>
                  </a:solidFill>
                  <a:latin typeface="Times New Roman" charset="0"/>
                </a:defRPr>
              </a:lvl4pPr>
              <a:lvl5pPr algn="l">
                <a:tabLst>
                  <a:tab pos="2976563" algn="l"/>
                  <a:tab pos="4113213" algn="l"/>
                </a:tabLst>
                <a:defRPr sz="2400">
                  <a:solidFill>
                    <a:schemeClr val="tx1"/>
                  </a:solidFill>
                  <a:latin typeface="Times New Roman" charset="0"/>
                </a:defRPr>
              </a:lvl5pPr>
              <a:lvl6pPr fontAlgn="base">
                <a:spcBef>
                  <a:spcPct val="0"/>
                </a:spcBef>
                <a:spcAft>
                  <a:spcPct val="0"/>
                </a:spcAft>
                <a:tabLst>
                  <a:tab pos="2976563" algn="l"/>
                  <a:tab pos="4113213" algn="l"/>
                </a:tabLst>
                <a:defRPr sz="2400">
                  <a:solidFill>
                    <a:schemeClr val="tx1"/>
                  </a:solidFill>
                  <a:latin typeface="Times New Roman" charset="0"/>
                </a:defRPr>
              </a:lvl6pPr>
              <a:lvl7pPr fontAlgn="base">
                <a:spcBef>
                  <a:spcPct val="0"/>
                </a:spcBef>
                <a:spcAft>
                  <a:spcPct val="0"/>
                </a:spcAft>
                <a:tabLst>
                  <a:tab pos="2976563" algn="l"/>
                  <a:tab pos="4113213" algn="l"/>
                </a:tabLst>
                <a:defRPr sz="2400">
                  <a:solidFill>
                    <a:schemeClr val="tx1"/>
                  </a:solidFill>
                  <a:latin typeface="Times New Roman" charset="0"/>
                </a:defRPr>
              </a:lvl7pPr>
              <a:lvl8pPr fontAlgn="base">
                <a:spcBef>
                  <a:spcPct val="0"/>
                </a:spcBef>
                <a:spcAft>
                  <a:spcPct val="0"/>
                </a:spcAft>
                <a:tabLst>
                  <a:tab pos="2976563" algn="l"/>
                  <a:tab pos="4113213" algn="l"/>
                </a:tabLst>
                <a:defRPr sz="2400">
                  <a:solidFill>
                    <a:schemeClr val="tx1"/>
                  </a:solidFill>
                  <a:latin typeface="Times New Roman" charset="0"/>
                </a:defRPr>
              </a:lvl8pPr>
              <a:lvl9pPr fontAlgn="base">
                <a:spcBef>
                  <a:spcPct val="0"/>
                </a:spcBef>
                <a:spcAft>
                  <a:spcPct val="0"/>
                </a:spcAft>
                <a:tabLst>
                  <a:tab pos="2976563" algn="l"/>
                  <a:tab pos="4113213" algn="l"/>
                </a:tabLst>
                <a:defRPr sz="2400">
                  <a:solidFill>
                    <a:schemeClr val="tx1"/>
                  </a:solidFill>
                  <a:latin typeface="Times New Roman" charset="0"/>
                </a:defRPr>
              </a:lvl9pPr>
            </a:lstStyle>
            <a:p>
              <a:r>
                <a:rPr lang="en-US" altLang="en-US" b="1">
                  <a:latin typeface="Times" charset="0"/>
                </a:rPr>
                <a:t>Object Class	Prefix	Example</a:t>
              </a:r>
              <a:endParaRPr lang="en-US" altLang="en-US">
                <a:latin typeface="Times" charset="0"/>
              </a:endParaRPr>
            </a:p>
            <a:p>
              <a:r>
                <a:rPr lang="en-US" altLang="en-US">
                  <a:latin typeface="Times" charset="0"/>
                </a:rPr>
                <a:t>Form	frm	frmDataEntry</a:t>
              </a:r>
            </a:p>
            <a:p>
              <a:r>
                <a:rPr lang="en-US" altLang="en-US">
                  <a:latin typeface="Times" charset="0"/>
                </a:rPr>
                <a:t>Button	btn	btnExit</a:t>
              </a:r>
            </a:p>
            <a:p>
              <a:r>
                <a:rPr lang="en-US" altLang="en-US">
                  <a:latin typeface="Times" charset="0"/>
                </a:rPr>
                <a:t>TextBox	txt	txtPaymentAmount</a:t>
              </a:r>
            </a:p>
            <a:p>
              <a:r>
                <a:rPr lang="en-US" altLang="en-US">
                  <a:latin typeface="Times" charset="0"/>
                </a:rPr>
                <a:t>Label	lbl	lblTotal</a:t>
              </a:r>
            </a:p>
            <a:p>
              <a:r>
                <a:rPr lang="en-US" altLang="en-US">
                  <a:latin typeface="Times" charset="0"/>
                </a:rPr>
                <a:t>Radio Button	rad	radBold</a:t>
              </a:r>
            </a:p>
            <a:p>
              <a:r>
                <a:rPr lang="en-US" altLang="en-US">
                  <a:latin typeface="Times" charset="0"/>
                </a:rPr>
                <a:t>CheckBox	chk	chkPrintSummary</a:t>
              </a:r>
            </a:p>
            <a:p>
              <a:r>
                <a:rPr lang="en-US" altLang="en-US">
                  <a:latin typeface="Times" charset="0"/>
                </a:rPr>
                <a:t>Horizontal ScrollBar	hsb	hsbRate</a:t>
              </a:r>
            </a:p>
            <a:p>
              <a:r>
                <a:rPr lang="en-US" altLang="en-US">
                  <a:latin typeface="Times" charset="0"/>
                </a:rPr>
                <a:t>Vertical ScrollBar	vsb	vsbTemperature</a:t>
              </a:r>
            </a:p>
            <a:p>
              <a:r>
                <a:rPr lang="en-US" altLang="en-US">
                  <a:latin typeface="Times" charset="0"/>
                </a:rPr>
                <a:t>PictureBox	pic	picLandscape</a:t>
              </a:r>
            </a:p>
            <a:p>
              <a:r>
                <a:rPr lang="en-US" altLang="en-US">
                  <a:latin typeface="Times" charset="0"/>
                </a:rPr>
                <a:t>ComboBox	cbo	cboBookList</a:t>
              </a:r>
            </a:p>
            <a:p>
              <a:r>
                <a:rPr lang="en-US" altLang="en-US">
                  <a:latin typeface="Times" charset="0"/>
                </a:rPr>
                <a:t>ListBox	lst	lstIndegredients</a:t>
              </a:r>
            </a:p>
          </p:txBody>
        </p:sp>
        <p:sp>
          <p:nvSpPr>
            <p:cNvPr id="67589" name="Line 5"/>
            <p:cNvSpPr>
              <a:spLocks noChangeShapeType="1"/>
            </p:cNvSpPr>
            <p:nvPr/>
          </p:nvSpPr>
          <p:spPr bwMode="auto">
            <a:xfrm>
              <a:off x="432" y="1440"/>
              <a:ext cx="4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590" name="Line 6"/>
            <p:cNvSpPr>
              <a:spLocks noChangeShapeType="1"/>
            </p:cNvSpPr>
            <p:nvPr/>
          </p:nvSpPr>
          <p:spPr bwMode="auto">
            <a:xfrm>
              <a:off x="2256" y="1200"/>
              <a:ext cx="0" cy="2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591" name="Line 7"/>
            <p:cNvSpPr>
              <a:spLocks noChangeShapeType="1"/>
            </p:cNvSpPr>
            <p:nvPr/>
          </p:nvSpPr>
          <p:spPr bwMode="auto">
            <a:xfrm>
              <a:off x="2976" y="1200"/>
              <a:ext cx="0" cy="2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extLst>
      <p:ext uri="{BB962C8B-B14F-4D97-AF65-F5344CB8AC3E}">
        <p14:creationId xmlns:p14="http://schemas.microsoft.com/office/powerpoint/2010/main" val="720563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GB" dirty="0" smtClean="0"/>
              <a:t>Identifying Tools in Tool Box</a:t>
            </a:r>
            <a:endParaRPr lang="en-GB" dirty="0"/>
          </a:p>
        </p:txBody>
      </p:sp>
      <p:sp>
        <p:nvSpPr>
          <p:cNvPr id="3" name="Content Placeholder 2"/>
          <p:cNvSpPr>
            <a:spLocks noGrp="1"/>
          </p:cNvSpPr>
          <p:nvPr>
            <p:ph idx="1"/>
          </p:nvPr>
        </p:nvSpPr>
        <p:spPr>
          <a:xfrm>
            <a:off x="251520" y="1340768"/>
            <a:ext cx="8892480" cy="5400600"/>
          </a:xfrm>
        </p:spPr>
        <p:txBody>
          <a:bodyPr>
            <a:normAutofit fontScale="70000" lnSpcReduction="20000"/>
          </a:bodyPr>
          <a:lstStyle/>
          <a:p>
            <a:r>
              <a:rPr lang="en-US" sz="5100" b="1" dirty="0" smtClean="0">
                <a:solidFill>
                  <a:schemeClr val="accent2"/>
                </a:solidFill>
                <a:cs typeface="Times New Roman" charset="0"/>
              </a:rPr>
              <a:t>Placing a Label Control on the Form</a:t>
            </a:r>
          </a:p>
          <a:p>
            <a:endParaRPr lang="en-US" b="1" dirty="0" smtClean="0">
              <a:solidFill>
                <a:schemeClr val="accent2"/>
              </a:solidFill>
            </a:endParaRPr>
          </a:p>
          <a:p>
            <a:r>
              <a:rPr lang="en-US" b="1" dirty="0" smtClean="0">
                <a:cs typeface="Times New Roman" charset="0"/>
              </a:rPr>
              <a:t>Step 1</a:t>
            </a:r>
            <a:r>
              <a:rPr lang="en-US" dirty="0" smtClean="0">
                <a:cs typeface="Times New Roman" charset="0"/>
              </a:rPr>
              <a:t>: Select the label control by clicking on the </a:t>
            </a:r>
            <a:r>
              <a:rPr lang="en-US" b="1" dirty="0" smtClean="0">
                <a:cs typeface="Times New Roman" charset="0"/>
              </a:rPr>
              <a:t>icon</a:t>
            </a:r>
            <a:r>
              <a:rPr lang="en-US" dirty="0" smtClean="0">
                <a:cs typeface="Times New Roman" charset="0"/>
              </a:rPr>
              <a:t> for the Label control </a:t>
            </a:r>
          </a:p>
          <a:p>
            <a:r>
              <a:rPr lang="en-US" b="1" dirty="0" smtClean="0">
                <a:cs typeface="Times New Roman" charset="0"/>
              </a:rPr>
              <a:t>Step 2</a:t>
            </a:r>
            <a:r>
              <a:rPr lang="en-US" dirty="0" smtClean="0">
                <a:cs typeface="Times New Roman" charset="0"/>
              </a:rPr>
              <a:t>: Place the label in the desired position on the form</a:t>
            </a:r>
          </a:p>
          <a:p>
            <a:r>
              <a:rPr lang="en-US" b="1" dirty="0" smtClean="0">
                <a:cs typeface="Times New Roman" charset="0"/>
              </a:rPr>
              <a:t>Step 3</a:t>
            </a:r>
            <a:r>
              <a:rPr lang="en-US" dirty="0" smtClean="0">
                <a:cs typeface="Times New Roman" charset="0"/>
              </a:rPr>
              <a:t>: Release the mouse button, thereby completely specifying the location, width, and height of the text box. </a:t>
            </a:r>
          </a:p>
          <a:p>
            <a:pPr>
              <a:spcBef>
                <a:spcPct val="50000"/>
              </a:spcBef>
            </a:pPr>
            <a:r>
              <a:rPr lang="en-US" b="1" dirty="0" smtClean="0">
                <a:cs typeface="Times New Roman" charset="0"/>
              </a:rPr>
              <a:t>Step 4: </a:t>
            </a:r>
            <a:r>
              <a:rPr lang="en-US" dirty="0" smtClean="0">
                <a:cs typeface="Times New Roman" charset="0"/>
              </a:rPr>
              <a:t>Make sure that your Label control is roughly the same size as shown. If it is not, there are two ways that you can modify your control. </a:t>
            </a:r>
          </a:p>
          <a:p>
            <a:pPr>
              <a:spcBef>
                <a:spcPct val="50000"/>
              </a:spcBef>
            </a:pPr>
            <a:r>
              <a:rPr lang="en-US" dirty="0" smtClean="0">
                <a:cs typeface="Times New Roman" charset="0"/>
              </a:rPr>
              <a:t>You can adjust it visually. </a:t>
            </a:r>
          </a:p>
          <a:p>
            <a:pPr>
              <a:spcBef>
                <a:spcPct val="50000"/>
              </a:spcBef>
            </a:pPr>
            <a:r>
              <a:rPr lang="en-US" dirty="0" smtClean="0">
                <a:cs typeface="Times New Roman" charset="0"/>
              </a:rPr>
              <a:t>You can adjust it by modifying properties of the Label control. The Width and Height properties can be set to the exact values. Set yours to 248, 40, respectively.</a:t>
            </a:r>
          </a:p>
          <a:p>
            <a:pPr>
              <a:spcBef>
                <a:spcPct val="50000"/>
              </a:spcBef>
            </a:pPr>
            <a:r>
              <a:rPr lang="en-US" b="1" dirty="0" smtClean="0">
                <a:cs typeface="Times New Roman" charset="0"/>
              </a:rPr>
              <a:t>Step 5: </a:t>
            </a:r>
            <a:r>
              <a:rPr lang="en-US" dirty="0" smtClean="0">
                <a:cs typeface="Times New Roman" charset="0"/>
              </a:rPr>
              <a:t>Set the Name property of the Label to </a:t>
            </a:r>
            <a:r>
              <a:rPr lang="en-US" dirty="0" err="1" smtClean="0">
                <a:cs typeface="Times New Roman" charset="0"/>
              </a:rPr>
              <a:t>lblTitle</a:t>
            </a:r>
            <a:r>
              <a:rPr lang="en-US" dirty="0" smtClean="0">
                <a:cs typeface="Times New Roman" charset="0"/>
              </a:rPr>
              <a:t>.  </a:t>
            </a:r>
          </a:p>
          <a:p>
            <a:pPr>
              <a:spcBef>
                <a:spcPct val="50000"/>
              </a:spcBef>
            </a:pPr>
            <a:r>
              <a:rPr lang="en-US" b="1" dirty="0" smtClean="0">
                <a:cs typeface="Times New Roman" charset="0"/>
              </a:rPr>
              <a:t>Step 6:</a:t>
            </a:r>
            <a:r>
              <a:rPr lang="en-US" dirty="0" smtClean="0">
                <a:cs typeface="Times New Roman" charset="0"/>
              </a:rPr>
              <a:t> Click the Text property and type HNDIT 2</a:t>
            </a:r>
            <a:r>
              <a:rPr lang="en-US" baseline="30000" dirty="0" smtClean="0">
                <a:cs typeface="Times New Roman" charset="0"/>
              </a:rPr>
              <a:t>nd</a:t>
            </a:r>
            <a:r>
              <a:rPr lang="en-US" dirty="0" smtClean="0">
                <a:cs typeface="Times New Roman" charset="0"/>
              </a:rPr>
              <a:t> Year. </a:t>
            </a:r>
          </a:p>
          <a:p>
            <a:endParaRPr lang="en-GB" dirty="0"/>
          </a:p>
        </p:txBody>
      </p:sp>
    </p:spTree>
    <p:extLst>
      <p:ext uri="{BB962C8B-B14F-4D97-AF65-F5344CB8AC3E}">
        <p14:creationId xmlns:p14="http://schemas.microsoft.com/office/powerpoint/2010/main" val="2277743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lstStyle/>
          <a:p>
            <a:r>
              <a:rPr lang="en-GB" dirty="0" smtClean="0"/>
              <a:t>Label </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399" t="12897" r="29614" b="31548"/>
          <a:stretch/>
        </p:blipFill>
        <p:spPr bwMode="auto">
          <a:xfrm>
            <a:off x="611560" y="1484784"/>
            <a:ext cx="7739574" cy="45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467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solidFill>
                  <a:schemeClr val="tx2"/>
                </a:solidFill>
                <a:latin typeface="+mn-lt"/>
                <a:cs typeface="Times New Roman" pitchFamily="18" charset="0"/>
              </a:rPr>
              <a:t>Changing the Label Size and Style</a:t>
            </a:r>
            <a:r>
              <a:rPr lang="en-US" b="1" dirty="0">
                <a:latin typeface="+mn-lt"/>
                <a:cs typeface="Times New Roman" pitchFamily="18" charset="0"/>
              </a:rPr>
              <a:t/>
            </a:r>
            <a:br>
              <a:rPr lang="en-US" b="1" dirty="0">
                <a:latin typeface="+mn-lt"/>
                <a:cs typeface="Times New Roman" pitchFamily="18" charset="0"/>
              </a:rPr>
            </a:br>
            <a:endParaRPr lang="en-GB" dirty="0">
              <a:latin typeface="+mn-lt"/>
            </a:endParaRPr>
          </a:p>
        </p:txBody>
      </p:sp>
      <p:sp>
        <p:nvSpPr>
          <p:cNvPr id="3" name="Content Placeholder 2"/>
          <p:cNvSpPr>
            <a:spLocks noGrp="1"/>
          </p:cNvSpPr>
          <p:nvPr>
            <p:ph idx="1"/>
          </p:nvPr>
        </p:nvSpPr>
        <p:spPr>
          <a:xfrm>
            <a:off x="574997" y="1196752"/>
            <a:ext cx="8229600" cy="4525963"/>
          </a:xfrm>
        </p:spPr>
        <p:txBody>
          <a:bodyPr>
            <a:normAutofit/>
          </a:bodyPr>
          <a:lstStyle/>
          <a:p>
            <a:pPr>
              <a:spcBef>
                <a:spcPct val="50000"/>
              </a:spcBef>
            </a:pPr>
            <a:r>
              <a:rPr lang="en-US" sz="2400" b="1" dirty="0" smtClean="0">
                <a:cs typeface="Times New Roman" pitchFamily="18" charset="0"/>
              </a:rPr>
              <a:t>Step </a:t>
            </a:r>
            <a:r>
              <a:rPr lang="en-US" sz="2400" b="1" dirty="0">
                <a:cs typeface="Times New Roman" pitchFamily="18" charset="0"/>
              </a:rPr>
              <a:t>7: </a:t>
            </a:r>
            <a:r>
              <a:rPr lang="en-US" sz="2400" dirty="0">
                <a:cs typeface="Times New Roman" pitchFamily="18" charset="0"/>
              </a:rPr>
              <a:t>We can set a font’s type face, size, and style. </a:t>
            </a:r>
          </a:p>
          <a:p>
            <a:pPr>
              <a:spcBef>
                <a:spcPct val="50000"/>
              </a:spcBef>
            </a:pPr>
            <a:r>
              <a:rPr lang="en-US" sz="2400" dirty="0">
                <a:cs typeface="Times New Roman" pitchFamily="18" charset="0"/>
              </a:rPr>
              <a:t>Set the </a:t>
            </a:r>
            <a:r>
              <a:rPr lang="en-US" sz="2400" dirty="0" err="1">
                <a:cs typeface="Times New Roman" pitchFamily="18" charset="0"/>
              </a:rPr>
              <a:t>Font.Style</a:t>
            </a:r>
            <a:r>
              <a:rPr lang="en-US" sz="2400" dirty="0">
                <a:cs typeface="Times New Roman" pitchFamily="18" charset="0"/>
              </a:rPr>
              <a:t> to Bold and the Size to </a:t>
            </a:r>
            <a:r>
              <a:rPr lang="en-US" sz="2400" dirty="0" smtClean="0">
                <a:cs typeface="Times New Roman" pitchFamily="18" charset="0"/>
              </a:rPr>
              <a:t>26.</a:t>
            </a:r>
            <a:endParaRPr lang="en-US" sz="2400" dirty="0">
              <a:cs typeface="Times New Roman" pitchFamily="18" charset="0"/>
            </a:endParaRPr>
          </a:p>
          <a:p>
            <a:endParaRPr lang="en-GB"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13690" b="33730"/>
          <a:stretch/>
        </p:blipFill>
        <p:spPr bwMode="auto">
          <a:xfrm>
            <a:off x="35496" y="2420888"/>
            <a:ext cx="903649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655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Identify visual Basic environment</a:t>
            </a:r>
          </a:p>
          <a:p>
            <a:r>
              <a:rPr lang="en-GB" dirty="0" smtClean="0"/>
              <a:t>Identify Tools in Tool Box</a:t>
            </a:r>
          </a:p>
          <a:p>
            <a:r>
              <a:rPr lang="en-GB" dirty="0" smtClean="0"/>
              <a:t>Identify Properties for each tool in tool box</a:t>
            </a:r>
          </a:p>
          <a:p>
            <a:endParaRPr lang="en-GB" dirty="0" smtClean="0"/>
          </a:p>
          <a:p>
            <a:endParaRPr lang="en-GB" dirty="0"/>
          </a:p>
        </p:txBody>
      </p:sp>
    </p:spTree>
    <p:extLst>
      <p:ext uri="{BB962C8B-B14F-4D97-AF65-F5344CB8AC3E}">
        <p14:creationId xmlns:p14="http://schemas.microsoft.com/office/powerpoint/2010/main" val="3639351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r>
              <a:rPr lang="en-US" b="1" dirty="0">
                <a:solidFill>
                  <a:schemeClr val="accent2"/>
                </a:solidFill>
                <a:cs typeface="Times New Roman" pitchFamily="18" charset="0"/>
              </a:rPr>
              <a:t>Picture Box Control</a:t>
            </a:r>
            <a:r>
              <a:rPr lang="en-US" sz="6000" b="1" dirty="0">
                <a:solidFill>
                  <a:schemeClr val="accent2"/>
                </a:solidFill>
                <a:cs typeface="Times New Roman" pitchFamily="18" charset="0"/>
              </a:rPr>
              <a:t> </a:t>
            </a:r>
            <a:br>
              <a:rPr lang="en-US" sz="6000" b="1" dirty="0">
                <a:solidFill>
                  <a:schemeClr val="accent2"/>
                </a:solidFill>
                <a:cs typeface="Times New Roman" pitchFamily="18" charset="0"/>
              </a:rPr>
            </a:br>
            <a:endParaRPr lang="en-GB" dirty="0"/>
          </a:p>
        </p:txBody>
      </p:sp>
      <p:sp>
        <p:nvSpPr>
          <p:cNvPr id="3" name="Content Placeholder 2"/>
          <p:cNvSpPr>
            <a:spLocks noGrp="1"/>
          </p:cNvSpPr>
          <p:nvPr>
            <p:ph idx="1"/>
          </p:nvPr>
        </p:nvSpPr>
        <p:spPr>
          <a:xfrm>
            <a:off x="179512" y="908720"/>
            <a:ext cx="8964488" cy="4525963"/>
          </a:xfrm>
        </p:spPr>
        <p:txBody>
          <a:bodyPr>
            <a:normAutofit/>
          </a:bodyPr>
          <a:lstStyle/>
          <a:p>
            <a:pPr>
              <a:spcBef>
                <a:spcPct val="50000"/>
              </a:spcBef>
            </a:pPr>
            <a:r>
              <a:rPr lang="en-US" sz="2100" dirty="0" smtClean="0">
                <a:cs typeface="Times New Roman" pitchFamily="18" charset="0"/>
              </a:rPr>
              <a:t>Step 1: Visual </a:t>
            </a:r>
            <a:r>
              <a:rPr lang="en-US" sz="2100" dirty="0">
                <a:cs typeface="Times New Roman" pitchFamily="18" charset="0"/>
              </a:rPr>
              <a:t>Basic allows you to easily add pictures to your form. In your case, you wish to add a picture of a door twice. To display a picture, you will use the </a:t>
            </a:r>
            <a:r>
              <a:rPr lang="en-US" sz="2100" b="1" dirty="0">
                <a:cs typeface="Times New Roman" pitchFamily="18" charset="0"/>
              </a:rPr>
              <a:t>p</a:t>
            </a:r>
            <a:r>
              <a:rPr lang="en-US" sz="2100" b="1" dirty="0">
                <a:cs typeface="Courier New" pitchFamily="49" charset="0"/>
              </a:rPr>
              <a:t>icture box </a:t>
            </a:r>
            <a:r>
              <a:rPr lang="en-US" sz="2100" b="1" dirty="0">
                <a:cs typeface="Times New Roman" pitchFamily="18" charset="0"/>
              </a:rPr>
              <a:t>control</a:t>
            </a:r>
            <a:r>
              <a:rPr lang="en-US" sz="2100" dirty="0" smtClean="0">
                <a:cs typeface="Times New Roman" pitchFamily="18" charset="0"/>
              </a:rPr>
              <a:t>.</a:t>
            </a:r>
          </a:p>
          <a:p>
            <a:pPr>
              <a:spcBef>
                <a:spcPct val="50000"/>
              </a:spcBef>
            </a:pPr>
            <a:r>
              <a:rPr lang="en-US" sz="2100" b="1" dirty="0">
                <a:cs typeface="Times New Roman" pitchFamily="18" charset="0"/>
              </a:rPr>
              <a:t>Step 2: </a:t>
            </a:r>
            <a:r>
              <a:rPr lang="en-US" sz="2100" dirty="0">
                <a:cs typeface="Times New Roman" pitchFamily="18" charset="0"/>
              </a:rPr>
              <a:t>Click just below and to the left of the text in the Label control you previously placed. </a:t>
            </a:r>
          </a:p>
          <a:p>
            <a:pPr>
              <a:spcBef>
                <a:spcPct val="50000"/>
              </a:spcBef>
            </a:pPr>
            <a:r>
              <a:rPr lang="en-US" sz="2100" dirty="0">
                <a:cs typeface="Times New Roman" pitchFamily="18" charset="0"/>
              </a:rPr>
              <a:t>Hold the mouse button down and release it with the mouse pointer near the bottom of the form and aligned in between the o’s of the word “Door” in the label control</a:t>
            </a:r>
            <a:r>
              <a:rPr lang="en-US" sz="2100" dirty="0" smtClean="0">
                <a:cs typeface="Times New Roman" pitchFamily="18" charset="0"/>
              </a:rPr>
              <a:t>.</a:t>
            </a:r>
          </a:p>
          <a:p>
            <a:pPr>
              <a:spcBef>
                <a:spcPct val="50000"/>
              </a:spcBef>
            </a:pPr>
            <a:endParaRPr lang="en-US" sz="4400" dirty="0">
              <a:cs typeface="Times New Roman" pitchFamily="18" charset="0"/>
            </a:endParaRPr>
          </a:p>
          <a:p>
            <a:pPr>
              <a:spcBef>
                <a:spcPct val="50000"/>
              </a:spcBef>
            </a:pPr>
            <a:endParaRPr lang="en-US" sz="4400" dirty="0" smtClean="0">
              <a:cs typeface="Times New Roman" pitchFamily="18" charset="0"/>
            </a:endParaRPr>
          </a:p>
          <a:p>
            <a:pPr>
              <a:spcBef>
                <a:spcPct val="50000"/>
              </a:spcBef>
            </a:pPr>
            <a:endParaRPr lang="en-US" sz="4400" dirty="0">
              <a:cs typeface="Times New Roman" pitchFamily="18" charset="0"/>
            </a:endParaRPr>
          </a:p>
          <a:p>
            <a:pPr>
              <a:spcBef>
                <a:spcPct val="50000"/>
              </a:spcBef>
            </a:pPr>
            <a:endParaRPr lang="en-US" sz="4400" dirty="0"/>
          </a:p>
          <a:p>
            <a:pPr>
              <a:spcBef>
                <a:spcPct val="50000"/>
              </a:spcBef>
            </a:pPr>
            <a:endParaRPr lang="en-US" dirty="0">
              <a:cs typeface="Times New Roman" pitchFamily="18" charset="0"/>
            </a:endParaRPr>
          </a:p>
          <a:p>
            <a:endParaRPr lang="en-GB"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48" t="14394" r="56383" b="37897"/>
          <a:stretch/>
        </p:blipFill>
        <p:spPr bwMode="auto">
          <a:xfrm>
            <a:off x="4116986" y="3573016"/>
            <a:ext cx="3155820"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213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856984" cy="6336704"/>
          </a:xfrm>
        </p:spPr>
        <p:txBody>
          <a:bodyPr>
            <a:normAutofit fontScale="77500" lnSpcReduction="20000"/>
          </a:bodyPr>
          <a:lstStyle/>
          <a:p>
            <a:pPr>
              <a:spcBef>
                <a:spcPct val="50000"/>
              </a:spcBef>
            </a:pPr>
            <a:r>
              <a:rPr lang="en-US" sz="4400" b="1" dirty="0">
                <a:solidFill>
                  <a:schemeClr val="accent2"/>
                </a:solidFill>
                <a:cs typeface="Times New Roman" pitchFamily="18" charset="0"/>
              </a:rPr>
              <a:t>Setting the Name of the Control</a:t>
            </a:r>
          </a:p>
          <a:p>
            <a:pPr>
              <a:spcBef>
                <a:spcPct val="50000"/>
              </a:spcBef>
            </a:pPr>
            <a:r>
              <a:rPr lang="en-US" b="1" dirty="0">
                <a:cs typeface="Times New Roman" pitchFamily="18" charset="0"/>
              </a:rPr>
              <a:t>Step 3: </a:t>
            </a:r>
            <a:r>
              <a:rPr lang="en-US" dirty="0">
                <a:cs typeface="Times New Roman" pitchFamily="18" charset="0"/>
              </a:rPr>
              <a:t>Set the Name property of the </a:t>
            </a:r>
            <a:r>
              <a:rPr lang="en-US" dirty="0" err="1">
                <a:cs typeface="Times New Roman" pitchFamily="18" charset="0"/>
              </a:rPr>
              <a:t>PictureBox</a:t>
            </a:r>
            <a:r>
              <a:rPr lang="en-US" dirty="0">
                <a:cs typeface="Times New Roman" pitchFamily="18" charset="0"/>
              </a:rPr>
              <a:t> to </a:t>
            </a:r>
            <a:r>
              <a:rPr lang="en-US" dirty="0" err="1" smtClean="0">
                <a:cs typeface="Times New Roman" pitchFamily="18" charset="0"/>
              </a:rPr>
              <a:t>picSLIATE</a:t>
            </a:r>
            <a:r>
              <a:rPr lang="en-US" dirty="0" smtClean="0">
                <a:cs typeface="Times New Roman" pitchFamily="18" charset="0"/>
              </a:rPr>
              <a:t>.</a:t>
            </a:r>
            <a:endParaRPr lang="en-US" dirty="0">
              <a:cs typeface="Times New Roman" pitchFamily="18" charset="0"/>
            </a:endParaRPr>
          </a:p>
          <a:p>
            <a:pPr>
              <a:spcBef>
                <a:spcPct val="50000"/>
              </a:spcBef>
            </a:pPr>
            <a:r>
              <a:rPr lang="en-US" sz="4400" b="1" dirty="0">
                <a:solidFill>
                  <a:schemeClr val="accent2"/>
                </a:solidFill>
                <a:cs typeface="Times New Roman" pitchFamily="18" charset="0"/>
              </a:rPr>
              <a:t>Setting the Picture to Display in the Control</a:t>
            </a:r>
          </a:p>
          <a:p>
            <a:pPr>
              <a:spcBef>
                <a:spcPct val="50000"/>
              </a:spcBef>
            </a:pPr>
            <a:r>
              <a:rPr lang="en-US" b="1" dirty="0">
                <a:cs typeface="Times New Roman" pitchFamily="18" charset="0"/>
              </a:rPr>
              <a:t>Step 4</a:t>
            </a:r>
            <a:r>
              <a:rPr lang="en-US" dirty="0">
                <a:cs typeface="Times New Roman" pitchFamily="18" charset="0"/>
              </a:rPr>
              <a:t>: Click on the Image property  </a:t>
            </a:r>
          </a:p>
          <a:p>
            <a:pPr>
              <a:spcBef>
                <a:spcPct val="50000"/>
              </a:spcBef>
            </a:pPr>
            <a:r>
              <a:rPr lang="en-US" dirty="0">
                <a:cs typeface="Times New Roman" pitchFamily="18" charset="0"/>
              </a:rPr>
              <a:t>Click on the ellipses (…) and a dialog box will appear to select the graphic file to display within the </a:t>
            </a:r>
            <a:r>
              <a:rPr lang="en-US" dirty="0" err="1">
                <a:cs typeface="Times New Roman" pitchFamily="18" charset="0"/>
              </a:rPr>
              <a:t>PictureBox</a:t>
            </a:r>
            <a:r>
              <a:rPr lang="en-US" dirty="0">
                <a:cs typeface="Times New Roman" pitchFamily="18" charset="0"/>
              </a:rPr>
              <a:t> control</a:t>
            </a:r>
            <a:r>
              <a:rPr lang="en-US" dirty="0" smtClean="0">
                <a:cs typeface="Times New Roman" pitchFamily="18" charset="0"/>
              </a:rPr>
              <a:t>.</a:t>
            </a:r>
          </a:p>
          <a:p>
            <a:pPr>
              <a:spcBef>
                <a:spcPct val="50000"/>
              </a:spcBef>
            </a:pPr>
            <a:r>
              <a:rPr lang="en-US" sz="4400" b="1" dirty="0">
                <a:solidFill>
                  <a:schemeClr val="accent2"/>
                </a:solidFill>
                <a:cs typeface="Times New Roman" pitchFamily="18" charset="0"/>
              </a:rPr>
              <a:t>Resizing the Picture Box Control</a:t>
            </a:r>
          </a:p>
          <a:p>
            <a:pPr>
              <a:spcBef>
                <a:spcPct val="50000"/>
              </a:spcBef>
            </a:pPr>
            <a:r>
              <a:rPr lang="en-US" b="1" dirty="0">
                <a:cs typeface="Times New Roman" pitchFamily="18" charset="0"/>
              </a:rPr>
              <a:t>Step 5: </a:t>
            </a:r>
            <a:r>
              <a:rPr lang="en-US" dirty="0">
                <a:cs typeface="Times New Roman" pitchFamily="18" charset="0"/>
              </a:rPr>
              <a:t>Since the form is not large enough, increase its size by setting the Width and Height to 624, 424, respectively. Click anywhere on the form a control is not already placed to select the form and display its properties.</a:t>
            </a:r>
          </a:p>
          <a:p>
            <a:pPr>
              <a:spcBef>
                <a:spcPct val="50000"/>
              </a:spcBef>
            </a:pPr>
            <a:r>
              <a:rPr lang="en-US" dirty="0">
                <a:cs typeface="Times New Roman" pitchFamily="18" charset="0"/>
              </a:rPr>
              <a:t>Increase the size of the </a:t>
            </a:r>
            <a:r>
              <a:rPr lang="en-US" dirty="0" err="1">
                <a:cs typeface="Courier New" pitchFamily="49" charset="0"/>
              </a:rPr>
              <a:t>PictureBox</a:t>
            </a:r>
            <a:r>
              <a:rPr lang="en-US" dirty="0">
                <a:cs typeface="Times New Roman" pitchFamily="18" charset="0"/>
              </a:rPr>
              <a:t> by setting the Height and Width properties to 100, 248, respectively.</a:t>
            </a:r>
          </a:p>
          <a:p>
            <a:pPr>
              <a:spcBef>
                <a:spcPct val="50000"/>
              </a:spcBef>
            </a:pPr>
            <a:endParaRPr lang="en-US" dirty="0">
              <a:latin typeface="Arial" charset="0"/>
              <a:cs typeface="Times New Roman" pitchFamily="18" charset="0"/>
            </a:endParaRPr>
          </a:p>
          <a:p>
            <a:endParaRPr lang="en-GB" dirty="0"/>
          </a:p>
        </p:txBody>
      </p:sp>
    </p:spTree>
    <p:extLst>
      <p:ext uri="{BB962C8B-B14F-4D97-AF65-F5344CB8AC3E}">
        <p14:creationId xmlns:p14="http://schemas.microsoft.com/office/powerpoint/2010/main" val="1335111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37" t="6538" r="24703" b="13690"/>
          <a:stretch/>
        </p:blipFill>
        <p:spPr bwMode="auto">
          <a:xfrm>
            <a:off x="683568" y="836711"/>
            <a:ext cx="7489372" cy="583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3131840" y="1052736"/>
            <a:ext cx="1296414" cy="1440160"/>
          </a:xfrm>
          <a:prstGeom prst="straightConnector1">
            <a:avLst/>
          </a:prstGeom>
          <a:ln w="762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788024" y="2645296"/>
            <a:ext cx="1728192" cy="423664"/>
          </a:xfrm>
          <a:prstGeom prst="straightConnector1">
            <a:avLst/>
          </a:prstGeom>
          <a:ln w="762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06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3492" r="1" b="19246"/>
          <a:stretch/>
        </p:blipFill>
        <p:spPr bwMode="auto">
          <a:xfrm>
            <a:off x="419653" y="1124744"/>
            <a:ext cx="8472827"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560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1143000"/>
          </a:xfrm>
        </p:spPr>
        <p:txBody>
          <a:bodyPr>
            <a:normAutofit fontScale="90000"/>
          </a:bodyPr>
          <a:lstStyle/>
          <a:p>
            <a:pPr>
              <a:spcBef>
                <a:spcPct val="50000"/>
              </a:spcBef>
            </a:pPr>
            <a:r>
              <a:rPr lang="en-US" b="1" dirty="0">
                <a:solidFill>
                  <a:schemeClr val="accent2"/>
                </a:solidFill>
                <a:cs typeface="Times New Roman" pitchFamily="18" charset="0"/>
              </a:rPr>
              <a:t>Text Box Control</a:t>
            </a:r>
            <a:br>
              <a:rPr lang="en-US" b="1" dirty="0">
                <a:solidFill>
                  <a:schemeClr val="accent2"/>
                </a:solidFill>
                <a:cs typeface="Times New Roman" pitchFamily="18" charset="0"/>
              </a:rPr>
            </a:br>
            <a:endParaRPr lang="en-GB" dirty="0"/>
          </a:p>
        </p:txBody>
      </p:sp>
      <p:sp>
        <p:nvSpPr>
          <p:cNvPr id="3" name="Content Placeholder 2"/>
          <p:cNvSpPr>
            <a:spLocks noGrp="1"/>
          </p:cNvSpPr>
          <p:nvPr>
            <p:ph idx="1"/>
          </p:nvPr>
        </p:nvSpPr>
        <p:spPr>
          <a:xfrm>
            <a:off x="467544" y="980728"/>
            <a:ext cx="8219256" cy="5145435"/>
          </a:xfrm>
        </p:spPr>
        <p:txBody>
          <a:bodyPr>
            <a:normAutofit fontScale="70000" lnSpcReduction="20000"/>
          </a:bodyPr>
          <a:lstStyle/>
          <a:p>
            <a:pPr>
              <a:spcBef>
                <a:spcPct val="50000"/>
              </a:spcBef>
            </a:pPr>
            <a:r>
              <a:rPr lang="en-US" dirty="0">
                <a:latin typeface="Arial" charset="0"/>
                <a:cs typeface="Times New Roman" pitchFamily="18" charset="0"/>
              </a:rPr>
              <a:t>By using a </a:t>
            </a:r>
            <a:r>
              <a:rPr lang="en-US" b="1" dirty="0">
                <a:latin typeface="Arial" charset="0"/>
                <a:cs typeface="Times New Roman" pitchFamily="18" charset="0"/>
              </a:rPr>
              <a:t>text box control</a:t>
            </a:r>
            <a:r>
              <a:rPr lang="en-US" dirty="0">
                <a:latin typeface="Arial" charset="0"/>
                <a:cs typeface="Times New Roman" pitchFamily="18" charset="0"/>
              </a:rPr>
              <a:t> you can place an area on the form where users of the application may enter any text he or she wishes.</a:t>
            </a:r>
            <a:br>
              <a:rPr lang="en-US" dirty="0">
                <a:latin typeface="Arial" charset="0"/>
                <a:cs typeface="Times New Roman" pitchFamily="18" charset="0"/>
              </a:rPr>
            </a:br>
            <a:r>
              <a:rPr lang="en-US" sz="4400" b="1" dirty="0">
                <a:solidFill>
                  <a:schemeClr val="accent2"/>
                </a:solidFill>
                <a:cs typeface="Times New Roman" pitchFamily="18" charset="0"/>
              </a:rPr>
              <a:t>Select the Text Box From the Control Toolbox</a:t>
            </a:r>
          </a:p>
          <a:p>
            <a:pPr>
              <a:spcBef>
                <a:spcPct val="50000"/>
              </a:spcBef>
            </a:pPr>
            <a:r>
              <a:rPr lang="en-US" b="1" dirty="0">
                <a:latin typeface="Arial" charset="0"/>
                <a:cs typeface="Times New Roman" pitchFamily="18" charset="0"/>
              </a:rPr>
              <a:t>Step 1: </a:t>
            </a:r>
            <a:r>
              <a:rPr lang="en-US" dirty="0">
                <a:latin typeface="Arial" charset="0"/>
                <a:cs typeface="Times New Roman" pitchFamily="18" charset="0"/>
              </a:rPr>
              <a:t>Select the </a:t>
            </a:r>
            <a:r>
              <a:rPr lang="en-US" dirty="0" err="1">
                <a:latin typeface="Courier New" pitchFamily="49" charset="0"/>
                <a:cs typeface="Times New Roman" pitchFamily="18" charset="0"/>
              </a:rPr>
              <a:t>TextBox</a:t>
            </a:r>
            <a:r>
              <a:rPr lang="en-US" dirty="0">
                <a:latin typeface="Arial" charset="0"/>
                <a:cs typeface="Times New Roman" pitchFamily="18" charset="0"/>
              </a:rPr>
              <a:t> control from the control toolbox</a:t>
            </a:r>
            <a:r>
              <a:rPr lang="en-US" dirty="0" smtClean="0">
                <a:latin typeface="Arial" charset="0"/>
                <a:cs typeface="Times New Roman" pitchFamily="18" charset="0"/>
              </a:rPr>
              <a:t>.</a:t>
            </a:r>
          </a:p>
          <a:p>
            <a:pPr>
              <a:spcBef>
                <a:spcPct val="50000"/>
              </a:spcBef>
            </a:pPr>
            <a:r>
              <a:rPr lang="en-US" sz="4400" b="1" dirty="0">
                <a:solidFill>
                  <a:schemeClr val="accent2"/>
                </a:solidFill>
                <a:cs typeface="Times New Roman" pitchFamily="18" charset="0"/>
              </a:rPr>
              <a:t>Add Text Box to Form</a:t>
            </a:r>
          </a:p>
          <a:p>
            <a:pPr>
              <a:spcBef>
                <a:spcPct val="50000"/>
              </a:spcBef>
            </a:pPr>
            <a:r>
              <a:rPr lang="en-US" b="1" dirty="0">
                <a:latin typeface="Arial" charset="0"/>
                <a:cs typeface="Times New Roman" pitchFamily="18" charset="0"/>
              </a:rPr>
              <a:t>Step 2: </a:t>
            </a:r>
            <a:r>
              <a:rPr lang="en-US" dirty="0">
                <a:latin typeface="Arial" charset="0"/>
                <a:cs typeface="Times New Roman" pitchFamily="18" charset="0"/>
              </a:rPr>
              <a:t>Place a text box on the form in the same manner as the other </a:t>
            </a:r>
            <a:r>
              <a:rPr lang="en-US" dirty="0" smtClean="0">
                <a:latin typeface="Arial" charset="0"/>
                <a:cs typeface="Times New Roman" pitchFamily="18" charset="0"/>
              </a:rPr>
              <a:t>controls</a:t>
            </a:r>
          </a:p>
          <a:p>
            <a:pPr>
              <a:spcBef>
                <a:spcPct val="50000"/>
              </a:spcBef>
            </a:pPr>
            <a:r>
              <a:rPr lang="en-US" sz="4400" b="1" dirty="0">
                <a:solidFill>
                  <a:schemeClr val="accent2"/>
                </a:solidFill>
                <a:cs typeface="Times New Roman" pitchFamily="18" charset="0"/>
              </a:rPr>
              <a:t>Setting the Name of the Control</a:t>
            </a:r>
          </a:p>
          <a:p>
            <a:pPr>
              <a:spcBef>
                <a:spcPct val="50000"/>
              </a:spcBef>
            </a:pPr>
            <a:r>
              <a:rPr lang="en-US" b="1" dirty="0">
                <a:latin typeface="Arial" charset="0"/>
                <a:cs typeface="Times New Roman" pitchFamily="18" charset="0"/>
              </a:rPr>
              <a:t>Step 3: </a:t>
            </a:r>
            <a:r>
              <a:rPr lang="en-US" dirty="0">
                <a:latin typeface="Arial" charset="0"/>
                <a:cs typeface="Times New Roman" pitchFamily="18" charset="0"/>
              </a:rPr>
              <a:t>Set the </a:t>
            </a:r>
            <a:r>
              <a:rPr lang="en-US" dirty="0">
                <a:latin typeface="Courier New" pitchFamily="49" charset="0"/>
                <a:cs typeface="Times New Roman" pitchFamily="18" charset="0"/>
              </a:rPr>
              <a:t>Name</a:t>
            </a:r>
            <a:r>
              <a:rPr lang="en-US" dirty="0">
                <a:latin typeface="Arial" charset="0"/>
                <a:cs typeface="Times New Roman" pitchFamily="18" charset="0"/>
              </a:rPr>
              <a:t> property of the text box to </a:t>
            </a:r>
            <a:r>
              <a:rPr lang="en-US" dirty="0" err="1">
                <a:latin typeface="Courier New" pitchFamily="49" charset="0"/>
                <a:cs typeface="Times New Roman" pitchFamily="18" charset="0"/>
              </a:rPr>
              <a:t>txtName</a:t>
            </a:r>
            <a:r>
              <a:rPr lang="en-US" dirty="0">
                <a:latin typeface="Arial" charset="0"/>
                <a:cs typeface="Times New Roman" pitchFamily="18" charset="0"/>
              </a:rPr>
              <a:t> .</a:t>
            </a:r>
          </a:p>
          <a:p>
            <a:pPr>
              <a:spcBef>
                <a:spcPct val="50000"/>
              </a:spcBef>
            </a:pPr>
            <a:r>
              <a:rPr lang="en-US" sz="4400" b="1" dirty="0">
                <a:solidFill>
                  <a:schemeClr val="accent2"/>
                </a:solidFill>
                <a:cs typeface="Times New Roman" pitchFamily="18" charset="0"/>
              </a:rPr>
              <a:t>Clearing the Default Text</a:t>
            </a:r>
          </a:p>
          <a:p>
            <a:pPr>
              <a:spcBef>
                <a:spcPct val="50000"/>
              </a:spcBef>
            </a:pPr>
            <a:r>
              <a:rPr lang="en-US" b="1" dirty="0">
                <a:latin typeface="Arial" charset="0"/>
                <a:cs typeface="Times New Roman" pitchFamily="18" charset="0"/>
              </a:rPr>
              <a:t>Step 4</a:t>
            </a:r>
            <a:r>
              <a:rPr lang="en-US" dirty="0">
                <a:latin typeface="Arial" charset="0"/>
                <a:cs typeface="Times New Roman" pitchFamily="18" charset="0"/>
              </a:rPr>
              <a:t>: </a:t>
            </a:r>
            <a:r>
              <a:rPr lang="en-US" dirty="0" smtClean="0">
                <a:latin typeface="Arial" charset="0"/>
                <a:cs typeface="Times New Roman" pitchFamily="18" charset="0"/>
              </a:rPr>
              <a:t>Click on the </a:t>
            </a:r>
            <a:r>
              <a:rPr lang="en-US" dirty="0" smtClean="0">
                <a:latin typeface="Courier New" pitchFamily="49" charset="0"/>
                <a:cs typeface="Times New Roman" pitchFamily="18" charset="0"/>
              </a:rPr>
              <a:t>Text</a:t>
            </a:r>
            <a:r>
              <a:rPr lang="en-US" dirty="0" smtClean="0">
                <a:latin typeface="Arial" charset="0"/>
                <a:cs typeface="Times New Roman" pitchFamily="18" charset="0"/>
              </a:rPr>
              <a:t> property and erase </a:t>
            </a:r>
            <a:r>
              <a:rPr lang="en-US" dirty="0" smtClean="0">
                <a:latin typeface="Courier New" pitchFamily="49" charset="0"/>
                <a:cs typeface="Times New Roman" pitchFamily="18" charset="0"/>
              </a:rPr>
              <a:t>"TextBox1".</a:t>
            </a:r>
            <a:r>
              <a:rPr lang="en-US" dirty="0" smtClean="0">
                <a:latin typeface="Arial" charset="0"/>
                <a:cs typeface="Times New Roman" pitchFamily="18" charset="0"/>
              </a:rPr>
              <a:t> </a:t>
            </a:r>
            <a:endParaRPr lang="en-US" dirty="0">
              <a:latin typeface="Arial" charset="0"/>
              <a:cs typeface="Times New Roman" pitchFamily="18" charset="0"/>
            </a:endParaRPr>
          </a:p>
          <a:p>
            <a:pPr>
              <a:spcBef>
                <a:spcPct val="50000"/>
              </a:spcBef>
            </a:pPr>
            <a:endParaRPr lang="en-US" dirty="0"/>
          </a:p>
          <a:p>
            <a:endParaRPr lang="en-GB" dirty="0"/>
          </a:p>
        </p:txBody>
      </p:sp>
    </p:spTree>
    <p:extLst>
      <p:ext uri="{BB962C8B-B14F-4D97-AF65-F5344CB8AC3E}">
        <p14:creationId xmlns:p14="http://schemas.microsoft.com/office/powerpoint/2010/main" val="502458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416" t="12784" r="36264" b="9185"/>
          <a:stretch/>
        </p:blipFill>
        <p:spPr bwMode="auto">
          <a:xfrm>
            <a:off x="899592" y="836712"/>
            <a:ext cx="6026727" cy="570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555776" y="2060848"/>
            <a:ext cx="1357179" cy="7200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2368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pPr>
              <a:spcBef>
                <a:spcPct val="50000"/>
              </a:spcBef>
            </a:pPr>
            <a:r>
              <a:rPr lang="en-US" b="1" dirty="0" smtClean="0">
                <a:solidFill>
                  <a:schemeClr val="accent2"/>
                </a:solidFill>
                <a:cs typeface="Times New Roman" pitchFamily="18" charset="0"/>
              </a:rPr>
              <a:t>Button Control</a:t>
            </a:r>
            <a:r>
              <a:rPr lang="en-US" b="1" dirty="0">
                <a:solidFill>
                  <a:schemeClr val="accent2"/>
                </a:solidFill>
                <a:cs typeface="Times New Roman" pitchFamily="18" charset="0"/>
              </a:rPr>
              <a:t/>
            </a:r>
            <a:br>
              <a:rPr lang="en-US" b="1" dirty="0">
                <a:solidFill>
                  <a:schemeClr val="accent2"/>
                </a:solidFill>
                <a:cs typeface="Times New Roman" pitchFamily="18" charset="0"/>
              </a:rPr>
            </a:br>
            <a:endParaRPr lang="en-GB" dirty="0"/>
          </a:p>
        </p:txBody>
      </p:sp>
      <p:sp>
        <p:nvSpPr>
          <p:cNvPr id="3" name="Content Placeholder 2"/>
          <p:cNvSpPr>
            <a:spLocks noGrp="1"/>
          </p:cNvSpPr>
          <p:nvPr>
            <p:ph idx="1"/>
          </p:nvPr>
        </p:nvSpPr>
        <p:spPr>
          <a:xfrm>
            <a:off x="467544" y="1163885"/>
            <a:ext cx="8496944" cy="5505475"/>
          </a:xfrm>
        </p:spPr>
        <p:txBody>
          <a:bodyPr>
            <a:normAutofit fontScale="70000" lnSpcReduction="20000"/>
          </a:bodyPr>
          <a:lstStyle/>
          <a:p>
            <a:pPr>
              <a:spcBef>
                <a:spcPct val="50000"/>
              </a:spcBef>
            </a:pPr>
            <a:r>
              <a:rPr lang="en-US" dirty="0">
                <a:latin typeface="Arial" charset="0"/>
                <a:cs typeface="Times New Roman" pitchFamily="18" charset="0"/>
              </a:rPr>
              <a:t>By using a </a:t>
            </a:r>
            <a:r>
              <a:rPr lang="en-US" b="1" dirty="0" smtClean="0">
                <a:latin typeface="Arial" charset="0"/>
                <a:cs typeface="Times New Roman" pitchFamily="18" charset="0"/>
              </a:rPr>
              <a:t>Button control</a:t>
            </a:r>
            <a:r>
              <a:rPr lang="en-US" dirty="0" smtClean="0">
                <a:latin typeface="Arial" charset="0"/>
                <a:cs typeface="Times New Roman" pitchFamily="18" charset="0"/>
              </a:rPr>
              <a:t> </a:t>
            </a:r>
            <a:r>
              <a:rPr lang="en-US" dirty="0">
                <a:latin typeface="Arial" charset="0"/>
                <a:cs typeface="Times New Roman" pitchFamily="18" charset="0"/>
              </a:rPr>
              <a:t>you can place an </a:t>
            </a:r>
            <a:r>
              <a:rPr lang="en-US" dirty="0" smtClean="0">
                <a:latin typeface="Arial" charset="0"/>
                <a:cs typeface="Times New Roman" pitchFamily="18" charset="0"/>
              </a:rPr>
              <a:t>Command Button </a:t>
            </a:r>
            <a:r>
              <a:rPr lang="en-US" dirty="0">
                <a:latin typeface="Arial" charset="0"/>
                <a:cs typeface="Times New Roman" pitchFamily="18" charset="0"/>
              </a:rPr>
              <a:t>on the form where users of the application may enter any </a:t>
            </a:r>
            <a:r>
              <a:rPr lang="en-US" dirty="0" smtClean="0">
                <a:latin typeface="Arial" charset="0"/>
                <a:cs typeface="Times New Roman" pitchFamily="18" charset="0"/>
              </a:rPr>
              <a:t>Command </a:t>
            </a:r>
          </a:p>
          <a:p>
            <a:pPr>
              <a:spcBef>
                <a:spcPct val="50000"/>
              </a:spcBef>
            </a:pPr>
            <a:r>
              <a:rPr lang="en-US" sz="4400" b="1" dirty="0" smtClean="0">
                <a:solidFill>
                  <a:schemeClr val="accent2"/>
                </a:solidFill>
                <a:cs typeface="Times New Roman" pitchFamily="18" charset="0"/>
              </a:rPr>
              <a:t>Select </a:t>
            </a:r>
            <a:r>
              <a:rPr lang="en-US" sz="4400" b="1" dirty="0">
                <a:solidFill>
                  <a:schemeClr val="accent2"/>
                </a:solidFill>
                <a:cs typeface="Times New Roman" pitchFamily="18" charset="0"/>
              </a:rPr>
              <a:t>the </a:t>
            </a:r>
            <a:r>
              <a:rPr lang="en-US" sz="4400" b="1" dirty="0" smtClean="0">
                <a:solidFill>
                  <a:schemeClr val="accent2"/>
                </a:solidFill>
                <a:cs typeface="Times New Roman" pitchFamily="18" charset="0"/>
              </a:rPr>
              <a:t>Button From </a:t>
            </a:r>
            <a:r>
              <a:rPr lang="en-US" sz="4400" b="1" dirty="0">
                <a:solidFill>
                  <a:schemeClr val="accent2"/>
                </a:solidFill>
                <a:cs typeface="Times New Roman" pitchFamily="18" charset="0"/>
              </a:rPr>
              <a:t>the Control Toolbox</a:t>
            </a:r>
          </a:p>
          <a:p>
            <a:pPr marL="0" indent="0">
              <a:spcBef>
                <a:spcPct val="50000"/>
              </a:spcBef>
              <a:buNone/>
            </a:pPr>
            <a:r>
              <a:rPr lang="en-US" b="1" dirty="0">
                <a:latin typeface="Arial" charset="0"/>
                <a:cs typeface="Times New Roman" pitchFamily="18" charset="0"/>
              </a:rPr>
              <a:t>Step 1: </a:t>
            </a:r>
            <a:r>
              <a:rPr lang="en-US" dirty="0">
                <a:latin typeface="Arial" charset="0"/>
                <a:cs typeface="Times New Roman" pitchFamily="18" charset="0"/>
              </a:rPr>
              <a:t>Select the </a:t>
            </a:r>
            <a:r>
              <a:rPr lang="en-US" dirty="0" smtClean="0">
                <a:latin typeface="Courier New" pitchFamily="49" charset="0"/>
                <a:cs typeface="Times New Roman" pitchFamily="18" charset="0"/>
              </a:rPr>
              <a:t>Button</a:t>
            </a:r>
            <a:r>
              <a:rPr lang="en-US" dirty="0" smtClean="0">
                <a:latin typeface="Arial" charset="0"/>
                <a:cs typeface="Times New Roman" pitchFamily="18" charset="0"/>
              </a:rPr>
              <a:t> </a:t>
            </a:r>
            <a:r>
              <a:rPr lang="en-US" dirty="0">
                <a:latin typeface="Arial" charset="0"/>
                <a:cs typeface="Times New Roman" pitchFamily="18" charset="0"/>
              </a:rPr>
              <a:t>control from the control toolbox</a:t>
            </a:r>
            <a:r>
              <a:rPr lang="en-US" dirty="0" smtClean="0">
                <a:latin typeface="Arial" charset="0"/>
                <a:cs typeface="Times New Roman" pitchFamily="18" charset="0"/>
              </a:rPr>
              <a:t>.</a:t>
            </a:r>
          </a:p>
          <a:p>
            <a:pPr>
              <a:spcBef>
                <a:spcPct val="50000"/>
              </a:spcBef>
            </a:pPr>
            <a:r>
              <a:rPr lang="en-US" sz="4400" b="1" dirty="0">
                <a:solidFill>
                  <a:schemeClr val="accent2"/>
                </a:solidFill>
                <a:cs typeface="Times New Roman" pitchFamily="18" charset="0"/>
              </a:rPr>
              <a:t>Add </a:t>
            </a:r>
            <a:r>
              <a:rPr lang="en-US" sz="4400" b="1" dirty="0" smtClean="0">
                <a:solidFill>
                  <a:schemeClr val="accent2"/>
                </a:solidFill>
                <a:cs typeface="Times New Roman" pitchFamily="18" charset="0"/>
              </a:rPr>
              <a:t>Button to </a:t>
            </a:r>
            <a:r>
              <a:rPr lang="en-US" sz="4400" b="1" dirty="0">
                <a:solidFill>
                  <a:schemeClr val="accent2"/>
                </a:solidFill>
                <a:cs typeface="Times New Roman" pitchFamily="18" charset="0"/>
              </a:rPr>
              <a:t>Form</a:t>
            </a:r>
          </a:p>
          <a:p>
            <a:pPr marL="0" indent="0">
              <a:spcBef>
                <a:spcPct val="50000"/>
              </a:spcBef>
              <a:buNone/>
            </a:pPr>
            <a:r>
              <a:rPr lang="en-US" b="1" dirty="0">
                <a:latin typeface="Arial" charset="0"/>
                <a:cs typeface="Times New Roman" pitchFamily="18" charset="0"/>
              </a:rPr>
              <a:t>Step 2: </a:t>
            </a:r>
            <a:r>
              <a:rPr lang="en-US" dirty="0">
                <a:latin typeface="Arial" charset="0"/>
                <a:cs typeface="Times New Roman" pitchFamily="18" charset="0"/>
              </a:rPr>
              <a:t>Place a </a:t>
            </a:r>
            <a:r>
              <a:rPr lang="en-US" dirty="0" smtClean="0">
                <a:latin typeface="Arial" charset="0"/>
                <a:cs typeface="Times New Roman" pitchFamily="18" charset="0"/>
              </a:rPr>
              <a:t>Button on </a:t>
            </a:r>
            <a:r>
              <a:rPr lang="en-US" dirty="0">
                <a:latin typeface="Arial" charset="0"/>
                <a:cs typeface="Times New Roman" pitchFamily="18" charset="0"/>
              </a:rPr>
              <a:t>the form in the same manner as the other </a:t>
            </a:r>
            <a:r>
              <a:rPr lang="en-US" dirty="0" smtClean="0">
                <a:latin typeface="Arial" charset="0"/>
                <a:cs typeface="Times New Roman" pitchFamily="18" charset="0"/>
              </a:rPr>
              <a:t>controls</a:t>
            </a:r>
          </a:p>
          <a:p>
            <a:pPr>
              <a:spcBef>
                <a:spcPct val="50000"/>
              </a:spcBef>
            </a:pPr>
            <a:r>
              <a:rPr lang="en-US" sz="4400" b="1" dirty="0">
                <a:solidFill>
                  <a:schemeClr val="accent2"/>
                </a:solidFill>
                <a:cs typeface="Times New Roman" pitchFamily="18" charset="0"/>
              </a:rPr>
              <a:t>Setting the Name of the Control</a:t>
            </a:r>
          </a:p>
          <a:p>
            <a:pPr marL="0" indent="0">
              <a:spcBef>
                <a:spcPct val="50000"/>
              </a:spcBef>
              <a:buNone/>
            </a:pPr>
            <a:r>
              <a:rPr lang="en-US" b="1" dirty="0">
                <a:latin typeface="Arial" charset="0"/>
                <a:cs typeface="Times New Roman" pitchFamily="18" charset="0"/>
              </a:rPr>
              <a:t>Step 3: </a:t>
            </a:r>
            <a:r>
              <a:rPr lang="en-US" dirty="0">
                <a:latin typeface="Arial" charset="0"/>
                <a:cs typeface="Times New Roman" pitchFamily="18" charset="0"/>
              </a:rPr>
              <a:t>Set the </a:t>
            </a:r>
            <a:r>
              <a:rPr lang="en-US" dirty="0">
                <a:latin typeface="Courier New" pitchFamily="49" charset="0"/>
                <a:cs typeface="Times New Roman" pitchFamily="18" charset="0"/>
              </a:rPr>
              <a:t>Name</a:t>
            </a:r>
            <a:r>
              <a:rPr lang="en-US" dirty="0">
                <a:latin typeface="Arial" charset="0"/>
                <a:cs typeface="Times New Roman" pitchFamily="18" charset="0"/>
              </a:rPr>
              <a:t> property of the </a:t>
            </a:r>
            <a:r>
              <a:rPr lang="en-US" dirty="0" smtClean="0">
                <a:latin typeface="Arial" charset="0"/>
                <a:cs typeface="Times New Roman" pitchFamily="18" charset="0"/>
              </a:rPr>
              <a:t>Button to </a:t>
            </a:r>
            <a:r>
              <a:rPr lang="en-US" dirty="0" err="1" smtClean="0">
                <a:latin typeface="Courier New" pitchFamily="49" charset="0"/>
                <a:cs typeface="Times New Roman" pitchFamily="18" charset="0"/>
              </a:rPr>
              <a:t>btnClick</a:t>
            </a:r>
            <a:r>
              <a:rPr lang="en-US" dirty="0" smtClean="0">
                <a:latin typeface="Arial" charset="0"/>
                <a:cs typeface="Times New Roman" pitchFamily="18" charset="0"/>
              </a:rPr>
              <a:t>.</a:t>
            </a:r>
          </a:p>
          <a:p>
            <a:pPr>
              <a:spcBef>
                <a:spcPct val="50000"/>
              </a:spcBef>
            </a:pPr>
            <a:endParaRPr lang="en-US" dirty="0">
              <a:latin typeface="Arial" charset="0"/>
              <a:cs typeface="Times New Roman" pitchFamily="18" charset="0"/>
            </a:endParaRPr>
          </a:p>
          <a:p>
            <a:pPr marL="0" indent="0">
              <a:spcBef>
                <a:spcPct val="50000"/>
              </a:spcBef>
              <a:buNone/>
            </a:pPr>
            <a:r>
              <a:rPr lang="en-US" b="1" dirty="0" smtClean="0">
                <a:latin typeface="Arial" charset="0"/>
                <a:cs typeface="Times New Roman" pitchFamily="18" charset="0"/>
              </a:rPr>
              <a:t>Step </a:t>
            </a:r>
            <a:r>
              <a:rPr lang="en-US" b="1" dirty="0">
                <a:latin typeface="Arial" charset="0"/>
                <a:cs typeface="Times New Roman" pitchFamily="18" charset="0"/>
              </a:rPr>
              <a:t>4</a:t>
            </a:r>
            <a:r>
              <a:rPr lang="en-US" dirty="0">
                <a:latin typeface="Arial" charset="0"/>
                <a:cs typeface="Times New Roman" pitchFamily="18" charset="0"/>
              </a:rPr>
              <a:t>: </a:t>
            </a:r>
            <a:r>
              <a:rPr lang="en-US" dirty="0">
                <a:latin typeface="Arial" charset="0"/>
                <a:cs typeface="Times New Roman" charset="0"/>
              </a:rPr>
              <a:t>Click the </a:t>
            </a:r>
            <a:r>
              <a:rPr lang="en-US" dirty="0">
                <a:latin typeface="Courier New" pitchFamily="49" charset="0"/>
                <a:cs typeface="Times New Roman" charset="0"/>
              </a:rPr>
              <a:t>Text</a:t>
            </a:r>
            <a:r>
              <a:rPr lang="en-US" dirty="0">
                <a:latin typeface="Arial" charset="0"/>
                <a:cs typeface="Times New Roman" charset="0"/>
              </a:rPr>
              <a:t> property and type </a:t>
            </a:r>
            <a:r>
              <a:rPr lang="en-US" dirty="0">
                <a:latin typeface="Courier New" pitchFamily="49" charset="0"/>
                <a:cs typeface="Times New Roman" charset="0"/>
              </a:rPr>
              <a:t>HNDIT 2</a:t>
            </a:r>
            <a:r>
              <a:rPr lang="en-US" baseline="30000" dirty="0">
                <a:latin typeface="Courier New" pitchFamily="49" charset="0"/>
                <a:cs typeface="Times New Roman" charset="0"/>
              </a:rPr>
              <a:t>nd</a:t>
            </a:r>
            <a:r>
              <a:rPr lang="en-US" dirty="0">
                <a:latin typeface="Courier New" pitchFamily="49" charset="0"/>
                <a:cs typeface="Times New Roman" charset="0"/>
              </a:rPr>
              <a:t> Year.</a:t>
            </a:r>
            <a:r>
              <a:rPr lang="en-US" dirty="0">
                <a:latin typeface="Arial" charset="0"/>
                <a:cs typeface="Times New Roman" charset="0"/>
              </a:rPr>
              <a:t> </a:t>
            </a:r>
            <a:r>
              <a:rPr lang="en-US" dirty="0" smtClean="0">
                <a:latin typeface="Courier New" pitchFamily="49" charset="0"/>
                <a:cs typeface="Times New Roman" pitchFamily="18" charset="0"/>
              </a:rPr>
              <a:t>.</a:t>
            </a:r>
            <a:r>
              <a:rPr lang="en-US" dirty="0" smtClean="0">
                <a:latin typeface="Arial" charset="0"/>
                <a:cs typeface="Times New Roman" pitchFamily="18" charset="0"/>
              </a:rPr>
              <a:t> </a:t>
            </a:r>
            <a:endParaRPr lang="en-US" dirty="0">
              <a:latin typeface="Arial" charset="0"/>
              <a:cs typeface="Times New Roman" pitchFamily="18" charset="0"/>
            </a:endParaRPr>
          </a:p>
          <a:p>
            <a:pPr>
              <a:spcBef>
                <a:spcPct val="50000"/>
              </a:spcBef>
            </a:pPr>
            <a:endParaRPr lang="en-US" dirty="0"/>
          </a:p>
          <a:p>
            <a:endParaRPr lang="en-GB" dirty="0"/>
          </a:p>
        </p:txBody>
      </p:sp>
    </p:spTree>
    <p:extLst>
      <p:ext uri="{BB962C8B-B14F-4D97-AF65-F5344CB8AC3E}">
        <p14:creationId xmlns:p14="http://schemas.microsoft.com/office/powerpoint/2010/main" val="2183400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12897" r="36192" b="9660"/>
          <a:stretch/>
        </p:blipFill>
        <p:spPr bwMode="auto">
          <a:xfrm>
            <a:off x="802426" y="620688"/>
            <a:ext cx="7153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56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188640"/>
            <a:ext cx="8229600" cy="1143000"/>
          </a:xfrm>
        </p:spPr>
        <p:txBody>
          <a:bodyPr/>
          <a:lstStyle/>
          <a:p>
            <a:r>
              <a:rPr lang="en-US" dirty="0" smtClean="0"/>
              <a:t>Add an Access Key </a:t>
            </a:r>
          </a:p>
        </p:txBody>
      </p:sp>
      <p:sp>
        <p:nvSpPr>
          <p:cNvPr id="3" name="Content Placeholder 2"/>
          <p:cNvSpPr>
            <a:spLocks noGrp="1"/>
          </p:cNvSpPr>
          <p:nvPr>
            <p:ph sz="half" idx="1"/>
          </p:nvPr>
        </p:nvSpPr>
        <p:spPr/>
        <p:txBody>
          <a:bodyPr/>
          <a:lstStyle/>
          <a:p>
            <a:endParaRPr lang="en-GB"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403" t="12878" r="35745" b="9326"/>
          <a:stretch/>
        </p:blipFill>
        <p:spPr bwMode="auto">
          <a:xfrm>
            <a:off x="1115615" y="1186199"/>
            <a:ext cx="7235365" cy="58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372200" y="4725144"/>
            <a:ext cx="144016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2411760" y="2636912"/>
            <a:ext cx="79208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endCxn id="5" idx="6"/>
          </p:cNvCxnSpPr>
          <p:nvPr/>
        </p:nvCxnSpPr>
        <p:spPr>
          <a:xfrm flipH="1" flipV="1">
            <a:off x="3203848" y="2852936"/>
            <a:ext cx="3240360" cy="18722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737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Auto Hide</a:t>
            </a:r>
          </a:p>
        </p:txBody>
      </p:sp>
      <p:sp>
        <p:nvSpPr>
          <p:cNvPr id="33796" name="Rectangle 3"/>
          <p:cNvSpPr>
            <a:spLocks noGrp="1" noChangeArrowheads="1"/>
          </p:cNvSpPr>
          <p:nvPr>
            <p:ph idx="1"/>
          </p:nvPr>
        </p:nvSpPr>
        <p:spPr>
          <a:xfrm>
            <a:off x="609600" y="1981200"/>
            <a:ext cx="7964488" cy="4151313"/>
          </a:xfrm>
        </p:spPr>
        <p:txBody>
          <a:bodyPr/>
          <a:lstStyle/>
          <a:p>
            <a:pPr>
              <a:buClr>
                <a:schemeClr val="tx2"/>
              </a:buClr>
            </a:pPr>
            <a:r>
              <a:rPr lang="en-US" smtClean="0"/>
              <a:t>Hides Toolbox when not in use</a:t>
            </a:r>
          </a:p>
          <a:p>
            <a:pPr>
              <a:buClr>
                <a:schemeClr val="tx2"/>
              </a:buClr>
            </a:pPr>
            <a:r>
              <a:rPr lang="en-US" smtClean="0"/>
              <a:t>Vertical push pin icon indicates auto hide is disabled.</a:t>
            </a:r>
          </a:p>
          <a:p>
            <a:pPr>
              <a:buClr>
                <a:schemeClr val="tx2"/>
              </a:buClr>
            </a:pPr>
            <a:r>
              <a:rPr lang="en-US" smtClean="0"/>
              <a:t>Click the push pin to make it horizontal and enable auto hide.</a:t>
            </a:r>
          </a:p>
        </p:txBody>
      </p:sp>
      <p:pic>
        <p:nvPicPr>
          <p:cNvPr id="33797" name="Picture 4" descr="PushP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029200"/>
            <a:ext cx="5257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Line 6"/>
          <p:cNvSpPr>
            <a:spLocks noChangeShapeType="1"/>
          </p:cNvSpPr>
          <p:nvPr/>
        </p:nvSpPr>
        <p:spPr bwMode="auto">
          <a:xfrm flipV="1">
            <a:off x="5867400" y="55626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4823" name="Line 7"/>
          <p:cNvSpPr>
            <a:spLocks noChangeShapeType="1"/>
          </p:cNvSpPr>
          <p:nvPr/>
        </p:nvSpPr>
        <p:spPr bwMode="auto">
          <a:xfrm>
            <a:off x="5867400" y="5867400"/>
            <a:ext cx="609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3800" name="Text Box 9"/>
          <p:cNvSpPr txBox="1">
            <a:spLocks noChangeArrowheads="1"/>
          </p:cNvSpPr>
          <p:nvPr/>
        </p:nvSpPr>
        <p:spPr bwMode="auto">
          <a:xfrm>
            <a:off x="64008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b="1"/>
              <a:t>push pin</a:t>
            </a:r>
          </a:p>
        </p:txBody>
      </p:sp>
    </p:spTree>
    <p:extLst>
      <p:ext uri="{BB962C8B-B14F-4D97-AF65-F5344CB8AC3E}">
        <p14:creationId xmlns:p14="http://schemas.microsoft.com/office/powerpoint/2010/main" val="137193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Visual Basic.NET</a:t>
            </a:r>
          </a:p>
        </p:txBody>
      </p:sp>
      <p:sp>
        <p:nvSpPr>
          <p:cNvPr id="32771" name="Rectangle 3"/>
          <p:cNvSpPr>
            <a:spLocks noGrp="1" noChangeArrowheads="1"/>
          </p:cNvSpPr>
          <p:nvPr>
            <p:ph idx="1"/>
          </p:nvPr>
        </p:nvSpPr>
        <p:spPr/>
        <p:txBody>
          <a:bodyPr/>
          <a:lstStyle/>
          <a:p>
            <a:r>
              <a:rPr lang="en-US" altLang="en-US"/>
              <a:t>Included in Visual Studio.NET</a:t>
            </a:r>
          </a:p>
          <a:p>
            <a:pPr lvl="1"/>
            <a:r>
              <a:rPr lang="en-US" altLang="en-US"/>
              <a:t>Visual Basic (can also be purchased separately)</a:t>
            </a:r>
          </a:p>
          <a:p>
            <a:pPr lvl="1"/>
            <a:r>
              <a:rPr lang="en-US" altLang="en-US"/>
              <a:t>C++</a:t>
            </a:r>
          </a:p>
          <a:p>
            <a:pPr lvl="1"/>
            <a:r>
              <a:rPr lang="en-US" altLang="en-US"/>
              <a:t>C#</a:t>
            </a:r>
          </a:p>
          <a:p>
            <a:pPr lvl="1"/>
            <a:r>
              <a:rPr lang="en-US" altLang="en-US"/>
              <a:t>.NET Framework</a:t>
            </a:r>
          </a:p>
          <a:p>
            <a:r>
              <a:rPr lang="en-US" altLang="en-US"/>
              <a:t>Complete rewrite from VB Version 6</a:t>
            </a:r>
          </a:p>
        </p:txBody>
      </p:sp>
    </p:spTree>
    <p:extLst>
      <p:ext uri="{BB962C8B-B14F-4D97-AF65-F5344CB8AC3E}">
        <p14:creationId xmlns:p14="http://schemas.microsoft.com/office/powerpoint/2010/main" val="1120823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Positioning Controls</a:t>
            </a:r>
          </a:p>
        </p:txBody>
      </p:sp>
      <p:pic>
        <p:nvPicPr>
          <p:cNvPr id="34822" name="Content Placeholder 10" descr="Fig2-14A.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73088" y="2438400"/>
            <a:ext cx="5522912" cy="3810000"/>
          </a:xfrm>
        </p:spPr>
      </p:pic>
      <p:sp>
        <p:nvSpPr>
          <p:cNvPr id="34820" name="Text Box 6"/>
          <p:cNvSpPr txBox="1">
            <a:spLocks noChangeArrowheads="1"/>
          </p:cNvSpPr>
          <p:nvPr/>
        </p:nvSpPr>
        <p:spPr bwMode="auto">
          <a:xfrm>
            <a:off x="6705600" y="3352800"/>
            <a:ext cx="160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b="1" dirty="0"/>
              <a:t>proximity line</a:t>
            </a:r>
          </a:p>
        </p:txBody>
      </p:sp>
      <p:sp>
        <p:nvSpPr>
          <p:cNvPr id="35845" name="Line 9"/>
          <p:cNvSpPr>
            <a:spLocks noChangeShapeType="1"/>
          </p:cNvSpPr>
          <p:nvPr/>
        </p:nvSpPr>
        <p:spPr bwMode="auto">
          <a:xfrm>
            <a:off x="7391400" y="3276600"/>
            <a:ext cx="0" cy="15240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a:p>
        </p:txBody>
      </p:sp>
      <p:sp>
        <p:nvSpPr>
          <p:cNvPr id="35847" name="Line 8"/>
          <p:cNvSpPr>
            <a:spLocks noChangeShapeType="1"/>
          </p:cNvSpPr>
          <p:nvPr/>
        </p:nvSpPr>
        <p:spPr bwMode="auto">
          <a:xfrm flipH="1">
            <a:off x="4800600" y="3292475"/>
            <a:ext cx="2590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a:p>
        </p:txBody>
      </p:sp>
      <p:sp>
        <p:nvSpPr>
          <p:cNvPr id="35848" name="Line 7"/>
          <p:cNvSpPr>
            <a:spLocks noChangeShapeType="1"/>
          </p:cNvSpPr>
          <p:nvPr/>
        </p:nvSpPr>
        <p:spPr bwMode="auto">
          <a:xfrm flipH="1">
            <a:off x="5943600" y="3657600"/>
            <a:ext cx="6096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a:p>
        </p:txBody>
      </p:sp>
    </p:spTree>
    <p:extLst>
      <p:ext uri="{BB962C8B-B14F-4D97-AF65-F5344CB8AC3E}">
        <p14:creationId xmlns:p14="http://schemas.microsoft.com/office/powerpoint/2010/main" val="80120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Aligning Bottoms of Controls</a:t>
            </a:r>
          </a:p>
        </p:txBody>
      </p:sp>
      <p:pic>
        <p:nvPicPr>
          <p:cNvPr id="35845" name="Content Placeholder 9" descr="Fig2-14C.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2235200"/>
            <a:ext cx="5835650" cy="4089400"/>
          </a:xfrm>
        </p:spPr>
      </p:pic>
      <p:sp>
        <p:nvSpPr>
          <p:cNvPr id="35844" name="Text Box 6"/>
          <p:cNvSpPr txBox="1">
            <a:spLocks noChangeArrowheads="1"/>
          </p:cNvSpPr>
          <p:nvPr/>
        </p:nvSpPr>
        <p:spPr bwMode="auto">
          <a:xfrm>
            <a:off x="6705600" y="4800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b="1"/>
              <a:t>snap line</a:t>
            </a:r>
          </a:p>
        </p:txBody>
      </p:sp>
      <p:sp>
        <p:nvSpPr>
          <p:cNvPr id="36870" name="Line 10"/>
          <p:cNvSpPr>
            <a:spLocks noChangeShapeType="1"/>
          </p:cNvSpPr>
          <p:nvPr/>
        </p:nvSpPr>
        <p:spPr bwMode="auto">
          <a:xfrm>
            <a:off x="3048000" y="5029200"/>
            <a:ext cx="38100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a:p>
        </p:txBody>
      </p:sp>
      <p:sp>
        <p:nvSpPr>
          <p:cNvPr id="36871" name="Line 7"/>
          <p:cNvSpPr>
            <a:spLocks noChangeShapeType="1"/>
          </p:cNvSpPr>
          <p:nvPr/>
        </p:nvSpPr>
        <p:spPr bwMode="auto">
          <a:xfrm flipV="1">
            <a:off x="3048000" y="4495800"/>
            <a:ext cx="0" cy="5334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a:p>
        </p:txBody>
      </p:sp>
    </p:spTree>
    <p:extLst>
      <p:ext uri="{BB962C8B-B14F-4D97-AF65-F5344CB8AC3E}">
        <p14:creationId xmlns:p14="http://schemas.microsoft.com/office/powerpoint/2010/main" val="211457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Aligning Middles of Controls</a:t>
            </a:r>
          </a:p>
        </p:txBody>
      </p:sp>
      <p:pic>
        <p:nvPicPr>
          <p:cNvPr id="36869" name="Content Placeholder 10" descr="Fig2-14D.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0850" y="2416175"/>
            <a:ext cx="5873750" cy="4060825"/>
          </a:xfrm>
        </p:spPr>
      </p:pic>
      <p:sp>
        <p:nvSpPr>
          <p:cNvPr id="36868" name="Text Box 4"/>
          <p:cNvSpPr txBox="1">
            <a:spLocks noChangeArrowheads="1"/>
          </p:cNvSpPr>
          <p:nvPr/>
        </p:nvSpPr>
        <p:spPr bwMode="auto">
          <a:xfrm>
            <a:off x="6629400" y="4800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b="1"/>
              <a:t>snap line</a:t>
            </a:r>
          </a:p>
        </p:txBody>
      </p:sp>
      <p:sp>
        <p:nvSpPr>
          <p:cNvPr id="37894" name="Line 11"/>
          <p:cNvSpPr>
            <a:spLocks noChangeShapeType="1"/>
          </p:cNvSpPr>
          <p:nvPr/>
        </p:nvSpPr>
        <p:spPr bwMode="auto">
          <a:xfrm flipV="1">
            <a:off x="3276600" y="4191000"/>
            <a:ext cx="0" cy="914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
        <p:nvSpPr>
          <p:cNvPr id="37895" name="Line 10"/>
          <p:cNvSpPr>
            <a:spLocks noChangeShapeType="1"/>
          </p:cNvSpPr>
          <p:nvPr/>
        </p:nvSpPr>
        <p:spPr bwMode="auto">
          <a:xfrm>
            <a:off x="3276600" y="5105400"/>
            <a:ext cx="3581400" cy="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en-US"/>
          </a:p>
        </p:txBody>
      </p:sp>
    </p:spTree>
    <p:extLst>
      <p:ext uri="{BB962C8B-B14F-4D97-AF65-F5344CB8AC3E}">
        <p14:creationId xmlns:p14="http://schemas.microsoft.com/office/powerpoint/2010/main" val="190050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en-US" smtClean="0"/>
              <a:t>Tab Order</a:t>
            </a:r>
          </a:p>
        </p:txBody>
      </p:sp>
      <p:pic>
        <p:nvPicPr>
          <p:cNvPr id="37893" name="Content Placeholder 9" descr="TabIndex.ti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0112" y="2801466"/>
            <a:ext cx="2228850" cy="2571750"/>
          </a:xfrm>
        </p:spPr>
      </p:pic>
      <p:sp>
        <p:nvSpPr>
          <p:cNvPr id="37891" name="TextBox 15"/>
          <p:cNvSpPr txBox="1">
            <a:spLocks noChangeArrowheads="1"/>
          </p:cNvSpPr>
          <p:nvPr/>
        </p:nvSpPr>
        <p:spPr bwMode="auto">
          <a:xfrm>
            <a:off x="304800" y="2057400"/>
            <a:ext cx="4724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r>
              <a:rPr lang="en-US" sz="3200"/>
              <a:t>The tab indices determine the order in which controls receive the focus during tabbing.</a:t>
            </a:r>
          </a:p>
          <a:p>
            <a:pPr algn="l" eaLnBrk="1" hangingPunct="1">
              <a:spcBef>
                <a:spcPts val="2400"/>
              </a:spcBef>
            </a:pPr>
            <a:r>
              <a:rPr lang="en-US" sz="3200"/>
              <a:t>The control whose TabIndex property is set to 0 has the focus when the program begins.</a:t>
            </a:r>
          </a:p>
        </p:txBody>
      </p:sp>
    </p:spTree>
    <p:extLst>
      <p:ext uri="{BB962C8B-B14F-4D97-AF65-F5344CB8AC3E}">
        <p14:creationId xmlns:p14="http://schemas.microsoft.com/office/powerpoint/2010/main" val="47699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23850" y="0"/>
            <a:ext cx="8229600" cy="1143000"/>
          </a:xfrm>
        </p:spPr>
        <p:txBody>
          <a:bodyPr/>
          <a:lstStyle/>
          <a:p>
            <a:pPr>
              <a:spcBef>
                <a:spcPct val="50000"/>
              </a:spcBef>
            </a:pPr>
            <a:r>
              <a:rPr lang="en-US" b="1" dirty="0">
                <a:solidFill>
                  <a:schemeClr val="accent2"/>
                </a:solidFill>
                <a:cs typeface="Times New Roman" pitchFamily="18" charset="0"/>
              </a:rPr>
              <a:t>Changing Color</a:t>
            </a:r>
            <a:r>
              <a:rPr lang="en-US" dirty="0">
                <a:solidFill>
                  <a:schemeClr val="accent2"/>
                </a:solidFill>
                <a:latin typeface="Arial" charset="0"/>
                <a:cs typeface="Times New Roman" pitchFamily="18" charset="0"/>
              </a:rPr>
              <a:t> </a:t>
            </a:r>
            <a:endParaRPr lang="en-US" sz="3200" dirty="0">
              <a:latin typeface="Arial" charset="0"/>
              <a:cs typeface="Times New Roman" pitchFamily="18" charset="0"/>
            </a:endParaRPr>
          </a:p>
        </p:txBody>
      </p:sp>
      <p:sp>
        <p:nvSpPr>
          <p:cNvPr id="72707" name="Text Box 3"/>
          <p:cNvSpPr txBox="1">
            <a:spLocks noChangeArrowheads="1"/>
          </p:cNvSpPr>
          <p:nvPr/>
        </p:nvSpPr>
        <p:spPr bwMode="auto">
          <a:xfrm>
            <a:off x="683568" y="1196752"/>
            <a:ext cx="792088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dirty="0" smtClean="0">
                <a:cs typeface="Times New Roman" pitchFamily="18" charset="0"/>
              </a:rPr>
              <a:t>The </a:t>
            </a:r>
            <a:r>
              <a:rPr lang="en-US" dirty="0">
                <a:cs typeface="Times New Roman" pitchFamily="18" charset="0"/>
              </a:rPr>
              <a:t>two properties that were used in this example are </a:t>
            </a:r>
            <a:r>
              <a:rPr lang="en-US" dirty="0" err="1">
                <a:cs typeface="Times New Roman" pitchFamily="18" charset="0"/>
              </a:rPr>
              <a:t>ForeColor</a:t>
            </a:r>
            <a:r>
              <a:rPr lang="en-US" dirty="0">
                <a:cs typeface="Times New Roman" pitchFamily="18" charset="0"/>
              </a:rPr>
              <a:t> and </a:t>
            </a:r>
            <a:r>
              <a:rPr lang="en-US" dirty="0" err="1">
                <a:cs typeface="Times New Roman" pitchFamily="18" charset="0"/>
              </a:rPr>
              <a:t>BackColor</a:t>
            </a:r>
            <a:r>
              <a:rPr lang="en-US" dirty="0">
                <a:cs typeface="Times New Roman" pitchFamily="18" charset="0"/>
              </a:rPr>
              <a:t>. Each can be set interactively or programmatically. To set the color interactively, perform the following:</a:t>
            </a:r>
          </a:p>
          <a:p>
            <a:pPr algn="just">
              <a:spcBef>
                <a:spcPct val="50000"/>
              </a:spcBef>
            </a:pPr>
            <a:r>
              <a:rPr lang="en-US" b="1" dirty="0">
                <a:cs typeface="Times New Roman" pitchFamily="18" charset="0"/>
              </a:rPr>
              <a:t>Step 1:</a:t>
            </a:r>
            <a:r>
              <a:rPr lang="en-US" dirty="0">
                <a:cs typeface="Times New Roman" pitchFamily="18" charset="0"/>
              </a:rPr>
              <a:t> Click on the control that you wish to change the color of. </a:t>
            </a:r>
          </a:p>
          <a:p>
            <a:pPr algn="just">
              <a:spcBef>
                <a:spcPct val="50000"/>
              </a:spcBef>
            </a:pPr>
            <a:r>
              <a:rPr lang="en-US" b="1" dirty="0">
                <a:cs typeface="Times New Roman" pitchFamily="18" charset="0"/>
              </a:rPr>
              <a:t>Step 2:</a:t>
            </a:r>
            <a:r>
              <a:rPr lang="en-US" dirty="0">
                <a:cs typeface="Times New Roman" pitchFamily="18" charset="0"/>
              </a:rPr>
              <a:t> Click on the property you wish to change. (</a:t>
            </a:r>
            <a:r>
              <a:rPr lang="en-US" dirty="0" err="1">
                <a:cs typeface="Courier New" pitchFamily="49" charset="0"/>
              </a:rPr>
              <a:t>ForeColor</a:t>
            </a:r>
            <a:r>
              <a:rPr lang="en-US" dirty="0">
                <a:cs typeface="Times New Roman" pitchFamily="18" charset="0"/>
              </a:rPr>
              <a:t> or </a:t>
            </a:r>
            <a:r>
              <a:rPr lang="en-US" dirty="0" err="1">
                <a:cs typeface="Courier New" pitchFamily="49" charset="0"/>
              </a:rPr>
              <a:t>BackColor</a:t>
            </a:r>
            <a:r>
              <a:rPr lang="en-US" dirty="0">
                <a:cs typeface="Times New Roman" pitchFamily="18" charset="0"/>
              </a:rPr>
              <a:t>). </a:t>
            </a:r>
          </a:p>
          <a:p>
            <a:pPr algn="just">
              <a:spcBef>
                <a:spcPct val="50000"/>
              </a:spcBef>
            </a:pPr>
            <a:r>
              <a:rPr lang="en-US" b="1" dirty="0">
                <a:cs typeface="Times New Roman" pitchFamily="18" charset="0"/>
              </a:rPr>
              <a:t>Step 3:</a:t>
            </a:r>
            <a:r>
              <a:rPr lang="en-US" dirty="0">
                <a:cs typeface="Times New Roman" pitchFamily="18" charset="0"/>
              </a:rPr>
              <a:t> Click on the drop-down arrow to get the Pallet window to appear. </a:t>
            </a:r>
          </a:p>
          <a:p>
            <a:pPr algn="just">
              <a:spcBef>
                <a:spcPct val="50000"/>
              </a:spcBef>
            </a:pPr>
            <a:r>
              <a:rPr lang="en-US" b="1" dirty="0">
                <a:cs typeface="Times New Roman" pitchFamily="18" charset="0"/>
              </a:rPr>
              <a:t>Step 4:</a:t>
            </a:r>
            <a:r>
              <a:rPr lang="en-US" dirty="0">
                <a:cs typeface="Times New Roman" pitchFamily="18" charset="0"/>
              </a:rPr>
              <a:t> Click on the Custom tab of the pop-up window. </a:t>
            </a:r>
          </a:p>
          <a:p>
            <a:pPr algn="just">
              <a:spcBef>
                <a:spcPct val="50000"/>
              </a:spcBef>
            </a:pPr>
            <a:r>
              <a:rPr lang="en-US" b="1" dirty="0">
                <a:cs typeface="Times New Roman" pitchFamily="18" charset="0"/>
              </a:rPr>
              <a:t>Step 5: </a:t>
            </a:r>
            <a:r>
              <a:rPr lang="en-US" dirty="0">
                <a:cs typeface="Times New Roman" pitchFamily="18" charset="0"/>
              </a:rPr>
              <a:t>Click on the color you wish to select: </a:t>
            </a:r>
          </a:p>
        </p:txBody>
      </p:sp>
      <p:pic>
        <p:nvPicPr>
          <p:cNvPr id="72774" name="Picture 70" descr="F:\VB Net Coach\Chapter 2\Pictures\Net_2_59.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861048"/>
            <a:ext cx="2520280" cy="274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237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1"/>
          <p:cNvSpPr>
            <a:spLocks noGrp="1"/>
          </p:cNvSpPr>
          <p:nvPr>
            <p:ph type="title"/>
          </p:nvPr>
        </p:nvSpPr>
        <p:spPr>
          <a:xfrm>
            <a:off x="457200" y="381000"/>
            <a:ext cx="8229600" cy="1143000"/>
          </a:xfrm>
        </p:spPr>
        <p:txBody>
          <a:bodyPr/>
          <a:lstStyle/>
          <a:p>
            <a:pPr eaLnBrk="1" fontAlgn="auto" hangingPunct="1">
              <a:spcAft>
                <a:spcPts val="0"/>
              </a:spcAft>
              <a:defRPr/>
            </a:pPr>
            <a:r>
              <a:rPr lang="en-US" dirty="0" smtClean="0"/>
              <a:t>Save the Project</a:t>
            </a:r>
          </a:p>
        </p:txBody>
      </p:sp>
      <p:sp>
        <p:nvSpPr>
          <p:cNvPr id="49155" name="Shape 2"/>
          <p:cNvSpPr>
            <a:spLocks noGrp="1"/>
          </p:cNvSpPr>
          <p:nvPr>
            <p:ph idx="1"/>
          </p:nvPr>
        </p:nvSpPr>
        <p:spPr/>
        <p:txBody>
          <a:bodyPr/>
          <a:lstStyle/>
          <a:p>
            <a:pPr eaLnBrk="1" hangingPunct="1"/>
            <a:r>
              <a:rPr lang="en-US" dirty="0" smtClean="0"/>
              <a:t>Make sure to save your work</a:t>
            </a:r>
          </a:p>
          <a:p>
            <a:pPr lvl="1" eaLnBrk="1" hangingPunct="1"/>
            <a:r>
              <a:rPr lang="en-US" dirty="0" smtClean="0"/>
              <a:t>SAVE ALL (not Save Form)</a:t>
            </a:r>
          </a:p>
          <a:p>
            <a:pPr lvl="1" eaLnBrk="1" hangingPunct="1"/>
            <a:r>
              <a:rPr lang="en-US" dirty="0" smtClean="0"/>
              <a:t>Visual Basic applications are </a:t>
            </a:r>
          </a:p>
          <a:p>
            <a:pPr lvl="1" eaLnBrk="1" hangingPunct="1"/>
            <a:r>
              <a:rPr lang="en-US" dirty="0" smtClean="0"/>
              <a:t>	made of several files - </a:t>
            </a:r>
          </a:p>
          <a:p>
            <a:pPr lvl="1" eaLnBrk="1" hangingPunct="1"/>
            <a:r>
              <a:rPr lang="en-US" dirty="0" smtClean="0"/>
              <a:t>    Often even several forms</a:t>
            </a:r>
          </a:p>
        </p:txBody>
      </p:sp>
      <p:pic>
        <p:nvPicPr>
          <p:cNvPr id="49156" name="Rectangle 18432"/>
          <p:cNvPicPr>
            <a:picLocks noChangeAspect="1" noChangeArrowheads="1"/>
          </p:cNvPicPr>
          <p:nvPr/>
        </p:nvPicPr>
        <p:blipFill>
          <a:blip r:embed="rId3"/>
          <a:srcRect/>
          <a:stretch>
            <a:fillRect/>
          </a:stretch>
        </p:blipFill>
        <p:spPr bwMode="auto">
          <a:xfrm>
            <a:off x="6311900" y="1600200"/>
            <a:ext cx="2527300" cy="5121275"/>
          </a:xfrm>
          <a:prstGeom prst="rect">
            <a:avLst/>
          </a:prstGeom>
          <a:noFill/>
          <a:ln w="9525">
            <a:noFill/>
            <a:miter lim="800000"/>
            <a:headEnd/>
            <a:tailEnd/>
          </a:ln>
        </p:spPr>
      </p:pic>
    </p:spTree>
    <p:extLst>
      <p:ext uri="{BB962C8B-B14F-4D97-AF65-F5344CB8AC3E}">
        <p14:creationId xmlns:p14="http://schemas.microsoft.com/office/powerpoint/2010/main" val="149934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Get full idea about IDE</a:t>
            </a:r>
          </a:p>
          <a:p>
            <a:r>
              <a:rPr lang="en-GB" dirty="0" smtClean="0"/>
              <a:t>Work out with all the tools in tool box</a:t>
            </a:r>
          </a:p>
          <a:p>
            <a:r>
              <a:rPr lang="en-GB" dirty="0" smtClean="0"/>
              <a:t>Identify properties for each tool in tool box</a:t>
            </a:r>
            <a:endParaRPr lang="en-GB" dirty="0"/>
          </a:p>
        </p:txBody>
      </p:sp>
    </p:spTree>
    <p:extLst>
      <p:ext uri="{BB962C8B-B14F-4D97-AF65-F5344CB8AC3E}">
        <p14:creationId xmlns:p14="http://schemas.microsoft.com/office/powerpoint/2010/main" val="1922814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352928" cy="6048672"/>
          </a:xfrm>
        </p:spPr>
        <p:txBody>
          <a:bodyPr>
            <a:normAutofit fontScale="77500" lnSpcReduction="20000"/>
          </a:bodyPr>
          <a:lstStyle/>
          <a:p>
            <a:r>
              <a:rPr lang="en-GB" dirty="0" smtClean="0"/>
              <a:t>Create </a:t>
            </a:r>
            <a:r>
              <a:rPr lang="en-GB" dirty="0"/>
              <a:t>an interface with followings,  </a:t>
            </a:r>
            <a:endParaRPr lang="en-GB" dirty="0" smtClean="0"/>
          </a:p>
          <a:p>
            <a:pPr lvl="1"/>
            <a:r>
              <a:rPr lang="en-GB" dirty="0" smtClean="0"/>
              <a:t>Four </a:t>
            </a:r>
            <a:r>
              <a:rPr lang="en-GB" dirty="0"/>
              <a:t>Labels (Student ID, Name, Address, Age)  </a:t>
            </a:r>
            <a:endParaRPr lang="en-GB" dirty="0" smtClean="0"/>
          </a:p>
          <a:p>
            <a:pPr lvl="1"/>
            <a:r>
              <a:rPr lang="en-GB" dirty="0" smtClean="0"/>
              <a:t>Four </a:t>
            </a:r>
            <a:r>
              <a:rPr lang="en-GB" dirty="0"/>
              <a:t>Textboxes Correspond to above Labels </a:t>
            </a:r>
            <a:endParaRPr lang="en-GB" dirty="0" smtClean="0"/>
          </a:p>
          <a:p>
            <a:pPr lvl="1"/>
            <a:r>
              <a:rPr lang="en-GB" dirty="0" smtClean="0"/>
              <a:t>Three </a:t>
            </a:r>
            <a:r>
              <a:rPr lang="en-GB" dirty="0"/>
              <a:t>buttons (Exit, Clear, OK) 2. </a:t>
            </a:r>
            <a:endParaRPr lang="en-GB" dirty="0" smtClean="0"/>
          </a:p>
          <a:p>
            <a:r>
              <a:rPr lang="en-GB" dirty="0" smtClean="0"/>
              <a:t>Name </a:t>
            </a:r>
            <a:r>
              <a:rPr lang="en-GB" dirty="0"/>
              <a:t>these controls according the .NET convention.  </a:t>
            </a:r>
            <a:endParaRPr lang="en-GB" dirty="0" smtClean="0"/>
          </a:p>
          <a:p>
            <a:r>
              <a:rPr lang="en-GB" dirty="0" smtClean="0"/>
              <a:t> </a:t>
            </a:r>
            <a:r>
              <a:rPr lang="en-GB" dirty="0"/>
              <a:t>Change the background </a:t>
            </a:r>
            <a:r>
              <a:rPr lang="en-GB" dirty="0" err="1"/>
              <a:t>color</a:t>
            </a:r>
            <a:r>
              <a:rPr lang="en-GB" dirty="0"/>
              <a:t> of the textboxes (</a:t>
            </a:r>
            <a:r>
              <a:rPr lang="en-GB" dirty="0" err="1"/>
              <a:t>StudentID</a:t>
            </a:r>
            <a:r>
              <a:rPr lang="en-GB" dirty="0"/>
              <a:t> –Orange, Name-Yellow, Address- Blue, Age –Green). </a:t>
            </a:r>
          </a:p>
          <a:p>
            <a:r>
              <a:rPr lang="en-GB" dirty="0" smtClean="0"/>
              <a:t>Change </a:t>
            </a:r>
            <a:r>
              <a:rPr lang="en-GB" dirty="0"/>
              <a:t>the font size of textboxes to 12.  </a:t>
            </a:r>
          </a:p>
          <a:p>
            <a:r>
              <a:rPr lang="en-GB" dirty="0" smtClean="0"/>
              <a:t>Change </a:t>
            </a:r>
            <a:r>
              <a:rPr lang="en-GB" dirty="0"/>
              <a:t>the background </a:t>
            </a:r>
            <a:r>
              <a:rPr lang="en-GB" dirty="0" err="1"/>
              <a:t>color</a:t>
            </a:r>
            <a:r>
              <a:rPr lang="en-GB" dirty="0"/>
              <a:t> of the interface into Light Blue.  </a:t>
            </a:r>
          </a:p>
          <a:p>
            <a:r>
              <a:rPr lang="en-GB" dirty="0" smtClean="0"/>
              <a:t>Add </a:t>
            </a:r>
            <a:r>
              <a:rPr lang="en-GB" dirty="0"/>
              <a:t>an image box to the interface, and then import a picture.  </a:t>
            </a:r>
          </a:p>
          <a:p>
            <a:r>
              <a:rPr lang="en-GB" dirty="0" smtClean="0"/>
              <a:t>Set </a:t>
            </a:r>
            <a:r>
              <a:rPr lang="en-GB" dirty="0"/>
              <a:t>the tab indexes for all textboxes and buttons with correct order.  </a:t>
            </a:r>
          </a:p>
          <a:p>
            <a:r>
              <a:rPr lang="en-GB" dirty="0" smtClean="0"/>
              <a:t>Make </a:t>
            </a:r>
            <a:r>
              <a:rPr lang="en-GB" dirty="0"/>
              <a:t>inactive Clear and OK buttons when the program is running. </a:t>
            </a:r>
          </a:p>
        </p:txBody>
      </p:sp>
    </p:spTree>
    <p:extLst>
      <p:ext uri="{BB962C8B-B14F-4D97-AF65-F5344CB8AC3E}">
        <p14:creationId xmlns:p14="http://schemas.microsoft.com/office/powerpoint/2010/main" val="122110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Visual Studio.NET Editions</a:t>
            </a:r>
          </a:p>
        </p:txBody>
      </p:sp>
      <p:sp>
        <p:nvSpPr>
          <p:cNvPr id="48131" name="Rectangle 3"/>
          <p:cNvSpPr>
            <a:spLocks noGrp="1" noChangeArrowheads="1"/>
          </p:cNvSpPr>
          <p:nvPr>
            <p:ph idx="1"/>
          </p:nvPr>
        </p:nvSpPr>
        <p:spPr/>
        <p:txBody>
          <a:bodyPr/>
          <a:lstStyle/>
          <a:p>
            <a:r>
              <a:rPr lang="en-US" altLang="en-US"/>
              <a:t>Academic</a:t>
            </a:r>
          </a:p>
          <a:p>
            <a:r>
              <a:rPr lang="en-US" altLang="en-US"/>
              <a:t>Professional</a:t>
            </a:r>
          </a:p>
          <a:p>
            <a:r>
              <a:rPr lang="en-US" altLang="en-US"/>
              <a:t>Enterprise Developer</a:t>
            </a:r>
          </a:p>
          <a:p>
            <a:r>
              <a:rPr lang="en-US" altLang="en-US"/>
              <a:t>Enterprise Architect</a:t>
            </a:r>
          </a:p>
        </p:txBody>
      </p:sp>
    </p:spTree>
    <p:extLst>
      <p:ext uri="{BB962C8B-B14F-4D97-AF65-F5344CB8AC3E}">
        <p14:creationId xmlns:p14="http://schemas.microsoft.com/office/powerpoint/2010/main" val="166483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a:t>Steps for Writing VB Projects</a:t>
            </a:r>
          </a:p>
        </p:txBody>
      </p:sp>
      <p:sp>
        <p:nvSpPr>
          <p:cNvPr id="34821" name="Rectangle 5"/>
          <p:cNvSpPr>
            <a:spLocks noGrp="1" noChangeArrowheads="1"/>
          </p:cNvSpPr>
          <p:nvPr>
            <p:ph idx="1"/>
          </p:nvPr>
        </p:nvSpPr>
        <p:spPr/>
        <p:txBody>
          <a:bodyPr/>
          <a:lstStyle/>
          <a:p>
            <a:r>
              <a:rPr lang="en-US" altLang="en-US"/>
              <a:t>Design/Define the User Interface</a:t>
            </a:r>
          </a:p>
          <a:p>
            <a:r>
              <a:rPr lang="en-US" altLang="en-US"/>
              <a:t>Plan/Set the Properties</a:t>
            </a:r>
          </a:p>
          <a:p>
            <a:r>
              <a:rPr lang="en-US" altLang="en-US"/>
              <a:t>Plan/Write the Code</a:t>
            </a:r>
          </a:p>
          <a:p>
            <a:r>
              <a:rPr lang="en-US" altLang="en-US"/>
              <a:t>Test and Debug</a:t>
            </a:r>
          </a:p>
          <a:p>
            <a:endParaRPr lang="en-US" altLang="en-US"/>
          </a:p>
        </p:txBody>
      </p:sp>
    </p:spTree>
    <p:extLst>
      <p:ext uri="{BB962C8B-B14F-4D97-AF65-F5344CB8AC3E}">
        <p14:creationId xmlns:p14="http://schemas.microsoft.com/office/powerpoint/2010/main" val="187398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VB Application Files</a:t>
            </a:r>
          </a:p>
        </p:txBody>
      </p:sp>
      <p:sp>
        <p:nvSpPr>
          <p:cNvPr id="33795" name="Rectangle 3"/>
          <p:cNvSpPr>
            <a:spLocks noGrp="1" noChangeArrowheads="1"/>
          </p:cNvSpPr>
          <p:nvPr>
            <p:ph idx="1"/>
          </p:nvPr>
        </p:nvSpPr>
        <p:spPr>
          <a:xfrm>
            <a:off x="685800" y="2286000"/>
            <a:ext cx="7772400" cy="4114800"/>
          </a:xfrm>
        </p:spPr>
        <p:txBody>
          <a:bodyPr/>
          <a:lstStyle/>
          <a:p>
            <a:r>
              <a:rPr lang="en-US" altLang="en-US"/>
              <a:t>One Solution File			.sln</a:t>
            </a:r>
          </a:p>
          <a:p>
            <a:r>
              <a:rPr lang="en-US" altLang="en-US"/>
              <a:t>Solution User Options File	.suo</a:t>
            </a:r>
          </a:p>
          <a:p>
            <a:r>
              <a:rPr lang="en-US" altLang="en-US"/>
              <a:t>Project Files				.vbproj</a:t>
            </a:r>
          </a:p>
          <a:p>
            <a:r>
              <a:rPr lang="en-US" altLang="en-US"/>
              <a:t>Project User Options File		.vbproj.user</a:t>
            </a:r>
          </a:p>
          <a:p>
            <a:r>
              <a:rPr lang="en-US" altLang="en-US"/>
              <a:t>Form Files				.vb</a:t>
            </a:r>
          </a:p>
          <a:p>
            <a:r>
              <a:rPr lang="en-US" altLang="en-US"/>
              <a:t>Resource File for the Form	.resx</a:t>
            </a:r>
          </a:p>
        </p:txBody>
      </p:sp>
    </p:spTree>
    <p:extLst>
      <p:ext uri="{BB962C8B-B14F-4D97-AF65-F5344CB8AC3E}">
        <p14:creationId xmlns:p14="http://schemas.microsoft.com/office/powerpoint/2010/main" val="225645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Visual Studio Environment</a:t>
            </a:r>
          </a:p>
        </p:txBody>
      </p:sp>
      <p:sp>
        <p:nvSpPr>
          <p:cNvPr id="36867" name="Rectangle 3"/>
          <p:cNvSpPr>
            <a:spLocks noGrp="1" noChangeArrowheads="1"/>
          </p:cNvSpPr>
          <p:nvPr>
            <p:ph idx="1"/>
          </p:nvPr>
        </p:nvSpPr>
        <p:spPr/>
        <p:txBody>
          <a:bodyPr/>
          <a:lstStyle/>
          <a:p>
            <a:r>
              <a:rPr lang="en-US" altLang="en-US"/>
              <a:t>Integrated Development Environment (IDE)</a:t>
            </a:r>
          </a:p>
          <a:p>
            <a:r>
              <a:rPr lang="en-US" altLang="en-US"/>
              <a:t>Form Designer</a:t>
            </a:r>
          </a:p>
          <a:p>
            <a:r>
              <a:rPr lang="en-US" altLang="en-US"/>
              <a:t>Editor for entering code</a:t>
            </a:r>
          </a:p>
          <a:p>
            <a:r>
              <a:rPr lang="en-US" altLang="en-US"/>
              <a:t>Compiler</a:t>
            </a:r>
          </a:p>
          <a:p>
            <a:r>
              <a:rPr lang="en-US" altLang="en-US"/>
              <a:t>Debugger</a:t>
            </a:r>
          </a:p>
          <a:p>
            <a:r>
              <a:rPr lang="en-US" altLang="en-US"/>
              <a:t>Object Browser</a:t>
            </a:r>
          </a:p>
        </p:txBody>
      </p:sp>
    </p:spTree>
    <p:extLst>
      <p:ext uri="{BB962C8B-B14F-4D97-AF65-F5344CB8AC3E}">
        <p14:creationId xmlns:p14="http://schemas.microsoft.com/office/powerpoint/2010/main" val="3618476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Visual Studio IDE Start Page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80" b="5059"/>
          <a:stretch/>
        </p:blipFill>
        <p:spPr bwMode="auto">
          <a:xfrm>
            <a:off x="683568" y="1484784"/>
            <a:ext cx="792088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516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IDE New Project Dialog</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33" t="12501" r="16113" b="11706"/>
          <a:stretch/>
        </p:blipFill>
        <p:spPr bwMode="auto">
          <a:xfrm>
            <a:off x="802966" y="1700808"/>
            <a:ext cx="804981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994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3.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431</TotalTime>
  <Words>1198</Words>
  <Application>Microsoft Office PowerPoint</Application>
  <PresentationFormat>On-screen Show (4:3)</PresentationFormat>
  <Paragraphs>186</Paragraphs>
  <Slides>37</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Arial</vt:lpstr>
      <vt:lpstr>Calibri</vt:lpstr>
      <vt:lpstr>Courier New</vt:lpstr>
      <vt:lpstr>Tahoma</vt:lpstr>
      <vt:lpstr>Times</vt:lpstr>
      <vt:lpstr>Times New Roman</vt:lpstr>
      <vt:lpstr>Theme2</vt:lpstr>
      <vt:lpstr>1_HNDIT</vt:lpstr>
      <vt:lpstr>1_Theme2</vt:lpstr>
      <vt:lpstr>2_HNDIT</vt:lpstr>
      <vt:lpstr>IT2311- Rapid Application Development </vt:lpstr>
      <vt:lpstr>Objectives</vt:lpstr>
      <vt:lpstr>Visual Basic.NET</vt:lpstr>
      <vt:lpstr>Visual Studio.NET Editions</vt:lpstr>
      <vt:lpstr>Steps for Writing VB Projects</vt:lpstr>
      <vt:lpstr>VB Application Files</vt:lpstr>
      <vt:lpstr>Visual Studio Environment</vt:lpstr>
      <vt:lpstr>Visual Studio IDE Start Page</vt:lpstr>
      <vt:lpstr>IDE New Project Dialog</vt:lpstr>
      <vt:lpstr>IDE Main Window</vt:lpstr>
      <vt:lpstr>IDE Main Window</vt:lpstr>
      <vt:lpstr>VB Toolbox</vt:lpstr>
      <vt:lpstr>Visual Studio Help</vt:lpstr>
      <vt:lpstr>Modes</vt:lpstr>
      <vt:lpstr>Naming Rules</vt:lpstr>
      <vt:lpstr>Recommended Naming Conventions for VB Objects</vt:lpstr>
      <vt:lpstr>Identifying Tools in Tool Box</vt:lpstr>
      <vt:lpstr>Label </vt:lpstr>
      <vt:lpstr>Changing the Label Size and Style </vt:lpstr>
      <vt:lpstr>Picture Box Control  </vt:lpstr>
      <vt:lpstr>PowerPoint Presentation</vt:lpstr>
      <vt:lpstr>PowerPoint Presentation</vt:lpstr>
      <vt:lpstr>PowerPoint Presentation</vt:lpstr>
      <vt:lpstr>Text Box Control </vt:lpstr>
      <vt:lpstr>PowerPoint Presentation</vt:lpstr>
      <vt:lpstr>Button Control </vt:lpstr>
      <vt:lpstr>PowerPoint Presentation</vt:lpstr>
      <vt:lpstr>Add an Access Key </vt:lpstr>
      <vt:lpstr>Auto Hide</vt:lpstr>
      <vt:lpstr>Positioning Controls</vt:lpstr>
      <vt:lpstr>Aligning Bottoms of Controls</vt:lpstr>
      <vt:lpstr>Aligning Middles of Controls</vt:lpstr>
      <vt:lpstr>Tab Order</vt:lpstr>
      <vt:lpstr>Changing Color </vt:lpstr>
      <vt:lpstr>Save the Project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MAC</cp:lastModifiedBy>
  <cp:revision>23</cp:revision>
  <dcterms:created xsi:type="dcterms:W3CDTF">2018-04-26T05:51:43Z</dcterms:created>
  <dcterms:modified xsi:type="dcterms:W3CDTF">2019-05-28T05:08:05Z</dcterms:modified>
</cp:coreProperties>
</file>