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6"/>
  </p:notesMasterIdLst>
  <p:sldIdLst>
    <p:sldId id="284" r:id="rId3"/>
    <p:sldId id="289" r:id="rId4"/>
    <p:sldId id="287" r:id="rId5"/>
    <p:sldId id="288" r:id="rId6"/>
    <p:sldId id="290" r:id="rId7"/>
    <p:sldId id="291" r:id="rId8"/>
    <p:sldId id="286" r:id="rId9"/>
    <p:sldId id="258" r:id="rId10"/>
    <p:sldId id="259" r:id="rId11"/>
    <p:sldId id="260" r:id="rId12"/>
    <p:sldId id="276" r:id="rId13"/>
    <p:sldId id="277" r:id="rId14"/>
    <p:sldId id="278" r:id="rId15"/>
    <p:sldId id="262" r:id="rId16"/>
    <p:sldId id="263" r:id="rId17"/>
    <p:sldId id="264" r:id="rId18"/>
    <p:sldId id="265" r:id="rId19"/>
    <p:sldId id="279" r:id="rId20"/>
    <p:sldId id="280" r:id="rId21"/>
    <p:sldId id="281" r:id="rId22"/>
    <p:sldId id="282" r:id="rId23"/>
    <p:sldId id="28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246C-083D-4977-886C-AD69EC833187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4D91-2D63-41EA-9CD5-49C3380F9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69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pc="-5" dirty="0" smtClean="0">
                <a:latin typeface="Times New Roman"/>
                <a:cs typeface="Times New Roman"/>
              </a:rPr>
              <a:t>RAD </a:t>
            </a:r>
            <a:r>
              <a:rPr lang="en-GB" sz="1200" dirty="0" smtClean="0">
                <a:latin typeface="Times New Roman"/>
                <a:cs typeface="Times New Roman"/>
              </a:rPr>
              <a:t>takes advantage of tools and techniques to restructure the</a:t>
            </a:r>
            <a:r>
              <a:rPr lang="en-GB" sz="1200" spc="-150" dirty="0" smtClean="0">
                <a:latin typeface="Times New Roman"/>
                <a:cs typeface="Times New Roman"/>
              </a:rPr>
              <a:t> </a:t>
            </a:r>
            <a:r>
              <a:rPr lang="en-GB" sz="1200" spc="-5" dirty="0" smtClean="0">
                <a:latin typeface="Times New Roman"/>
                <a:cs typeface="Times New Roman"/>
              </a:rPr>
              <a:t>process  </a:t>
            </a:r>
            <a:r>
              <a:rPr lang="en-GB" sz="1200" dirty="0" smtClean="0">
                <a:latin typeface="Times New Roman"/>
                <a:cs typeface="Times New Roman"/>
              </a:rPr>
              <a:t>of building </a:t>
            </a:r>
            <a:r>
              <a:rPr lang="en-GB" sz="1200" spc="-5" dirty="0" smtClean="0">
                <a:latin typeface="Times New Roman"/>
                <a:cs typeface="Times New Roman"/>
              </a:rPr>
              <a:t>information</a:t>
            </a:r>
            <a:r>
              <a:rPr lang="en-GB" sz="1200" spc="-40" dirty="0" smtClean="0">
                <a:latin typeface="Times New Roman"/>
                <a:cs typeface="Times New Roman"/>
              </a:rPr>
              <a:t> </a:t>
            </a:r>
            <a:r>
              <a:rPr lang="en-GB" sz="1200" spc="-5" dirty="0" smtClean="0">
                <a:latin typeface="Times New Roman"/>
                <a:cs typeface="Times New Roman"/>
              </a:rPr>
              <a:t>systems</a:t>
            </a:r>
            <a:endParaRPr lang="en-GB" sz="1200" dirty="0" smtClean="0">
              <a:latin typeface="Times New Roman"/>
              <a:cs typeface="Times New Roman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4D91-2D63-41EA-9CD5-49C3380F96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4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644A-6E85-4275-BD0B-C2338DFCC2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9D23-AEE4-487E-982C-E39F6C39919C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6A0F-E7D0-437E-83C0-1CA61A13359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800600"/>
            <a:ext cx="8991600" cy="1436712"/>
          </a:xfrm>
        </p:spPr>
        <p:txBody>
          <a:bodyPr>
            <a:normAutofit/>
          </a:bodyPr>
          <a:lstStyle/>
          <a:p>
            <a:r>
              <a:rPr lang="en-US" dirty="0" smtClean="0"/>
              <a:t>Higher National Diploma in Information Technology</a:t>
            </a:r>
          </a:p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IT2311- </a:t>
            </a:r>
            <a:r>
              <a:rPr lang="en-US" dirty="0" smtClean="0"/>
              <a:t>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692696"/>
            <a:ext cx="66128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Times" pitchFamily="18" charset="0"/>
              </a:rPr>
              <a:t>W</a:t>
            </a:r>
            <a:r>
              <a:rPr lang="en-GB" dirty="0" err="1" smtClean="0">
                <a:latin typeface="Times" pitchFamily="18" charset="0"/>
              </a:rPr>
              <a:t>hy</a:t>
            </a:r>
            <a:r>
              <a:rPr dirty="0" smtClean="0">
                <a:latin typeface="Times" pitchFamily="18" charset="0"/>
              </a:rPr>
              <a:t> </a:t>
            </a:r>
            <a:r>
              <a:rPr lang="en-GB" dirty="0" smtClean="0">
                <a:latin typeface="Times" pitchFamily="18" charset="0"/>
              </a:rPr>
              <a:t>We Need </a:t>
            </a:r>
            <a:r>
              <a:rPr dirty="0" smtClean="0">
                <a:latin typeface="Times" pitchFamily="18" charset="0"/>
              </a:rPr>
              <a:t>RAD</a:t>
            </a:r>
            <a:r>
              <a:rPr dirty="0">
                <a:latin typeface="Times" pitchFamily="18" charset="0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" y="1556792"/>
            <a:ext cx="8986520" cy="339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lang="en-GB" sz="2400" spc="-5" dirty="0" smtClean="0">
                <a:latin typeface="Times New Roman"/>
                <a:cs typeface="Times New Roman"/>
              </a:rPr>
              <a:t> T</a:t>
            </a:r>
            <a:r>
              <a:rPr sz="2400" dirty="0" smtClean="0">
                <a:latin typeface="Times New Roman"/>
                <a:cs typeface="Times New Roman"/>
              </a:rPr>
              <a:t>o</a:t>
            </a:r>
            <a:r>
              <a:rPr lang="en-GB" sz="2400" dirty="0" err="1" smtClean="0">
                <a:latin typeface="Times New Roman"/>
                <a:cs typeface="Times New Roman"/>
              </a:rPr>
              <a:t>ols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techniques to restructure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  </a:t>
            </a:r>
            <a:r>
              <a:rPr sz="2400" dirty="0">
                <a:latin typeface="Times New Roman"/>
                <a:cs typeface="Times New Roman"/>
              </a:rPr>
              <a:t>of building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099"/>
              </a:lnSpc>
              <a:buSzPct val="95833"/>
              <a:buFont typeface="Arial" pitchFamily="34" charset="0"/>
              <a:buChar char="•"/>
              <a:tabLst>
                <a:tab pos="285115" algn="l"/>
                <a:tab pos="957580" algn="l"/>
                <a:tab pos="1595755" algn="l"/>
                <a:tab pos="2716530" algn="l"/>
                <a:tab pos="3726815" algn="l"/>
                <a:tab pos="4094479" algn="l"/>
                <a:tab pos="4597400" algn="l"/>
                <a:tab pos="5420360" algn="l"/>
                <a:tab pos="5822950" algn="l"/>
                <a:tab pos="7545070" algn="l"/>
                <a:tab pos="8470265" algn="l"/>
                <a:tab pos="8837930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E</a:t>
            </a:r>
            <a:r>
              <a:rPr sz="2400" dirty="0" err="1" smtClean="0">
                <a:latin typeface="Times New Roman"/>
                <a:cs typeface="Times New Roman"/>
              </a:rPr>
              <a:t>xpand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spc="5" dirty="0" smtClean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o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e</a:t>
            </a:r>
            <a:r>
              <a:rPr sz="2400" dirty="0" smtClean="0">
                <a:latin typeface="Times New Roman"/>
                <a:cs typeface="Times New Roman"/>
              </a:rPr>
              <a:t>n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i</a:t>
            </a:r>
            <a:r>
              <a:rPr sz="2400" spc="5" dirty="0" smtClean="0">
                <a:latin typeface="Times New Roman"/>
                <a:cs typeface="Times New Roman"/>
              </a:rPr>
              <a:t>r</a:t>
            </a:r>
            <a:r>
              <a:rPr sz="2400" dirty="0" smtClean="0">
                <a:latin typeface="Times New Roman"/>
                <a:cs typeface="Times New Roman"/>
              </a:rPr>
              <a:t>e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IS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</a:t>
            </a:r>
            <a:r>
              <a:rPr sz="2400" spc="-45" dirty="0" smtClean="0">
                <a:latin typeface="Times New Roman"/>
                <a:cs typeface="Times New Roman"/>
              </a:rPr>
              <a:t>r</a:t>
            </a:r>
            <a:r>
              <a:rPr sz="2400" spc="-15" dirty="0" smtClean="0">
                <a:latin typeface="Times New Roman"/>
                <a:cs typeface="Times New Roman"/>
              </a:rPr>
              <a:t>g</a:t>
            </a:r>
            <a:r>
              <a:rPr sz="2400" dirty="0" smtClean="0">
                <a:latin typeface="Times New Roman"/>
                <a:cs typeface="Times New Roman"/>
              </a:rPr>
              <a:t>aniz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dirty="0" smtClean="0">
                <a:latin typeface="Times New Roman"/>
                <a:cs typeface="Times New Roman"/>
              </a:rPr>
              <a:t>tion</a:t>
            </a:r>
            <a:r>
              <a:rPr sz="2400" dirty="0">
                <a:latin typeface="Times New Roman"/>
                <a:cs typeface="Times New Roman"/>
              </a:rPr>
              <a:t>,	</a:t>
            </a: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R</a:t>
            </a:r>
            <a:r>
              <a:rPr sz="2400" dirty="0" err="1" smtClean="0">
                <a:latin typeface="Times New Roman"/>
                <a:cs typeface="Times New Roman"/>
              </a:rPr>
              <a:t>eplaces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hand-design and coding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lang="en-GB" sz="2400" spc="-5" dirty="0" smtClean="0">
                <a:latin typeface="Times New Roman"/>
                <a:cs typeface="Times New Roman"/>
              </a:rPr>
              <a:t>F</a:t>
            </a:r>
            <a:r>
              <a:rPr sz="2400" spc="-5" dirty="0" smtClean="0">
                <a:latin typeface="Times New Roman"/>
                <a:cs typeface="Times New Roman"/>
              </a:rPr>
              <a:t>aster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error </a:t>
            </a:r>
            <a:r>
              <a:rPr sz="2400" spc="-5" dirty="0">
                <a:latin typeface="Times New Roman"/>
                <a:cs typeface="Times New Roman"/>
              </a:rPr>
              <a:t>level than </a:t>
            </a:r>
            <a:r>
              <a:rPr sz="2400" dirty="0">
                <a:latin typeface="Times New Roman"/>
                <a:cs typeface="Times New Roman"/>
              </a:rPr>
              <a:t>hand  coding.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9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Development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and schedule overruns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not fit for business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workload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 get cancelled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Friction among managers, developers and customers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Reasons for Project Failures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Risks associated with teams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Risks associated with technology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Risks associated with requirements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Conventional Methods!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delay before customer sees the result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takes longer time and business may change meanwhile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nothing until the entire project is finished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63" y="722202"/>
            <a:ext cx="74455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Times" pitchFamily="18" charset="0"/>
              </a:rPr>
              <a:t>THE </a:t>
            </a:r>
            <a:r>
              <a:rPr spc="-35" dirty="0">
                <a:latin typeface="Times" pitchFamily="18" charset="0"/>
              </a:rPr>
              <a:t>HISTORY </a:t>
            </a:r>
            <a:r>
              <a:rPr dirty="0" smtClean="0">
                <a:latin typeface="Times" pitchFamily="18" charset="0"/>
              </a:rPr>
              <a:t>OF</a:t>
            </a:r>
            <a:r>
              <a:rPr lang="en-GB" dirty="0" smtClean="0">
                <a:latin typeface="Times" pitchFamily="18" charset="0"/>
              </a:rPr>
              <a:t> </a:t>
            </a:r>
            <a:r>
              <a:rPr spc="-5" dirty="0" smtClean="0">
                <a:latin typeface="Times" pitchFamily="18" charset="0"/>
              </a:rPr>
              <a:t>RAD</a:t>
            </a:r>
            <a:endParaRPr sz="2400" dirty="0">
              <a:latin typeface="Times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916832"/>
            <a:ext cx="89877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Traditional </a:t>
            </a:r>
            <a:r>
              <a:rPr sz="2400" dirty="0">
                <a:latin typeface="Times New Roman"/>
                <a:cs typeface="Times New Roman"/>
              </a:rPr>
              <a:t>lifecycles develop in the </a:t>
            </a:r>
            <a:r>
              <a:rPr sz="2400" spc="-5" dirty="0">
                <a:latin typeface="Times New Roman"/>
                <a:cs typeface="Times New Roman"/>
              </a:rPr>
              <a:t>1970s, </a:t>
            </a:r>
            <a:r>
              <a:rPr sz="2400" dirty="0">
                <a:latin typeface="Times New Roman"/>
                <a:cs typeface="Times New Roman"/>
              </a:rPr>
              <a:t>and still widely used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today.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dirty="0">
                <a:latin typeface="Times New Roman"/>
                <a:cs typeface="Times New Roman"/>
              </a:rPr>
              <a:t>and design are then </a:t>
            </a:r>
            <a:r>
              <a:rPr sz="2400" spc="-5" dirty="0">
                <a:latin typeface="Times New Roman"/>
                <a:cs typeface="Times New Roman"/>
              </a:rPr>
              <a:t>frozen </a:t>
            </a:r>
            <a:r>
              <a:rPr sz="2400" dirty="0">
                <a:latin typeface="Times New Roman"/>
                <a:cs typeface="Times New Roman"/>
              </a:rPr>
              <a:t>and the system 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coded,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tested</a:t>
            </a:r>
            <a:r>
              <a:rPr sz="2400" dirty="0">
                <a:latin typeface="Times New Roman"/>
                <a:cs typeface="Times New Roman"/>
              </a:rPr>
              <a:t>, 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implemented.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13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047" y="1229796"/>
            <a:ext cx="8480425" cy="558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RAD compresses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step-by-step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of conventional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into an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iterative  process.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RAD </a:t>
            </a:r>
            <a:r>
              <a:rPr sz="2400" dirty="0" smtClean="0">
                <a:latin typeface="Times New Roman"/>
                <a:cs typeface="Times New Roman"/>
              </a:rPr>
              <a:t>approach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includes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"/>
              </a:spcBef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developing and refining the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400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models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process models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prototype in parallel using an iterative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requirements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developed</a:t>
            </a: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a solution 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the solution 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prototyped</a:t>
            </a:r>
          </a:p>
          <a:p>
            <a:pPr marL="812800" lvl="1" indent="-342900">
              <a:spcBef>
                <a:spcPts val="5"/>
              </a:spcBef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the prototype 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reviewed</a:t>
            </a: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input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</a:p>
          <a:p>
            <a:pPr marL="812800" lvl="1" indent="-342900">
              <a:buFont typeface="Times New Roman" pitchFamily="18" charset="0"/>
              <a:buChar char="−"/>
              <a:tabLst>
                <a:tab pos="558165" algn="l"/>
                <a:tab pos="5588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begins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436" y="364014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Times" pitchFamily="18" charset="0"/>
              </a:rPr>
              <a:t>Why Use The RAD ?</a:t>
            </a:r>
            <a:endParaRPr lang="en-GB" sz="44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92" y="620688"/>
            <a:ext cx="7200800" cy="5904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15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52" y="692696"/>
            <a:ext cx="74644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>
                <a:latin typeface="Times" pitchFamily="18" charset="0"/>
              </a:rPr>
              <a:t>Essential Aspects of RAD</a:t>
            </a:r>
            <a:endParaRPr lang="en-GB" dirty="0">
              <a:latin typeface="Times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69" y="1647420"/>
            <a:ext cx="899753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buSzPct val="95833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Rapid Application </a:t>
            </a:r>
            <a:r>
              <a:rPr sz="2400" spc="-5" dirty="0">
                <a:latin typeface="Times New Roman"/>
                <a:cs typeface="Times New Roman"/>
              </a:rPr>
              <a:t>Development has four </a:t>
            </a:r>
            <a:r>
              <a:rPr sz="2400" dirty="0">
                <a:latin typeface="Times New Roman"/>
                <a:cs typeface="Times New Roman"/>
              </a:rPr>
              <a:t>essential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aspects:  </a:t>
            </a:r>
            <a:r>
              <a:rPr lang="en-GB" sz="2400" dirty="0" smtClean="0">
                <a:latin typeface="Times New Roman"/>
                <a:cs typeface="Times New Roman"/>
              </a:rPr>
              <a:t>	</a:t>
            </a:r>
          </a:p>
          <a:p>
            <a:pPr marL="1257300" marR="5080" lvl="2" indent="-342900">
              <a:spcBef>
                <a:spcPts val="100"/>
              </a:spcBef>
              <a:buSzPct val="95833"/>
              <a:buFont typeface="Wingdings" panose="05000000000000000000" pitchFamily="2" charset="2"/>
              <a:buChar char="ü"/>
              <a:tabLst>
                <a:tab pos="285115" algn="l"/>
              </a:tabLst>
            </a:pPr>
            <a:r>
              <a:rPr sz="24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Methodology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00" marR="493839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People  </a:t>
            </a:r>
            <a:endParaRPr lang="en-GB" sz="2400" spc="-5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00" marR="493839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4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Manage</a:t>
            </a:r>
            <a:r>
              <a:rPr sz="2400" spc="-20" dirty="0" smtClean="0">
                <a:solidFill>
                  <a:srgbClr val="0070C0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ent  </a:t>
            </a:r>
            <a:endParaRPr lang="en-GB" sz="2400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00" marR="493839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400" spc="-35" dirty="0" smtClean="0">
                <a:solidFill>
                  <a:srgbClr val="0070C0"/>
                </a:solidFill>
                <a:latin typeface="Times New Roman"/>
                <a:cs typeface="Times New Roman"/>
              </a:rPr>
              <a:t>Tools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7704" y="3717032"/>
            <a:ext cx="4628722" cy="2839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49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Classic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related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related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related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related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Related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Undermined motivation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 personnel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problems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Heroics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Unrealistic expectations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Noisy offices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Adding people to a late project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Friction between customers and developers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Details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89378"/>
              </p:ext>
            </p:extLst>
          </p:nvPr>
        </p:nvGraphicFramePr>
        <p:xfrm>
          <a:off x="395537" y="2060849"/>
          <a:ext cx="8352926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735"/>
                <a:gridCol w="1436689"/>
                <a:gridCol w="1505273"/>
                <a:gridCol w="2132321"/>
                <a:gridCol w="1654908"/>
              </a:tblGrid>
              <a:tr h="1208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Module Code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 spc="25">
                          <a:effectLst/>
                          <a:latin typeface="Times" pitchFamily="18" charset="0"/>
                        </a:rPr>
                        <a:t>HNDIT2311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Module Title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Rapid Application Development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467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Credits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3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Hours /Week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  <a:latin typeface="Times" pitchFamily="18" charset="0"/>
                        </a:rPr>
                        <a:t>Lectures</a:t>
                      </a:r>
                      <a:endParaRPr lang="en-GB" sz="2000" dirty="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15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  <a:tr h="6820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GPA/NGPA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GPA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 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Lab/Tutorial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60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  <a:tr h="7467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Semester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3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000">
                          <a:effectLst/>
                          <a:latin typeface="Times" pitchFamily="18" charset="0"/>
                        </a:rPr>
                        <a:t>Module Type</a:t>
                      </a:r>
                      <a:endParaRPr lang="en-GB" sz="20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2000" dirty="0">
                          <a:effectLst/>
                          <a:latin typeface="Times" pitchFamily="18" charset="0"/>
                        </a:rPr>
                        <a:t>Compulsory for Developer track option</a:t>
                      </a:r>
                      <a:endParaRPr lang="en-GB" sz="2000" dirty="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6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Related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 gold plating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 gold plating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creep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of the requirements occur for a long period of time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Push me….Pull me negotiation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oriented development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Related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Silver Bullet Syndrome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 much rely on new technologies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Switching tools at the middle of the project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curve, rework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Overestimated savings from new tools or methods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automated source code control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Related Mistakes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risk management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Contractor failure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planning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Premature convergence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to catch up later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like hell programming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Wastage of time at the fuzzy front end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71400"/>
            <a:ext cx="34851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80" dirty="0"/>
              <a:t> </a:t>
            </a: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97965"/>
            <a:ext cx="8987155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itchFamily="34" charset="0"/>
              <a:buChar char="•"/>
              <a:tabLst>
                <a:tab pos="285115" algn="l"/>
                <a:tab pos="1076325" algn="l"/>
                <a:tab pos="1632585" algn="l"/>
                <a:tab pos="3272790" algn="l"/>
                <a:tab pos="4504690" algn="l"/>
                <a:tab pos="5025390" algn="l"/>
                <a:tab pos="6289675" algn="l"/>
                <a:tab pos="6691630" algn="l"/>
                <a:tab pos="7908290" algn="l"/>
                <a:tab pos="8668385" algn="l"/>
              </a:tabLst>
            </a:pPr>
            <a:r>
              <a:rPr sz="2400" spc="-5" dirty="0">
                <a:latin typeface="Times New Roman"/>
                <a:cs typeface="Times New Roman"/>
              </a:rPr>
              <a:t>RAD	has	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ucce</a:t>
            </a:r>
            <a:r>
              <a:rPr sz="2400" spc="-5" dirty="0">
                <a:latin typeface="Times New Roman"/>
                <a:cs typeface="Times New Roman"/>
              </a:rPr>
              <a:t>ssfu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ly	ac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ed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obje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tive	of	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reducing	cos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on  project </a:t>
            </a:r>
            <a:r>
              <a:rPr sz="2400" spc="-5" dirty="0">
                <a:latin typeface="Times New Roman"/>
                <a:cs typeface="Times New Roman"/>
              </a:rPr>
              <a:t>whilst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compromising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on</a:t>
            </a:r>
            <a:r>
              <a:rPr sz="24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quality.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Encouraging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involvement</a:t>
            </a:r>
            <a:r>
              <a:rPr sz="2400" spc="1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400" spc="1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customers</a:t>
            </a:r>
            <a:r>
              <a:rPr sz="2400" spc="1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entire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its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development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lifecycle.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RAD has </a:t>
            </a: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demonstrated </a:t>
            </a:r>
            <a:r>
              <a:rPr sz="2400" dirty="0">
                <a:latin typeface="Times New Roman"/>
                <a:cs typeface="Times New Roman"/>
              </a:rPr>
              <a:t>strength in being able to speed up the  </a:t>
            </a:r>
            <a:r>
              <a:rPr sz="2400" spc="-5" dirty="0">
                <a:latin typeface="Times New Roman"/>
                <a:cs typeface="Times New Roman"/>
              </a:rPr>
              <a:t>development process by appropriately combine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its 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methodology,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people,  management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and high tech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aided</a:t>
            </a:r>
            <a:r>
              <a:rPr sz="24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tools.</a:t>
            </a: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SzPct val="95833"/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RAD has </a:t>
            </a:r>
            <a:r>
              <a:rPr sz="2400" dirty="0">
                <a:latin typeface="Times New Roman"/>
                <a:cs typeface="Times New Roman"/>
              </a:rPr>
              <a:t>also proven to 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challenges.</a:t>
            </a:r>
          </a:p>
        </p:txBody>
      </p:sp>
    </p:spTree>
    <p:extLst>
      <p:ext uri="{BB962C8B-B14F-4D97-AF65-F5344CB8AC3E}">
        <p14:creationId xmlns:p14="http://schemas.microsoft.com/office/powerpoint/2010/main" val="43059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" pitchFamily="18" charset="0"/>
              </a:rPr>
              <a:t>Module Aims &amp; Objectives</a:t>
            </a:r>
            <a:r>
              <a:rPr lang="en-GB" b="1" dirty="0">
                <a:latin typeface="Times" pitchFamily="18" charset="0"/>
                <a:ea typeface="Times New Roman"/>
                <a:cs typeface="Iskoola Pota"/>
              </a:rPr>
              <a:t/>
            </a:r>
            <a:br>
              <a:rPr lang="en-GB" b="1" dirty="0">
                <a:latin typeface="Times" pitchFamily="18" charset="0"/>
                <a:ea typeface="Times New Roman"/>
                <a:cs typeface="Iskoola Pota"/>
              </a:rPr>
            </a:br>
            <a:endParaRPr lang="en-GB" dirty="0">
              <a:latin typeface="Times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435280" cy="428133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" pitchFamily="18" charset="0"/>
              </a:rPr>
              <a:t>To provide a firm foundation on Rapid Application Development concepts to familiarize with software development using common RAD tools and environments. </a:t>
            </a:r>
            <a:endParaRPr lang="en-US" dirty="0" smtClean="0">
              <a:latin typeface="Times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GB" dirty="0">
              <a:latin typeface="Times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tabLst>
                <a:tab pos="546100" algn="l"/>
              </a:tabLst>
            </a:pPr>
            <a:r>
              <a:rPr lang="en-US" dirty="0">
                <a:latin typeface="Times" pitchFamily="18" charset="0"/>
              </a:rPr>
              <a:t>To develop skills and knowledge required for development and deployment RAD Project in Real Time</a:t>
            </a:r>
            <a:endParaRPr lang="en-GB" dirty="0">
              <a:latin typeface="Times" pitchFamily="18" charset="0"/>
              <a:ea typeface="Times New Roman"/>
              <a:cs typeface="Iskoola Pota"/>
            </a:endParaRPr>
          </a:p>
          <a:p>
            <a:endParaRPr lang="en-GB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" pitchFamily="18" charset="0"/>
              </a:rPr>
              <a:t>Learning Out come </a:t>
            </a:r>
            <a:endParaRPr lang="en-GB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>
                <a:latin typeface="Times" pitchFamily="18" charset="0"/>
              </a:rPr>
              <a:t>Explain Rapid Application Development (RAD) concepts</a:t>
            </a:r>
            <a:endParaRPr lang="en-GB" dirty="0">
              <a:latin typeface="Times" pitchFamily="18" charset="0"/>
            </a:endParaRPr>
          </a:p>
          <a:p>
            <a:pPr lvl="0" fontAlgn="base"/>
            <a:r>
              <a:rPr lang="en-US" dirty="0">
                <a:latin typeface="Times" pitchFamily="18" charset="0"/>
              </a:rPr>
              <a:t>Determine environments where RAD is suitable and applicable</a:t>
            </a:r>
            <a:endParaRPr lang="en-GB" dirty="0">
              <a:latin typeface="Times" pitchFamily="18" charset="0"/>
            </a:endParaRPr>
          </a:p>
          <a:p>
            <a:pPr lvl="0" fontAlgn="base"/>
            <a:r>
              <a:rPr lang="en-US" dirty="0">
                <a:latin typeface="Times" pitchFamily="18" charset="0"/>
              </a:rPr>
              <a:t>Use RAD tools and environments for software application development</a:t>
            </a:r>
            <a:endParaRPr lang="en-GB" dirty="0">
              <a:latin typeface="Times" pitchFamily="18" charset="0"/>
            </a:endParaRPr>
          </a:p>
          <a:p>
            <a:pPr lvl="0" fontAlgn="base"/>
            <a:r>
              <a:rPr lang="en-US" dirty="0">
                <a:latin typeface="Times" pitchFamily="18" charset="0"/>
              </a:rPr>
              <a:t>Develop Project using RAD tools</a:t>
            </a:r>
            <a:endParaRPr lang="en-GB" dirty="0">
              <a:latin typeface="Times" pitchFamily="18" charset="0"/>
            </a:endParaRPr>
          </a:p>
          <a:p>
            <a:endParaRPr lang="en-GB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" pitchFamily="18" charset="0"/>
              </a:rPr>
              <a:t>Assessment Weight </a:t>
            </a:r>
            <a:endParaRPr lang="en-GB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8660"/>
              </p:ext>
            </p:extLst>
          </p:nvPr>
        </p:nvGraphicFramePr>
        <p:xfrm>
          <a:off x="611559" y="2132855"/>
          <a:ext cx="7992888" cy="3528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3"/>
                <a:gridCol w="3456384"/>
                <a:gridCol w="1728191"/>
              </a:tblGrid>
              <a:tr h="8348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Type                                   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Activity                                                                  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Weighting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  <a:tr h="834811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Continuous Assessment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In class participation and quizzes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10%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  <a:tr h="10239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Self-directed RAD Development Project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40%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  <a:tr h="8348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End of semester examination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  <a:latin typeface="Times" pitchFamily="18" charset="0"/>
                        </a:rPr>
                        <a:t>Structures question paper </a:t>
                      </a:r>
                      <a:endParaRPr lang="en-GB" sz="240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Times" pitchFamily="18" charset="0"/>
                        </a:rPr>
                        <a:t>50%</a:t>
                      </a:r>
                      <a:endParaRPr lang="en-GB" sz="2400" dirty="0">
                        <a:effectLst/>
                        <a:latin typeface="Times" pitchFamily="18" charset="0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" pitchFamily="18" charset="0"/>
              </a:rPr>
              <a:t>Reference </a:t>
            </a:r>
            <a:endParaRPr lang="en-GB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507288" cy="504056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" pitchFamily="18" charset="0"/>
              </a:rPr>
              <a:t>Internet Resources:</a:t>
            </a:r>
            <a:endParaRPr lang="en-GB" dirty="0">
              <a:latin typeface="Times" pitchFamily="18" charset="0"/>
            </a:endParaRPr>
          </a:p>
          <a:p>
            <a:pPr lvl="1" algn="just" fontAlgn="base">
              <a:buFont typeface="Times" pitchFamily="18" charset="0"/>
              <a:buChar char="−"/>
            </a:pPr>
            <a:r>
              <a:rPr lang="en-US" i="1" dirty="0" smtClean="0">
                <a:latin typeface="Times" pitchFamily="18" charset="0"/>
              </a:rPr>
              <a:t>http</a:t>
            </a:r>
            <a:r>
              <a:rPr lang="en-US" i="1" dirty="0">
                <a:latin typeface="Times" pitchFamily="18" charset="0"/>
              </a:rPr>
              <a:t>://</a:t>
            </a:r>
            <a:r>
              <a:rPr lang="en-US" i="1" dirty="0" smtClean="0">
                <a:latin typeface="Times" pitchFamily="18" charset="0"/>
              </a:rPr>
              <a:t>msdn.microsoft.com/en-us/library/2x7h1hfk.aspx </a:t>
            </a:r>
          </a:p>
          <a:p>
            <a:pPr marL="0" lvl="0" indent="0" algn="just" fontAlgn="base">
              <a:buNone/>
            </a:pPr>
            <a:endParaRPr lang="en-GB" dirty="0" smtClean="0">
              <a:latin typeface="Times" pitchFamily="18" charset="0"/>
            </a:endParaRPr>
          </a:p>
          <a:p>
            <a:pPr marL="0" lvl="0" indent="0" algn="just" fontAlgn="base">
              <a:buNone/>
            </a:pPr>
            <a:endParaRPr lang="en-GB" dirty="0">
              <a:latin typeface="Times" pitchFamily="18" charset="0"/>
            </a:endParaRPr>
          </a:p>
          <a:p>
            <a:r>
              <a:rPr lang="en-US" i="1" dirty="0">
                <a:latin typeface="Times" pitchFamily="18" charset="0"/>
              </a:rPr>
              <a:t>Text Books</a:t>
            </a:r>
            <a:endParaRPr lang="en-GB" dirty="0">
              <a:latin typeface="Times" pitchFamily="18" charset="0"/>
            </a:endParaRPr>
          </a:p>
          <a:p>
            <a:pPr lvl="0" fontAlgn="base"/>
            <a:endParaRPr lang="en-US" i="1" dirty="0" smtClean="0">
              <a:latin typeface="Times" pitchFamily="18" charset="0"/>
            </a:endParaRPr>
          </a:p>
          <a:p>
            <a:pPr lvl="1" fontAlgn="base">
              <a:buFont typeface="Times" pitchFamily="18" charset="0"/>
              <a:buChar char="−"/>
            </a:pPr>
            <a:r>
              <a:rPr lang="en-US" i="1" dirty="0" smtClean="0">
                <a:latin typeface="Times" pitchFamily="18" charset="0"/>
              </a:rPr>
              <a:t>Whitten</a:t>
            </a:r>
            <a:r>
              <a:rPr lang="en-US" i="1" dirty="0">
                <a:latin typeface="Times" pitchFamily="18" charset="0"/>
              </a:rPr>
              <a:t>, Jeffrey L.; Lonnie D. Bentley, Kevin C. </a:t>
            </a:r>
            <a:r>
              <a:rPr lang="en-US" i="1" dirty="0" err="1">
                <a:latin typeface="Times" pitchFamily="18" charset="0"/>
              </a:rPr>
              <a:t>Dittman</a:t>
            </a:r>
            <a:r>
              <a:rPr lang="en-US" i="1" dirty="0">
                <a:latin typeface="Times" pitchFamily="18" charset="0"/>
              </a:rPr>
              <a:t>. (2004). Systems Analysis and Design methods. 6</a:t>
            </a:r>
            <a:r>
              <a:rPr lang="en-US" i="1" baseline="30000" dirty="0">
                <a:latin typeface="Times" pitchFamily="18" charset="0"/>
              </a:rPr>
              <a:t>th</a:t>
            </a:r>
            <a:r>
              <a:rPr lang="en-US" i="1" dirty="0">
                <a:latin typeface="Times" pitchFamily="18" charset="0"/>
              </a:rPr>
              <a:t> edition. ISBN 025619906X</a:t>
            </a:r>
            <a:r>
              <a:rPr lang="en-US" i="1" dirty="0" smtClean="0">
                <a:latin typeface="Times" pitchFamily="18" charset="0"/>
              </a:rPr>
              <a:t>.</a:t>
            </a:r>
          </a:p>
          <a:p>
            <a:pPr lvl="1" fontAlgn="base">
              <a:buFont typeface="Times" pitchFamily="18" charset="0"/>
              <a:buChar char="−"/>
            </a:pPr>
            <a:endParaRPr lang="en-GB" dirty="0">
              <a:latin typeface="Times" pitchFamily="18" charset="0"/>
            </a:endParaRPr>
          </a:p>
          <a:p>
            <a:pPr lvl="1">
              <a:buFont typeface="Times" pitchFamily="18" charset="0"/>
              <a:buChar char="−"/>
            </a:pPr>
            <a:r>
              <a:rPr lang="en-US" i="1" dirty="0">
                <a:latin typeface="Times" pitchFamily="18" charset="0"/>
              </a:rPr>
              <a:t>Steven McConnell, Rapid Development, WP Publishers &amp; Distributors (P) Ltd. ISBN: 81-7853-013-9</a:t>
            </a:r>
            <a:endParaRPr lang="en-GB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1-History of RAD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IT3210- 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8" y="419192"/>
            <a:ext cx="77431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25420" algn="l">
              <a:lnSpc>
                <a:spcPct val="100000"/>
              </a:lnSpc>
              <a:spcBef>
                <a:spcPts val="100"/>
              </a:spcBef>
            </a:pPr>
            <a:r>
              <a:rPr lang="en-GB" dirty="0" smtClean="0">
                <a:latin typeface="Times" pitchFamily="18" charset="0"/>
              </a:rPr>
              <a:t>What is RAD ?</a:t>
            </a:r>
            <a:endParaRPr dirty="0">
              <a:latin typeface="Times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24744"/>
            <a:ext cx="8987790" cy="59663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RAD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life cycle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designed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Compare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 traditional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cycle it is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Faster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development</a:t>
            </a:r>
            <a:r>
              <a:rPr sz="2400" spc="-1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endParaRPr lang="en-GB" sz="2400" dirty="0">
              <a:latin typeface="Times New Roman"/>
              <a:cs typeface="Times New Roman"/>
            </a:endParaRPr>
          </a:p>
          <a:p>
            <a:pPr marL="812800" lvl="1" indent="-342900">
              <a:buFont typeface="Times New Roman" pitchFamily="18" charset="0"/>
              <a:buChar char="−"/>
              <a:tabLst>
                <a:tab pos="469265" algn="l"/>
                <a:tab pos="469900" algn="l"/>
              </a:tabLst>
            </a:pPr>
            <a:r>
              <a:rPr sz="24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higher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quality</a:t>
            </a:r>
            <a:r>
              <a:rPr sz="24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designed </a:t>
            </a:r>
            <a:r>
              <a:rPr sz="2400" dirty="0">
                <a:latin typeface="Times New Roman"/>
                <a:cs typeface="Times New Roman"/>
              </a:rPr>
              <a:t>to take </a:t>
            </a:r>
            <a:r>
              <a:rPr sz="2400" spc="-5" dirty="0">
                <a:latin typeface="Times New Roman"/>
                <a:cs typeface="Times New Roman"/>
              </a:rPr>
              <a:t>advantage </a:t>
            </a:r>
            <a:r>
              <a:rPr sz="2400" dirty="0">
                <a:latin typeface="Times New Roman"/>
                <a:cs typeface="Times New Roman"/>
              </a:rPr>
              <a:t>of powerful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software  like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endParaRPr lang="en-GB" sz="2400" dirty="0" smtClean="0">
              <a:latin typeface="Times New Roman"/>
              <a:cs typeface="Times New Roman"/>
            </a:endParaRPr>
          </a:p>
          <a:p>
            <a:pPr marL="812800" marR="5080" lvl="1" indent="-342900">
              <a:buFont typeface="Times New Roman" pitchFamily="18" charset="0"/>
              <a:buChar char="−"/>
              <a:tabLst>
                <a:tab pos="469265" algn="l"/>
                <a:tab pos="469900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CASE tools (Computer-Aided Software Engineering)</a:t>
            </a:r>
            <a:endParaRPr sz="2400" dirty="0">
              <a:latin typeface="Times New Roman"/>
              <a:cs typeface="Times New Roman"/>
            </a:endParaRPr>
          </a:p>
          <a:p>
            <a:pPr marL="812165" marR="2237740" indent="-342900">
              <a:lnSpc>
                <a:spcPct val="100000"/>
              </a:lnSpc>
              <a:spcBef>
                <a:spcPts val="5"/>
              </a:spcBef>
              <a:buFont typeface="Times New Roman" pitchFamily="18" charset="0"/>
              <a:buChar char="−"/>
            </a:pPr>
            <a:r>
              <a:rPr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Prototyping</a:t>
            </a:r>
            <a:r>
              <a:rPr sz="2400" spc="-2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endParaRPr sz="2400" dirty="0">
              <a:latin typeface="Times New Roman"/>
              <a:cs typeface="Times New Roman"/>
            </a:endParaRPr>
          </a:p>
          <a:p>
            <a:pPr marL="887095" indent="-342900">
              <a:lnSpc>
                <a:spcPct val="100000"/>
              </a:lnSpc>
              <a:buFont typeface="Times New Roman" pitchFamily="18" charset="0"/>
              <a:buChar char="−"/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Code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generators</a:t>
            </a:r>
            <a:endParaRPr lang="en-GB" sz="2400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887095" indent="-342900">
              <a:lnSpc>
                <a:spcPct val="100000"/>
              </a:lnSpc>
              <a:buFont typeface="Arial" pitchFamily="34" charset="0"/>
              <a:buChar char="•"/>
            </a:pPr>
            <a:endParaRPr lang="en-GB" sz="2400" dirty="0" smtClean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55600" marR="4036695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The key objectives of </a:t>
            </a:r>
            <a:r>
              <a:rPr lang="en-GB" sz="2400" spc="-5" dirty="0" smtClean="0">
                <a:latin typeface="Times New Roman"/>
                <a:cs typeface="Times New Roman"/>
              </a:rPr>
              <a:t>RAD</a:t>
            </a:r>
            <a:r>
              <a:rPr lang="en-GB" sz="2400" spc="-125" dirty="0" smtClean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are: </a:t>
            </a:r>
            <a:r>
              <a:rPr lang="en-GB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GB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lang="en-GB" sz="2400" spc="-1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Speed</a:t>
            </a:r>
            <a:endParaRPr lang="en-GB" sz="2400" dirty="0" smtClean="0">
              <a:latin typeface="Times New Roman"/>
              <a:cs typeface="Times New Roman"/>
            </a:endParaRPr>
          </a:p>
          <a:p>
            <a:pPr marL="812800" marR="6320790" indent="-342900">
              <a:lnSpc>
                <a:spcPct val="100000"/>
              </a:lnSpc>
              <a:buFont typeface="Times New Roman" pitchFamily="18" charset="0"/>
              <a:buChar char="−"/>
            </a:pPr>
            <a:r>
              <a:rPr lang="en-GB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lang="en-GB" sz="2400" spc="-5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GB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Quality </a:t>
            </a:r>
          </a:p>
          <a:p>
            <a:pPr marL="812800" marR="6320790" indent="-342900">
              <a:lnSpc>
                <a:spcPct val="100000"/>
              </a:lnSpc>
              <a:buFont typeface="Times New Roman" pitchFamily="18" charset="0"/>
              <a:buChar char="−"/>
            </a:pPr>
            <a:r>
              <a:rPr lang="en-GB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Low</a:t>
            </a:r>
            <a:r>
              <a:rPr lang="en-GB" sz="2400" spc="-2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GB" sz="24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Cost</a:t>
            </a:r>
            <a:endParaRPr lang="en-GB" sz="2400" dirty="0" smtClean="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60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844824"/>
            <a:ext cx="9073008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6350" indent="-342900">
              <a:lnSpc>
                <a:spcPct val="2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285115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RAD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people-centered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incremental</a:t>
            </a:r>
            <a:r>
              <a:rPr sz="2400" spc="-5" dirty="0">
                <a:latin typeface="Times New Roman"/>
                <a:cs typeface="Times New Roman"/>
              </a:rPr>
              <a:t> development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GB" sz="2400" spc="-65" dirty="0" smtClean="0">
                <a:latin typeface="Times New Roman"/>
                <a:cs typeface="Times New Roman"/>
              </a:rPr>
              <a:t>a</a:t>
            </a:r>
            <a:r>
              <a:rPr sz="2400" dirty="0" smtClean="0">
                <a:latin typeface="Times New Roman"/>
                <a:cs typeface="Times New Roman"/>
              </a:rPr>
              <a:t>approach.</a:t>
            </a:r>
            <a:endParaRPr lang="en-GB" sz="2400" dirty="0" smtClean="0">
              <a:latin typeface="Times New Roman"/>
              <a:cs typeface="Times New Roman"/>
            </a:endParaRPr>
          </a:p>
          <a:p>
            <a:pPr marL="342900" marR="6350" indent="-342900">
              <a:lnSpc>
                <a:spcPct val="2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285115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A</a:t>
            </a:r>
            <a:r>
              <a:rPr sz="2400" dirty="0" smtClean="0">
                <a:latin typeface="Times New Roman"/>
                <a:cs typeface="Times New Roman"/>
              </a:rPr>
              <a:t>active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involvement</a:t>
            </a:r>
            <a:endParaRPr sz="2400" dirty="0">
              <a:latin typeface="Times New Roman"/>
              <a:cs typeface="Times New Roman"/>
            </a:endParaRPr>
          </a:p>
          <a:p>
            <a:pPr marL="1270000" indent="-342900">
              <a:lnSpc>
                <a:spcPct val="100000"/>
              </a:lnSpc>
              <a:buFont typeface="Times New Roman" pitchFamily="18" charset="0"/>
              <a:buChar char="−"/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stakeholders</a:t>
            </a:r>
          </a:p>
          <a:p>
            <a:pPr marL="1270000" indent="-342900">
              <a:lnSpc>
                <a:spcPct val="100000"/>
              </a:lnSpc>
              <a:buFont typeface="Times New Roman" pitchFamily="18" charset="0"/>
              <a:buChar char="−"/>
            </a:pPr>
            <a:r>
              <a:rPr sz="2400" dirty="0">
                <a:latin typeface="Times New Roman"/>
                <a:cs typeface="Times New Roman"/>
              </a:rPr>
              <a:t>testing is included </a:t>
            </a:r>
            <a:r>
              <a:rPr lang="en-GB" sz="2400" dirty="0" smtClean="0">
                <a:latin typeface="Times New Roman"/>
                <a:cs typeface="Times New Roman"/>
              </a:rPr>
              <a:t>, </a:t>
            </a:r>
            <a:r>
              <a:rPr sz="2400" dirty="0" smtClean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tested &amp; reviewed by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both</a:t>
            </a:r>
            <a:r>
              <a:rPr lang="en-GB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developers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lang="en-GB" sz="250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42900" marR="5080" indent="-342900">
              <a:lnSpc>
                <a:spcPct val="100000"/>
              </a:lnSpc>
              <a:buFont typeface="Arial" pitchFamily="34" charset="0"/>
              <a:buChar char="•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short </a:t>
            </a:r>
            <a:r>
              <a:rPr sz="2400" spc="-5" dirty="0">
                <a:latin typeface="Times New Roman"/>
                <a:cs typeface="Times New Roman"/>
              </a:rPr>
              <a:t>RAD </a:t>
            </a:r>
            <a:r>
              <a:rPr sz="2400" dirty="0">
                <a:latin typeface="Times New Roman"/>
                <a:cs typeface="Times New Roman"/>
              </a:rPr>
              <a:t>thus enables quality products to be developed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faster, 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 valuable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resources.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699008" y="419192"/>
            <a:ext cx="77431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2725420" algn="l">
              <a:spcBef>
                <a:spcPts val="100"/>
              </a:spcBef>
            </a:pPr>
            <a:r>
              <a:rPr lang="en-GB" dirty="0" smtClean="0">
                <a:latin typeface="Times" pitchFamily="18" charset="0"/>
              </a:rPr>
              <a:t>Continue…</a:t>
            </a:r>
            <a:endParaRPr lang="en-GB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138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136</TotalTime>
  <Words>686</Words>
  <Application>Microsoft Office PowerPoint</Application>
  <PresentationFormat>On-screen Show (4:3)</PresentationFormat>
  <Paragraphs>247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Iskoola Pota</vt:lpstr>
      <vt:lpstr>Times</vt:lpstr>
      <vt:lpstr>Times New Roman</vt:lpstr>
      <vt:lpstr>Wingdings</vt:lpstr>
      <vt:lpstr>Theme2</vt:lpstr>
      <vt:lpstr>1_HNDIT</vt:lpstr>
      <vt:lpstr>IT2311- Rapid Application Development</vt:lpstr>
      <vt:lpstr>Module Details</vt:lpstr>
      <vt:lpstr>Module Aims &amp; Objectives </vt:lpstr>
      <vt:lpstr>Learning Out come </vt:lpstr>
      <vt:lpstr>Assessment Weight </vt:lpstr>
      <vt:lpstr>Reference </vt:lpstr>
      <vt:lpstr>IT3210- Rapid Application Development</vt:lpstr>
      <vt:lpstr>What is RAD ?</vt:lpstr>
      <vt:lpstr>PowerPoint Presentation</vt:lpstr>
      <vt:lpstr>Why We Need RAD?</vt:lpstr>
      <vt:lpstr>Traditional Development Issues</vt:lpstr>
      <vt:lpstr>Reasons for Project Failures</vt:lpstr>
      <vt:lpstr>Conventional Methods!</vt:lpstr>
      <vt:lpstr>THE HISTORY OF RAD</vt:lpstr>
      <vt:lpstr>PowerPoint Presentation</vt:lpstr>
      <vt:lpstr>PowerPoint Presentation</vt:lpstr>
      <vt:lpstr>Essential Aspects of RAD</vt:lpstr>
      <vt:lpstr>Classic Mistakes</vt:lpstr>
      <vt:lpstr>People Related Mistakes</vt:lpstr>
      <vt:lpstr>Product Related Mistakes</vt:lpstr>
      <vt:lpstr>Technology Related Mistakes</vt:lpstr>
      <vt:lpstr>Process Related Mistakes</vt:lpstr>
      <vt:lpstr>5.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MAC</cp:lastModifiedBy>
  <cp:revision>15</cp:revision>
  <dcterms:created xsi:type="dcterms:W3CDTF">2018-04-26T04:37:25Z</dcterms:created>
  <dcterms:modified xsi:type="dcterms:W3CDTF">2018-06-21T17:43:13Z</dcterms:modified>
</cp:coreProperties>
</file>