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56" r:id="rId3"/>
    <p:sldId id="273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59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CBFB-97F1-4881-B9E9-A76CD1650B54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825FD-82A0-4DBB-96B2-CF656F050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576CFB-4B3D-4DC5-9021-4E1CD40BCDAE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96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371EE-3502-4827-93EF-E3888DAD7E1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219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8AC09-455C-4FBC-8EF6-ABC847482ADA}" type="slidenum">
              <a:rPr lang="en-US"/>
              <a:pPr/>
              <a:t>10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400"/>
              <a:t>The Common Language Runtime</a:t>
            </a:r>
          </a:p>
          <a:p>
            <a:pPr>
              <a:lnSpc>
                <a:spcPct val="80000"/>
              </a:lnSpc>
            </a:pPr>
            <a:r>
              <a:rPr lang="en-GB"/>
              <a:t>Features</a:t>
            </a:r>
          </a:p>
          <a:p>
            <a:pPr>
              <a:lnSpc>
                <a:spcPct val="80000"/>
              </a:lnSpc>
            </a:pPr>
            <a:endParaRPr lang="en-US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GB" sz="1400" b="1"/>
              <a:t>The Common Language Runtime</a:t>
            </a:r>
            <a:r>
              <a:rPr lang="en-US" sz="8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(CLR) </a:t>
            </a: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is the execution engine for .NET Framework applications. </a:t>
            </a:r>
          </a:p>
          <a:p>
            <a:pPr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It provides a number of services including: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Code management (loading and execution)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Application memory isolation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Verification of type safety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Conversion of IL to native code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Access to metadata (enhanced type information)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Managing memory for managed objects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Enforcement of Code Access Security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Exception handling including cross-language exceptions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Interoperation between managed code, COM objects and pre-existing DLLs (unmanaged code and data)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Automation of object layout 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Support for developer services (profiling, debugging, etc.) </a:t>
            </a:r>
            <a:endParaRPr lang="en-US" sz="8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8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Native Code </a:t>
            </a: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is code compiled to processor-specific machine code.</a:t>
            </a:r>
          </a:p>
          <a:p>
            <a:pPr>
              <a:lnSpc>
                <a:spcPct val="80000"/>
              </a:lnSpc>
            </a:pPr>
            <a:r>
              <a:rPr lang="en-US" sz="8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Managed Code </a:t>
            </a: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runs under a "contract of cooperation" with the CLR and it must supply the metadata necessary for the CLR to provide services such as memory management, cross-language integration, Code Access Security and automatic lifetime control of objects. All code based on Microsoft Intermediate Language (MSIL) executes as managed code. </a:t>
            </a:r>
            <a:endParaRPr lang="en-US" sz="8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8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Microsoft Intermediate Language (MSIL)</a:t>
            </a:r>
            <a:r>
              <a:rPr 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is used as the output of a number of compilers and as the input to a Just-In-Time (JIT) compiler. The CLR includes several JIT compilers for converting MSIL to native code.</a:t>
            </a:r>
            <a:endParaRPr lang="en-US"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74EC18-5892-4FDA-9137-0DCFF93A908F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73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9BC784-3B09-4664-9FB9-4835F80E09D5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935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581B87-3E35-45AB-907C-50E9F14BFA8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62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439137-E686-487C-962B-122ECBF70A0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2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50FF-6A2C-410A-A60A-F4CF9A9FAD4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B7F0-CAE5-42E4-A619-CECDD6D23B0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2 .NET Framework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IT2311- </a:t>
            </a:r>
            <a:r>
              <a:rPr lang="en-US" dirty="0"/>
              <a:t>Rapid Application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6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28600"/>
            <a:ext cx="8763000" cy="796925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Common Language Runtime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16013"/>
            <a:ext cx="8426450" cy="52832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441325" indent="-441325">
              <a:lnSpc>
                <a:spcPct val="80000"/>
              </a:lnSpc>
            </a:pPr>
            <a:r>
              <a:rPr lang="en-US"/>
              <a:t>Manages running code – like a virtual machine</a:t>
            </a:r>
          </a:p>
          <a:p>
            <a:pPr marL="996950" lvl="1" indent="-376238">
              <a:lnSpc>
                <a:spcPct val="80000"/>
              </a:lnSpc>
            </a:pPr>
            <a:r>
              <a:rPr lang="en-US"/>
              <a:t>Threading</a:t>
            </a:r>
          </a:p>
          <a:p>
            <a:pPr marL="996950" lvl="1" indent="-376238">
              <a:lnSpc>
                <a:spcPct val="80000"/>
              </a:lnSpc>
            </a:pPr>
            <a:r>
              <a:rPr lang="en-US"/>
              <a:t>Memory management</a:t>
            </a:r>
          </a:p>
          <a:p>
            <a:pPr marL="996950" lvl="1" indent="-376238">
              <a:lnSpc>
                <a:spcPct val="80000"/>
              </a:lnSpc>
            </a:pPr>
            <a:r>
              <a:rPr lang="en-US"/>
              <a:t>No interpreter: JIT-compiler produces native code – during the program installation or at run time</a:t>
            </a:r>
          </a:p>
          <a:p>
            <a:pPr marL="441325" indent="-441325">
              <a:lnSpc>
                <a:spcPct val="80000"/>
              </a:lnSpc>
            </a:pPr>
            <a:r>
              <a:rPr lang="en-US"/>
              <a:t>Fine-grained evidence-based security</a:t>
            </a:r>
          </a:p>
          <a:p>
            <a:pPr marL="996950" lvl="1" indent="-376238">
              <a:lnSpc>
                <a:spcPct val="80000"/>
              </a:lnSpc>
            </a:pPr>
            <a:r>
              <a:rPr lang="en-US"/>
              <a:t>Code access security</a:t>
            </a:r>
          </a:p>
          <a:p>
            <a:pPr marL="1533525" lvl="2" indent="-357188">
              <a:lnSpc>
                <a:spcPct val="80000"/>
              </a:lnSpc>
            </a:pPr>
            <a:r>
              <a:rPr lang="en-US" sz="2400"/>
              <a:t>Code can be verified to guarantee type safety</a:t>
            </a:r>
          </a:p>
          <a:p>
            <a:pPr marL="1533525" lvl="2" indent="-357188">
              <a:lnSpc>
                <a:spcPct val="80000"/>
              </a:lnSpc>
            </a:pPr>
            <a:r>
              <a:rPr lang="en-US" sz="2400"/>
              <a:t>No unsafe casts, no un-initialized variables and  no out-of-bounds array indexing</a:t>
            </a:r>
          </a:p>
          <a:p>
            <a:pPr marL="996950" lvl="1" indent="-376238">
              <a:lnSpc>
                <a:spcPct val="80000"/>
              </a:lnSpc>
            </a:pPr>
            <a:r>
              <a:rPr lang="en-US"/>
              <a:t>Role-based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4480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/>
              <a:t>Managed Code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4463"/>
            <a:ext cx="8418513" cy="5102225"/>
          </a:xfrm>
        </p:spPr>
        <p:txBody>
          <a:bodyPr/>
          <a:lstStyle/>
          <a:p>
            <a:pPr marL="441325" indent="-441325">
              <a:lnSpc>
                <a:spcPct val="80000"/>
              </a:lnSpc>
            </a:pPr>
            <a:r>
              <a:rPr lang="en-US"/>
              <a:t>Code that targets the CLR is referred to as managed code</a:t>
            </a:r>
          </a:p>
          <a:p>
            <a:pPr marL="441325" indent="-441325">
              <a:lnSpc>
                <a:spcPct val="80000"/>
              </a:lnSpc>
            </a:pPr>
            <a:r>
              <a:rPr lang="en-US"/>
              <a:t>All managed code has the features of the CLR</a:t>
            </a:r>
          </a:p>
          <a:p>
            <a:pPr marL="1071563" lvl="1" indent="-346075">
              <a:lnSpc>
                <a:spcPct val="80000"/>
              </a:lnSpc>
            </a:pPr>
            <a:r>
              <a:rPr lang="en-US"/>
              <a:t>Object-oriented</a:t>
            </a:r>
          </a:p>
          <a:p>
            <a:pPr marL="1071563" lvl="1" indent="-346075">
              <a:lnSpc>
                <a:spcPct val="80000"/>
              </a:lnSpc>
            </a:pPr>
            <a:r>
              <a:rPr lang="en-US"/>
              <a:t>Type-safe</a:t>
            </a:r>
          </a:p>
          <a:p>
            <a:pPr marL="1071563" lvl="1" indent="-346075">
              <a:lnSpc>
                <a:spcPct val="80000"/>
              </a:lnSpc>
            </a:pPr>
            <a:r>
              <a:rPr lang="en-US"/>
              <a:t>Cross-language integration</a:t>
            </a:r>
          </a:p>
          <a:p>
            <a:pPr marL="1071563" lvl="1" indent="-346075">
              <a:lnSpc>
                <a:spcPct val="80000"/>
              </a:lnSpc>
            </a:pPr>
            <a:r>
              <a:rPr lang="en-US"/>
              <a:t>Cross language exception handling</a:t>
            </a:r>
          </a:p>
          <a:p>
            <a:pPr marL="1071563" lvl="1" indent="-346075">
              <a:lnSpc>
                <a:spcPct val="80000"/>
              </a:lnSpc>
            </a:pPr>
            <a:r>
              <a:rPr lang="en-US"/>
              <a:t>Multiple version support</a:t>
            </a:r>
          </a:p>
          <a:p>
            <a:pPr marL="441325" indent="-441325">
              <a:lnSpc>
                <a:spcPct val="80000"/>
              </a:lnSpc>
            </a:pPr>
            <a:r>
              <a:rPr lang="en-US"/>
              <a:t>Managed code is represented in special Intermediate Language (IL)</a:t>
            </a:r>
          </a:p>
        </p:txBody>
      </p:sp>
    </p:spTree>
    <p:extLst>
      <p:ext uri="{BB962C8B-B14F-4D97-AF65-F5344CB8AC3E}">
        <p14:creationId xmlns:p14="http://schemas.microsoft.com/office/powerpoint/2010/main" val="17369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228600"/>
            <a:ext cx="8940800" cy="796925"/>
          </a:xfrm>
        </p:spPr>
        <p:txBody>
          <a:bodyPr/>
          <a:lstStyle/>
          <a:p>
            <a:r>
              <a:rPr lang="en-US" sz="4400"/>
              <a:t>Automatic Memory Management</a:t>
            </a:r>
            <a:endParaRPr lang="bg-BG" sz="44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20800"/>
            <a:ext cx="8355013" cy="5211763"/>
          </a:xfrm>
        </p:spPr>
        <p:txBody>
          <a:bodyPr/>
          <a:lstStyle/>
          <a:p>
            <a:pPr marL="361950" indent="-361950"/>
            <a:r>
              <a:rPr lang="en-US" sz="2800"/>
              <a:t>The CLR manages memory for managed code</a:t>
            </a:r>
          </a:p>
          <a:p>
            <a:pPr marL="993775" lvl="1" indent="-363538"/>
            <a:r>
              <a:rPr lang="en-US" sz="2400"/>
              <a:t>All allocations of objects and buffers made from a </a:t>
            </a:r>
            <a:r>
              <a:rPr lang="en-US" sz="2400" i="1"/>
              <a:t>Managed Heap</a:t>
            </a:r>
          </a:p>
          <a:p>
            <a:pPr marL="993775" lvl="1" indent="-363538"/>
            <a:r>
              <a:rPr lang="en-US" sz="2400"/>
              <a:t>Unused objects and buffers are cleaned up automatically through </a:t>
            </a:r>
            <a:r>
              <a:rPr lang="en-US" sz="2400" i="1"/>
              <a:t>Garbage Collection</a:t>
            </a:r>
          </a:p>
          <a:p>
            <a:pPr marL="361950" indent="-361950"/>
            <a:r>
              <a:rPr lang="en-US" sz="2800"/>
              <a:t>Some of the worst bugs in software development are not possible with managed code</a:t>
            </a:r>
          </a:p>
          <a:p>
            <a:pPr marL="993775" lvl="1" indent="-363538"/>
            <a:r>
              <a:rPr lang="en-US" sz="2400"/>
              <a:t>Leaked memory or objects</a:t>
            </a:r>
          </a:p>
          <a:p>
            <a:pPr marL="993775" lvl="1" indent="-363538"/>
            <a:r>
              <a:rPr lang="en-US" sz="2400"/>
              <a:t>References to freed or non-existent objects</a:t>
            </a:r>
          </a:p>
          <a:p>
            <a:pPr marL="993775" lvl="1" indent="-363538"/>
            <a:r>
              <a:rPr lang="en-US" sz="2400"/>
              <a:t>Reading of uninitialised variables</a:t>
            </a:r>
          </a:p>
          <a:p>
            <a:pPr marL="361950" indent="-361950"/>
            <a:r>
              <a:rPr lang="en-US" sz="2800" noProof="1"/>
              <a:t>Pointerless</a:t>
            </a:r>
            <a:r>
              <a:rPr lang="en-US" sz="2800"/>
              <a:t> environment</a:t>
            </a:r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9584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dirty="0"/>
              <a:t>Intermediate Language</a:t>
            </a:r>
            <a:endParaRPr lang="bg-BG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219200"/>
            <a:ext cx="7772400" cy="5084763"/>
          </a:xfrm>
        </p:spPr>
        <p:txBody>
          <a:bodyPr>
            <a:normAutofit lnSpcReduction="10000"/>
          </a:bodyPr>
          <a:lstStyle/>
          <a:p>
            <a:pPr marL="441325" indent="-441325"/>
            <a:r>
              <a:rPr lang="en-US" dirty="0"/>
              <a:t>.NET languages are compiled to an Intermediate Language (IL)</a:t>
            </a:r>
          </a:p>
          <a:p>
            <a:pPr marL="441325" indent="-441325"/>
            <a:r>
              <a:rPr lang="en-US" dirty="0"/>
              <a:t>IL is also known as MSIL or CIL</a:t>
            </a:r>
          </a:p>
          <a:p>
            <a:pPr marL="441325" indent="-441325"/>
            <a:r>
              <a:rPr lang="en-US" dirty="0"/>
              <a:t>CLR compiles IL in just-in-time (JIT) manner – each function is compiled just before execution</a:t>
            </a:r>
          </a:p>
          <a:p>
            <a:pPr marL="441325" indent="-441325"/>
            <a:r>
              <a:rPr lang="en-US" dirty="0"/>
              <a:t>The JIT code stays in memory for subsequent calls</a:t>
            </a:r>
          </a:p>
          <a:p>
            <a:pPr marL="441325" indent="-441325"/>
            <a:r>
              <a:rPr lang="en-US" dirty="0"/>
              <a:t>Recompilations of assemblies are also possible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1903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Visual Basic. Net</a:t>
            </a:r>
          </a:p>
        </p:txBody>
      </p:sp>
      <p:sp>
        <p:nvSpPr>
          <p:cNvPr id="6147" name="Shap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4th Generation Programming Environment / Development Language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Based on BASIC language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Beginners All-Purpose Symbolic Instructional Code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Most widely used tool for developing Windows Applications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Graphical User Interface (GUI)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Menus, Buttons, Icons to help the user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Full Object-Oriented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438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a VB Application is Compiled and Run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5400" y="1676400"/>
          <a:ext cx="6477000" cy="506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5247360" imgH="4104360" progId="">
                  <p:embed/>
                </p:oleObj>
              </mc:Choice>
              <mc:Fallback>
                <p:oleObj name="Visio" r:id="rId4" imgW="5247360" imgH="4104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477000" cy="506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4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and Solution Concepts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05400"/>
          </a:xfrm>
        </p:spPr>
        <p:txBody>
          <a:bodyPr/>
          <a:lstStyle/>
          <a:p>
            <a:r>
              <a:rPr lang="en-US" sz="2400" smtClean="0"/>
              <a:t>User creates a new project in Visual Studio</a:t>
            </a:r>
          </a:p>
          <a:p>
            <a:pPr lvl="1"/>
            <a:r>
              <a:rPr lang="en-US" sz="2000" smtClean="0"/>
              <a:t>A solution and a folder are created at the same time with the same name as the project</a:t>
            </a:r>
          </a:p>
          <a:p>
            <a:pPr lvl="1"/>
            <a:r>
              <a:rPr lang="en-US" sz="2000" smtClean="0"/>
              <a:t>The project belongs to the solution</a:t>
            </a:r>
          </a:p>
          <a:p>
            <a:pPr lvl="1"/>
            <a:r>
              <a:rPr lang="en-US" sz="2000" smtClean="0"/>
              <a:t>Multiple projects can be included in a solution</a:t>
            </a:r>
          </a:p>
          <a:p>
            <a:r>
              <a:rPr lang="en-US" sz="2400" smtClean="0"/>
              <a:t>Solution</a:t>
            </a:r>
          </a:p>
          <a:p>
            <a:pPr lvl="1"/>
            <a:r>
              <a:rPr lang="en-US" sz="2000" smtClean="0"/>
              <a:t>Contains several folders that define an application’s structure</a:t>
            </a:r>
          </a:p>
          <a:p>
            <a:pPr lvl="1"/>
            <a:r>
              <a:rPr lang="en-US" sz="2000" smtClean="0"/>
              <a:t>Solution files have a file suffix of .sln</a:t>
            </a:r>
          </a:p>
          <a:p>
            <a:r>
              <a:rPr lang="en-US" sz="2400" smtClean="0"/>
              <a:t>Project: contains files for a part of the solution</a:t>
            </a:r>
          </a:p>
          <a:p>
            <a:pPr lvl="1"/>
            <a:r>
              <a:rPr lang="en-US" sz="2000" smtClean="0"/>
              <a:t>Project file is used to create an executable application</a:t>
            </a:r>
          </a:p>
          <a:p>
            <a:pPr lvl="1"/>
            <a:r>
              <a:rPr lang="en-US" sz="2000" smtClean="0"/>
              <a:t>A project file has a suffix of .vbproj</a:t>
            </a:r>
          </a:p>
          <a:p>
            <a:pPr lvl="1"/>
            <a:r>
              <a:rPr lang="en-US" sz="2000" smtClean="0"/>
              <a:t>Every project has a type (Console, Windows, etc.)</a:t>
            </a:r>
          </a:p>
          <a:p>
            <a:pPr lvl="1"/>
            <a:r>
              <a:rPr lang="en-US" sz="2000" smtClean="0"/>
              <a:t>Every project has an entry point:  A Sub procedure named Main or a Form</a:t>
            </a:r>
            <a:endParaRPr lang="en-US" sz="2400" smtClean="0"/>
          </a:p>
          <a:p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4337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Project and Solution Folders/Files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9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Solution folder</a:t>
            </a:r>
          </a:p>
          <a:p>
            <a:pPr lvl="1"/>
            <a:r>
              <a:rPr lang="en-US" smtClean="0"/>
              <a:t>Solution file (.sln)</a:t>
            </a:r>
          </a:p>
          <a:p>
            <a:pPr lvl="1"/>
            <a:r>
              <a:rPr lang="en-US" smtClean="0"/>
              <a:t>Project folder</a:t>
            </a:r>
          </a:p>
          <a:p>
            <a:pPr lvl="2"/>
            <a:r>
              <a:rPr lang="en-US" smtClean="0"/>
              <a:t>Project file (.vbproj)</a:t>
            </a:r>
          </a:p>
          <a:p>
            <a:pPr lvl="2"/>
            <a:r>
              <a:rPr lang="en-US" smtClean="0"/>
              <a:t>Visual Basic source files (.vb)</a:t>
            </a:r>
          </a:p>
          <a:p>
            <a:pPr lvl="2"/>
            <a:r>
              <a:rPr lang="en-US" smtClean="0"/>
              <a:t>My Project folder: contains configuration information common to all projects</a:t>
            </a:r>
          </a:p>
          <a:p>
            <a:pPr lvl="3"/>
            <a:r>
              <a:rPr lang="en-US" smtClean="0"/>
              <a:t>The file AssemblyInfo.vb contains assembly metadata</a:t>
            </a:r>
          </a:p>
          <a:p>
            <a:pPr lvl="3"/>
            <a:r>
              <a:rPr lang="en-US" smtClean="0"/>
              <a:t>The References folder contains references to other assemblies</a:t>
            </a:r>
          </a:p>
          <a:p>
            <a:pPr lvl="2"/>
            <a:r>
              <a:rPr lang="en-US" smtClean="0"/>
              <a:t>The bin folder contains the executable file produced as a result of compiling the application</a:t>
            </a:r>
          </a:p>
          <a:p>
            <a:endParaRPr lang="en-US" sz="2800" smtClean="0"/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038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92896"/>
            <a:ext cx="8229600" cy="4221163"/>
          </a:xfrm>
        </p:spPr>
        <p:txBody>
          <a:bodyPr/>
          <a:lstStyle/>
          <a:p>
            <a:r>
              <a:rPr lang="en-GB" dirty="0" smtClean="0"/>
              <a:t>Explain the .NET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5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Visual Studio.NET</a:t>
            </a:r>
          </a:p>
        </p:txBody>
      </p:sp>
      <p:sp>
        <p:nvSpPr>
          <p:cNvPr id="7171" name="Shap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A platform that allows the development and deployment of desktop and web applications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Allows user choice of many .NET languages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May program in One of them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May create different parts of application in different languages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mtClean="0"/>
              <a:t>Visual Basic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mtClean="0"/>
              <a:t>C# (C Sharp)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mtClean="0"/>
              <a:t>C++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mtClean="0"/>
              <a:t>J++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899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Visual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smtClean="0"/>
              <a:t>Studio.NET</a:t>
            </a:r>
          </a:p>
        </p:txBody>
      </p:sp>
      <p:sp>
        <p:nvSpPr>
          <p:cNvPr id="8195" name="Shap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Integrated Development Environment – allows the automation of many of the common programming tasks in one environment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Writing the code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Checking for Syntax (Language) errors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Compiling  and Interpreting(Transferring to computer language)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Debugging (Fixing Run-time or Logic Errors)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Running the Application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1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.NET Framework</a:t>
            </a:r>
            <a:br>
              <a:rPr lang="en-US"/>
            </a:br>
            <a:r>
              <a:rPr lang="en-US" sz="4400"/>
              <a:t> </a:t>
            </a:r>
            <a:r>
              <a:rPr lang="en-US" sz="3600">
                <a:solidFill>
                  <a:schemeClr val="accent1"/>
                </a:solidFill>
              </a:rPr>
              <a:t>Common Language Runtime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2030413"/>
            <a:ext cx="6573838" cy="2024062"/>
          </a:xfrm>
        </p:spPr>
        <p:txBody>
          <a:bodyPr/>
          <a:lstStyle/>
          <a:p>
            <a:pPr marL="981075" lvl="1" indent="-414338"/>
            <a:r>
              <a:rPr lang="en-US"/>
              <a:t>CLR manages code execution at runtime</a:t>
            </a:r>
          </a:p>
          <a:p>
            <a:pPr marL="981075" lvl="1" indent="-414338"/>
            <a:r>
              <a:rPr lang="en-US"/>
              <a:t>Memory management, thread management, etc.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Operating System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38165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/>
      <p:bldP spid="107525" grpId="1" build="p"/>
      <p:bldP spid="107523" grpId="0" animBg="1"/>
      <p:bldP spid="1075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.NET Framework</a:t>
            </a:r>
            <a:br>
              <a:rPr lang="en-US"/>
            </a:br>
            <a:r>
              <a:rPr lang="en-US"/>
              <a:t> </a:t>
            </a:r>
            <a:r>
              <a:rPr lang="en-US" sz="3600">
                <a:solidFill>
                  <a:schemeClr val="accent1"/>
                </a:solidFill>
              </a:rPr>
              <a:t>Base Class Library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2022475"/>
            <a:ext cx="7361238" cy="2633663"/>
          </a:xfrm>
        </p:spPr>
        <p:txBody>
          <a:bodyPr/>
          <a:lstStyle/>
          <a:p>
            <a:pPr marL="981075" lvl="1" indent="-414338"/>
            <a:r>
              <a:rPr lang="en-US"/>
              <a:t>Object-oriented collection of reusable types</a:t>
            </a:r>
          </a:p>
          <a:p>
            <a:pPr marL="981075" lvl="1" indent="-414338"/>
            <a:r>
              <a:rPr lang="en-US"/>
              <a:t>Collections, I/O, Strings, …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Operating System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Language Runtime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Framework (Base Class Library)</a:t>
            </a:r>
          </a:p>
        </p:txBody>
      </p:sp>
    </p:spTree>
    <p:extLst>
      <p:ext uri="{BB962C8B-B14F-4D97-AF65-F5344CB8AC3E}">
        <p14:creationId xmlns:p14="http://schemas.microsoft.com/office/powerpoint/2010/main" val="40255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build="p"/>
      <p:bldP spid="108550" grpId="1" build="p"/>
      <p:bldP spid="1085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.NET Framework</a:t>
            </a:r>
            <a:br>
              <a:rPr lang="en-US"/>
            </a:br>
            <a:r>
              <a:rPr lang="en-US"/>
              <a:t> </a:t>
            </a:r>
            <a:r>
              <a:rPr lang="en-US" sz="360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1863725"/>
            <a:ext cx="7772400" cy="1597025"/>
          </a:xfrm>
          <a:noFill/>
          <a:ln/>
        </p:spPr>
        <p:txBody>
          <a:bodyPr/>
          <a:lstStyle/>
          <a:p>
            <a:pPr marL="981075" lvl="1" indent="-414338"/>
            <a:r>
              <a:rPr lang="en-US"/>
              <a:t>Access relational databases</a:t>
            </a:r>
          </a:p>
          <a:p>
            <a:pPr marL="981075" lvl="1" indent="-414338"/>
            <a:r>
              <a:rPr lang="en-US"/>
              <a:t>Disconnected data model</a:t>
            </a:r>
          </a:p>
          <a:p>
            <a:pPr marL="981075" lvl="1" indent="-414338"/>
            <a:r>
              <a:rPr lang="en-US"/>
              <a:t>Work with XML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Operating System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Language Runtime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Framework (Base Class Library)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990600" y="4064000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ADO .NET and XML</a:t>
            </a:r>
          </a:p>
        </p:txBody>
      </p:sp>
    </p:spTree>
    <p:extLst>
      <p:ext uri="{BB962C8B-B14F-4D97-AF65-F5344CB8AC3E}">
        <p14:creationId xmlns:p14="http://schemas.microsoft.com/office/powerpoint/2010/main" val="22597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build="p"/>
      <p:bldP spid="109576" grpId="1" build="p"/>
      <p:bldP spid="1095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.NET Framework</a:t>
            </a:r>
            <a:br>
              <a:rPr lang="en-US"/>
            </a:br>
            <a:r>
              <a:rPr lang="en-US"/>
              <a:t> </a:t>
            </a:r>
            <a:r>
              <a:rPr lang="en-US" sz="3600">
                <a:solidFill>
                  <a:schemeClr val="accent1"/>
                </a:solidFill>
              </a:rPr>
              <a:t>ASP.NET &amp; Windows Forms</a:t>
            </a:r>
          </a:p>
        </p:txBody>
      </p:sp>
      <p:sp>
        <p:nvSpPr>
          <p:cNvPr id="110601" name="Rectangle 9"/>
          <p:cNvSpPr>
            <a:spLocks noGrp="1" noChangeArrowheads="1"/>
          </p:cNvSpPr>
          <p:nvPr>
            <p:ph idx="1"/>
          </p:nvPr>
        </p:nvSpPr>
        <p:spPr>
          <a:xfrm>
            <a:off x="411163" y="1619250"/>
            <a:ext cx="6699250" cy="1522413"/>
          </a:xfrm>
          <a:noFill/>
          <a:ln/>
        </p:spPr>
        <p:txBody>
          <a:bodyPr/>
          <a:lstStyle/>
          <a:p>
            <a:pPr marL="981075" lvl="1" indent="-414338"/>
            <a:r>
              <a:rPr lang="en-US"/>
              <a:t>Create application’s front-end – Web-based user interface, Windows GUI, Web services, …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Operating System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Language Runtime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990600" y="4632325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Framework (Base Class Library)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990600" y="4064000"/>
            <a:ext cx="5842000" cy="504825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ADO .NET and XML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990600" y="3117850"/>
            <a:ext cx="3681413" cy="884238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ASP .NET</a:t>
            </a:r>
          </a:p>
          <a:p>
            <a:pPr algn="ctr" eaLnBrk="0" hangingPunct="0"/>
            <a:r>
              <a:rPr lang="en-US" sz="1800" b="1" i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Web Forms   Web Services</a:t>
            </a:r>
          </a:p>
          <a:p>
            <a:pPr algn="ctr" eaLnBrk="0" hangingPunct="0"/>
            <a:r>
              <a:rPr lang="en-US" sz="1800" b="1" i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Mobile Internet Toolkit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751388" y="3117850"/>
            <a:ext cx="2081212" cy="884238"/>
          </a:xfrm>
          <a:prstGeom prst="rect">
            <a:avLst/>
          </a:prstGeom>
          <a:solidFill>
            <a:schemeClr val="accent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Windows</a:t>
            </a:r>
          </a:p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130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1" grpId="0" build="p"/>
      <p:bldP spid="110601" grpId="1" build="p"/>
      <p:bldP spid="110599" grpId="0" animBg="1"/>
      <p:bldP spid="1106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.NET Framework</a:t>
            </a:r>
            <a:br>
              <a:rPr lang="en-US"/>
            </a:br>
            <a:r>
              <a:rPr lang="en-US"/>
              <a:t> </a:t>
            </a:r>
            <a:r>
              <a:rPr lang="en-US" sz="3600">
                <a:solidFill>
                  <a:schemeClr val="accent1"/>
                </a:solidFill>
              </a:rPr>
              <a:t>Programming Languages</a:t>
            </a:r>
          </a:p>
        </p:txBody>
      </p:sp>
      <p:sp>
        <p:nvSpPr>
          <p:cNvPr id="111633" name="Rectangle 17"/>
          <p:cNvSpPr>
            <a:spLocks noGrp="1" noChangeArrowheads="1"/>
          </p:cNvSpPr>
          <p:nvPr>
            <p:ph idx="1"/>
          </p:nvPr>
        </p:nvSpPr>
        <p:spPr>
          <a:xfrm>
            <a:off x="411163" y="1714500"/>
            <a:ext cx="7283450" cy="515938"/>
          </a:xfrm>
          <a:noFill/>
          <a:ln/>
        </p:spPr>
        <p:txBody>
          <a:bodyPr>
            <a:normAutofit lnSpcReduction="10000"/>
          </a:bodyPr>
          <a:lstStyle/>
          <a:p>
            <a:pPr marL="981075" lvl="1" indent="-414338"/>
            <a:r>
              <a:rPr lang="en-US"/>
              <a:t>Use your favorite language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990600" y="5832475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Operating System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90600" y="5200650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Language Runtime</a:t>
            </a: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990600" y="3117850"/>
            <a:ext cx="5842000" cy="2019300"/>
            <a:chOff x="576" y="1709"/>
            <a:chExt cx="3814" cy="1330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576" y="2707"/>
              <a:ext cx="3814" cy="332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2000" b="1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.NET Framework (Base Class Library)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2000" b="1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ADO .NET and XML</a:t>
              </a:r>
            </a:p>
          </p:txBody>
        </p:sp>
        <p:grpSp>
          <p:nvGrpSpPr>
            <p:cNvPr id="111624" name="Group 8"/>
            <p:cNvGrpSpPr>
              <a:grpSpLocks/>
            </p:cNvGrpSpPr>
            <p:nvPr/>
          </p:nvGrpSpPr>
          <p:grpSpPr bwMode="auto">
            <a:xfrm>
              <a:off x="576" y="1709"/>
              <a:ext cx="3814" cy="582"/>
              <a:chOff x="288" y="1680"/>
              <a:chExt cx="3504" cy="672"/>
            </a:xfrm>
          </p:grpSpPr>
          <p:sp>
            <p:nvSpPr>
              <p:cNvPr id="111625" name="Rectangle 9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ASP .NET</a:t>
                </a:r>
              </a:p>
              <a:p>
                <a:pPr algn="ctr" eaLnBrk="0" hangingPunct="0"/>
                <a:r>
                  <a:rPr lang="en-US" sz="1800" b="1" i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Web Forms   Web Services</a:t>
                </a:r>
              </a:p>
              <a:p>
                <a:pPr algn="ctr" eaLnBrk="0" hangingPunct="0"/>
                <a:r>
                  <a:rPr lang="en-US" sz="1800" b="1" i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Mobile Internet Toolkit</a:t>
                </a:r>
              </a:p>
            </p:txBody>
          </p:sp>
          <p:sp>
            <p:nvSpPr>
              <p:cNvPr id="111626" name="Rectangle 10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Windows</a:t>
                </a:r>
              </a:p>
              <a:p>
                <a:pPr algn="ctr" eaLnBrk="0" hangingPunct="0"/>
                <a:r>
                  <a:rPr 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Forms</a:t>
                </a:r>
              </a:p>
            </p:txBody>
          </p:sp>
        </p:grpSp>
      </p:grp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990600" y="25527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C++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804988" y="25527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C#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668588" y="2552700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8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VB.NET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511550" y="25527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Perl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4343400" y="25527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J#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5181600" y="25527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60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3" grpId="0" build="p"/>
      <p:bldP spid="111633" grpId="1" build="p"/>
      <p:bldP spid="111627" grpId="0" animBg="1"/>
      <p:bldP spid="111628" grpId="0" animBg="1"/>
      <p:bldP spid="111629" grpId="0" animBg="1"/>
      <p:bldP spid="111630" grpId="0" animBg="1"/>
      <p:bldP spid="111631" grpId="0" animBg="1"/>
      <p:bldP spid="111632" grpId="0" animBg="1"/>
    </p:bld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</TotalTime>
  <Words>961</Words>
  <Application>Microsoft Office PowerPoint</Application>
  <PresentationFormat>On-screen Show (4:3)</PresentationFormat>
  <Paragraphs>160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Theme2</vt:lpstr>
      <vt:lpstr>1_HNDIT</vt:lpstr>
      <vt:lpstr>Visio</vt:lpstr>
      <vt:lpstr>IT2311- Rapid Application Development</vt:lpstr>
      <vt:lpstr>Objective</vt:lpstr>
      <vt:lpstr>Visual Studio.NET</vt:lpstr>
      <vt:lpstr>Visual Studio.NET</vt:lpstr>
      <vt:lpstr>.NET Framework  Common Language Runtime</vt:lpstr>
      <vt:lpstr>.NET Framework  Base Class Library</vt:lpstr>
      <vt:lpstr>.NET Framework  Data Access Layer</vt:lpstr>
      <vt:lpstr>.NET Framework  ASP.NET &amp; Windows Forms</vt:lpstr>
      <vt:lpstr>.NET Framework  Programming Languages</vt:lpstr>
      <vt:lpstr>Common Language Runtime</vt:lpstr>
      <vt:lpstr>Managed Code</vt:lpstr>
      <vt:lpstr>Automatic Memory Management</vt:lpstr>
      <vt:lpstr>Intermediate Language</vt:lpstr>
      <vt:lpstr>What is Visual Basic. Net</vt:lpstr>
      <vt:lpstr>How a VB Application is Compiled and Run</vt:lpstr>
      <vt:lpstr>Project and Solution Concepts</vt:lpstr>
      <vt:lpstr>Project and Solution Folders/Files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2018-05-18T08:46:36Z</dcterms:created>
  <dcterms:modified xsi:type="dcterms:W3CDTF">2018-05-21T13:15:00Z</dcterms:modified>
</cp:coreProperties>
</file>