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3"/>
  </p:notesMasterIdLst>
  <p:sldIdLst>
    <p:sldId id="256" r:id="rId3"/>
    <p:sldId id="263" r:id="rId4"/>
    <p:sldId id="264" r:id="rId5"/>
    <p:sldId id="265" r:id="rId6"/>
    <p:sldId id="266" r:id="rId7"/>
    <p:sldId id="267" r:id="rId8"/>
    <p:sldId id="268" r:id="rId9"/>
    <p:sldId id="277" r:id="rId10"/>
    <p:sldId id="278" r:id="rId11"/>
    <p:sldId id="279" r:id="rId12"/>
    <p:sldId id="282" r:id="rId13"/>
    <p:sldId id="28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AD0C8-5513-4268-A9D5-38B20EEFA533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EF6AA-ACBB-4D6F-943E-072E399B3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7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Totoise</a:t>
            </a:r>
            <a:r>
              <a:rPr lang="en-US" smtClean="0"/>
              <a:t>  CVS-concurrent </a:t>
            </a:r>
            <a:r>
              <a:rPr lang="en-US" dirty="0" smtClean="0"/>
              <a:t>version control,  </a:t>
            </a:r>
            <a:r>
              <a:rPr lang="en-US" dirty="0" err="1" smtClean="0"/>
              <a:t>mlearning</a:t>
            </a:r>
            <a:r>
              <a:rPr lang="en-US" dirty="0" smtClean="0"/>
              <a:t> , </a:t>
            </a:r>
            <a:r>
              <a:rPr lang="en-US" dirty="0" err="1" smtClean="0"/>
              <a:t>joomla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BBC63-5AEE-4601-8878-22946B1049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5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Totoise</a:t>
            </a:r>
            <a:r>
              <a:rPr lang="en-US" dirty="0" smtClean="0"/>
              <a:t>  CVS-concurrent </a:t>
            </a:r>
            <a:r>
              <a:rPr lang="en-US" dirty="0" err="1" smtClean="0"/>
              <a:t>vers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u="sng" dirty="0" err="1" smtClean="0"/>
              <a:t>moodle</a:t>
            </a:r>
            <a:r>
              <a:rPr lang="en-US" u="sng" dirty="0" smtClean="0"/>
              <a:t>, </a:t>
            </a:r>
            <a:r>
              <a:rPr lang="en-US" u="sng" dirty="0" err="1" smtClean="0"/>
              <a:t>joomla</a:t>
            </a:r>
            <a:r>
              <a:rPr lang="en-US" u="sng" dirty="0" smtClean="0"/>
              <a:t> , </a:t>
            </a:r>
            <a:r>
              <a:rPr lang="en-US" u="sng" dirty="0" err="1" smtClean="0"/>
              <a:t>mlearning</a:t>
            </a:r>
            <a:r>
              <a:rPr lang="en-US" dirty="0" smtClean="0"/>
              <a:t>)ion control,  </a:t>
            </a:r>
            <a:r>
              <a:rPr lang="en-US" dirty="0" err="1" smtClean="0"/>
              <a:t>mlearning</a:t>
            </a:r>
            <a:r>
              <a:rPr lang="en-US" dirty="0" smtClean="0"/>
              <a:t> , </a:t>
            </a:r>
            <a:r>
              <a:rPr lang="en-US" dirty="0" err="1" smtClean="0"/>
              <a:t>joomla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BBC63-5AEE-4601-8878-22946B1049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35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300398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83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1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42520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Doubtful- ambiguous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BBC63-5AEE-4601-8878-22946B10492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3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3 - Characteristics of RAD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IT2311- </a:t>
            </a:r>
            <a:r>
              <a:rPr lang="en-US" dirty="0" smtClean="0"/>
              <a:t>Rapid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6388"/>
            <a:ext cx="8458200" cy="917575"/>
          </a:xfrm>
        </p:spPr>
        <p:txBody>
          <a:bodyPr/>
          <a:lstStyle/>
          <a:p>
            <a:r>
              <a:rPr lang="en-US" sz="3600"/>
              <a:t>Problems with incremental development</a:t>
            </a:r>
            <a:endParaRPr lang="en-US"/>
          </a:p>
        </p:txBody>
      </p:sp>
      <p:sp>
        <p:nvSpPr>
          <p:cNvPr id="1163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21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</a:rPr>
              <a:t>Management problems</a:t>
            </a: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Progress can be hard to judge and problems hard to find because there is no documentation to demonstrate what has been done.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</a:rPr>
              <a:t>Contractual problems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The normal contract may include a specification; without a specification, different forms of contract have to be used.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</a:rPr>
              <a:t>Validation problems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Without a specification, what is the system being tested against?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</a:rPr>
              <a:t>Maintenance problems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Continual change tends to corrupt software structure making it more expensive to change and evolve to meet new requirements.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597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 environment tools</a:t>
            </a:r>
          </a:p>
        </p:txBody>
      </p:sp>
      <p:sp>
        <p:nvSpPr>
          <p:cNvPr id="1176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Database programming language</a:t>
            </a:r>
          </a:p>
          <a:p>
            <a:r>
              <a:rPr lang="en-US"/>
              <a:t>Interface generator</a:t>
            </a:r>
          </a:p>
          <a:p>
            <a:r>
              <a:rPr lang="en-US"/>
              <a:t>Links to office applications</a:t>
            </a:r>
          </a:p>
          <a:p>
            <a:r>
              <a:rPr lang="en-US"/>
              <a:t>Report generators</a:t>
            </a:r>
          </a:p>
        </p:txBody>
      </p:sp>
    </p:spTree>
    <p:extLst>
      <p:ext uri="{BB962C8B-B14F-4D97-AF65-F5344CB8AC3E}">
        <p14:creationId xmlns:p14="http://schemas.microsoft.com/office/powerpoint/2010/main" val="127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A RAD environment</a:t>
            </a:r>
          </a:p>
        </p:txBody>
      </p:sp>
      <p:sp>
        <p:nvSpPr>
          <p:cNvPr id="2" name="Oval 1"/>
          <p:cNvSpPr/>
          <p:nvPr/>
        </p:nvSpPr>
        <p:spPr>
          <a:xfrm>
            <a:off x="2331027" y="1905000"/>
            <a:ext cx="1676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Interface Generator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5074227" y="1925782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Office System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730827" y="3255818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 Programing Language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6629400" y="3429000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Report Generator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93027" y="4294909"/>
            <a:ext cx="3048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Database Generate System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>
            <a:stCxn id="3" idx="2"/>
          </p:cNvCxnSpPr>
          <p:nvPr/>
        </p:nvCxnSpPr>
        <p:spPr>
          <a:xfrm flipH="1">
            <a:off x="4007427" y="2382982"/>
            <a:ext cx="1066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6"/>
          </p:cNvCxnSpPr>
          <p:nvPr/>
        </p:nvCxnSpPr>
        <p:spPr>
          <a:xfrm>
            <a:off x="6826827" y="2382982"/>
            <a:ext cx="838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65027" y="2382982"/>
            <a:ext cx="0" cy="1046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2"/>
          </p:cNvCxnSpPr>
          <p:nvPr/>
        </p:nvCxnSpPr>
        <p:spPr>
          <a:xfrm flipH="1">
            <a:off x="1607127" y="2362200"/>
            <a:ext cx="7239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0"/>
          </p:cNvCxnSpPr>
          <p:nvPr/>
        </p:nvCxnSpPr>
        <p:spPr>
          <a:xfrm>
            <a:off x="1607127" y="2362200"/>
            <a:ext cx="0" cy="8936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</p:cNvCxnSpPr>
          <p:nvPr/>
        </p:nvCxnSpPr>
        <p:spPr>
          <a:xfrm>
            <a:off x="1607127" y="4170218"/>
            <a:ext cx="0" cy="13161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07127" y="5486400"/>
            <a:ext cx="15621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65027" y="4343400"/>
            <a:ext cx="0" cy="990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369627" y="5334000"/>
            <a:ext cx="1295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181" name="Straight Arrow Connector 50180"/>
          <p:cNvCxnSpPr/>
          <p:nvPr/>
        </p:nvCxnSpPr>
        <p:spPr>
          <a:xfrm>
            <a:off x="2199056" y="4170218"/>
            <a:ext cx="866262" cy="3682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185" name="Straight Arrow Connector 50184"/>
          <p:cNvCxnSpPr/>
          <p:nvPr/>
        </p:nvCxnSpPr>
        <p:spPr>
          <a:xfrm>
            <a:off x="3397827" y="2840182"/>
            <a:ext cx="457200" cy="13300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187" name="Straight Arrow Connector 50186"/>
          <p:cNvCxnSpPr/>
          <p:nvPr/>
        </p:nvCxnSpPr>
        <p:spPr>
          <a:xfrm flipH="1">
            <a:off x="5455227" y="2905991"/>
            <a:ext cx="495300" cy="12642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189" name="Straight Arrow Connector 50188"/>
          <p:cNvCxnSpPr>
            <a:stCxn id="4" idx="3"/>
            <a:endCxn id="8" idx="3"/>
          </p:cNvCxnSpPr>
          <p:nvPr/>
        </p:nvCxnSpPr>
        <p:spPr>
          <a:xfrm flipV="1">
            <a:off x="6141027" y="4209489"/>
            <a:ext cx="745035" cy="3902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191" name="TextBox 50190"/>
          <p:cNvSpPr txBox="1"/>
          <p:nvPr/>
        </p:nvSpPr>
        <p:spPr>
          <a:xfrm>
            <a:off x="3166442" y="5163234"/>
            <a:ext cx="3203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Rapid Application Development </a:t>
            </a:r>
          </a:p>
          <a:p>
            <a:pPr algn="ctr"/>
            <a:r>
              <a:rPr lang="en-GB" dirty="0" smtClean="0"/>
              <a:t>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80646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Rapid  </a:t>
            </a:r>
            <a:r>
              <a:rPr lang="en-US" b="1" dirty="0">
                <a:effectLst/>
              </a:rPr>
              <a:t>development  strategy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lvl="0" hangingPunct="0"/>
            <a:r>
              <a:rPr lang="en-US" dirty="0"/>
              <a:t>Rapid development can be achieved by following a four-part strategy. </a:t>
            </a:r>
            <a:endParaRPr lang="en-US" sz="1100" dirty="0"/>
          </a:p>
          <a:p>
            <a:pPr lvl="1" hangingPunct="0"/>
            <a:r>
              <a:rPr lang="en-US" dirty="0"/>
              <a:t>Avoid  classic  mistakes </a:t>
            </a:r>
            <a:endParaRPr lang="en-US" sz="1400" dirty="0"/>
          </a:p>
          <a:p>
            <a:pPr lvl="1" hangingPunct="0"/>
            <a:r>
              <a:rPr lang="en-US" dirty="0"/>
              <a:t>Apply  development  fundamentals </a:t>
            </a:r>
            <a:endParaRPr lang="en-US" sz="1400" dirty="0"/>
          </a:p>
          <a:p>
            <a:pPr lvl="1" hangingPunct="0"/>
            <a:r>
              <a:rPr lang="en-US" dirty="0"/>
              <a:t>Manage  risks  to  avoid  catastrophic  setbacks </a:t>
            </a:r>
            <a:endParaRPr lang="en-US" sz="1400" dirty="0"/>
          </a:p>
          <a:p>
            <a:pPr lvl="1" hangingPunct="0"/>
            <a:r>
              <a:rPr lang="en-US" dirty="0"/>
              <a:t>Apply  schedule-oriented  practices </a:t>
            </a:r>
            <a:endParaRPr lang="en-US" sz="1200" dirty="0"/>
          </a:p>
          <a:p>
            <a:pPr marL="82296" indent="0">
              <a:buNone/>
            </a:pPr>
            <a:endParaRPr lang="en-US" sz="1400" dirty="0"/>
          </a:p>
          <a:p>
            <a:pPr lvl="0" hangingPunct="0"/>
            <a:r>
              <a:rPr lang="en-US" dirty="0"/>
              <a:t>These four practices provide support for the best possible schedule. 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Four dimensions of Development </a:t>
            </a:r>
            <a:r>
              <a:rPr lang="en-US" b="1" dirty="0" smtClean="0">
                <a:effectLst/>
              </a:rPr>
              <a:t>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498080" cy="5257800"/>
          </a:xfrm>
        </p:spPr>
        <p:txBody>
          <a:bodyPr>
            <a:normAutofit/>
          </a:bodyPr>
          <a:lstStyle/>
          <a:p>
            <a:pPr lvl="0" hangingPunct="0"/>
            <a:r>
              <a:rPr lang="en-US" dirty="0"/>
              <a:t>Software project operates along four important dimensions: </a:t>
            </a:r>
          </a:p>
          <a:p>
            <a:pPr lvl="1" hangingPunct="0"/>
            <a:r>
              <a:rPr lang="en-US" dirty="0" smtClean="0"/>
              <a:t>People </a:t>
            </a:r>
          </a:p>
          <a:p>
            <a:pPr lvl="1" hangingPunct="0"/>
            <a:r>
              <a:rPr lang="en-US" dirty="0" smtClean="0"/>
              <a:t>Process</a:t>
            </a:r>
          </a:p>
          <a:p>
            <a:pPr lvl="1" hangingPunct="0"/>
            <a:r>
              <a:rPr lang="en-US" dirty="0" smtClean="0"/>
              <a:t>Product </a:t>
            </a:r>
            <a:endParaRPr lang="en-US" dirty="0"/>
          </a:p>
          <a:p>
            <a:pPr lvl="1" hangingPunct="0"/>
            <a:r>
              <a:rPr lang="en-US" dirty="0" smtClean="0"/>
              <a:t>Technology </a:t>
            </a:r>
            <a:endParaRPr lang="en-US" dirty="0"/>
          </a:p>
          <a:p>
            <a:pPr lvl="0" hangingPunct="0"/>
            <a:r>
              <a:rPr lang="en-US" dirty="0"/>
              <a:t>You can leverage each of these four dimensions for maximum development speed.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4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1143000"/>
          </a:xfrm>
        </p:spPr>
        <p:txBody>
          <a:bodyPr/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498080" cy="5257800"/>
          </a:xfrm>
        </p:spPr>
        <p:txBody>
          <a:bodyPr>
            <a:normAutofit/>
          </a:bodyPr>
          <a:lstStyle/>
          <a:p>
            <a:pPr lvl="0" hangingPunct="0"/>
            <a:r>
              <a:rPr lang="en-US" dirty="0" smtClean="0"/>
              <a:t>People ware </a:t>
            </a:r>
            <a:r>
              <a:rPr lang="en-US" dirty="0"/>
              <a:t>issues have more impact on software productivity and software quality than any other factor. </a:t>
            </a:r>
          </a:p>
          <a:p>
            <a:pPr lvl="0" hangingPunct="0"/>
            <a:r>
              <a:rPr lang="en-US" dirty="0"/>
              <a:t>Any organization that is serious about improving productivity should look first to the </a:t>
            </a:r>
            <a:r>
              <a:rPr lang="en-US" dirty="0" smtClean="0"/>
              <a:t>people ware </a:t>
            </a:r>
            <a:r>
              <a:rPr lang="en-US" dirty="0"/>
              <a:t>issues of motivation, team work, staff selection, and training. </a:t>
            </a:r>
          </a:p>
          <a:p>
            <a:pPr lvl="0" hangingPunct="0"/>
            <a:r>
              <a:rPr lang="en-US" dirty="0" smtClean="0"/>
              <a:t>People ware </a:t>
            </a:r>
            <a:r>
              <a:rPr lang="en-US" dirty="0"/>
              <a:t>issues are very important in rapid development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/>
          <a:lstStyle/>
          <a:p>
            <a:r>
              <a:rPr lang="en-US" dirty="0" smtClean="0"/>
              <a:t>People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498080" cy="5410200"/>
          </a:xfrm>
        </p:spPr>
        <p:txBody>
          <a:bodyPr>
            <a:normAutofit/>
          </a:bodyPr>
          <a:lstStyle/>
          <a:p>
            <a:pPr lvl="0" hangingPunct="0"/>
            <a:r>
              <a:rPr lang="en-US" dirty="0"/>
              <a:t>Ways that you can maximize human potential to reduce software schedules: </a:t>
            </a:r>
            <a:endParaRPr lang="en-US" sz="1200" dirty="0"/>
          </a:p>
          <a:p>
            <a:pPr hangingPunct="0"/>
            <a:r>
              <a:rPr lang="en-US" dirty="0"/>
              <a:t>– Staff  selection  for  team  projects. </a:t>
            </a:r>
            <a:endParaRPr lang="en-US" sz="1200" dirty="0"/>
          </a:p>
          <a:p>
            <a:pPr lvl="2" hangingPunct="0"/>
            <a:r>
              <a:rPr lang="en-US" dirty="0"/>
              <a:t>Top  talent </a:t>
            </a:r>
            <a:endParaRPr lang="en-US" sz="1400" dirty="0"/>
          </a:p>
          <a:p>
            <a:pPr lvl="2" hangingPunct="0"/>
            <a:r>
              <a:rPr lang="en-US" dirty="0"/>
              <a:t>Job  matching </a:t>
            </a:r>
            <a:endParaRPr lang="en-US" sz="1400" dirty="0"/>
          </a:p>
          <a:p>
            <a:pPr lvl="2" hangingPunct="0"/>
            <a:r>
              <a:rPr lang="en-US" dirty="0"/>
              <a:t>Career  progression </a:t>
            </a:r>
            <a:endParaRPr lang="en-US" sz="1400" dirty="0"/>
          </a:p>
          <a:p>
            <a:pPr lvl="2" hangingPunct="0"/>
            <a:r>
              <a:rPr lang="en-US" dirty="0"/>
              <a:t>Team  balance </a:t>
            </a:r>
            <a:endParaRPr lang="en-US" sz="1400" dirty="0"/>
          </a:p>
          <a:p>
            <a:pPr hangingPunct="0"/>
            <a:r>
              <a:rPr lang="en-US" dirty="0"/>
              <a:t>– Team organization – Motivation 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229600" cy="1143000"/>
          </a:xfrm>
        </p:spPr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498080" cy="5105400"/>
          </a:xfrm>
        </p:spPr>
        <p:txBody>
          <a:bodyPr/>
          <a:lstStyle/>
          <a:p>
            <a:pPr lvl="0" hangingPunct="0"/>
            <a:r>
              <a:rPr lang="en-US" dirty="0"/>
              <a:t>Process includes both management and technical methodologies. </a:t>
            </a:r>
          </a:p>
          <a:p>
            <a:pPr lvl="0" hangingPunct="0"/>
            <a:r>
              <a:rPr lang="en-US" dirty="0"/>
              <a:t>The effect that process has on </a:t>
            </a:r>
            <a:r>
              <a:rPr lang="en-US" dirty="0" smtClean="0"/>
              <a:t>a development </a:t>
            </a:r>
            <a:r>
              <a:rPr lang="en-US" dirty="0"/>
              <a:t>schedule is easier to assess than the effect that people have.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498080" cy="5257800"/>
          </a:xfrm>
        </p:spPr>
        <p:txBody>
          <a:bodyPr>
            <a:normAutofit/>
          </a:bodyPr>
          <a:lstStyle/>
          <a:p>
            <a:pPr lvl="0" hangingPunct="0"/>
            <a:r>
              <a:rPr lang="en-US" dirty="0"/>
              <a:t>A  focus  on  process  can  help: </a:t>
            </a:r>
          </a:p>
          <a:p>
            <a:pPr lvl="1" hangingPunct="0"/>
            <a:r>
              <a:rPr lang="en-US" dirty="0" smtClean="0"/>
              <a:t>Rework avoidance</a:t>
            </a:r>
          </a:p>
          <a:p>
            <a:pPr lvl="1" hangingPunct="0"/>
            <a:r>
              <a:rPr lang="en-US" dirty="0" smtClean="0"/>
              <a:t>Quality </a:t>
            </a:r>
            <a:r>
              <a:rPr lang="en-US" dirty="0"/>
              <a:t>assurance </a:t>
            </a:r>
          </a:p>
          <a:p>
            <a:pPr lvl="1" hangingPunct="0"/>
            <a:r>
              <a:rPr lang="en-US" dirty="0" smtClean="0"/>
              <a:t>Development  </a:t>
            </a:r>
            <a:r>
              <a:rPr lang="en-US" dirty="0"/>
              <a:t>fundamentals </a:t>
            </a:r>
          </a:p>
          <a:p>
            <a:pPr lvl="1" hangingPunct="0"/>
            <a:r>
              <a:rPr lang="en-US" dirty="0" smtClean="0"/>
              <a:t>Risk management</a:t>
            </a:r>
          </a:p>
          <a:p>
            <a:pPr lvl="1" hangingPunct="0"/>
            <a:r>
              <a:rPr lang="en-US" dirty="0" smtClean="0"/>
              <a:t>Resource </a:t>
            </a:r>
            <a:r>
              <a:rPr lang="en-US" dirty="0"/>
              <a:t>targeting </a:t>
            </a:r>
            <a:endParaRPr lang="en-US" dirty="0" smtClean="0"/>
          </a:p>
          <a:p>
            <a:pPr lvl="1" hangingPunct="0"/>
            <a:r>
              <a:rPr lang="en-US" dirty="0" smtClean="0"/>
              <a:t>Lifecycle </a:t>
            </a:r>
            <a:r>
              <a:rPr lang="en-US" dirty="0"/>
              <a:t>planning </a:t>
            </a:r>
          </a:p>
          <a:p>
            <a:pPr lvl="1" hangingPunct="0"/>
            <a:r>
              <a:rPr lang="en-US" dirty="0" smtClean="0"/>
              <a:t>Customer  </a:t>
            </a:r>
            <a:r>
              <a:rPr lang="en-US" dirty="0"/>
              <a:t>orientation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498080" cy="5181600"/>
          </a:xfrm>
        </p:spPr>
        <p:txBody>
          <a:bodyPr>
            <a:normAutofit/>
          </a:bodyPr>
          <a:lstStyle/>
          <a:p>
            <a:pPr lvl="0" hangingPunct="0"/>
            <a:r>
              <a:rPr lang="en-US" dirty="0"/>
              <a:t>Product size and product characteristics offer opportunities to cut development time. </a:t>
            </a:r>
          </a:p>
          <a:p>
            <a:pPr lvl="0" hangingPunct="0"/>
            <a:r>
              <a:rPr lang="en-US" dirty="0"/>
              <a:t>Product  size </a:t>
            </a:r>
          </a:p>
          <a:p>
            <a:pPr lvl="1" hangingPunct="0"/>
            <a:r>
              <a:rPr lang="en-US" dirty="0" smtClean="0"/>
              <a:t>Product </a:t>
            </a:r>
            <a:r>
              <a:rPr lang="en-US" dirty="0"/>
              <a:t>size is the largest single contributor to a development schedule. </a:t>
            </a:r>
          </a:p>
          <a:p>
            <a:pPr lvl="0" hangingPunct="0"/>
            <a:r>
              <a:rPr lang="en-US" dirty="0"/>
              <a:t>Product  characteristics  </a:t>
            </a:r>
          </a:p>
          <a:p>
            <a:pPr lvl="1" hangingPunct="0"/>
            <a:r>
              <a:rPr lang="en-US" dirty="0" smtClean="0"/>
              <a:t>A </a:t>
            </a:r>
            <a:r>
              <a:rPr lang="en-US" dirty="0"/>
              <a:t>product with ambiguous goals will take longer to develop than a product without goals.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3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 Characteristics  </a:t>
            </a:r>
            <a:r>
              <a:rPr lang="en-US" b="1" dirty="0">
                <a:effectLst/>
              </a:rPr>
              <a:t>of  </a:t>
            </a:r>
            <a:r>
              <a:rPr lang="en-US" b="1" dirty="0" smtClean="0">
                <a:effectLst/>
              </a:rPr>
              <a:t>RAD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RAD </a:t>
            </a:r>
            <a:r>
              <a:rPr lang="en-US" dirty="0" smtClean="0"/>
              <a:t>uses </a:t>
            </a:r>
            <a:r>
              <a:rPr lang="en-US" dirty="0" smtClean="0">
                <a:solidFill>
                  <a:srgbClr val="002060"/>
                </a:solidFill>
              </a:rPr>
              <a:t>hybrid teams</a:t>
            </a:r>
            <a:endParaRPr lang="en-US" sz="2800" dirty="0">
              <a:solidFill>
                <a:srgbClr val="002060"/>
              </a:solidFill>
            </a:endParaRPr>
          </a:p>
          <a:p>
            <a:pPr lvl="1"/>
            <a:r>
              <a:rPr lang="en-US" dirty="0"/>
              <a:t>Teams should consist of about </a:t>
            </a:r>
            <a:r>
              <a:rPr lang="en-US" dirty="0">
                <a:solidFill>
                  <a:srgbClr val="002060"/>
                </a:solidFill>
              </a:rPr>
              <a:t>6 people</a:t>
            </a:r>
            <a:r>
              <a:rPr lang="en-US" dirty="0"/>
              <a:t>, including both  developers and full-time users of the system plus anyone else who has a stake in the requirements.</a:t>
            </a:r>
            <a:endParaRPr lang="en-US" sz="2400" dirty="0"/>
          </a:p>
          <a:p>
            <a:pPr lvl="1"/>
            <a:r>
              <a:rPr lang="en-US" dirty="0"/>
              <a:t>Developers chosen for RAD teams should be </a:t>
            </a:r>
            <a:r>
              <a:rPr lang="en-US" dirty="0">
                <a:solidFill>
                  <a:srgbClr val="002060"/>
                </a:solidFill>
              </a:rPr>
              <a:t>multi-talented  "</a:t>
            </a:r>
            <a:r>
              <a:rPr lang="en-US" dirty="0" smtClean="0">
                <a:solidFill>
                  <a:srgbClr val="002060"/>
                </a:solidFill>
              </a:rPr>
              <a:t>renaissance</a:t>
            </a:r>
            <a:r>
              <a:rPr lang="en-US" dirty="0">
                <a:solidFill>
                  <a:srgbClr val="002060"/>
                </a:solidFill>
              </a:rPr>
              <a:t>" people</a:t>
            </a:r>
            <a:r>
              <a:rPr lang="en-US" dirty="0"/>
              <a:t> who are analysts, designers and  programmers all rolled into one.</a:t>
            </a:r>
            <a:endParaRPr lang="en-US" sz="2400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229600" cy="1143000"/>
          </a:xfrm>
        </p:spPr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498080" cy="5410200"/>
          </a:xfrm>
        </p:spPr>
        <p:txBody>
          <a:bodyPr/>
          <a:lstStyle/>
          <a:p>
            <a:pPr lvl="0" hangingPunct="0"/>
            <a:r>
              <a:rPr lang="en-US" dirty="0"/>
              <a:t>Changing from less effective tools to more effective tools can also be a fast way to improve your development speed. </a:t>
            </a:r>
          </a:p>
          <a:p>
            <a:r>
              <a:rPr lang="en-US" dirty="0"/>
              <a:t>Choosing tools effectively and managing the risks involved are key aspects of a rapid development initiative. </a:t>
            </a:r>
          </a:p>
        </p:txBody>
      </p:sp>
    </p:spTree>
    <p:extLst>
      <p:ext uri="{BB962C8B-B14F-4D97-AF65-F5344CB8AC3E}">
        <p14:creationId xmlns:p14="http://schemas.microsoft.com/office/powerpoint/2010/main" val="3516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Characteristics  </a:t>
            </a:r>
            <a:r>
              <a:rPr lang="en-US" b="1" dirty="0">
                <a:effectLst/>
              </a:rPr>
              <a:t>of  </a:t>
            </a:r>
            <a:r>
              <a:rPr lang="en-US" b="1" dirty="0" smtClean="0">
                <a:effectLst/>
              </a:rPr>
              <a:t>RAD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rmAutofit fontScale="92500" lnSpcReduction="20000"/>
          </a:bodyPr>
          <a:lstStyle/>
          <a:p>
            <a:pPr hangingPunct="0"/>
            <a:r>
              <a:rPr lang="en-US" dirty="0" smtClean="0"/>
              <a:t>RAD Uses  </a:t>
            </a:r>
            <a:r>
              <a:rPr lang="en-US" dirty="0"/>
              <a:t>specialized  tools  that  can  support,  </a:t>
            </a:r>
          </a:p>
          <a:p>
            <a:pPr marL="356616" lvl="1" indent="0" hangingPunct="0">
              <a:buNone/>
            </a:pPr>
            <a:r>
              <a:rPr lang="en-US" dirty="0"/>
              <a:t>–  “visual development”  </a:t>
            </a:r>
          </a:p>
          <a:p>
            <a:pPr marL="356616" lvl="1" indent="0" hangingPunct="0">
              <a:buNone/>
            </a:pPr>
            <a:r>
              <a:rPr lang="en-US" dirty="0"/>
              <a:t>– Creation of fake prototypes (pure simulations) </a:t>
            </a:r>
            <a:endParaRPr lang="en-US" dirty="0" smtClean="0"/>
          </a:p>
          <a:p>
            <a:pPr marL="356616" lvl="1" indent="0" hangingPunct="0">
              <a:buNone/>
            </a:pPr>
            <a:r>
              <a:rPr lang="en-US" dirty="0" smtClean="0"/>
              <a:t>– </a:t>
            </a:r>
            <a:r>
              <a:rPr lang="en-US" dirty="0"/>
              <a:t>Multiple programming languages  </a:t>
            </a:r>
          </a:p>
          <a:p>
            <a:pPr marL="356616" lvl="1" indent="0" hangingPunct="0">
              <a:buNone/>
            </a:pPr>
            <a:r>
              <a:rPr lang="en-US" dirty="0"/>
              <a:t>–  Team scheduling </a:t>
            </a:r>
          </a:p>
          <a:p>
            <a:pPr marL="356616" lvl="1" indent="0" hangingPunct="0">
              <a:buNone/>
            </a:pPr>
            <a:r>
              <a:rPr lang="en-US" dirty="0"/>
              <a:t>–  Team work and  collaboration </a:t>
            </a:r>
          </a:p>
          <a:p>
            <a:pPr marL="356616" lvl="1" indent="0" hangingPunct="0">
              <a:buNone/>
            </a:pPr>
            <a:r>
              <a:rPr lang="en-US" dirty="0"/>
              <a:t>– Use of reusable components (e.g. STL</a:t>
            </a:r>
            <a:r>
              <a:rPr lang="en-US" dirty="0" smtClean="0"/>
              <a:t>) </a:t>
            </a:r>
          </a:p>
          <a:p>
            <a:pPr marL="356616" lvl="1" indent="0" hangingPunct="0">
              <a:buNone/>
            </a:pPr>
            <a:r>
              <a:rPr lang="en-US" dirty="0" smtClean="0"/>
              <a:t>– Use </a:t>
            </a:r>
            <a:r>
              <a:rPr lang="en-US" dirty="0"/>
              <a:t>of standard APIs </a:t>
            </a:r>
          </a:p>
          <a:p>
            <a:pPr marL="356616" lvl="1" indent="0" hangingPunct="0">
              <a:buNone/>
            </a:pPr>
            <a:r>
              <a:rPr lang="en-US" dirty="0"/>
              <a:t>– Content </a:t>
            </a:r>
            <a:r>
              <a:rPr lang="en-US" dirty="0" smtClean="0"/>
              <a:t>Management</a:t>
            </a:r>
          </a:p>
          <a:p>
            <a:pPr marL="356616" lvl="1" indent="0" hangingPunct="0">
              <a:buNone/>
            </a:pPr>
            <a:r>
              <a:rPr lang="en-US" dirty="0" smtClean="0"/>
              <a:t>- Version </a:t>
            </a:r>
            <a:r>
              <a:rPr lang="en-US" dirty="0"/>
              <a:t>control Tools (e.g. CVS www.cvs.org) </a:t>
            </a:r>
          </a:p>
          <a:p>
            <a:pPr marL="3566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Characteristics  of  RAD  cont</a:t>
            </a:r>
            <a:r>
              <a:rPr lang="en-US" b="1" dirty="0" smtClean="0">
                <a:effectLst/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/>
          <a:lstStyle/>
          <a:p>
            <a:pPr hangingPunct="0"/>
            <a:r>
              <a:rPr lang="en-US" dirty="0" smtClean="0"/>
              <a:t>RAD uses   </a:t>
            </a:r>
            <a:r>
              <a:rPr lang="en-US" dirty="0"/>
              <a:t>“</a:t>
            </a:r>
            <a:r>
              <a:rPr lang="en-US" b="1" dirty="0" err="1"/>
              <a:t>Timeboxing</a:t>
            </a:r>
            <a:r>
              <a:rPr lang="en-US" b="1" dirty="0"/>
              <a:t>” </a:t>
            </a:r>
          </a:p>
          <a:p>
            <a:pPr marL="356616" lvl="1" indent="0" hangingPunct="0">
              <a:buNone/>
            </a:pPr>
            <a:r>
              <a:rPr lang="en-US" dirty="0"/>
              <a:t>– An approach of </a:t>
            </a:r>
            <a:r>
              <a:rPr lang="en-US" dirty="0">
                <a:solidFill>
                  <a:srgbClr val="002060"/>
                </a:solidFill>
              </a:rPr>
              <a:t>fixing the resource allocation </a:t>
            </a:r>
            <a:r>
              <a:rPr lang="en-US" dirty="0"/>
              <a:t>for a project or a part of a project </a:t>
            </a:r>
          </a:p>
          <a:p>
            <a:pPr marL="356616" lvl="1" indent="0" hangingPunct="0">
              <a:buNone/>
            </a:pPr>
            <a:r>
              <a:rPr lang="en-US" dirty="0"/>
              <a:t>– </a:t>
            </a:r>
            <a:r>
              <a:rPr lang="en-US" dirty="0">
                <a:solidFill>
                  <a:srgbClr val="002060"/>
                </a:solidFill>
              </a:rPr>
              <a:t>Secondary features may be dropped </a:t>
            </a:r>
            <a:r>
              <a:rPr lang="en-US" dirty="0"/>
              <a:t>in order to stay on schedule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Characteristics  of  RAD  cont</a:t>
            </a:r>
            <a:r>
              <a:rPr lang="en-US" b="1" dirty="0" smtClean="0">
                <a:effectLst/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5410200"/>
          </a:xfrm>
        </p:spPr>
        <p:txBody>
          <a:bodyPr>
            <a:normAutofit/>
          </a:bodyPr>
          <a:lstStyle/>
          <a:p>
            <a:pPr hangingPunct="0"/>
            <a:r>
              <a:rPr lang="en-US" dirty="0" smtClean="0"/>
              <a:t>RAD </a:t>
            </a:r>
            <a:r>
              <a:rPr lang="en-US" dirty="0" smtClean="0">
                <a:solidFill>
                  <a:srgbClr val="002060"/>
                </a:solidFill>
              </a:rPr>
              <a:t>uses  </a:t>
            </a:r>
            <a:r>
              <a:rPr lang="en-US" dirty="0">
                <a:solidFill>
                  <a:srgbClr val="002060"/>
                </a:solidFill>
              </a:rPr>
              <a:t>iterative,  evolutionary  prototyping </a:t>
            </a:r>
            <a:endParaRPr lang="en-US" sz="2800" dirty="0">
              <a:solidFill>
                <a:srgbClr val="002060"/>
              </a:solidFill>
            </a:endParaRPr>
          </a:p>
          <a:p>
            <a:pPr lvl="1" hangingPunct="0"/>
            <a:r>
              <a:rPr lang="en-US" dirty="0" smtClean="0"/>
              <a:t>JAD </a:t>
            </a:r>
            <a:r>
              <a:rPr lang="en-US" dirty="0"/>
              <a:t>(Joint  Application  Development) Meeting </a:t>
            </a:r>
            <a:endParaRPr lang="en-US" sz="2400" dirty="0"/>
          </a:p>
          <a:p>
            <a:pPr lvl="2" hangingPunct="0"/>
            <a:r>
              <a:rPr lang="en-US" dirty="0"/>
              <a:t>High-level end users and designers meet in a brainstorming session to generate a rough list of initial requirements. </a:t>
            </a:r>
            <a:endParaRPr lang="en-US" sz="1400" dirty="0"/>
          </a:p>
          <a:p>
            <a:pPr lvl="3" hangingPunct="0"/>
            <a:r>
              <a:rPr lang="en-US" dirty="0"/>
              <a:t>Developers talk  and  listen </a:t>
            </a:r>
            <a:endParaRPr lang="en-US" dirty="0" smtClean="0"/>
          </a:p>
          <a:p>
            <a:pPr lvl="3" hangingPunct="0"/>
            <a:r>
              <a:rPr lang="en-US" dirty="0" smtClean="0"/>
              <a:t>customers </a:t>
            </a:r>
            <a:r>
              <a:rPr lang="en-US" dirty="0"/>
              <a:t>talk  and  listen </a:t>
            </a:r>
            <a:endParaRPr lang="en-US" dirty="0" smtClean="0"/>
          </a:p>
          <a:p>
            <a:pPr lvl="3" hangingPunct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28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050"/>
            <a:ext cx="7498080" cy="1143000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Characteristics  of  RAD  cont</a:t>
            </a:r>
            <a:r>
              <a:rPr lang="en-US" b="1" dirty="0" smtClean="0">
                <a:effectLst/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458200" cy="5867400"/>
          </a:xfrm>
        </p:spPr>
        <p:txBody>
          <a:bodyPr>
            <a:normAutofit fontScale="92500" lnSpcReduction="20000"/>
          </a:bodyPr>
          <a:lstStyle/>
          <a:p>
            <a:pPr hangingPunct="0"/>
            <a:r>
              <a:rPr lang="en-US" dirty="0" smtClean="0"/>
              <a:t>RAD uses  iterative,  evolutionary  prototyping 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sz="1600" dirty="0" smtClean="0"/>
          </a:p>
          <a:p>
            <a:pPr lvl="1" hangingPunct="0"/>
            <a:r>
              <a:rPr lang="en-US" dirty="0" smtClean="0"/>
              <a:t> </a:t>
            </a:r>
            <a:r>
              <a:rPr lang="en-US" dirty="0"/>
              <a:t>Iterative  Until  Done  </a:t>
            </a:r>
            <a:endParaRPr lang="en-US" sz="1200" dirty="0"/>
          </a:p>
          <a:p>
            <a:pPr lvl="2" hangingPunct="0"/>
            <a:r>
              <a:rPr lang="en-US" dirty="0"/>
              <a:t>Developers build/refine prototype based on current requirements  </a:t>
            </a:r>
            <a:endParaRPr lang="en-US" sz="1400" dirty="0"/>
          </a:p>
          <a:p>
            <a:pPr lvl="2" hangingPunct="0"/>
            <a:r>
              <a:rPr lang="en-US" dirty="0"/>
              <a:t>Designers  review  the  prototype </a:t>
            </a:r>
            <a:endParaRPr lang="en-US" sz="1400" dirty="0"/>
          </a:p>
          <a:p>
            <a:pPr lvl="2" hangingPunct="0"/>
            <a:r>
              <a:rPr lang="en-US" dirty="0"/>
              <a:t>Customers try out the prototype and refine their </a:t>
            </a:r>
            <a:r>
              <a:rPr lang="en-US" dirty="0" smtClean="0"/>
              <a:t>requirements</a:t>
            </a:r>
          </a:p>
          <a:p>
            <a:pPr lvl="2" hangingPunct="0"/>
            <a:r>
              <a:rPr lang="en-US" dirty="0" smtClean="0"/>
              <a:t> FOCUS </a:t>
            </a:r>
            <a:r>
              <a:rPr lang="en-US" dirty="0"/>
              <a:t>GROUP meeting </a:t>
            </a:r>
            <a:endParaRPr lang="en-US" sz="2000" dirty="0"/>
          </a:p>
          <a:p>
            <a:pPr lvl="3" hangingPunct="0"/>
            <a:r>
              <a:rPr lang="en-US" dirty="0"/>
              <a:t>Customers and developers meet to review product together, refine requirements and generate change requests. </a:t>
            </a:r>
            <a:endParaRPr lang="en-US" sz="400" dirty="0"/>
          </a:p>
          <a:p>
            <a:pPr marL="603504" lvl="2" indent="0">
              <a:buNone/>
            </a:pPr>
            <a:endParaRPr lang="en-US" sz="600" dirty="0"/>
          </a:p>
          <a:p>
            <a:pPr marL="1979676" lvl="7" indent="-342900" hangingPunct="0"/>
            <a:r>
              <a:rPr lang="en-US" dirty="0" smtClean="0"/>
              <a:t> </a:t>
            </a:r>
            <a:r>
              <a:rPr lang="en-US" dirty="0"/>
              <a:t>Typically  developers listen  and  customers 	talk </a:t>
            </a:r>
            <a:endParaRPr lang="en-US" sz="400" dirty="0"/>
          </a:p>
          <a:p>
            <a:pPr marL="603504" lvl="2" indent="0">
              <a:buNone/>
            </a:pPr>
            <a:endParaRPr lang="en-US" sz="600" dirty="0"/>
          </a:p>
          <a:p>
            <a:pPr lvl="2" hangingPunct="0"/>
            <a:r>
              <a:rPr lang="en-US" dirty="0"/>
              <a:t>Requirements and Change requests are “</a:t>
            </a:r>
            <a:r>
              <a:rPr lang="en-US" dirty="0" err="1"/>
              <a:t>timeboxed</a:t>
            </a:r>
            <a:r>
              <a:rPr lang="en-US" dirty="0"/>
              <a:t>” </a:t>
            </a:r>
            <a:endParaRPr lang="en-US" sz="800" dirty="0"/>
          </a:p>
          <a:p>
            <a:pPr marL="603504" lvl="2" indent="0">
              <a:buNone/>
            </a:pPr>
            <a:endParaRPr lang="en-US" sz="600" dirty="0"/>
          </a:p>
          <a:p>
            <a:pPr marL="1357884" lvl="4" indent="-342900" hangingPunct="0"/>
            <a:r>
              <a:rPr lang="en-US" dirty="0" smtClean="0"/>
              <a:t> </a:t>
            </a:r>
            <a:r>
              <a:rPr lang="en-US" dirty="0"/>
              <a:t>Changes that cannot be accommodated within  </a:t>
            </a:r>
            <a:r>
              <a:rPr lang="en-US" dirty="0" smtClean="0"/>
              <a:t>existing </a:t>
            </a:r>
            <a:r>
              <a:rPr lang="en-US" dirty="0" err="1"/>
              <a:t>timeboxes</a:t>
            </a:r>
            <a:r>
              <a:rPr lang="en-US" dirty="0"/>
              <a:t> are eliminated </a:t>
            </a:r>
            <a:endParaRPr lang="en-US" sz="400" dirty="0"/>
          </a:p>
          <a:p>
            <a:pPr marL="1186434" lvl="4" indent="-171450"/>
            <a:endParaRPr lang="en-US" sz="200" dirty="0"/>
          </a:p>
          <a:p>
            <a:pPr marL="1357884" lvl="4" indent="-342900"/>
            <a:r>
              <a:rPr lang="en-US" dirty="0" smtClean="0"/>
              <a:t> </a:t>
            </a:r>
            <a:r>
              <a:rPr lang="en-US" dirty="0"/>
              <a:t>If necessary to stay “in the box”, secondary </a:t>
            </a:r>
            <a:r>
              <a:rPr lang="en-US" dirty="0" smtClean="0"/>
              <a:t> requirements </a:t>
            </a:r>
            <a:r>
              <a:rPr lang="en-US" dirty="0"/>
              <a:t>are </a:t>
            </a:r>
            <a:r>
              <a:rPr lang="en-US" dirty="0" smtClean="0"/>
              <a:t>dropped</a:t>
            </a:r>
            <a:endParaRPr lang="en-US" sz="7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Characteristics  of  RAD  cont</a:t>
            </a:r>
            <a:r>
              <a:rPr lang="en-US" b="1" dirty="0" smtClean="0">
                <a:effectLst/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4800600"/>
          </a:xfrm>
        </p:spPr>
        <p:txBody>
          <a:bodyPr>
            <a:noAutofit/>
          </a:bodyPr>
          <a:lstStyle/>
          <a:p>
            <a:pPr hangingPunct="0"/>
            <a:r>
              <a:rPr lang="en-US" sz="2400" dirty="0"/>
              <a:t>Typically  iterations  take  a  limited  time  (usually  1- </a:t>
            </a:r>
            <a:r>
              <a:rPr lang="en-US" sz="2400" dirty="0" smtClean="0"/>
              <a:t>weeks</a:t>
            </a:r>
            <a:r>
              <a:rPr lang="en-US" sz="2400" dirty="0"/>
              <a:t>) </a:t>
            </a:r>
          </a:p>
          <a:p>
            <a:pPr hangingPunct="0"/>
            <a:r>
              <a:rPr lang="en-US" sz="2400" dirty="0"/>
              <a:t>At some stage exploratory prototypes may evolve into operational prototypes </a:t>
            </a:r>
          </a:p>
          <a:p>
            <a:pPr hangingPunct="0"/>
            <a:r>
              <a:rPr lang="en-US" sz="2400" dirty="0" smtClean="0"/>
              <a:t>Focus  </a:t>
            </a:r>
            <a:r>
              <a:rPr lang="en-US" sz="2400" dirty="0"/>
              <a:t>Group  Sessions </a:t>
            </a:r>
            <a:r>
              <a:rPr lang="en-US" sz="2400" b="1" dirty="0"/>
              <a:t> </a:t>
            </a:r>
            <a:endParaRPr lang="en-US" sz="2400" dirty="0"/>
          </a:p>
          <a:p>
            <a:pPr lvl="2" hangingPunct="0"/>
            <a:r>
              <a:rPr lang="en-US" b="1" dirty="0"/>
              <a:t>last  only  few  hours </a:t>
            </a:r>
            <a:r>
              <a:rPr lang="en-US" b="1" dirty="0" smtClean="0"/>
              <a:t>(2 hours)</a:t>
            </a:r>
            <a:endParaRPr lang="en-US" sz="2400" dirty="0"/>
          </a:p>
          <a:p>
            <a:pPr lvl="2" hangingPunct="0"/>
            <a:r>
              <a:rPr lang="en-US" b="1" dirty="0"/>
              <a:t>are led by an experienced facilitator, who keeps the group focused by </a:t>
            </a:r>
            <a:endParaRPr lang="en-US" b="1" dirty="0" smtClean="0"/>
          </a:p>
          <a:p>
            <a:pPr lvl="3" hangingPunct="0"/>
            <a:r>
              <a:rPr lang="en-US" dirty="0" smtClean="0"/>
              <a:t>By Having clear goals regarding the kind of information that needs to be elicited</a:t>
            </a:r>
            <a:endParaRPr lang="en-US" dirty="0"/>
          </a:p>
          <a:p>
            <a:pPr lvl="3" hangingPunct="0"/>
            <a:r>
              <a:rPr lang="en-US" sz="2000" dirty="0" smtClean="0"/>
              <a:t>By Preparing an issue oriented agenda</a:t>
            </a:r>
            <a:r>
              <a:rPr lang="en-US" dirty="0" smtClean="0"/>
              <a:t> in </a:t>
            </a:r>
            <a:r>
              <a:rPr lang="en-US" dirty="0"/>
              <a:t>a</a:t>
            </a:r>
            <a:r>
              <a:rPr lang="en-US" sz="2000" dirty="0" smtClean="0"/>
              <a:t>dvance of the meeting</a:t>
            </a:r>
          </a:p>
          <a:p>
            <a:pPr lvl="3" hangingPunct="0"/>
            <a:r>
              <a:rPr lang="en-US" dirty="0" smtClean="0"/>
              <a:t>By Ensuring that adequate discussion is directed toward each issue</a:t>
            </a:r>
          </a:p>
          <a:p>
            <a:pPr lvl="3" hangingPunct="0"/>
            <a:r>
              <a:rPr lang="en-US" sz="2000" dirty="0" smtClean="0"/>
              <a:t>By Ensuring everyone in the meeting has adequate opportunity to participate</a:t>
            </a:r>
          </a:p>
          <a:p>
            <a:pPr lvl="2" hangingPunct="0"/>
            <a:r>
              <a:rPr lang="en-US" b="1" dirty="0" smtClean="0"/>
              <a:t>FGS </a:t>
            </a:r>
            <a:r>
              <a:rPr lang="en-US" b="1" dirty="0"/>
              <a:t>followed by a report from the facilitator</a:t>
            </a:r>
          </a:p>
          <a:p>
            <a:pPr marL="82296" indent="0" hangingPunc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10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An iterative development process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543800" cy="34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87815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6388"/>
            <a:ext cx="8534400" cy="917575"/>
          </a:xfrm>
        </p:spPr>
        <p:txBody>
          <a:bodyPr/>
          <a:lstStyle/>
          <a:p>
            <a:r>
              <a:rPr lang="en-US" sz="3600"/>
              <a:t>Advantages of incremental development</a:t>
            </a:r>
            <a:endParaRPr lang="en-US"/>
          </a:p>
        </p:txBody>
      </p:sp>
      <p:sp>
        <p:nvSpPr>
          <p:cNvPr id="1162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2211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Accelerated delivery of customer services</a:t>
            </a:r>
            <a:r>
              <a:rPr lang="en-US" dirty="0"/>
              <a:t>. Each increment delivers the highest priority functionality to the customer.</a:t>
            </a:r>
          </a:p>
          <a:p>
            <a:r>
              <a:rPr lang="en-US" dirty="0">
                <a:solidFill>
                  <a:schemeClr val="accent1"/>
                </a:solidFill>
              </a:rPr>
              <a:t>User engagement with the system</a:t>
            </a:r>
            <a:r>
              <a:rPr lang="en-US" dirty="0"/>
              <a:t>. Users have to be involved in the development which means the system is more likely to meet their requirements and the users are more committed to the system.</a:t>
            </a:r>
          </a:p>
        </p:txBody>
      </p:sp>
    </p:spTree>
    <p:extLst>
      <p:ext uri="{BB962C8B-B14F-4D97-AF65-F5344CB8AC3E}">
        <p14:creationId xmlns:p14="http://schemas.microsoft.com/office/powerpoint/2010/main" val="219506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D6EB70-AC5D-4C93-8EC9-DDBA92A97C78}" vid="{AD4A3A70-3E62-4EFF-A645-92967231B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176</TotalTime>
  <Words>660</Words>
  <Application>Microsoft Office PowerPoint</Application>
  <PresentationFormat>On-screen Show (4:3)</PresentationFormat>
  <Paragraphs>135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Theme1</vt:lpstr>
      <vt:lpstr>1_HNDIT</vt:lpstr>
      <vt:lpstr>IT2311- Rapid Application Development</vt:lpstr>
      <vt:lpstr> Characteristics  of  RAD</vt:lpstr>
      <vt:lpstr>Characteristics  of  RAD</vt:lpstr>
      <vt:lpstr>Characteristics  of  RAD  cont.</vt:lpstr>
      <vt:lpstr>Characteristics  of  RAD  cont.</vt:lpstr>
      <vt:lpstr>Characteristics  of  RAD  cont.</vt:lpstr>
      <vt:lpstr>Characteristics  of  RAD  cont.</vt:lpstr>
      <vt:lpstr>An iterative development process</vt:lpstr>
      <vt:lpstr>Advantages of incremental development</vt:lpstr>
      <vt:lpstr>Problems with incremental development</vt:lpstr>
      <vt:lpstr>RAD environment tools</vt:lpstr>
      <vt:lpstr>A RAD environment</vt:lpstr>
      <vt:lpstr>Rapid  development  strategy</vt:lpstr>
      <vt:lpstr>Four dimensions of Development speed</vt:lpstr>
      <vt:lpstr>People</vt:lpstr>
      <vt:lpstr>People Cont.</vt:lpstr>
      <vt:lpstr>Process</vt:lpstr>
      <vt:lpstr>Process Cont.</vt:lpstr>
      <vt:lpstr>Product</vt:lpstr>
      <vt:lpstr>Technology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IT3101- Rapid Application Development</dc:title>
  <dc:creator>owner</dc:creator>
  <cp:lastModifiedBy>MAC</cp:lastModifiedBy>
  <cp:revision>28</cp:revision>
  <dcterms:created xsi:type="dcterms:W3CDTF">2014-03-06T05:44:51Z</dcterms:created>
  <dcterms:modified xsi:type="dcterms:W3CDTF">2018-08-02T17:51:03Z</dcterms:modified>
</cp:coreProperties>
</file>