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sldIdLst>
    <p:sldId id="256" r:id="rId2"/>
    <p:sldId id="289" r:id="rId3"/>
    <p:sldId id="257" r:id="rId4"/>
    <p:sldId id="259" r:id="rId5"/>
    <p:sldId id="285" r:id="rId6"/>
    <p:sldId id="284" r:id="rId7"/>
    <p:sldId id="260" r:id="rId8"/>
    <p:sldId id="261" r:id="rId9"/>
    <p:sldId id="286" r:id="rId10"/>
    <p:sldId id="287" r:id="rId11"/>
    <p:sldId id="28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297" r:id="rId48"/>
    <p:sldId id="319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36836-4AE6-4157-AFFC-A12FDF2BF3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6B37A8-A6B6-4B70-893A-C8A014BA9D72}">
      <dgm:prSet phldrT="[Text]" custT="1"/>
      <dgm:spPr/>
      <dgm:t>
        <a:bodyPr/>
        <a:lstStyle/>
        <a:p>
          <a:r>
            <a:rPr lang="en-GB" sz="2000" dirty="0" smtClean="0"/>
            <a:t>Data Type</a:t>
          </a:r>
          <a:endParaRPr lang="en-GB" sz="2000" dirty="0"/>
        </a:p>
      </dgm:t>
    </dgm:pt>
    <dgm:pt modelId="{C6930A2F-1A77-4068-92BC-9C3973915246}" type="parTrans" cxnId="{18DBB4D3-1527-4255-BA6F-3239FE30418E}">
      <dgm:prSet/>
      <dgm:spPr/>
      <dgm:t>
        <a:bodyPr/>
        <a:lstStyle/>
        <a:p>
          <a:endParaRPr lang="en-GB"/>
        </a:p>
      </dgm:t>
    </dgm:pt>
    <dgm:pt modelId="{24E0F151-615C-44A0-80AB-21005EBD3BED}" type="sibTrans" cxnId="{18DBB4D3-1527-4255-BA6F-3239FE30418E}">
      <dgm:prSet/>
      <dgm:spPr/>
      <dgm:t>
        <a:bodyPr/>
        <a:lstStyle/>
        <a:p>
          <a:endParaRPr lang="en-GB"/>
        </a:p>
      </dgm:t>
    </dgm:pt>
    <dgm:pt modelId="{1E00978C-8C4C-4774-93B8-EF969567B801}">
      <dgm:prSet phldrT="[Text]" custT="1"/>
      <dgm:spPr/>
      <dgm:t>
        <a:bodyPr/>
        <a:lstStyle/>
        <a:p>
          <a:r>
            <a:rPr lang="en-GB" sz="1800" dirty="0" smtClean="0"/>
            <a:t>Value Data Type (Variable data will change using Value)</a:t>
          </a:r>
          <a:endParaRPr lang="en-GB" sz="1800" dirty="0"/>
        </a:p>
      </dgm:t>
    </dgm:pt>
    <dgm:pt modelId="{923316D4-6FED-4702-8D1D-8B98179D2338}" type="parTrans" cxnId="{ED7C89DC-F772-4BA6-8A76-5A9FC7B36299}">
      <dgm:prSet/>
      <dgm:spPr/>
      <dgm:t>
        <a:bodyPr/>
        <a:lstStyle/>
        <a:p>
          <a:endParaRPr lang="en-GB"/>
        </a:p>
      </dgm:t>
    </dgm:pt>
    <dgm:pt modelId="{DD5FA983-37E1-45A6-AB37-BC83F5332DA9}" type="sibTrans" cxnId="{ED7C89DC-F772-4BA6-8A76-5A9FC7B36299}">
      <dgm:prSet/>
      <dgm:spPr/>
      <dgm:t>
        <a:bodyPr/>
        <a:lstStyle/>
        <a:p>
          <a:endParaRPr lang="en-GB"/>
        </a:p>
      </dgm:t>
    </dgm:pt>
    <dgm:pt modelId="{CC2ADA3F-042E-474B-B9EB-C61A6487FD68}">
      <dgm:prSet phldrT="[Text]" custT="1"/>
      <dgm:spPr/>
      <dgm:t>
        <a:bodyPr/>
        <a:lstStyle/>
        <a:p>
          <a:r>
            <a:rPr lang="en-GB" sz="1600" dirty="0" smtClean="0"/>
            <a:t>In build</a:t>
          </a:r>
        </a:p>
        <a:p>
          <a:r>
            <a:rPr lang="en-GB" sz="1600" dirty="0" err="1" smtClean="0"/>
            <a:t>Eg</a:t>
          </a:r>
          <a:r>
            <a:rPr lang="en-GB" sz="1600" dirty="0" smtClean="0"/>
            <a:t>: Integer ,String ,Single, Double, Date, Decimal, Boolean</a:t>
          </a:r>
          <a:endParaRPr lang="en-GB" sz="1600" dirty="0"/>
        </a:p>
      </dgm:t>
    </dgm:pt>
    <dgm:pt modelId="{387A48CB-4F14-450F-9676-732A1C8457F6}" type="parTrans" cxnId="{7269A6F2-756F-4EB3-B7FD-38205D90F4B2}">
      <dgm:prSet/>
      <dgm:spPr/>
      <dgm:t>
        <a:bodyPr/>
        <a:lstStyle/>
        <a:p>
          <a:endParaRPr lang="en-GB"/>
        </a:p>
      </dgm:t>
    </dgm:pt>
    <dgm:pt modelId="{0C7D05A2-9A96-4015-96D5-27D9C12EFD16}" type="sibTrans" cxnId="{7269A6F2-756F-4EB3-B7FD-38205D90F4B2}">
      <dgm:prSet/>
      <dgm:spPr/>
      <dgm:t>
        <a:bodyPr/>
        <a:lstStyle/>
        <a:p>
          <a:endParaRPr lang="en-GB"/>
        </a:p>
      </dgm:t>
    </dgm:pt>
    <dgm:pt modelId="{5DDD1396-CC02-4B0E-8D69-12D4C2C42FCB}">
      <dgm:prSet phldrT="[Text]" custT="1"/>
      <dgm:spPr/>
      <dgm:t>
        <a:bodyPr/>
        <a:lstStyle/>
        <a:p>
          <a:r>
            <a:rPr lang="en-GB" sz="1600" dirty="0" smtClean="0"/>
            <a:t>User Define (User created data type) </a:t>
          </a:r>
          <a:endParaRPr lang="en-GB" sz="1600" dirty="0"/>
        </a:p>
      </dgm:t>
    </dgm:pt>
    <dgm:pt modelId="{6A28826D-BD71-4637-99B8-C47FA52AC982}" type="parTrans" cxnId="{F564DF3F-D69F-4D2F-9CD3-52A960CB26AC}">
      <dgm:prSet/>
      <dgm:spPr/>
      <dgm:t>
        <a:bodyPr/>
        <a:lstStyle/>
        <a:p>
          <a:endParaRPr lang="en-GB"/>
        </a:p>
      </dgm:t>
    </dgm:pt>
    <dgm:pt modelId="{2A772EBC-B1A1-4305-8F36-5F78AA397DC5}" type="sibTrans" cxnId="{F564DF3F-D69F-4D2F-9CD3-52A960CB26AC}">
      <dgm:prSet/>
      <dgm:spPr/>
      <dgm:t>
        <a:bodyPr/>
        <a:lstStyle/>
        <a:p>
          <a:endParaRPr lang="en-GB"/>
        </a:p>
      </dgm:t>
    </dgm:pt>
    <dgm:pt modelId="{53C14D28-E5D9-41EF-83DE-2ACC77B70EDB}">
      <dgm:prSet phldrT="[Text]" custT="1"/>
      <dgm:spPr/>
      <dgm:t>
        <a:bodyPr/>
        <a:lstStyle/>
        <a:p>
          <a:r>
            <a:rPr lang="en-GB" sz="1800" dirty="0" smtClean="0"/>
            <a:t>Reference Data Type (Variable Values will change referencing the memory location)</a:t>
          </a:r>
        </a:p>
        <a:p>
          <a:r>
            <a:rPr lang="en-GB" sz="1800" dirty="0" err="1" smtClean="0"/>
            <a:t>Eg</a:t>
          </a:r>
          <a:r>
            <a:rPr lang="en-GB" sz="1800" dirty="0" smtClean="0"/>
            <a:t> : Arrays</a:t>
          </a:r>
        </a:p>
        <a:p>
          <a:r>
            <a:rPr lang="en-GB" sz="1800" dirty="0" smtClean="0"/>
            <a:t>String classes</a:t>
          </a:r>
          <a:endParaRPr lang="en-GB" sz="1800" dirty="0"/>
        </a:p>
      </dgm:t>
    </dgm:pt>
    <dgm:pt modelId="{EB0FD1F4-F564-4687-B7D1-C218F8372559}" type="parTrans" cxnId="{DBD70A32-F9DB-4229-9788-D7D5AC418CE3}">
      <dgm:prSet/>
      <dgm:spPr/>
      <dgm:t>
        <a:bodyPr/>
        <a:lstStyle/>
        <a:p>
          <a:endParaRPr lang="en-GB"/>
        </a:p>
      </dgm:t>
    </dgm:pt>
    <dgm:pt modelId="{C37A4D63-F061-4FE2-B7C9-CACE9B758B96}" type="sibTrans" cxnId="{DBD70A32-F9DB-4229-9788-D7D5AC418CE3}">
      <dgm:prSet/>
      <dgm:spPr/>
      <dgm:t>
        <a:bodyPr/>
        <a:lstStyle/>
        <a:p>
          <a:endParaRPr lang="en-GB"/>
        </a:p>
      </dgm:t>
    </dgm:pt>
    <dgm:pt modelId="{1462AACE-B1E1-4952-AA7E-D579B6E07A48}" type="pres">
      <dgm:prSet presAssocID="{54C36836-4AE6-4157-AFFC-A12FDF2BF3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0CC036E-BC4A-43C8-A2A6-89535D96F4DA}" type="pres">
      <dgm:prSet presAssocID="{EE6B37A8-A6B6-4B70-893A-C8A014BA9D72}" presName="hierRoot1" presStyleCnt="0"/>
      <dgm:spPr/>
    </dgm:pt>
    <dgm:pt modelId="{A571891B-273F-4C45-8EEF-7E737CBBC66F}" type="pres">
      <dgm:prSet presAssocID="{EE6B37A8-A6B6-4B70-893A-C8A014BA9D72}" presName="composite" presStyleCnt="0"/>
      <dgm:spPr/>
    </dgm:pt>
    <dgm:pt modelId="{7A03A23D-9C30-4A4A-AA2B-D910B759148C}" type="pres">
      <dgm:prSet presAssocID="{EE6B37A8-A6B6-4B70-893A-C8A014BA9D72}" presName="background" presStyleLbl="node0" presStyleIdx="0" presStyleCnt="1"/>
      <dgm:spPr/>
    </dgm:pt>
    <dgm:pt modelId="{6CB2FD16-6C15-4F17-AE2A-1B3AF2FA45E5}" type="pres">
      <dgm:prSet presAssocID="{EE6B37A8-A6B6-4B70-893A-C8A014BA9D7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ED8FA8F-5408-4CBD-B591-4BB9740B263E}" type="pres">
      <dgm:prSet presAssocID="{EE6B37A8-A6B6-4B70-893A-C8A014BA9D72}" presName="hierChild2" presStyleCnt="0"/>
      <dgm:spPr/>
    </dgm:pt>
    <dgm:pt modelId="{D8DE36F3-0E12-459B-B9A2-3D06C8E66A84}" type="pres">
      <dgm:prSet presAssocID="{923316D4-6FED-4702-8D1D-8B98179D2338}" presName="Name10" presStyleLbl="parChTrans1D2" presStyleIdx="0" presStyleCnt="2"/>
      <dgm:spPr/>
      <dgm:t>
        <a:bodyPr/>
        <a:lstStyle/>
        <a:p>
          <a:endParaRPr lang="en-GB"/>
        </a:p>
      </dgm:t>
    </dgm:pt>
    <dgm:pt modelId="{B24CAED4-6FF6-4461-9DDC-8B6B8F72B7F8}" type="pres">
      <dgm:prSet presAssocID="{1E00978C-8C4C-4774-93B8-EF969567B801}" presName="hierRoot2" presStyleCnt="0"/>
      <dgm:spPr/>
    </dgm:pt>
    <dgm:pt modelId="{5AE6031D-CADF-4794-912F-111EBE91E21B}" type="pres">
      <dgm:prSet presAssocID="{1E00978C-8C4C-4774-93B8-EF969567B801}" presName="composite2" presStyleCnt="0"/>
      <dgm:spPr/>
    </dgm:pt>
    <dgm:pt modelId="{06529321-BC18-40B0-B3DE-23C357BF3739}" type="pres">
      <dgm:prSet presAssocID="{1E00978C-8C4C-4774-93B8-EF969567B801}" presName="background2" presStyleLbl="node2" presStyleIdx="0" presStyleCnt="2"/>
      <dgm:spPr/>
    </dgm:pt>
    <dgm:pt modelId="{7E0ED15C-73A1-4025-AE70-52B1ACF4C04E}" type="pres">
      <dgm:prSet presAssocID="{1E00978C-8C4C-4774-93B8-EF969567B801}" presName="text2" presStyleLbl="fgAcc2" presStyleIdx="0" presStyleCnt="2" custScaleX="16124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823D7CB-9386-4BD3-B46A-5E7E2FA41C52}" type="pres">
      <dgm:prSet presAssocID="{1E00978C-8C4C-4774-93B8-EF969567B801}" presName="hierChild3" presStyleCnt="0"/>
      <dgm:spPr/>
    </dgm:pt>
    <dgm:pt modelId="{8D8EA95D-883A-455E-AD43-0BE7224449AF}" type="pres">
      <dgm:prSet presAssocID="{387A48CB-4F14-450F-9676-732A1C8457F6}" presName="Name17" presStyleLbl="parChTrans1D3" presStyleIdx="0" presStyleCnt="2"/>
      <dgm:spPr/>
      <dgm:t>
        <a:bodyPr/>
        <a:lstStyle/>
        <a:p>
          <a:endParaRPr lang="en-GB"/>
        </a:p>
      </dgm:t>
    </dgm:pt>
    <dgm:pt modelId="{CFF3CB63-E6F4-4FC0-A243-3F0258384A11}" type="pres">
      <dgm:prSet presAssocID="{CC2ADA3F-042E-474B-B9EB-C61A6487FD68}" presName="hierRoot3" presStyleCnt="0"/>
      <dgm:spPr/>
    </dgm:pt>
    <dgm:pt modelId="{035A400A-8283-4505-B07C-B57CC3690D42}" type="pres">
      <dgm:prSet presAssocID="{CC2ADA3F-042E-474B-B9EB-C61A6487FD68}" presName="composite3" presStyleCnt="0"/>
      <dgm:spPr/>
    </dgm:pt>
    <dgm:pt modelId="{42A1B66D-B9BE-49AE-A1CE-7FBE63ED889D}" type="pres">
      <dgm:prSet presAssocID="{CC2ADA3F-042E-474B-B9EB-C61A6487FD68}" presName="background3" presStyleLbl="node3" presStyleIdx="0" presStyleCnt="2"/>
      <dgm:spPr/>
    </dgm:pt>
    <dgm:pt modelId="{AB909224-B44E-464E-9730-F60ED3615536}" type="pres">
      <dgm:prSet presAssocID="{CC2ADA3F-042E-474B-B9EB-C61A6487FD68}" presName="text3" presStyleLbl="fgAcc3" presStyleIdx="0" presStyleCnt="2" custScaleX="114788" custScaleY="9515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D5CCFDD-0DDB-4C17-97CD-C9D8448EF0AF}" type="pres">
      <dgm:prSet presAssocID="{CC2ADA3F-042E-474B-B9EB-C61A6487FD68}" presName="hierChild4" presStyleCnt="0"/>
      <dgm:spPr/>
    </dgm:pt>
    <dgm:pt modelId="{85BB366C-C6C1-46AD-A151-9E9B195D3749}" type="pres">
      <dgm:prSet presAssocID="{6A28826D-BD71-4637-99B8-C47FA52AC982}" presName="Name17" presStyleLbl="parChTrans1D3" presStyleIdx="1" presStyleCnt="2"/>
      <dgm:spPr/>
      <dgm:t>
        <a:bodyPr/>
        <a:lstStyle/>
        <a:p>
          <a:endParaRPr lang="en-GB"/>
        </a:p>
      </dgm:t>
    </dgm:pt>
    <dgm:pt modelId="{F444E086-A28F-44EE-891C-3368C8A2C0E3}" type="pres">
      <dgm:prSet presAssocID="{5DDD1396-CC02-4B0E-8D69-12D4C2C42FCB}" presName="hierRoot3" presStyleCnt="0"/>
      <dgm:spPr/>
    </dgm:pt>
    <dgm:pt modelId="{561FF9C2-0035-4DE7-A226-1C4E1A4C9150}" type="pres">
      <dgm:prSet presAssocID="{5DDD1396-CC02-4B0E-8D69-12D4C2C42FCB}" presName="composite3" presStyleCnt="0"/>
      <dgm:spPr/>
    </dgm:pt>
    <dgm:pt modelId="{4210977D-D1F5-4FCC-99B9-E1A5693265B1}" type="pres">
      <dgm:prSet presAssocID="{5DDD1396-CC02-4B0E-8D69-12D4C2C42FCB}" presName="background3" presStyleLbl="node3" presStyleIdx="1" presStyleCnt="2"/>
      <dgm:spPr/>
    </dgm:pt>
    <dgm:pt modelId="{14BDAF17-54FC-47FD-ABB0-6BC9A883A3C4}" type="pres">
      <dgm:prSet presAssocID="{5DDD1396-CC02-4B0E-8D69-12D4C2C42FC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CA75A0F-11E2-4224-9A71-788B38A1DC9E}" type="pres">
      <dgm:prSet presAssocID="{5DDD1396-CC02-4B0E-8D69-12D4C2C42FCB}" presName="hierChild4" presStyleCnt="0"/>
      <dgm:spPr/>
    </dgm:pt>
    <dgm:pt modelId="{82665E46-7D46-4459-AEE8-9D2EC6C865C9}" type="pres">
      <dgm:prSet presAssocID="{EB0FD1F4-F564-4687-B7D1-C218F8372559}" presName="Name10" presStyleLbl="parChTrans1D2" presStyleIdx="1" presStyleCnt="2"/>
      <dgm:spPr/>
      <dgm:t>
        <a:bodyPr/>
        <a:lstStyle/>
        <a:p>
          <a:endParaRPr lang="en-GB"/>
        </a:p>
      </dgm:t>
    </dgm:pt>
    <dgm:pt modelId="{9F2147B0-C846-45DD-AFBD-A9FBF0D487C0}" type="pres">
      <dgm:prSet presAssocID="{53C14D28-E5D9-41EF-83DE-2ACC77B70EDB}" presName="hierRoot2" presStyleCnt="0"/>
      <dgm:spPr/>
    </dgm:pt>
    <dgm:pt modelId="{DB9252B5-6BAE-42CC-AC67-124EC8292889}" type="pres">
      <dgm:prSet presAssocID="{53C14D28-E5D9-41EF-83DE-2ACC77B70EDB}" presName="composite2" presStyleCnt="0"/>
      <dgm:spPr/>
    </dgm:pt>
    <dgm:pt modelId="{11833111-F446-4E89-B2FF-F4BAA4D667E2}" type="pres">
      <dgm:prSet presAssocID="{53C14D28-E5D9-41EF-83DE-2ACC77B70EDB}" presName="background2" presStyleLbl="node2" presStyleIdx="1" presStyleCnt="2"/>
      <dgm:spPr/>
    </dgm:pt>
    <dgm:pt modelId="{DE733E44-E240-47E9-B292-C5EA93D499D3}" type="pres">
      <dgm:prSet presAssocID="{53C14D28-E5D9-41EF-83DE-2ACC77B70EDB}" presName="text2" presStyleLbl="fgAcc2" presStyleIdx="1" presStyleCnt="2" custScaleX="173611" custScaleY="13303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546487D-37AD-410F-B46D-1F72253D2D1A}" type="pres">
      <dgm:prSet presAssocID="{53C14D28-E5D9-41EF-83DE-2ACC77B70EDB}" presName="hierChild3" presStyleCnt="0"/>
      <dgm:spPr/>
    </dgm:pt>
  </dgm:ptLst>
  <dgm:cxnLst>
    <dgm:cxn modelId="{1580B899-542F-48E7-A391-C1247ACF7F84}" type="presOf" srcId="{53C14D28-E5D9-41EF-83DE-2ACC77B70EDB}" destId="{DE733E44-E240-47E9-B292-C5EA93D499D3}" srcOrd="0" destOrd="0" presId="urn:microsoft.com/office/officeart/2005/8/layout/hierarchy1"/>
    <dgm:cxn modelId="{AECBECC0-6566-441F-8742-1E8D7933DEE9}" type="presOf" srcId="{CC2ADA3F-042E-474B-B9EB-C61A6487FD68}" destId="{AB909224-B44E-464E-9730-F60ED3615536}" srcOrd="0" destOrd="0" presId="urn:microsoft.com/office/officeart/2005/8/layout/hierarchy1"/>
    <dgm:cxn modelId="{9B6461DF-59D6-44E9-8E7D-8F04FB176B48}" type="presOf" srcId="{387A48CB-4F14-450F-9676-732A1C8457F6}" destId="{8D8EA95D-883A-455E-AD43-0BE7224449AF}" srcOrd="0" destOrd="0" presId="urn:microsoft.com/office/officeart/2005/8/layout/hierarchy1"/>
    <dgm:cxn modelId="{ED7C89DC-F772-4BA6-8A76-5A9FC7B36299}" srcId="{EE6B37A8-A6B6-4B70-893A-C8A014BA9D72}" destId="{1E00978C-8C4C-4774-93B8-EF969567B801}" srcOrd="0" destOrd="0" parTransId="{923316D4-6FED-4702-8D1D-8B98179D2338}" sibTransId="{DD5FA983-37E1-45A6-AB37-BC83F5332DA9}"/>
    <dgm:cxn modelId="{18DBB4D3-1527-4255-BA6F-3239FE30418E}" srcId="{54C36836-4AE6-4157-AFFC-A12FDF2BF3FF}" destId="{EE6B37A8-A6B6-4B70-893A-C8A014BA9D72}" srcOrd="0" destOrd="0" parTransId="{C6930A2F-1A77-4068-92BC-9C3973915246}" sibTransId="{24E0F151-615C-44A0-80AB-21005EBD3BED}"/>
    <dgm:cxn modelId="{7269A6F2-756F-4EB3-B7FD-38205D90F4B2}" srcId="{1E00978C-8C4C-4774-93B8-EF969567B801}" destId="{CC2ADA3F-042E-474B-B9EB-C61A6487FD68}" srcOrd="0" destOrd="0" parTransId="{387A48CB-4F14-450F-9676-732A1C8457F6}" sibTransId="{0C7D05A2-9A96-4015-96D5-27D9C12EFD16}"/>
    <dgm:cxn modelId="{175B3C04-BDB1-4148-B8ED-011A43E0BE95}" type="presOf" srcId="{EE6B37A8-A6B6-4B70-893A-C8A014BA9D72}" destId="{6CB2FD16-6C15-4F17-AE2A-1B3AF2FA45E5}" srcOrd="0" destOrd="0" presId="urn:microsoft.com/office/officeart/2005/8/layout/hierarchy1"/>
    <dgm:cxn modelId="{2EB66855-9919-40BF-8D72-F2B2B6AB8EF5}" type="presOf" srcId="{1E00978C-8C4C-4774-93B8-EF969567B801}" destId="{7E0ED15C-73A1-4025-AE70-52B1ACF4C04E}" srcOrd="0" destOrd="0" presId="urn:microsoft.com/office/officeart/2005/8/layout/hierarchy1"/>
    <dgm:cxn modelId="{8646501E-EDEC-4B46-A4DC-440D4A56FCE2}" type="presOf" srcId="{5DDD1396-CC02-4B0E-8D69-12D4C2C42FCB}" destId="{14BDAF17-54FC-47FD-ABB0-6BC9A883A3C4}" srcOrd="0" destOrd="0" presId="urn:microsoft.com/office/officeart/2005/8/layout/hierarchy1"/>
    <dgm:cxn modelId="{751FA35C-F7A6-4B91-9896-29038CA68E82}" type="presOf" srcId="{923316D4-6FED-4702-8D1D-8B98179D2338}" destId="{D8DE36F3-0E12-459B-B9A2-3D06C8E66A84}" srcOrd="0" destOrd="0" presId="urn:microsoft.com/office/officeart/2005/8/layout/hierarchy1"/>
    <dgm:cxn modelId="{670C7405-0387-45A8-BD16-A8BC34C4B1B0}" type="presOf" srcId="{EB0FD1F4-F564-4687-B7D1-C218F8372559}" destId="{82665E46-7D46-4459-AEE8-9D2EC6C865C9}" srcOrd="0" destOrd="0" presId="urn:microsoft.com/office/officeart/2005/8/layout/hierarchy1"/>
    <dgm:cxn modelId="{961BF43E-8606-42D6-9ED5-5A24CB6C4D82}" type="presOf" srcId="{6A28826D-BD71-4637-99B8-C47FA52AC982}" destId="{85BB366C-C6C1-46AD-A151-9E9B195D3749}" srcOrd="0" destOrd="0" presId="urn:microsoft.com/office/officeart/2005/8/layout/hierarchy1"/>
    <dgm:cxn modelId="{F564DF3F-D69F-4D2F-9CD3-52A960CB26AC}" srcId="{1E00978C-8C4C-4774-93B8-EF969567B801}" destId="{5DDD1396-CC02-4B0E-8D69-12D4C2C42FCB}" srcOrd="1" destOrd="0" parTransId="{6A28826D-BD71-4637-99B8-C47FA52AC982}" sibTransId="{2A772EBC-B1A1-4305-8F36-5F78AA397DC5}"/>
    <dgm:cxn modelId="{38C3A77E-6C2E-41E0-B7F6-677CB222A3A3}" type="presOf" srcId="{54C36836-4AE6-4157-AFFC-A12FDF2BF3FF}" destId="{1462AACE-B1E1-4952-AA7E-D579B6E07A48}" srcOrd="0" destOrd="0" presId="urn:microsoft.com/office/officeart/2005/8/layout/hierarchy1"/>
    <dgm:cxn modelId="{DBD70A32-F9DB-4229-9788-D7D5AC418CE3}" srcId="{EE6B37A8-A6B6-4B70-893A-C8A014BA9D72}" destId="{53C14D28-E5D9-41EF-83DE-2ACC77B70EDB}" srcOrd="1" destOrd="0" parTransId="{EB0FD1F4-F564-4687-B7D1-C218F8372559}" sibTransId="{C37A4D63-F061-4FE2-B7C9-CACE9B758B96}"/>
    <dgm:cxn modelId="{F54792D7-4481-41DA-A8BE-D08774A62872}" type="presParOf" srcId="{1462AACE-B1E1-4952-AA7E-D579B6E07A48}" destId="{F0CC036E-BC4A-43C8-A2A6-89535D96F4DA}" srcOrd="0" destOrd="0" presId="urn:microsoft.com/office/officeart/2005/8/layout/hierarchy1"/>
    <dgm:cxn modelId="{E862BB5E-DAC2-48B7-B190-09F5C4C33069}" type="presParOf" srcId="{F0CC036E-BC4A-43C8-A2A6-89535D96F4DA}" destId="{A571891B-273F-4C45-8EEF-7E737CBBC66F}" srcOrd="0" destOrd="0" presId="urn:microsoft.com/office/officeart/2005/8/layout/hierarchy1"/>
    <dgm:cxn modelId="{3664DA08-BE6C-4EE1-9319-A171154F847B}" type="presParOf" srcId="{A571891B-273F-4C45-8EEF-7E737CBBC66F}" destId="{7A03A23D-9C30-4A4A-AA2B-D910B759148C}" srcOrd="0" destOrd="0" presId="urn:microsoft.com/office/officeart/2005/8/layout/hierarchy1"/>
    <dgm:cxn modelId="{3500C7E5-809C-44CD-809C-C347B06C141D}" type="presParOf" srcId="{A571891B-273F-4C45-8EEF-7E737CBBC66F}" destId="{6CB2FD16-6C15-4F17-AE2A-1B3AF2FA45E5}" srcOrd="1" destOrd="0" presId="urn:microsoft.com/office/officeart/2005/8/layout/hierarchy1"/>
    <dgm:cxn modelId="{BA3DA757-3E5E-46A1-888D-26460E632C79}" type="presParOf" srcId="{F0CC036E-BC4A-43C8-A2A6-89535D96F4DA}" destId="{9ED8FA8F-5408-4CBD-B591-4BB9740B263E}" srcOrd="1" destOrd="0" presId="urn:microsoft.com/office/officeart/2005/8/layout/hierarchy1"/>
    <dgm:cxn modelId="{A75E9466-BF36-41A3-B3F5-543111A2DF0B}" type="presParOf" srcId="{9ED8FA8F-5408-4CBD-B591-4BB9740B263E}" destId="{D8DE36F3-0E12-459B-B9A2-3D06C8E66A84}" srcOrd="0" destOrd="0" presId="urn:microsoft.com/office/officeart/2005/8/layout/hierarchy1"/>
    <dgm:cxn modelId="{7876CAA6-D453-4F48-B6F5-BC5DE383B974}" type="presParOf" srcId="{9ED8FA8F-5408-4CBD-B591-4BB9740B263E}" destId="{B24CAED4-6FF6-4461-9DDC-8B6B8F72B7F8}" srcOrd="1" destOrd="0" presId="urn:microsoft.com/office/officeart/2005/8/layout/hierarchy1"/>
    <dgm:cxn modelId="{BBAFC47A-AC58-4CE9-811E-1A2D6E8E43C8}" type="presParOf" srcId="{B24CAED4-6FF6-4461-9DDC-8B6B8F72B7F8}" destId="{5AE6031D-CADF-4794-912F-111EBE91E21B}" srcOrd="0" destOrd="0" presId="urn:microsoft.com/office/officeart/2005/8/layout/hierarchy1"/>
    <dgm:cxn modelId="{FD218D0F-E31A-4F63-8319-E0EF5B107EF4}" type="presParOf" srcId="{5AE6031D-CADF-4794-912F-111EBE91E21B}" destId="{06529321-BC18-40B0-B3DE-23C357BF3739}" srcOrd="0" destOrd="0" presId="urn:microsoft.com/office/officeart/2005/8/layout/hierarchy1"/>
    <dgm:cxn modelId="{2AB3D912-26A0-4777-8E5B-CDD5A5448DFD}" type="presParOf" srcId="{5AE6031D-CADF-4794-912F-111EBE91E21B}" destId="{7E0ED15C-73A1-4025-AE70-52B1ACF4C04E}" srcOrd="1" destOrd="0" presId="urn:microsoft.com/office/officeart/2005/8/layout/hierarchy1"/>
    <dgm:cxn modelId="{9057BB7C-FFE8-4310-A110-2CC6D80B1E1C}" type="presParOf" srcId="{B24CAED4-6FF6-4461-9DDC-8B6B8F72B7F8}" destId="{C823D7CB-9386-4BD3-B46A-5E7E2FA41C52}" srcOrd="1" destOrd="0" presId="urn:microsoft.com/office/officeart/2005/8/layout/hierarchy1"/>
    <dgm:cxn modelId="{5DD3A2DA-D06A-4E03-A259-294D7BABB691}" type="presParOf" srcId="{C823D7CB-9386-4BD3-B46A-5E7E2FA41C52}" destId="{8D8EA95D-883A-455E-AD43-0BE7224449AF}" srcOrd="0" destOrd="0" presId="urn:microsoft.com/office/officeart/2005/8/layout/hierarchy1"/>
    <dgm:cxn modelId="{73944553-7CF3-49F6-9A89-22D67E9E8729}" type="presParOf" srcId="{C823D7CB-9386-4BD3-B46A-5E7E2FA41C52}" destId="{CFF3CB63-E6F4-4FC0-A243-3F0258384A11}" srcOrd="1" destOrd="0" presId="urn:microsoft.com/office/officeart/2005/8/layout/hierarchy1"/>
    <dgm:cxn modelId="{6F12D6D5-2ED8-4A2E-9BD6-7B47CF97F60F}" type="presParOf" srcId="{CFF3CB63-E6F4-4FC0-A243-3F0258384A11}" destId="{035A400A-8283-4505-B07C-B57CC3690D42}" srcOrd="0" destOrd="0" presId="urn:microsoft.com/office/officeart/2005/8/layout/hierarchy1"/>
    <dgm:cxn modelId="{2C7768CC-3BAE-4FBA-8177-5A26E3A50D5B}" type="presParOf" srcId="{035A400A-8283-4505-B07C-B57CC3690D42}" destId="{42A1B66D-B9BE-49AE-A1CE-7FBE63ED889D}" srcOrd="0" destOrd="0" presId="urn:microsoft.com/office/officeart/2005/8/layout/hierarchy1"/>
    <dgm:cxn modelId="{B0D67BB6-3F74-425A-B4A4-ACFA64D2391F}" type="presParOf" srcId="{035A400A-8283-4505-B07C-B57CC3690D42}" destId="{AB909224-B44E-464E-9730-F60ED3615536}" srcOrd="1" destOrd="0" presId="urn:microsoft.com/office/officeart/2005/8/layout/hierarchy1"/>
    <dgm:cxn modelId="{1D61F8FB-417E-4D5D-921D-30C0FB6D52DD}" type="presParOf" srcId="{CFF3CB63-E6F4-4FC0-A243-3F0258384A11}" destId="{7D5CCFDD-0DDB-4C17-97CD-C9D8448EF0AF}" srcOrd="1" destOrd="0" presId="urn:microsoft.com/office/officeart/2005/8/layout/hierarchy1"/>
    <dgm:cxn modelId="{6010204B-DFAA-4524-A130-5B1CDC2D4CE8}" type="presParOf" srcId="{C823D7CB-9386-4BD3-B46A-5E7E2FA41C52}" destId="{85BB366C-C6C1-46AD-A151-9E9B195D3749}" srcOrd="2" destOrd="0" presId="urn:microsoft.com/office/officeart/2005/8/layout/hierarchy1"/>
    <dgm:cxn modelId="{6F8E60ED-8E82-425D-8238-F5980232F62F}" type="presParOf" srcId="{C823D7CB-9386-4BD3-B46A-5E7E2FA41C52}" destId="{F444E086-A28F-44EE-891C-3368C8A2C0E3}" srcOrd="3" destOrd="0" presId="urn:microsoft.com/office/officeart/2005/8/layout/hierarchy1"/>
    <dgm:cxn modelId="{7BDDB225-D9A7-4CC0-A0AB-555A38485FF2}" type="presParOf" srcId="{F444E086-A28F-44EE-891C-3368C8A2C0E3}" destId="{561FF9C2-0035-4DE7-A226-1C4E1A4C9150}" srcOrd="0" destOrd="0" presId="urn:microsoft.com/office/officeart/2005/8/layout/hierarchy1"/>
    <dgm:cxn modelId="{9936AB79-039F-45C7-B660-E5FB1150BE94}" type="presParOf" srcId="{561FF9C2-0035-4DE7-A226-1C4E1A4C9150}" destId="{4210977D-D1F5-4FCC-99B9-E1A5693265B1}" srcOrd="0" destOrd="0" presId="urn:microsoft.com/office/officeart/2005/8/layout/hierarchy1"/>
    <dgm:cxn modelId="{71124D6E-E4A7-42CB-B1A1-D395727EA743}" type="presParOf" srcId="{561FF9C2-0035-4DE7-A226-1C4E1A4C9150}" destId="{14BDAF17-54FC-47FD-ABB0-6BC9A883A3C4}" srcOrd="1" destOrd="0" presId="urn:microsoft.com/office/officeart/2005/8/layout/hierarchy1"/>
    <dgm:cxn modelId="{602036B8-8085-4034-B69B-80FE9B82972A}" type="presParOf" srcId="{F444E086-A28F-44EE-891C-3368C8A2C0E3}" destId="{ACA75A0F-11E2-4224-9A71-788B38A1DC9E}" srcOrd="1" destOrd="0" presId="urn:microsoft.com/office/officeart/2005/8/layout/hierarchy1"/>
    <dgm:cxn modelId="{0F9C5451-0497-432F-8643-08E4CE34E7DB}" type="presParOf" srcId="{9ED8FA8F-5408-4CBD-B591-4BB9740B263E}" destId="{82665E46-7D46-4459-AEE8-9D2EC6C865C9}" srcOrd="2" destOrd="0" presId="urn:microsoft.com/office/officeart/2005/8/layout/hierarchy1"/>
    <dgm:cxn modelId="{50419534-D1A7-42A6-A054-03535D635261}" type="presParOf" srcId="{9ED8FA8F-5408-4CBD-B591-4BB9740B263E}" destId="{9F2147B0-C846-45DD-AFBD-A9FBF0D487C0}" srcOrd="3" destOrd="0" presId="urn:microsoft.com/office/officeart/2005/8/layout/hierarchy1"/>
    <dgm:cxn modelId="{C45397E2-B744-431E-A17A-F69552049936}" type="presParOf" srcId="{9F2147B0-C846-45DD-AFBD-A9FBF0D487C0}" destId="{DB9252B5-6BAE-42CC-AC67-124EC8292889}" srcOrd="0" destOrd="0" presId="urn:microsoft.com/office/officeart/2005/8/layout/hierarchy1"/>
    <dgm:cxn modelId="{162CA33A-DFE8-4BF3-99BE-EE0A7264DF8E}" type="presParOf" srcId="{DB9252B5-6BAE-42CC-AC67-124EC8292889}" destId="{11833111-F446-4E89-B2FF-F4BAA4D667E2}" srcOrd="0" destOrd="0" presId="urn:microsoft.com/office/officeart/2005/8/layout/hierarchy1"/>
    <dgm:cxn modelId="{7F223155-2D17-4898-800F-4DCE1CCEA118}" type="presParOf" srcId="{DB9252B5-6BAE-42CC-AC67-124EC8292889}" destId="{DE733E44-E240-47E9-B292-C5EA93D499D3}" srcOrd="1" destOrd="0" presId="urn:microsoft.com/office/officeart/2005/8/layout/hierarchy1"/>
    <dgm:cxn modelId="{448A60DC-3A9D-4C9D-AF16-AED5AA8245F3}" type="presParOf" srcId="{9F2147B0-C846-45DD-AFBD-A9FBF0D487C0}" destId="{D546487D-37AD-410F-B46D-1F72253D2D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65E46-7D46-4459-AEE8-9D2EC6C865C9}">
      <dsp:nvSpPr>
        <dsp:cNvPr id="0" name=""/>
        <dsp:cNvSpPr/>
      </dsp:nvSpPr>
      <dsp:spPr>
        <a:xfrm>
          <a:off x="4747605" y="2094159"/>
          <a:ext cx="2105737" cy="61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174"/>
              </a:lnTo>
              <a:lnTo>
                <a:pt x="2105737" y="419174"/>
              </a:lnTo>
              <a:lnTo>
                <a:pt x="2105737" y="615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B366C-C6C1-46AD-A151-9E9B195D3749}">
      <dsp:nvSpPr>
        <dsp:cNvPr id="0" name=""/>
        <dsp:cNvSpPr/>
      </dsp:nvSpPr>
      <dsp:spPr>
        <a:xfrm>
          <a:off x="2511089" y="4052266"/>
          <a:ext cx="1448861" cy="61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174"/>
              </a:lnTo>
              <a:lnTo>
                <a:pt x="1448861" y="419174"/>
              </a:lnTo>
              <a:lnTo>
                <a:pt x="1448861" y="6151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EA95D-883A-455E-AD43-0BE7224449AF}">
      <dsp:nvSpPr>
        <dsp:cNvPr id="0" name=""/>
        <dsp:cNvSpPr/>
      </dsp:nvSpPr>
      <dsp:spPr>
        <a:xfrm>
          <a:off x="1218609" y="4052266"/>
          <a:ext cx="1292480" cy="615103"/>
        </a:xfrm>
        <a:custGeom>
          <a:avLst/>
          <a:gdLst/>
          <a:ahLst/>
          <a:cxnLst/>
          <a:rect l="0" t="0" r="0" b="0"/>
          <a:pathLst>
            <a:path>
              <a:moveTo>
                <a:pt x="1292480" y="0"/>
              </a:moveTo>
              <a:lnTo>
                <a:pt x="1292480" y="419174"/>
              </a:lnTo>
              <a:lnTo>
                <a:pt x="0" y="419174"/>
              </a:lnTo>
              <a:lnTo>
                <a:pt x="0" y="6151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E36F3-0E12-459B-B9A2-3D06C8E66A84}">
      <dsp:nvSpPr>
        <dsp:cNvPr id="0" name=""/>
        <dsp:cNvSpPr/>
      </dsp:nvSpPr>
      <dsp:spPr>
        <a:xfrm>
          <a:off x="2511089" y="2094159"/>
          <a:ext cx="2236516" cy="615103"/>
        </a:xfrm>
        <a:custGeom>
          <a:avLst/>
          <a:gdLst/>
          <a:ahLst/>
          <a:cxnLst/>
          <a:rect l="0" t="0" r="0" b="0"/>
          <a:pathLst>
            <a:path>
              <a:moveTo>
                <a:pt x="2236516" y="0"/>
              </a:moveTo>
              <a:lnTo>
                <a:pt x="2236516" y="419174"/>
              </a:lnTo>
              <a:lnTo>
                <a:pt x="0" y="419174"/>
              </a:lnTo>
              <a:lnTo>
                <a:pt x="0" y="615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3A23D-9C30-4A4A-AA2B-D910B759148C}">
      <dsp:nvSpPr>
        <dsp:cNvPr id="0" name=""/>
        <dsp:cNvSpPr/>
      </dsp:nvSpPr>
      <dsp:spPr>
        <a:xfrm>
          <a:off x="3690121" y="751154"/>
          <a:ext cx="2114967" cy="1343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2FD16-6C15-4F17-AE2A-1B3AF2FA45E5}">
      <dsp:nvSpPr>
        <dsp:cNvPr id="0" name=""/>
        <dsp:cNvSpPr/>
      </dsp:nvSpPr>
      <dsp:spPr>
        <a:xfrm>
          <a:off x="3925118" y="974401"/>
          <a:ext cx="2114967" cy="1343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Data Type</a:t>
          </a:r>
          <a:endParaRPr lang="en-GB" sz="2000" kern="1200" dirty="0"/>
        </a:p>
      </dsp:txBody>
      <dsp:txXfrm>
        <a:off x="3964453" y="1013736"/>
        <a:ext cx="2036297" cy="1264334"/>
      </dsp:txXfrm>
    </dsp:sp>
    <dsp:sp modelId="{06529321-BC18-40B0-B3DE-23C357BF3739}">
      <dsp:nvSpPr>
        <dsp:cNvPr id="0" name=""/>
        <dsp:cNvSpPr/>
      </dsp:nvSpPr>
      <dsp:spPr>
        <a:xfrm>
          <a:off x="805960" y="2709262"/>
          <a:ext cx="3410258" cy="1343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ED15C-73A1-4025-AE70-52B1ACF4C04E}">
      <dsp:nvSpPr>
        <dsp:cNvPr id="0" name=""/>
        <dsp:cNvSpPr/>
      </dsp:nvSpPr>
      <dsp:spPr>
        <a:xfrm>
          <a:off x="1040956" y="2932509"/>
          <a:ext cx="3410258" cy="1343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Value Data Type (Variable data will change using Value)</a:t>
          </a:r>
          <a:endParaRPr lang="en-GB" sz="1800" kern="1200" dirty="0"/>
        </a:p>
      </dsp:txBody>
      <dsp:txXfrm>
        <a:off x="1080291" y="2971844"/>
        <a:ext cx="3331588" cy="1264334"/>
      </dsp:txXfrm>
    </dsp:sp>
    <dsp:sp modelId="{42A1B66D-B9BE-49AE-A1CE-7FBE63ED889D}">
      <dsp:nvSpPr>
        <dsp:cNvPr id="0" name=""/>
        <dsp:cNvSpPr/>
      </dsp:nvSpPr>
      <dsp:spPr>
        <a:xfrm>
          <a:off x="4744" y="4667370"/>
          <a:ext cx="2427729" cy="1277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09224-B44E-464E-9730-F60ED3615536}">
      <dsp:nvSpPr>
        <dsp:cNvPr id="0" name=""/>
        <dsp:cNvSpPr/>
      </dsp:nvSpPr>
      <dsp:spPr>
        <a:xfrm>
          <a:off x="239740" y="4890616"/>
          <a:ext cx="2427729" cy="1277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In build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/>
            <a:t>Eg</a:t>
          </a:r>
          <a:r>
            <a:rPr lang="en-GB" sz="1600" kern="1200" dirty="0" smtClean="0"/>
            <a:t>: Integer ,String ,Single, Double, Date, Decimal, Boolean</a:t>
          </a:r>
          <a:endParaRPr lang="en-GB" sz="1600" kern="1200" dirty="0"/>
        </a:p>
      </dsp:txBody>
      <dsp:txXfrm>
        <a:off x="277167" y="4928043"/>
        <a:ext cx="2352875" cy="1203014"/>
      </dsp:txXfrm>
    </dsp:sp>
    <dsp:sp modelId="{4210977D-D1F5-4FCC-99B9-E1A5693265B1}">
      <dsp:nvSpPr>
        <dsp:cNvPr id="0" name=""/>
        <dsp:cNvSpPr/>
      </dsp:nvSpPr>
      <dsp:spPr>
        <a:xfrm>
          <a:off x="2902466" y="4667370"/>
          <a:ext cx="2114967" cy="1343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AF17-54FC-47FD-ABB0-6BC9A883A3C4}">
      <dsp:nvSpPr>
        <dsp:cNvPr id="0" name=""/>
        <dsp:cNvSpPr/>
      </dsp:nvSpPr>
      <dsp:spPr>
        <a:xfrm>
          <a:off x="3137462" y="4890616"/>
          <a:ext cx="2114967" cy="1343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User Define (User created data type) </a:t>
          </a:r>
          <a:endParaRPr lang="en-GB" sz="1600" kern="1200" dirty="0"/>
        </a:p>
      </dsp:txBody>
      <dsp:txXfrm>
        <a:off x="3176797" y="4929951"/>
        <a:ext cx="2036297" cy="1264334"/>
      </dsp:txXfrm>
    </dsp:sp>
    <dsp:sp modelId="{11833111-F446-4E89-B2FF-F4BAA4D667E2}">
      <dsp:nvSpPr>
        <dsp:cNvPr id="0" name=""/>
        <dsp:cNvSpPr/>
      </dsp:nvSpPr>
      <dsp:spPr>
        <a:xfrm>
          <a:off x="5017434" y="2709262"/>
          <a:ext cx="3671816" cy="1786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33E44-E240-47E9-B292-C5EA93D499D3}">
      <dsp:nvSpPr>
        <dsp:cNvPr id="0" name=""/>
        <dsp:cNvSpPr/>
      </dsp:nvSpPr>
      <dsp:spPr>
        <a:xfrm>
          <a:off x="5252430" y="2932509"/>
          <a:ext cx="3671816" cy="1786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Reference Data Type (Variable Values will change referencing the memory location)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Eg</a:t>
          </a:r>
          <a:r>
            <a:rPr lang="en-GB" sz="1800" kern="1200" dirty="0" smtClean="0"/>
            <a:t> : Arrays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String classes</a:t>
          </a:r>
          <a:endParaRPr lang="en-GB" sz="1800" kern="1200" dirty="0"/>
        </a:p>
      </dsp:txBody>
      <dsp:txXfrm>
        <a:off x="5304760" y="2984839"/>
        <a:ext cx="3567156" cy="168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7EF9D-C6E4-4E65-91F4-4449B6408D15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0F802-20C3-45E9-843C-8A112201D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5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B61A1B-B717-4B41-9D6D-6B846B24229A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870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DF8A38-54AC-4E49-B07A-FBF0DE3E5DAC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726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hhhhhhh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FD92EA-634B-4FB7-B2BB-CB71ED63C4A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7349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707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215EDC-EEEC-4932-A2C8-3FCE820F1CDC}" type="slidenum">
              <a:rPr lang="en-CA" smtClean="0"/>
              <a:pPr/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9400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8B8FAA-E746-41F5-A79D-ADD2EDB75CAE}" type="slidenum">
              <a:rPr lang="en-CA" smtClean="0"/>
              <a:pPr/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6329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3EE20B-74A2-4E07-8315-058EC1CBACC6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038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21CCAF-BF42-49FB-A0DB-0495FC09571A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992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FB0292-D8F3-4196-8DAC-926FC42C44A0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0246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hhhhhhh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EFD192-A603-49C4-81BD-F2338EAC913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2490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4943D9-DD69-46AF-AC44-D6B008008D3C}" type="slidenum">
              <a:rPr lang="en-CA" smtClean="0"/>
              <a:pPr/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06910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2D3B64-77A7-49A7-8D5A-FF6D656FB16B}" type="slidenum">
              <a:rPr lang="en-CA" smtClean="0"/>
              <a:pPr/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5224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9E6396-60B0-433F-888F-970C7D1A827B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8999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912F5-DEC7-412A-87E3-1B2C97532BD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2816" indent="-27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202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683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1644" indent="-2224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083F7E-6589-4809-8CF4-AC77A69975DF}" type="slidenum">
              <a:rPr lang="en-CA" smtClean="0">
                <a:latin typeface="Calibri" pitchFamily="34" charset="0"/>
              </a:rPr>
              <a:pPr eaLnBrk="1" hangingPunct="1"/>
              <a:t>28</a:t>
            </a:fld>
            <a:endParaRPr lang="en-CA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2816" indent="-27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202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683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1644" indent="-2224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3A4892-9BFC-448A-81B6-4F1EB03EB574}" type="slidenum">
              <a:rPr lang="en-CA" smtClean="0">
                <a:latin typeface="Calibri" pitchFamily="34" charset="0"/>
              </a:rPr>
              <a:pPr eaLnBrk="1" hangingPunct="1"/>
              <a:t>29</a:t>
            </a:fld>
            <a:endParaRPr lang="en-CA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2816" indent="-27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202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683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1644" indent="-2224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91CBEF-FF1C-492D-AE01-A1A90567CC46}" type="slidenum">
              <a:rPr lang="en-CA" smtClean="0">
                <a:latin typeface="Calibri" pitchFamily="34" charset="0"/>
              </a:rPr>
              <a:pPr eaLnBrk="1" hangingPunct="1"/>
              <a:t>30</a:t>
            </a:fld>
            <a:endParaRPr lang="en-CA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hap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2816" indent="-27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202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683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1644" indent="-2224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AF36FB-7779-4E4E-A436-FAADA06D3C77}" type="slidenum">
              <a:rPr lang="en-US" smtClean="0">
                <a:latin typeface="Calibri" pitchFamily="34" charset="0"/>
              </a:rPr>
              <a:pPr eaLnBrk="1" hangingPunct="1"/>
              <a:t>31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73731" name="Rectangle 83969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3732" name="Rectangle 83970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2816" indent="-27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202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683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1644" indent="-2224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6D0A7-9728-4116-A847-21C0EA936610}" type="slidenum">
              <a:rPr lang="en-US" smtClean="0">
                <a:latin typeface="Calibri" pitchFamily="34" charset="0"/>
              </a:rPr>
              <a:pPr eaLnBrk="1" hangingPunct="1"/>
              <a:t>32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2816" indent="-27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202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683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1644" indent="-2224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321173-AAF5-42A7-B53D-13208838F834}" type="slidenum">
              <a:rPr lang="en-US" smtClean="0">
                <a:latin typeface="Calibri" pitchFamily="34" charset="0"/>
              </a:rPr>
              <a:pPr eaLnBrk="1" hangingPunct="1"/>
              <a:t>33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31460F-C037-4D24-9D49-F3D403D2C30C}" type="slidenum">
              <a:rPr lang="en-CA" smtClean="0"/>
              <a:pPr/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4431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F5A8DD-46EF-43BD-B812-7AC10370C05F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5623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7D1D9C-7550-431A-B928-5139D68A625A}" type="slidenum">
              <a:rPr lang="en-CA" smtClean="0"/>
              <a:pPr/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5443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49C30-1211-47A9-85CC-66BBC8D44FE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44D81B-87E0-42C3-B562-B0E9A416D13A}" type="slidenum">
              <a:rPr lang="en-CA" smtClean="0"/>
              <a:pPr/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80145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BFC59A-CBE9-4AB7-88C2-0624307AD1DE}" type="slidenum">
              <a:rPr lang="en-CA" smtClean="0"/>
              <a:pPr/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87771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0CE198-E607-4831-877D-3E3CD78EA5D5}" type="slidenum">
              <a:rPr lang="en-CA" smtClean="0"/>
              <a:pPr/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03443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A7221D-9691-4AF0-8965-83C527FA8521}" type="slidenum">
              <a:rPr lang="en-CA" smtClean="0"/>
              <a:pPr/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32836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CCD57D-5814-4FAF-82E5-0B2CE1A7F325}" type="slidenum">
              <a:rPr lang="en-CA" smtClean="0"/>
              <a:pPr/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26321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AA350C-D1BE-4EC1-8D96-73EBE5501D5A}" type="slidenum">
              <a:rPr lang="en-CA" smtClean="0"/>
              <a:pPr/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07735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90E79B-3126-4ADB-A4B9-B7DD8048A19E}" type="slidenum">
              <a:rPr lang="en-CA" smtClean="0"/>
              <a:pPr/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41030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46CA7D-4057-487F-B52E-821CFD8B0328}" type="slidenum">
              <a:rPr lang="en-CA" smtClean="0"/>
              <a:pPr/>
              <a:t>44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31716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A61207-FE19-4A1A-8019-F4874DBC8F78}" type="slidenum">
              <a:rPr lang="en-CA" smtClean="0"/>
              <a:pPr/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06051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17C0EB-4370-4CBC-A68B-55CEE188399C}" type="slidenum">
              <a:rPr lang="en-CA" smtClean="0"/>
              <a:pPr/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4350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107B44-C0B2-434F-A308-F884EC055ECF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4519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2816" indent="-27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202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6835" indent="-2224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1644" indent="-2224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BC65AA-FC24-4B39-812E-6AB6A329039A}" type="slidenum">
              <a:rPr lang="en-US" smtClean="0">
                <a:latin typeface="Calibri" pitchFamily="34" charset="0"/>
              </a:rPr>
              <a:pPr eaLnBrk="1" hangingPunct="1"/>
              <a:t>47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C76B8-F571-4D61-B71E-B746FEE6D20A}" type="slidenum">
              <a:rPr lang="en-CA" smtClean="0"/>
              <a:pPr/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8418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A4AD3D-4BDB-4411-A5A0-2C9D868B0744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40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AEF91F-1B8C-494C-8791-26231B88BFAE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195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D01B38-4FF6-4021-974D-D5EE54E967C2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95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BA8E61-4428-42BB-B04A-49346FCBFAA0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792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DAC7EE-4CE1-4157-9CD6-301FB346D7BC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26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5B420-3FF6-4F1C-920E-5675A9B748BF}" type="datetime1">
              <a:rPr lang="en-GB" smtClean="0"/>
              <a:t>21/05/2018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5DB0-43E4-44B4-9C2E-A4DA22D93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4,5 – Variables, Data types, Operators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IT2311- </a:t>
            </a:r>
            <a:r>
              <a:rPr lang="en-US" dirty="0" smtClean="0"/>
              <a:t>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5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5229200"/>
          </a:xfrm>
        </p:spPr>
        <p:txBody>
          <a:bodyPr>
            <a:normAutofit/>
          </a:bodyPr>
          <a:lstStyle/>
          <a:p>
            <a:r>
              <a:rPr lang="en-GB" dirty="0" smtClean="0"/>
              <a:t>Public</a:t>
            </a:r>
          </a:p>
          <a:p>
            <a:pPr lvl="1"/>
            <a:r>
              <a:rPr lang="en-GB" dirty="0" smtClean="0"/>
              <a:t>Can be access within the same assembly or in a another assembly.</a:t>
            </a:r>
          </a:p>
          <a:p>
            <a:r>
              <a:rPr lang="en-GB" dirty="0" smtClean="0"/>
              <a:t>Protected</a:t>
            </a:r>
          </a:p>
          <a:p>
            <a:pPr lvl="1"/>
            <a:r>
              <a:rPr lang="en-GB" dirty="0" smtClean="0"/>
              <a:t>Can Access by the sub classes within the same assembly or in another assembly</a:t>
            </a:r>
          </a:p>
          <a:p>
            <a:r>
              <a:rPr lang="en-GB" dirty="0" smtClean="0"/>
              <a:t>Friend</a:t>
            </a:r>
          </a:p>
          <a:p>
            <a:pPr lvl="1"/>
            <a:r>
              <a:rPr lang="en-GB" dirty="0" smtClean="0"/>
              <a:t>Can access by only within the same assembly by the other program</a:t>
            </a:r>
          </a:p>
        </p:txBody>
      </p:sp>
    </p:spTree>
    <p:extLst>
      <p:ext uri="{BB962C8B-B14F-4D97-AF65-F5344CB8AC3E}">
        <p14:creationId xmlns:p14="http://schemas.microsoft.com/office/powerpoint/2010/main" val="99184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Protected Friend</a:t>
            </a:r>
          </a:p>
          <a:p>
            <a:pPr lvl="1"/>
            <a:r>
              <a:rPr lang="en-GB" dirty="0" smtClean="0"/>
              <a:t>Can access only by the sub classes within the same assembly</a:t>
            </a:r>
          </a:p>
          <a:p>
            <a:r>
              <a:rPr lang="en-GB" dirty="0" smtClean="0"/>
              <a:t>Private or Dim </a:t>
            </a:r>
          </a:p>
          <a:p>
            <a:pPr lvl="1"/>
            <a:r>
              <a:rPr lang="en-GB" dirty="0" smtClean="0"/>
              <a:t>Can access only within a particular module where it declared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 rtlCol="0">
            <a:normAutofit lnSpcReduction="10000"/>
          </a:bodyPr>
          <a:lstStyle/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First character must be a letter or underscore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Must contain only letters, numbers,  and underscores (no spaces, periods, etc.)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Can have up to 255 characters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Cannot be a  VB language keyword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Naming Conventions</a:t>
            </a:r>
          </a:p>
          <a:p>
            <a:pPr marL="565658" lvl="1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Should be meaningful</a:t>
            </a:r>
          </a:p>
          <a:p>
            <a:pPr marL="565658" lvl="1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Follow 3 char prefix style - 1st 3 letters in lowercase to indicate the data type</a:t>
            </a:r>
          </a:p>
          <a:p>
            <a:pPr marL="565658" lvl="1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After that, capitalize the first letter of each word</a:t>
            </a:r>
          </a:p>
          <a:p>
            <a:pPr marL="565658" lvl="1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Example:  </a:t>
            </a:r>
            <a:r>
              <a:rPr lang="en-US" dirty="0" err="1" smtClean="0"/>
              <a:t>intTestScore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2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Declaring a Variable</a:t>
            </a:r>
          </a:p>
        </p:txBody>
      </p:sp>
      <p:sp>
        <p:nvSpPr>
          <p:cNvPr id="17411" name="Shap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7663" indent="-246063" eaLnBrk="1" hangingPunct="1"/>
            <a:r>
              <a:rPr lang="en-US" smtClean="0"/>
              <a:t>A variable declaration is a statement that creates a variable in memory</a:t>
            </a:r>
          </a:p>
          <a:p>
            <a:pPr marL="347663" indent="-246063" eaLnBrk="1" hangingPunct="1"/>
            <a:r>
              <a:rPr lang="en-US" smtClean="0"/>
              <a:t>Syntax:    </a:t>
            </a:r>
            <a:r>
              <a:rPr lang="en-US" b="1" smtClean="0"/>
              <a:t>Dim </a:t>
            </a:r>
            <a:r>
              <a:rPr lang="en-US" b="1" i="1" smtClean="0"/>
              <a:t>VariableName</a:t>
            </a:r>
            <a:r>
              <a:rPr lang="en-US" b="1" smtClean="0"/>
              <a:t> As </a:t>
            </a:r>
            <a:r>
              <a:rPr lang="en-US" b="1" i="1" smtClean="0"/>
              <a:t>DataType</a:t>
            </a:r>
          </a:p>
          <a:p>
            <a:pPr marL="639763" lvl="1" indent="-246063" eaLnBrk="1" hangingPunct="1"/>
            <a:r>
              <a:rPr lang="en-US" smtClean="0"/>
              <a:t>Dim (short for Dimension) - keyword</a:t>
            </a:r>
          </a:p>
          <a:p>
            <a:pPr marL="639763" lvl="1" indent="-246063" eaLnBrk="1" hangingPunct="1"/>
            <a:r>
              <a:rPr lang="en-US" smtClean="0"/>
              <a:t>VariableName - name used to refer to variable</a:t>
            </a:r>
          </a:p>
          <a:p>
            <a:pPr marL="639763" lvl="1" indent="-246063" eaLnBrk="1" hangingPunct="1"/>
            <a:r>
              <a:rPr lang="en-US" smtClean="0"/>
              <a:t>As - keyword</a:t>
            </a:r>
          </a:p>
          <a:p>
            <a:pPr marL="639763" lvl="1" indent="-246063" eaLnBrk="1" hangingPunct="1"/>
            <a:r>
              <a:rPr lang="en-US" smtClean="0"/>
              <a:t>DataType - one of many possible keywords to indicate the type of value the variable will contain</a:t>
            </a:r>
          </a:p>
          <a:p>
            <a:pPr marL="347663" indent="-246063" eaLnBrk="1" hangingPunct="1"/>
            <a:r>
              <a:rPr lang="en-US" smtClean="0"/>
              <a:t>Example:    </a:t>
            </a:r>
            <a:r>
              <a:rPr lang="en-US" b="1" smtClean="0"/>
              <a:t>Dim intLength as Integer</a:t>
            </a:r>
          </a:p>
        </p:txBody>
      </p:sp>
    </p:spTree>
    <p:extLst>
      <p:ext uri="{BB962C8B-B14F-4D97-AF65-F5344CB8AC3E}">
        <p14:creationId xmlns:p14="http://schemas.microsoft.com/office/powerpoint/2010/main" val="1949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Declaring and Initializing a Variable</a:t>
            </a:r>
          </a:p>
        </p:txBody>
      </p:sp>
      <p:sp>
        <p:nvSpPr>
          <p:cNvPr id="18435" name="Shap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 eaLnBrk="1" hangingPunct="1"/>
            <a:r>
              <a:rPr lang="en-US" smtClean="0"/>
              <a:t>A starting or initialization value may be specified with the Dim statement</a:t>
            </a:r>
          </a:p>
          <a:p>
            <a:pPr marL="273050" indent="-273050" eaLnBrk="1" hangingPunct="1"/>
            <a:r>
              <a:rPr lang="en-US" smtClean="0"/>
              <a:t>Good practice to set an initial value unless assigning a value prior to using the variable</a:t>
            </a:r>
          </a:p>
          <a:p>
            <a:pPr marL="273050" indent="-273050" eaLnBrk="1" hangingPunct="1"/>
            <a:r>
              <a:rPr lang="en-US" smtClean="0"/>
              <a:t>Syntax:    </a:t>
            </a:r>
          </a:p>
          <a:p>
            <a:pPr marL="273050" indent="-273050" eaLnBrk="1" hangingPunct="1">
              <a:buFont typeface="Wingdings 2" pitchFamily="18" charset="2"/>
              <a:buNone/>
            </a:pPr>
            <a:r>
              <a:rPr lang="en-US" b="1" smtClean="0"/>
              <a:t>   Dim </a:t>
            </a:r>
            <a:r>
              <a:rPr lang="en-US" b="1" i="1" smtClean="0"/>
              <a:t>VariableName</a:t>
            </a:r>
            <a:r>
              <a:rPr lang="en-US" b="1" smtClean="0"/>
              <a:t> As </a:t>
            </a:r>
            <a:r>
              <a:rPr lang="en-US" b="1" i="1" smtClean="0"/>
              <a:t>DataType</a:t>
            </a:r>
            <a:r>
              <a:rPr lang="en-US" b="1" smtClean="0"/>
              <a:t> = </a:t>
            </a:r>
            <a:r>
              <a:rPr lang="en-US" b="1" i="1" smtClean="0"/>
              <a:t>Value </a:t>
            </a:r>
          </a:p>
          <a:p>
            <a:pPr marL="565150" lvl="1" eaLnBrk="1" hangingPunct="1">
              <a:spcBef>
                <a:spcPct val="0"/>
              </a:spcBef>
              <a:buFont typeface="Wingdings 2" pitchFamily="18" charset="2"/>
              <a:buChar char=""/>
            </a:pPr>
            <a:r>
              <a:rPr lang="en-US" smtClean="0"/>
              <a:t>Just append " = value” to the Dim statement</a:t>
            </a:r>
          </a:p>
          <a:p>
            <a:pPr marL="565150" lvl="1" eaLnBrk="1" hangingPunct="1">
              <a:spcBef>
                <a:spcPct val="0"/>
              </a:spcBef>
              <a:buFont typeface="Wingdings 2" pitchFamily="18" charset="2"/>
              <a:buChar char=""/>
            </a:pPr>
            <a:r>
              <a:rPr lang="en-US" smtClean="0"/>
              <a:t>= 5 </a:t>
            </a:r>
            <a:r>
              <a:rPr lang="en-US" smtClean="0">
                <a:sym typeface="Wingdings" pitchFamily="2" charset="2"/>
              </a:rPr>
              <a:t> assigning a beginning value to the variable</a:t>
            </a:r>
          </a:p>
          <a:p>
            <a:pPr marL="273050" indent="-273050" eaLnBrk="1" hangingPunct="1"/>
            <a:r>
              <a:rPr lang="en-US" smtClean="0"/>
              <a:t>Example:    </a:t>
            </a:r>
            <a:r>
              <a:rPr lang="en-US" b="1" smtClean="0"/>
              <a:t>Dim intLength as Integer = 5</a:t>
            </a:r>
          </a:p>
        </p:txBody>
      </p:sp>
    </p:spTree>
    <p:extLst>
      <p:ext uri="{BB962C8B-B14F-4D97-AF65-F5344CB8AC3E}">
        <p14:creationId xmlns:p14="http://schemas.microsoft.com/office/powerpoint/2010/main" val="17740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 Declaration Rules</a:t>
            </a:r>
          </a:p>
        </p:txBody>
      </p:sp>
      <p:sp>
        <p:nvSpPr>
          <p:cNvPr id="19459" name="Shap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 eaLnBrk="1" hangingPunct="1"/>
            <a:r>
              <a:rPr lang="en-US" smtClean="0"/>
              <a:t>Variable MUST be declared prior to the code where they are used</a:t>
            </a:r>
          </a:p>
          <a:p>
            <a:pPr marL="273050" indent="-273050" eaLnBrk="1" hangingPunct="1"/>
            <a:endParaRPr lang="en-US" smtClean="0"/>
          </a:p>
          <a:p>
            <a:pPr marL="273050" indent="-273050" eaLnBrk="1" hangingPunct="1"/>
            <a:r>
              <a:rPr lang="en-US" smtClean="0"/>
              <a:t>Variable should be declared first in the procedure (style convention)</a:t>
            </a:r>
          </a:p>
          <a:p>
            <a:pPr marL="273050" indent="-273050" eaLnBrk="1" hangingPunct="1"/>
            <a:endParaRPr lang="en-US" smtClean="0"/>
          </a:p>
          <a:p>
            <a:pPr marL="273050" indent="-273050" eaLnBrk="1" hangingPunct="1"/>
            <a:r>
              <a:rPr lang="en-US" smtClean="0"/>
              <a:t>Declaring an initial value of the variable in the declaration statement is optional</a:t>
            </a:r>
          </a:p>
          <a:p>
            <a:pPr marL="639763" lvl="1" indent="-246063" eaLnBrk="1" hangingPunct="1"/>
            <a:r>
              <a:rPr lang="en-US" smtClean="0"/>
              <a:t>Refer to default values (next slide)</a:t>
            </a:r>
          </a:p>
        </p:txBody>
      </p:sp>
    </p:spTree>
    <p:extLst>
      <p:ext uri="{BB962C8B-B14F-4D97-AF65-F5344CB8AC3E}">
        <p14:creationId xmlns:p14="http://schemas.microsoft.com/office/powerpoint/2010/main" val="30544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Default Values for Data Types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b="1" smtClean="0"/>
              <a:t>Data type		Default (Initial) value</a:t>
            </a:r>
          </a:p>
          <a:p>
            <a:pPr eaLnBrk="1" hangingPunct="1">
              <a:buFont typeface="Wingdings 2" pitchFamily="18" charset="2"/>
              <a:buNone/>
            </a:pPr>
            <a:endParaRPr lang="en-US" sz="1000" b="1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All numeric types		Zero (0)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Boolean			False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Char				Binary 0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String or Object		Empty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Date				12:00 a.m. on January 1, 0001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0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Literal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Actual value/data/information</a:t>
            </a:r>
          </a:p>
          <a:p>
            <a:r>
              <a:rPr lang="en-US" altLang="en-US" smtClean="0"/>
              <a:t>Similar to a variable, but can NOT change during the execution of a program.</a:t>
            </a:r>
          </a:p>
          <a:p>
            <a:r>
              <a:rPr lang="en-US" altLang="en-US" smtClean="0"/>
              <a:t>Examples of Literals:</a:t>
            </a:r>
          </a:p>
          <a:p>
            <a:pPr lvl="1"/>
            <a:r>
              <a:rPr lang="en-US" altLang="en-US" smtClean="0"/>
              <a:t>Numeric:  </a:t>
            </a:r>
            <a:r>
              <a:rPr lang="en-US" altLang="en-US" sz="2400" smtClean="0">
                <a:latin typeface="Arial" charset="0"/>
                <a:cs typeface="Arial" charset="0"/>
              </a:rPr>
              <a:t>5 ; 157 ; 195.38256</a:t>
            </a:r>
          </a:p>
          <a:p>
            <a:pPr lvl="1"/>
            <a:r>
              <a:rPr lang="en-US" altLang="en-US" smtClean="0"/>
              <a:t>String:  “Paul” ; “Hello!!!” ; “Jackson, AL 36545”</a:t>
            </a:r>
          </a:p>
          <a:p>
            <a:pPr lvl="1"/>
            <a:r>
              <a:rPr lang="en-US" altLang="en-US" smtClean="0"/>
              <a:t>Char:  ‘a’ ; ‘1’ ; ‘?’ ; ‘@’</a:t>
            </a:r>
          </a:p>
          <a:p>
            <a:pPr lvl="1"/>
            <a:r>
              <a:rPr lang="en-US" altLang="en-US" smtClean="0"/>
              <a:t>Boolean:  True ; False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10552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Named Constants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r>
              <a:rPr lang="en-US" smtClean="0"/>
              <a:t>Programs often need to use given values</a:t>
            </a:r>
          </a:p>
          <a:p>
            <a:pPr lvl="1"/>
            <a:r>
              <a:rPr lang="en-US" smtClean="0"/>
              <a:t>For example: </a:t>
            </a:r>
            <a:r>
              <a:rPr lang="en-US" b="1" smtClean="0">
                <a:latin typeface="Courier New" pitchFamily="49" charset="0"/>
              </a:rPr>
              <a:t>decTotal *= 1.06</a:t>
            </a:r>
          </a:p>
          <a:p>
            <a:pPr lvl="1"/>
            <a:r>
              <a:rPr lang="en-US" smtClean="0"/>
              <a:t>Adds 6% sales tax to an order total</a:t>
            </a:r>
          </a:p>
          <a:p>
            <a:r>
              <a:rPr lang="en-US" smtClean="0"/>
              <a:t>Two problems with using literals for these types of values</a:t>
            </a:r>
          </a:p>
          <a:p>
            <a:pPr lvl="1"/>
            <a:r>
              <a:rPr lang="en-US" smtClean="0"/>
              <a:t>The reason for multiplying decTotal by 1.06  isn’t always obvious</a:t>
            </a:r>
          </a:p>
          <a:p>
            <a:pPr lvl="1"/>
            <a:r>
              <a:rPr lang="en-US" smtClean="0"/>
              <a:t>If sales tax rate changes, must find and change every occurrence of .06 or 1.06</a:t>
            </a:r>
          </a:p>
        </p:txBody>
      </p:sp>
    </p:spTree>
    <p:extLst>
      <p:ext uri="{BB962C8B-B14F-4D97-AF65-F5344CB8AC3E}">
        <p14:creationId xmlns:p14="http://schemas.microsoft.com/office/powerpoint/2010/main" val="153056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Named Constants (cont.)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98625"/>
            <a:ext cx="9067800" cy="46259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Use of </a:t>
            </a:r>
            <a:r>
              <a:rPr lang="en-US" i="1" smtClean="0">
                <a:solidFill>
                  <a:srgbClr val="CC6600"/>
                </a:solidFill>
              </a:rPr>
              <a:t>named constants</a:t>
            </a:r>
            <a:r>
              <a:rPr lang="en-US" smtClean="0"/>
              <a:t> resolves both these issues</a:t>
            </a:r>
          </a:p>
          <a:p>
            <a:r>
              <a:rPr lang="en-US" smtClean="0"/>
              <a:t>Can declare a variable whose value is set at declaration and cannot be changed later:</a:t>
            </a:r>
          </a:p>
          <a:p>
            <a:r>
              <a:rPr lang="en-US" smtClean="0"/>
              <a:t>Syntax:   </a:t>
            </a:r>
            <a:r>
              <a:rPr lang="en-US" sz="3000" b="1" smtClean="0"/>
              <a:t>Const </a:t>
            </a:r>
            <a:r>
              <a:rPr lang="en-US" sz="3000" b="1" i="1" smtClean="0"/>
              <a:t>CONST_NAME</a:t>
            </a:r>
            <a:r>
              <a:rPr lang="en-US" sz="3000" b="1" smtClean="0"/>
              <a:t> As </a:t>
            </a:r>
            <a:r>
              <a:rPr lang="en-US" sz="3000" b="1" i="1" smtClean="0"/>
              <a:t>DataType</a:t>
            </a:r>
            <a:r>
              <a:rPr lang="en-US" sz="3000" b="1" smtClean="0"/>
              <a:t> = </a:t>
            </a:r>
            <a:r>
              <a:rPr lang="en-US" sz="3000" b="1" i="1" smtClean="0"/>
              <a:t>Value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Looks like a normal declaration except:</a:t>
            </a:r>
          </a:p>
          <a:p>
            <a:pPr lvl="1"/>
            <a:r>
              <a:rPr lang="en-US" smtClean="0"/>
              <a:t> Const used instead of Dim</a:t>
            </a:r>
          </a:p>
          <a:p>
            <a:pPr lvl="1"/>
            <a:r>
              <a:rPr lang="en-US" smtClean="0"/>
              <a:t>An initialization value is required</a:t>
            </a:r>
          </a:p>
          <a:p>
            <a:pPr lvl="1"/>
            <a:r>
              <a:rPr lang="en-US" smtClean="0"/>
              <a:t>By convention, entire name capitalized with underscore characters to separate words</a:t>
            </a:r>
          </a:p>
        </p:txBody>
      </p:sp>
    </p:spTree>
    <p:extLst>
      <p:ext uri="{BB962C8B-B14F-4D97-AF65-F5344CB8AC3E}">
        <p14:creationId xmlns:p14="http://schemas.microsoft.com/office/powerpoint/2010/main" val="4128097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221163"/>
          </a:xfrm>
        </p:spPr>
        <p:txBody>
          <a:bodyPr/>
          <a:lstStyle/>
          <a:p>
            <a:pPr lvl="0"/>
            <a:r>
              <a:rPr lang="en-US" dirty="0"/>
              <a:t>Explain About variables</a:t>
            </a:r>
            <a:endParaRPr lang="en-GB" dirty="0"/>
          </a:p>
          <a:p>
            <a:r>
              <a:rPr lang="en-US" dirty="0"/>
              <a:t>Describe how to use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Exceptional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95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Named Constants (cont.)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objective of our code is now clearer</a:t>
            </a:r>
          </a:p>
          <a:p>
            <a:pPr lvl="1"/>
            <a:r>
              <a:rPr lang="en-US" b="1" smtClean="0"/>
              <a:t>Const sngSALES_TAX_RATE As Single = 1.06</a:t>
            </a:r>
          </a:p>
          <a:p>
            <a:pPr lvl="1"/>
            <a:r>
              <a:rPr lang="en-US" b="1" smtClean="0"/>
              <a:t>decTotal *= sngSALES_TAX_RATE</a:t>
            </a:r>
          </a:p>
          <a:p>
            <a:r>
              <a:rPr lang="en-US" smtClean="0"/>
              <a:t>Can change all occurrences in the code simply by changing the initial value set in the declaration</a:t>
            </a:r>
          </a:p>
          <a:p>
            <a:pPr lvl="1"/>
            <a:r>
              <a:rPr lang="en-US" smtClean="0"/>
              <a:t>If tax rate changes from 6% to 7%</a:t>
            </a:r>
          </a:p>
          <a:p>
            <a:pPr lvl="1"/>
            <a:r>
              <a:rPr lang="en-US" b="1" smtClean="0"/>
              <a:t>Const sngSALES_TAX_RATE As Single = 1.07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4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7625"/>
            <a:ext cx="8686800" cy="5540375"/>
          </a:xfrm>
        </p:spPr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300" dirty="0" smtClean="0"/>
              <a:t>What – Indicates the part of the program where the variable can be used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300" dirty="0" smtClean="0"/>
              <a:t>When – From the variable declaration until the end of the code block (procedure, method, etc.) where it is declared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Variable cannot be used before it is declared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Variable declared within a code block is only visible to statements within that code block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Called </a:t>
            </a:r>
            <a:r>
              <a:rPr lang="en-US" b="1" dirty="0" smtClean="0"/>
              <a:t>Local Variable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Can be declared at the beginning of the class code window (General Declarations section) and be available to all blocks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Called </a:t>
            </a:r>
            <a:r>
              <a:rPr lang="en-US" b="1" dirty="0" smtClean="0"/>
              <a:t>Form Level Variable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Variables that share the same scope cannot have the same name (same name ok if different scope)</a:t>
            </a:r>
          </a:p>
        </p:txBody>
      </p:sp>
    </p:spTree>
    <p:extLst>
      <p:ext uri="{BB962C8B-B14F-4D97-AF65-F5344CB8AC3E}">
        <p14:creationId xmlns:p14="http://schemas.microsoft.com/office/powerpoint/2010/main" val="3401603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Lifetime of Variables</a:t>
            </a:r>
          </a:p>
        </p:txBody>
      </p:sp>
      <p:sp>
        <p:nvSpPr>
          <p:cNvPr id="20483" name="Shape 2"/>
          <p:cNvSpPr>
            <a:spLocks noGrp="1"/>
          </p:cNvSpPr>
          <p:nvPr>
            <p:ph idx="1"/>
          </p:nvPr>
        </p:nvSpPr>
        <p:spPr>
          <a:xfrm>
            <a:off x="457200" y="1546225"/>
            <a:ext cx="8229600" cy="4625975"/>
          </a:xfrm>
        </p:spPr>
        <p:txBody>
          <a:bodyPr/>
          <a:lstStyle/>
          <a:p>
            <a:pPr marL="273050" indent="-273050" eaLnBrk="1" hangingPunct="1">
              <a:defRPr/>
            </a:pPr>
            <a:r>
              <a:rPr lang="en-US" sz="2800" dirty="0" smtClean="0"/>
              <a:t>What – Indicates the part of the program where the variable exists in memory</a:t>
            </a:r>
          </a:p>
          <a:p>
            <a:pPr marL="273050" eaLnBrk="1" hangingPunct="1">
              <a:defRPr/>
            </a:pPr>
            <a:r>
              <a:rPr lang="en-US" sz="2800" dirty="0" smtClean="0"/>
              <a:t>When – From the beginning of the code block (procedure, method, etc.) where it is declared until the end of that code block</a:t>
            </a:r>
          </a:p>
          <a:p>
            <a:pPr marL="639763" lvl="1" indent="-246063" eaLnBrk="1" hangingPunct="1">
              <a:defRPr/>
            </a:pPr>
            <a:r>
              <a:rPr lang="en-US" sz="2400" dirty="0" smtClean="0"/>
              <a:t>When the code block begins the space is created to hold the local variables</a:t>
            </a:r>
          </a:p>
          <a:p>
            <a:pPr marL="914400" lvl="2" indent="-246063" eaLnBrk="1" hangingPunct="1">
              <a:defRPr/>
            </a:pPr>
            <a:r>
              <a:rPr lang="en-US" sz="2000" dirty="0" smtClean="0"/>
              <a:t>Memory is allocated from the operating system</a:t>
            </a:r>
          </a:p>
          <a:p>
            <a:pPr marL="639763" lvl="1" indent="-246063" eaLnBrk="1" hangingPunct="1">
              <a:defRPr/>
            </a:pPr>
            <a:r>
              <a:rPr lang="en-US" sz="2400" dirty="0" smtClean="0"/>
              <a:t>When the code block ends the local variables are destroyed</a:t>
            </a:r>
          </a:p>
          <a:p>
            <a:pPr marL="914400" lvl="2" indent="-246063" eaLnBrk="1" hangingPunct="1">
              <a:defRPr/>
            </a:pPr>
            <a:r>
              <a:rPr lang="en-US" sz="2000" dirty="0" smtClean="0"/>
              <a:t>Memory is given back to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24429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Assignment Statement 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Syntax:    </a:t>
            </a:r>
            <a:r>
              <a:rPr lang="en-US" b="1" i="1" dirty="0" err="1" smtClean="0"/>
              <a:t>variablename</a:t>
            </a:r>
            <a:r>
              <a:rPr lang="en-US" b="1" i="1" dirty="0" smtClean="0"/>
              <a:t> =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Assigns the value of the expression to the variable. (The variable must be on the left and the expression on the right.)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intNumber1 = 4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intNumber2 = 3 * (2 + 2)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intNumber3 = intNumber1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IntNumber1 = intNumber1 + 6</a:t>
            </a:r>
          </a:p>
        </p:txBody>
      </p:sp>
    </p:spTree>
    <p:extLst>
      <p:ext uri="{BB962C8B-B14F-4D97-AF65-F5344CB8AC3E}">
        <p14:creationId xmlns:p14="http://schemas.microsoft.com/office/powerpoint/2010/main" val="1764041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Implicit Type Conversions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625975"/>
          </a:xfrm>
        </p:spPr>
        <p:txBody>
          <a:bodyPr/>
          <a:lstStyle/>
          <a:p>
            <a:r>
              <a:rPr lang="en-US" sz="2800" dirty="0" smtClean="0"/>
              <a:t>A value of one data type can be assigned to a variable of a different type</a:t>
            </a:r>
          </a:p>
          <a:p>
            <a:pPr lvl="1"/>
            <a:r>
              <a:rPr lang="en-US" sz="2400" dirty="0" smtClean="0"/>
              <a:t>An implicit type conversion is an attempt to automatically convert to the receiving variable’s data type</a:t>
            </a:r>
          </a:p>
          <a:p>
            <a:r>
              <a:rPr lang="en-US" sz="2800" dirty="0" smtClean="0"/>
              <a:t>A widening conversion suffers no loss of data</a:t>
            </a:r>
          </a:p>
          <a:p>
            <a:pPr lvl="1"/>
            <a:r>
              <a:rPr lang="en-US" sz="2400" dirty="0" smtClean="0"/>
              <a:t>Converting an integer to a single</a:t>
            </a:r>
          </a:p>
          <a:p>
            <a:pPr lvl="1"/>
            <a:r>
              <a:rPr lang="en-US" sz="2400" dirty="0" smtClean="0"/>
              <a:t>Dim </a:t>
            </a:r>
            <a:r>
              <a:rPr lang="en-US" sz="2400" dirty="0" err="1" smtClean="0"/>
              <a:t>sngNumber</a:t>
            </a:r>
            <a:r>
              <a:rPr lang="en-US" sz="2400" dirty="0" smtClean="0"/>
              <a:t> as Single = 5</a:t>
            </a:r>
          </a:p>
          <a:p>
            <a:r>
              <a:rPr lang="en-US" sz="2800" dirty="0" smtClean="0"/>
              <a:t>A narrowing conversion may lose data</a:t>
            </a:r>
          </a:p>
          <a:p>
            <a:pPr lvl="1"/>
            <a:r>
              <a:rPr lang="en-US" sz="2400" dirty="0" smtClean="0"/>
              <a:t>Converting a decimal to an integer</a:t>
            </a:r>
          </a:p>
          <a:p>
            <a:pPr lvl="1"/>
            <a:r>
              <a:rPr lang="en-US" sz="2400" dirty="0" smtClean="0"/>
              <a:t>Dim </a:t>
            </a:r>
            <a:r>
              <a:rPr lang="en-US" sz="2400" dirty="0" err="1" smtClean="0"/>
              <a:t>intCount</a:t>
            </a:r>
            <a:r>
              <a:rPr lang="en-US" sz="2400" dirty="0" smtClean="0"/>
              <a:t> = 12.2	‘</a:t>
            </a:r>
            <a:r>
              <a:rPr lang="en-US" sz="2400" dirty="0" err="1" smtClean="0"/>
              <a:t>intCount</a:t>
            </a:r>
            <a:r>
              <a:rPr lang="en-US" sz="2400" dirty="0" smtClean="0"/>
              <a:t> becomes 12</a:t>
            </a:r>
          </a:p>
        </p:txBody>
      </p:sp>
    </p:spTree>
    <p:extLst>
      <p:ext uri="{BB962C8B-B14F-4D97-AF65-F5344CB8AC3E}">
        <p14:creationId xmlns:p14="http://schemas.microsoft.com/office/powerpoint/2010/main" val="347342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Explicit Type Conversions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33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VB provides a set of functions that perform data type conversions </a:t>
            </a:r>
          </a:p>
          <a:p>
            <a:pPr eaLnBrk="1" hangingPunct="1"/>
            <a:r>
              <a:rPr lang="en-US" sz="2800" dirty="0" smtClean="0"/>
              <a:t>These functions will accept a literal, variable name, or arithmetic expression</a:t>
            </a:r>
          </a:p>
          <a:p>
            <a:pPr eaLnBrk="1" hangingPunct="1"/>
            <a:r>
              <a:rPr lang="en-US" sz="2800" dirty="0" smtClean="0"/>
              <a:t>The following narrowing conversions require an explicit type conversion</a:t>
            </a:r>
          </a:p>
          <a:p>
            <a:pPr lvl="1" eaLnBrk="1" hangingPunct="1"/>
            <a:r>
              <a:rPr lang="en-US" sz="2400" dirty="0" smtClean="0"/>
              <a:t>Double to Single</a:t>
            </a:r>
          </a:p>
          <a:p>
            <a:pPr lvl="1" eaLnBrk="1" hangingPunct="1"/>
            <a:r>
              <a:rPr lang="en-US" sz="2400" dirty="0" smtClean="0"/>
              <a:t>Single to Integer</a:t>
            </a:r>
          </a:p>
          <a:p>
            <a:pPr lvl="1" eaLnBrk="1" hangingPunct="1"/>
            <a:r>
              <a:rPr lang="en-US" sz="2400" dirty="0" smtClean="0"/>
              <a:t>Long to Integer</a:t>
            </a:r>
          </a:p>
          <a:p>
            <a:pPr eaLnBrk="1" hangingPunct="1"/>
            <a:r>
              <a:rPr lang="en-US" sz="2800" dirty="0" smtClean="0"/>
              <a:t>Boolean, Date, Object, String, and numeric types represent different sorts of values and require conversion functions as well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74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Operations</a:t>
            </a:r>
          </a:p>
        </p:txBody>
      </p:sp>
      <p:sp>
        <p:nvSpPr>
          <p:cNvPr id="56324" name="Text Box 1028"/>
          <p:cNvSpPr txBox="1">
            <a:spLocks noChangeArrowheads="1"/>
          </p:cNvSpPr>
          <p:nvPr/>
        </p:nvSpPr>
        <p:spPr bwMode="auto">
          <a:xfrm>
            <a:off x="533400" y="2209800"/>
            <a:ext cx="8077200" cy="36099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91440" bIns="91440">
            <a:spAutoFit/>
          </a:bodyPr>
          <a:lstStyle>
            <a:lvl1pPr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36650" algn="ctr"/>
                <a:tab pos="2065338" algn="l"/>
                <a:tab pos="2805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800" b="1">
                <a:ea typeface="Times" pitchFamily="18" charset="0"/>
                <a:cs typeface="Times" pitchFamily="18" charset="0"/>
              </a:rPr>
              <a:t>Operator		Operation</a:t>
            </a:r>
          </a:p>
          <a:p>
            <a:pPr lvl="1"/>
            <a:r>
              <a:rPr lang="en-US" altLang="en-US" sz="2800">
                <a:ea typeface="Times" pitchFamily="18" charset="0"/>
                <a:cs typeface="Times" pitchFamily="18" charset="0"/>
              </a:rPr>
              <a:t>	+		Addition</a:t>
            </a:r>
          </a:p>
          <a:p>
            <a:pPr lvl="1"/>
            <a:r>
              <a:rPr lang="en-US" altLang="en-US" sz="2800">
                <a:ea typeface="Times" pitchFamily="18" charset="0"/>
                <a:cs typeface="Times" pitchFamily="18" charset="0"/>
              </a:rPr>
              <a:t>	–		Subtraction</a:t>
            </a:r>
          </a:p>
          <a:p>
            <a:pPr lvl="1"/>
            <a:r>
              <a:rPr lang="en-US" altLang="en-US" sz="2800">
                <a:ea typeface="Times" pitchFamily="18" charset="0"/>
                <a:cs typeface="Times" pitchFamily="18" charset="0"/>
              </a:rPr>
              <a:t>	*		Multiplication</a:t>
            </a:r>
          </a:p>
          <a:p>
            <a:pPr lvl="1"/>
            <a:r>
              <a:rPr lang="en-US" altLang="en-US" sz="2800">
                <a:ea typeface="Times" pitchFamily="18" charset="0"/>
                <a:cs typeface="Times" pitchFamily="18" charset="0"/>
              </a:rPr>
              <a:t>	/		Division</a:t>
            </a:r>
          </a:p>
          <a:p>
            <a:pPr lvl="1"/>
            <a:r>
              <a:rPr lang="en-US" altLang="en-US" sz="2800">
                <a:ea typeface="Times" pitchFamily="18" charset="0"/>
                <a:cs typeface="Times" pitchFamily="18" charset="0"/>
              </a:rPr>
              <a:t>	\		Integer Division</a:t>
            </a:r>
          </a:p>
          <a:p>
            <a:pPr lvl="1"/>
            <a:r>
              <a:rPr lang="en-US" altLang="en-US" sz="2800">
                <a:ea typeface="Times" pitchFamily="18" charset="0"/>
                <a:cs typeface="Times" pitchFamily="18" charset="0"/>
              </a:rPr>
              <a:t>	Mod		Modulus – Remainder of division</a:t>
            </a:r>
          </a:p>
          <a:p>
            <a:pPr lvl="1"/>
            <a:r>
              <a:rPr lang="en-US" altLang="en-US" sz="2800">
                <a:ea typeface="Times" pitchFamily="18" charset="0"/>
                <a:cs typeface="Times" pitchFamily="18" charset="0"/>
              </a:rPr>
              <a:t>	^		Exponentiation</a:t>
            </a:r>
            <a:endParaRPr lang="en-US" altLang="en-US" sz="2800">
              <a:latin typeface="Times" pitchFamily="18" charset="0"/>
            </a:endParaRPr>
          </a:p>
        </p:txBody>
      </p:sp>
      <p:grpSp>
        <p:nvGrpSpPr>
          <p:cNvPr id="56334" name="Group 1038"/>
          <p:cNvGrpSpPr>
            <a:grpSpLocks/>
          </p:cNvGrpSpPr>
          <p:nvPr/>
        </p:nvGrpSpPr>
        <p:grpSpPr bwMode="auto">
          <a:xfrm>
            <a:off x="533400" y="2209800"/>
            <a:ext cx="8077200" cy="3581400"/>
            <a:chOff x="528" y="1392"/>
            <a:chExt cx="4752" cy="2256"/>
          </a:xfrm>
        </p:grpSpPr>
        <p:sp>
          <p:nvSpPr>
            <p:cNvPr id="56326" name="Line 1030"/>
            <p:cNvSpPr>
              <a:spLocks noChangeShapeType="1"/>
            </p:cNvSpPr>
            <p:nvPr/>
          </p:nvSpPr>
          <p:spPr bwMode="auto">
            <a:xfrm>
              <a:off x="528" y="1992"/>
              <a:ext cx="47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27" name="Line 1031"/>
            <p:cNvSpPr>
              <a:spLocks noChangeShapeType="1"/>
            </p:cNvSpPr>
            <p:nvPr/>
          </p:nvSpPr>
          <p:spPr bwMode="auto">
            <a:xfrm>
              <a:off x="528" y="2268"/>
              <a:ext cx="47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28" name="Line 1032"/>
            <p:cNvSpPr>
              <a:spLocks noChangeShapeType="1"/>
            </p:cNvSpPr>
            <p:nvPr/>
          </p:nvSpPr>
          <p:spPr bwMode="auto">
            <a:xfrm>
              <a:off x="528" y="2544"/>
              <a:ext cx="47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29" name="Line 1033"/>
            <p:cNvSpPr>
              <a:spLocks noChangeShapeType="1"/>
            </p:cNvSpPr>
            <p:nvPr/>
          </p:nvSpPr>
          <p:spPr bwMode="auto">
            <a:xfrm>
              <a:off x="1968" y="1392"/>
              <a:ext cx="0" cy="22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30" name="Line 1034"/>
            <p:cNvSpPr>
              <a:spLocks noChangeShapeType="1"/>
            </p:cNvSpPr>
            <p:nvPr/>
          </p:nvSpPr>
          <p:spPr bwMode="auto">
            <a:xfrm>
              <a:off x="528" y="2808"/>
              <a:ext cx="47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31" name="Line 1035"/>
            <p:cNvSpPr>
              <a:spLocks noChangeShapeType="1"/>
            </p:cNvSpPr>
            <p:nvPr/>
          </p:nvSpPr>
          <p:spPr bwMode="auto">
            <a:xfrm>
              <a:off x="528" y="3084"/>
              <a:ext cx="47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32" name="Line 1036"/>
            <p:cNvSpPr>
              <a:spLocks noChangeShapeType="1"/>
            </p:cNvSpPr>
            <p:nvPr/>
          </p:nvSpPr>
          <p:spPr bwMode="auto">
            <a:xfrm>
              <a:off x="528" y="3360"/>
              <a:ext cx="47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33" name="Line 1037"/>
            <p:cNvSpPr>
              <a:spLocks noChangeShapeType="1"/>
            </p:cNvSpPr>
            <p:nvPr/>
          </p:nvSpPr>
          <p:spPr bwMode="auto">
            <a:xfrm>
              <a:off x="528" y="1728"/>
              <a:ext cx="47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8938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2089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Order of precedence in arithmetic expressions from highest to lowest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1.  Any operation inside parentheses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2.  Exponentiation	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3.  Multiplication and division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4.  Integer division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5.  Modulus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6.  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289941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Common Arithmetic Operators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use: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decTotal = decPrice + decTax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decNetPrice = decPrice - decDiscount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dblArea = dblLength * dblWidth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sngAverage = sngTotal / intItems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dblCube = dblSide ^ 3</a:t>
            </a:r>
          </a:p>
        </p:txBody>
      </p:sp>
    </p:spTree>
    <p:extLst>
      <p:ext uri="{BB962C8B-B14F-4D97-AF65-F5344CB8AC3E}">
        <p14:creationId xmlns:p14="http://schemas.microsoft.com/office/powerpoint/2010/main" val="1972526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Special Integer Division Operator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5105400"/>
          </a:xfrm>
        </p:spPr>
        <p:txBody>
          <a:bodyPr/>
          <a:lstStyle/>
          <a:p>
            <a:pPr eaLnBrk="1" hangingPunct="1"/>
            <a:r>
              <a:rPr lang="en-US" smtClean="0"/>
              <a:t>The backslash (\) is used as an </a:t>
            </a:r>
            <a:r>
              <a:rPr lang="en-US" i="1" smtClean="0">
                <a:solidFill>
                  <a:srgbClr val="CC6600"/>
                </a:solidFill>
              </a:rPr>
              <a:t>integer division</a:t>
            </a:r>
            <a:r>
              <a:rPr lang="en-US" smtClean="0"/>
              <a:t> operator</a:t>
            </a:r>
          </a:p>
          <a:p>
            <a:pPr eaLnBrk="1" hangingPunct="1"/>
            <a:r>
              <a:rPr lang="en-US" smtClean="0"/>
              <a:t>The result is always an integer, created by discarding any remainder from the division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intResult = 7 \ 2		‘result is 3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shrHundreds = 157 \ 100	‘result is 1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shrTens = (157 - 157 \ 100 * 100) \ 10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				‘result is ?</a:t>
            </a:r>
          </a:p>
        </p:txBody>
      </p:sp>
    </p:spTree>
    <p:extLst>
      <p:ext uri="{BB962C8B-B14F-4D97-AF65-F5344CB8AC3E}">
        <p14:creationId xmlns:p14="http://schemas.microsoft.com/office/powerpoint/2010/main" val="250510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5181600"/>
          </a:xfrm>
        </p:spPr>
        <p:txBody>
          <a:bodyPr rtlCol="0">
            <a:normAutofit/>
          </a:bodyPr>
          <a:lstStyle/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500" dirty="0" smtClean="0"/>
              <a:t>A storage location in memory (RAM)</a:t>
            </a:r>
          </a:p>
          <a:p>
            <a:pPr marL="639763" lvl="1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Holds data/information while the program is running</a:t>
            </a:r>
          </a:p>
          <a:p>
            <a:pPr marL="639763" lvl="1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These storage locations can be referred to by their names</a:t>
            </a:r>
          </a:p>
          <a:p>
            <a:pPr marL="347155" indent="-246063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500" dirty="0" smtClean="0"/>
              <a:t>Every variable has three properties: </a:t>
            </a:r>
          </a:p>
          <a:p>
            <a:pPr marL="639763" lvl="1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b="1" dirty="0" smtClean="0"/>
              <a:t>Name</a:t>
            </a:r>
            <a:r>
              <a:rPr lang="en-US" dirty="0" smtClean="0"/>
              <a:t> - reference to the location - </a:t>
            </a:r>
            <a:r>
              <a:rPr lang="en-US" b="1" dirty="0" smtClean="0"/>
              <a:t>cannot be changed</a:t>
            </a:r>
            <a:endParaRPr lang="en-US" dirty="0" smtClean="0"/>
          </a:p>
          <a:p>
            <a:pPr marL="639763" lvl="1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b="1" dirty="0" smtClean="0"/>
              <a:t>Value</a:t>
            </a:r>
            <a:r>
              <a:rPr lang="en-US" dirty="0" smtClean="0"/>
              <a:t> - the information that is stored - </a:t>
            </a:r>
            <a:r>
              <a:rPr lang="en-US" b="1" dirty="0" smtClean="0"/>
              <a:t>can be changed</a:t>
            </a:r>
            <a:r>
              <a:rPr lang="en-US" dirty="0" smtClean="0"/>
              <a:t> </a:t>
            </a:r>
            <a:r>
              <a:rPr lang="en-US" altLang="en-US" dirty="0" smtClean="0"/>
              <a:t>during program execution</a:t>
            </a:r>
            <a:r>
              <a:rPr lang="en-US" dirty="0" smtClean="0"/>
              <a:t>, hence the name “variable”</a:t>
            </a:r>
          </a:p>
          <a:p>
            <a:pPr marL="639763" lvl="1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b="1" dirty="0" smtClean="0"/>
              <a:t>Data Type</a:t>
            </a:r>
            <a:r>
              <a:rPr lang="en-US" dirty="0" smtClean="0"/>
              <a:t> - the type of information that can be stored - </a:t>
            </a:r>
            <a:r>
              <a:rPr lang="en-US" b="1" dirty="0" smtClean="0"/>
              <a:t>cannot be changed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5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/>
              <a:t>Special </a:t>
            </a:r>
            <a:r>
              <a:rPr lang="en-US" sz="4400" dirty="0" smtClean="0"/>
              <a:t>Modulus Operator</a:t>
            </a:r>
            <a:endParaRPr lang="en-US" sz="44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This operator can be used in place of the backslash operator to give the remainder of a division operation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intRemainder = 17 MOD 3</a:t>
            </a:r>
            <a:r>
              <a:rPr lang="en-US" smtClean="0"/>
              <a:t>	‘result is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dblRemainder = 17.5 MOD 3</a:t>
            </a:r>
            <a:r>
              <a:rPr lang="en-US" smtClean="0"/>
              <a:t>	‘result is 2.5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Any attempt to use of the \ or MOD operator to perform integer division by zero causes a </a:t>
            </a:r>
            <a:r>
              <a:rPr lang="en-US" i="1" smtClean="0">
                <a:solidFill>
                  <a:srgbClr val="CC6600"/>
                </a:solidFill>
              </a:rPr>
              <a:t>DivideByZeroException </a:t>
            </a:r>
            <a:r>
              <a:rPr lang="en-US" smtClean="0"/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4061000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hape 4608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Concatenating Strings</a:t>
            </a:r>
          </a:p>
        </p:txBody>
      </p:sp>
      <p:sp>
        <p:nvSpPr>
          <p:cNvPr id="37891" name="Shape 4608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5486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smtClean="0"/>
              <a:t>Concatenate: connect strings together</a:t>
            </a:r>
          </a:p>
          <a:p>
            <a:pPr eaLnBrk="1" hangingPunct="1"/>
            <a:r>
              <a:rPr lang="en-US" sz="2800" smtClean="0"/>
              <a:t>Concatenation operator: the ampersand (&amp;)</a:t>
            </a:r>
          </a:p>
          <a:p>
            <a:pPr eaLnBrk="1" hangingPunct="1"/>
            <a:r>
              <a:rPr lang="en-US" sz="2800" smtClean="0"/>
              <a:t>Include a space before and after the &amp; operator</a:t>
            </a:r>
          </a:p>
          <a:p>
            <a:pPr eaLnBrk="1" hangingPunct="1"/>
            <a:r>
              <a:rPr lang="en-US" sz="2800" smtClean="0"/>
              <a:t>Numbers after &amp; operator are converted to strings</a:t>
            </a:r>
          </a:p>
          <a:p>
            <a:pPr eaLnBrk="1" hangingPunct="1"/>
            <a:r>
              <a:rPr lang="en-US" sz="2800" smtClean="0"/>
              <a:t>How to concatenate character strings</a:t>
            </a:r>
          </a:p>
          <a:p>
            <a:pPr lvl="1" eaLnBrk="1" hangingPunct="1"/>
            <a:r>
              <a:rPr lang="en-US" sz="2200" smtClean="0"/>
              <a:t>strFName = "Bob"</a:t>
            </a:r>
          </a:p>
          <a:p>
            <a:pPr lvl="1" eaLnBrk="1" hangingPunct="1"/>
            <a:r>
              <a:rPr lang="en-US" sz="2200" smtClean="0"/>
              <a:t>strLName = "Smith"</a:t>
            </a:r>
          </a:p>
          <a:p>
            <a:pPr lvl="1" eaLnBrk="1" hangingPunct="1"/>
            <a:r>
              <a:rPr lang="en-US" sz="2200" smtClean="0"/>
              <a:t>strName = strFName &amp; " “			</a:t>
            </a:r>
            <a:r>
              <a:rPr lang="en-US" sz="2000" smtClean="0">
                <a:sym typeface="Wingdings" pitchFamily="2" charset="2"/>
              </a:rPr>
              <a:t>        </a:t>
            </a:r>
            <a:r>
              <a:rPr lang="en-US" sz="2400" smtClean="0">
                <a:sym typeface="Wingdings" pitchFamily="2" charset="2"/>
              </a:rPr>
              <a:t>“</a:t>
            </a:r>
            <a:r>
              <a:rPr lang="en-US" sz="2400" smtClean="0"/>
              <a:t>Bob ”</a:t>
            </a:r>
          </a:p>
          <a:p>
            <a:pPr lvl="1" eaLnBrk="1" hangingPunct="1"/>
            <a:r>
              <a:rPr lang="en-US" sz="2200" smtClean="0"/>
              <a:t>strName = strName &amp; strLName                                         </a:t>
            </a:r>
            <a:r>
              <a:rPr lang="en-US" sz="2200" smtClean="0">
                <a:sym typeface="Wingdings" pitchFamily="2" charset="2"/>
              </a:rPr>
              <a:t> </a:t>
            </a:r>
            <a:r>
              <a:rPr lang="en-US" sz="2400" smtClean="0">
                <a:sym typeface="Wingdings" pitchFamily="2" charset="2"/>
              </a:rPr>
              <a:t> “</a:t>
            </a:r>
            <a:r>
              <a:rPr lang="en-US" sz="2400" smtClean="0"/>
              <a:t>Bob Smith”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000" smtClean="0"/>
          </a:p>
          <a:p>
            <a:pPr lvl="1" eaLnBrk="1" hangingPunct="1"/>
            <a:r>
              <a:rPr lang="en-US" sz="2200" smtClean="0"/>
              <a:t>intX = 1          intY = 2</a:t>
            </a:r>
          </a:p>
          <a:p>
            <a:pPr lvl="1" eaLnBrk="1" hangingPunct="1"/>
            <a:r>
              <a:rPr lang="en-US" sz="2200" smtClean="0"/>
              <a:t>intResult = intX + intY</a:t>
            </a:r>
          </a:p>
          <a:p>
            <a:pPr lvl="1" eaLnBrk="1" hangingPunct="1"/>
            <a:r>
              <a:rPr lang="en-US" sz="2200" smtClean="0"/>
              <a:t>strOutput =  intX &amp; “ + “ &amp; intY &amp; “ = “ &amp; intResult         </a:t>
            </a:r>
            <a:r>
              <a:rPr lang="en-US" sz="2200" smtClean="0">
                <a:sym typeface="Wingdings" pitchFamily="2" charset="2"/>
              </a:rPr>
              <a:t>  “</a:t>
            </a:r>
            <a:r>
              <a:rPr lang="en-US" sz="2200" smtClean="0">
                <a:latin typeface="Arial" charset="0"/>
                <a:cs typeface="Arial" charset="0"/>
                <a:sym typeface="Wingdings" pitchFamily="2" charset="2"/>
              </a:rPr>
              <a:t>1 + 2 = 3</a:t>
            </a:r>
            <a:r>
              <a:rPr lang="en-US" sz="2200" smtClean="0">
                <a:sym typeface="Wingdings" pitchFamily="2" charset="2"/>
              </a:rPr>
              <a:t>”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976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Combined Assignment Operators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953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Often need to change the value in a variable and assign the result back to that variable</a:t>
            </a:r>
          </a:p>
          <a:p>
            <a:pPr eaLnBrk="1" hangingPunct="1"/>
            <a:r>
              <a:rPr lang="en-US" smtClean="0"/>
              <a:t>For example: 	var = var – 5</a:t>
            </a:r>
          </a:p>
          <a:p>
            <a:pPr eaLnBrk="1" hangingPunct="1"/>
            <a:r>
              <a:rPr lang="en-US" smtClean="0"/>
              <a:t>Subtracts 5 from the value stored in var</a:t>
            </a:r>
          </a:p>
          <a:p>
            <a:pPr eaLnBrk="1" hangingPunct="1"/>
            <a:endParaRPr lang="en-US" sz="1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u="sng" smtClean="0"/>
              <a:t>	Operator	Usage		Equivalent to		Effect	 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smtClean="0"/>
              <a:t>+=		x += 2		x = x + 2	</a:t>
            </a:r>
            <a:r>
              <a:rPr lang="en-US" sz="2400" smtClean="0"/>
              <a:t>	Add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smtClean="0"/>
              <a:t>-= 		x -= 5		x = x – 5</a:t>
            </a:r>
            <a:r>
              <a:rPr lang="en-US" sz="2400" smtClean="0"/>
              <a:t>		Subtract from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smtClean="0"/>
              <a:t>*= 		x *= 10	x = x * 10	</a:t>
            </a:r>
            <a:r>
              <a:rPr lang="en-US" sz="2400" smtClean="0"/>
              <a:t>	Multiply by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smtClean="0"/>
              <a:t>/= 		x /= y		x = x / y</a:t>
            </a:r>
            <a:r>
              <a:rPr lang="en-US" sz="2400" smtClean="0"/>
              <a:t>		Divide by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smtClean="0"/>
              <a:t>\= 		x \= y		x = x \ y	</a:t>
            </a:r>
            <a:r>
              <a:rPr lang="en-US" sz="2400" smtClean="0"/>
              <a:t>	Int Divide by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smtClean="0"/>
              <a:t>&amp;= 		x &amp;= “.”	x = x &amp; “.”		</a:t>
            </a:r>
            <a:r>
              <a:rPr lang="en-US" sz="2400" smtClean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374614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Precedence Examples</a:t>
            </a:r>
          </a:p>
        </p:txBody>
      </p:sp>
      <p:sp>
        <p:nvSpPr>
          <p:cNvPr id="41987" name="Shap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 eaLnBrk="1" hangingPunct="1"/>
            <a:r>
              <a:rPr lang="en-US" sz="3000" smtClean="0">
                <a:latin typeface="Arial" charset="0"/>
                <a:cs typeface="Arial" charset="0"/>
              </a:rPr>
              <a:t>6 * 2 ^ 3 + 4 / 2 = 50</a:t>
            </a:r>
          </a:p>
          <a:p>
            <a:pPr marL="273050" indent="-273050" eaLnBrk="1" hangingPunct="1"/>
            <a:r>
              <a:rPr lang="en-US" sz="3000" smtClean="0">
                <a:latin typeface="Arial" charset="0"/>
                <a:cs typeface="Arial" charset="0"/>
              </a:rPr>
              <a:t>7 * 4 / 2 – 6 = 8</a:t>
            </a:r>
          </a:p>
          <a:p>
            <a:pPr marL="273050" indent="-273050" eaLnBrk="1" hangingPunct="1"/>
            <a:r>
              <a:rPr lang="en-US" sz="3000" smtClean="0">
                <a:latin typeface="Arial" charset="0"/>
                <a:cs typeface="Arial" charset="0"/>
              </a:rPr>
              <a:t>5 * (4 + 3) – 15 Mod 2 = 34</a:t>
            </a:r>
          </a:p>
          <a:p>
            <a:pPr marL="273050" indent="-273050" eaLnBrk="1" hangingPunct="1"/>
            <a:endParaRPr lang="en-US" smtClean="0"/>
          </a:p>
          <a:p>
            <a:pPr marL="273050" indent="-273050" eaLnBrk="1" hangingPunct="1"/>
            <a:r>
              <a:rPr lang="en-US" sz="2400" smtClean="0">
                <a:latin typeface="Arial" charset="0"/>
                <a:cs typeface="Arial" charset="0"/>
              </a:rPr>
              <a:t>intX = 10</a:t>
            </a:r>
          </a:p>
          <a:p>
            <a:pPr marL="273050" indent="-273050" eaLnBrk="1" hangingPunct="1"/>
            <a:r>
              <a:rPr lang="en-US" sz="2400" smtClean="0">
                <a:latin typeface="Arial" charset="0"/>
                <a:cs typeface="Arial" charset="0"/>
              </a:rPr>
              <a:t>intY = 5</a:t>
            </a:r>
          </a:p>
          <a:p>
            <a:pPr marL="273050" indent="-273050" eaLnBrk="1" hangingPunct="1"/>
            <a:r>
              <a:rPr lang="en-US" sz="2400" smtClean="0">
                <a:latin typeface="Arial" charset="0"/>
                <a:cs typeface="Arial" charset="0"/>
              </a:rPr>
              <a:t>intResultA = intX + intY * 5	'iResultA is 35</a:t>
            </a:r>
          </a:p>
          <a:p>
            <a:pPr marL="273050" indent="-273050" eaLnBrk="1" hangingPunct="1"/>
            <a:r>
              <a:rPr lang="en-US" sz="2400" smtClean="0">
                <a:latin typeface="Arial" charset="0"/>
                <a:cs typeface="Arial" charset="0"/>
              </a:rPr>
              <a:t>iResultB = (intX + intY) * 5	'iResultB is 75</a:t>
            </a:r>
          </a:p>
          <a:p>
            <a:pPr marL="273050" indent="-273050" eaLnBrk="1" hangingPunct="1"/>
            <a:r>
              <a:rPr lang="en-US" sz="2400" smtClean="0">
                <a:latin typeface="Arial" charset="0"/>
                <a:cs typeface="Arial" charset="0"/>
              </a:rPr>
              <a:t>dResultA = intX - intY * 5 	'dResultA is -15</a:t>
            </a:r>
          </a:p>
          <a:p>
            <a:pPr marL="273050" indent="-273050" eaLnBrk="1" hangingPunct="1"/>
            <a:r>
              <a:rPr lang="en-US" sz="2400" smtClean="0">
                <a:latin typeface="Arial" charset="0"/>
                <a:cs typeface="Arial" charset="0"/>
              </a:rPr>
              <a:t>dResultB = (intX - intY) * 5	'dResultB is 25</a:t>
            </a:r>
          </a:p>
          <a:p>
            <a:pPr marL="273050" indent="-273050" eaLnBrk="1" hangingPunct="1"/>
            <a:endParaRPr lang="en-US" smtClean="0"/>
          </a:p>
          <a:p>
            <a:pPr marL="273050" indent="-273050" eaLnBrk="1" hangingPunct="1"/>
            <a:endParaRPr lang="en-US" smtClean="0"/>
          </a:p>
          <a:p>
            <a:pPr marL="273050" indent="-273050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4045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Boolean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25975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i="1" smtClean="0">
                <a:solidFill>
                  <a:srgbClr val="CC6600"/>
                </a:solidFill>
              </a:rPr>
              <a:t>flag</a:t>
            </a:r>
            <a:r>
              <a:rPr lang="en-US" i="1" smtClean="0"/>
              <a:t> </a:t>
            </a:r>
            <a:r>
              <a:rPr lang="en-US" smtClean="0"/>
              <a:t>is a Boolean variable that signals when some condition exists in the program</a:t>
            </a:r>
          </a:p>
          <a:p>
            <a:r>
              <a:rPr lang="en-US" smtClean="0"/>
              <a:t>Since a Boolean variable is either True or False, it can be used as the condition of an If</a:t>
            </a:r>
          </a:p>
          <a:p>
            <a:pPr lvl="1"/>
            <a:r>
              <a:rPr lang="en-US" smtClean="0"/>
              <a:t>Note that an operator is not required (there is alternate syntax that does use operator)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4706938"/>
            <a:ext cx="755967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If blnQuotaMet Then   </a:t>
            </a:r>
          </a:p>
          <a:p>
            <a:pPr eaLnBrk="0" hangingPunct="0"/>
            <a:r>
              <a:rPr lang="en-US" sz="2400" b="1">
                <a:latin typeface="Courier New" pitchFamily="49" charset="0"/>
              </a:rPr>
              <a:t>	lblMessage.Text = “Congratulations </a:t>
            </a:r>
          </a:p>
          <a:p>
            <a:pPr eaLnBrk="0" hangingPunct="0"/>
            <a:r>
              <a:rPr lang="en-US" sz="2400" b="1">
                <a:latin typeface="Courier New" pitchFamily="49" charset="0"/>
              </a:rPr>
              <a:t>	you have met your sales quota"</a:t>
            </a:r>
          </a:p>
          <a:p>
            <a:pPr eaLnBrk="0" hangingPunct="0"/>
            <a:r>
              <a:rPr lang="en-US" sz="2400" b="1">
                <a:latin typeface="Courier New" pitchFamily="49" charset="0"/>
              </a:rPr>
              <a:t>End If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25975"/>
          </a:xfrm>
        </p:spPr>
        <p:txBody>
          <a:bodyPr/>
          <a:lstStyle/>
          <a:p>
            <a:r>
              <a:rPr lang="en-US" smtClean="0"/>
              <a:t>Boolean Functions return a single True or False Value </a:t>
            </a:r>
          </a:p>
          <a:p>
            <a:r>
              <a:rPr lang="en-US" smtClean="0"/>
              <a:t>Since Boolean Functions return either True or False, a Boolean Function Call can be used as the condition of an If</a:t>
            </a:r>
          </a:p>
          <a:p>
            <a:pPr lvl="1"/>
            <a:r>
              <a:rPr lang="en-US" smtClean="0"/>
              <a:t>Note that an operator is not required (there is alternate syntax that does use operator)</a:t>
            </a:r>
          </a:p>
          <a:p>
            <a:endParaRPr lang="en-US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66800" y="5151438"/>
            <a:ext cx="571658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If isNumeric(strInput) Then</a:t>
            </a:r>
          </a:p>
          <a:p>
            <a:pPr eaLnBrk="0" hangingPunct="0"/>
            <a:r>
              <a:rPr lang="en-US" sz="2400" b="1">
                <a:latin typeface="Courier New" pitchFamily="49" charset="0"/>
              </a:rPr>
              <a:t>	intNumber = Val(strInput)</a:t>
            </a:r>
          </a:p>
          <a:p>
            <a:pPr eaLnBrk="0" hangingPunct="0"/>
            <a:r>
              <a:rPr lang="en-US" sz="2400" b="1">
                <a:latin typeface="Courier New" pitchFamily="49" charset="0"/>
              </a:rPr>
              <a:t>End If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56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Operators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Often a condition is formed using a </a:t>
            </a:r>
            <a:r>
              <a:rPr lang="en-US" i="1" dirty="0" smtClean="0">
                <a:solidFill>
                  <a:srgbClr val="CC6600"/>
                </a:solidFill>
              </a:rPr>
              <a:t>relational operator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relational operator determines if a specific relationship exists between two values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&gt;		Greater than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&lt;		Less than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=		Equal to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&lt;&gt;	Not equal to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&gt;=	Greater than or equal to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&lt;=	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223929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Operators (cont.)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74825"/>
            <a:ext cx="8839200" cy="46259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314700" algn="l"/>
              </a:tabLst>
            </a:pPr>
            <a:r>
              <a:rPr lang="en-US" dirty="0" smtClean="0"/>
              <a:t>Relational operators are binary – meaning they use two operands</a:t>
            </a:r>
          </a:p>
          <a:p>
            <a:pPr lvl="1">
              <a:lnSpc>
                <a:spcPct val="90000"/>
              </a:lnSpc>
              <a:tabLst>
                <a:tab pos="3314700" algn="l"/>
              </a:tabLst>
            </a:pPr>
            <a:r>
              <a:rPr lang="en-US" dirty="0" smtClean="0"/>
              <a:t>Either or both relational operator operands may be values, variables, expressions or function calls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33147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3314700" algn="l"/>
              </a:tabLst>
            </a:pPr>
            <a:r>
              <a:rPr lang="en-US" sz="2400" b="1" dirty="0" smtClean="0">
                <a:latin typeface="Courier New" pitchFamily="49" charset="0"/>
              </a:rPr>
              <a:t>length &lt;= 10			</a:t>
            </a:r>
            <a:r>
              <a:rPr lang="en-US" sz="2000" dirty="0" smtClean="0"/>
              <a:t>(Is length less than or equal to 10)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3314700" algn="l"/>
              </a:tabLst>
            </a:pPr>
            <a:r>
              <a:rPr lang="en-US" sz="2400" b="1" dirty="0" err="1" smtClean="0">
                <a:latin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</a:rPr>
              <a:t> * </a:t>
            </a:r>
            <a:r>
              <a:rPr lang="en-US" sz="2400" b="1" dirty="0" err="1" smtClean="0">
                <a:latin typeface="Courier New" pitchFamily="49" charset="0"/>
              </a:rPr>
              <a:t>wid</a:t>
            </a:r>
            <a:r>
              <a:rPr lang="en-US" sz="2400" b="1" dirty="0" smtClean="0">
                <a:latin typeface="Courier New" pitchFamily="49" charset="0"/>
              </a:rPr>
              <a:t> &gt; max + 1	</a:t>
            </a:r>
            <a:r>
              <a:rPr lang="en-US" sz="2000" dirty="0" smtClean="0"/>
              <a:t>(Is </a:t>
            </a:r>
            <a:r>
              <a:rPr lang="en-US" sz="2000" dirty="0" err="1" smtClean="0"/>
              <a:t>len</a:t>
            </a:r>
            <a:r>
              <a:rPr lang="en-US" sz="2000" dirty="0" smtClean="0"/>
              <a:t> * </a:t>
            </a:r>
            <a:r>
              <a:rPr lang="en-US" sz="2000" dirty="0" err="1" smtClean="0"/>
              <a:t>wid</a:t>
            </a:r>
            <a:r>
              <a:rPr lang="en-US" sz="2000" dirty="0" smtClean="0"/>
              <a:t> greater than max + 1)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3314700" algn="l"/>
              </a:tabLst>
            </a:pPr>
            <a:r>
              <a:rPr lang="en-US" sz="2400" b="1" dirty="0" smtClean="0">
                <a:latin typeface="Courier New" pitchFamily="49" charset="0"/>
              </a:rPr>
              <a:t>Val(</a:t>
            </a:r>
            <a:r>
              <a:rPr lang="en-US" sz="2400" b="1" dirty="0" err="1" smtClean="0">
                <a:latin typeface="Courier New" pitchFamily="49" charset="0"/>
              </a:rPr>
              <a:t>txtNum.Text</a:t>
            </a:r>
            <a:r>
              <a:rPr lang="en-US" sz="2400" b="1" dirty="0" smtClean="0">
                <a:latin typeface="Courier New" pitchFamily="49" charset="0"/>
              </a:rPr>
              <a:t>) = 0	</a:t>
            </a:r>
            <a:r>
              <a:rPr lang="en-US" sz="2000" dirty="0" smtClean="0"/>
              <a:t>(Is Val result equal to 0 – not 				assignment)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314700" algn="l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3314700" algn="l"/>
              </a:tabLst>
            </a:pPr>
            <a:r>
              <a:rPr lang="en-US" dirty="0" smtClean="0"/>
              <a:t>Relational operators yield a True or False result</a:t>
            </a:r>
          </a:p>
        </p:txBody>
      </p:sp>
    </p:spTree>
    <p:extLst>
      <p:ext uri="{BB962C8B-B14F-4D97-AF65-F5344CB8AC3E}">
        <p14:creationId xmlns:p14="http://schemas.microsoft.com/office/powerpoint/2010/main" val="1571091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Operators (cont.)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70025"/>
            <a:ext cx="8991600" cy="5387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Either or both relational operator operands may be expressions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Math operators are evaluated before relational operators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sz="2400" b="1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b="1" smtClean="0">
                <a:latin typeface="Courier New" pitchFamily="49" charset="0"/>
              </a:rPr>
              <a:t>x+y</a:t>
            </a:r>
            <a:r>
              <a:rPr lang="en-US" sz="2400" smtClean="0"/>
              <a:t> and </a:t>
            </a:r>
            <a:r>
              <a:rPr lang="en-US" sz="2400" b="1" smtClean="0">
                <a:latin typeface="Courier New" pitchFamily="49" charset="0"/>
              </a:rPr>
              <a:t>a-b</a:t>
            </a:r>
            <a:r>
              <a:rPr lang="en-US" sz="2400" smtClean="0"/>
              <a:t> are evaluated first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/>
              <a:t>Each result is then compared using the &gt; operator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smtClean="0"/>
          </a:p>
          <a:p>
            <a:pPr>
              <a:lnSpc>
                <a:spcPct val="90000"/>
              </a:lnSpc>
            </a:pPr>
            <a:r>
              <a:rPr lang="en-US" sz="2800" smtClean="0"/>
              <a:t>Either or both relational operator operands may be function calls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71613" y="2794000"/>
            <a:ext cx="67579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If x + y &gt; a - b Then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	lblMessage.Text = "It is true!"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End If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295400" y="5607050"/>
            <a:ext cx="75707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If Val(txtInput.Text) &lt; getMinValue() Then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	lblMessage.Text = "Invalid: Below Minimum"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End If</a:t>
            </a: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endParaRPr lang="en-US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6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228600" y="1470025"/>
            <a:ext cx="8610600" cy="5235575"/>
          </a:xfrm>
        </p:spPr>
        <p:txBody>
          <a:bodyPr>
            <a:normAutofit lnSpcReduction="10000"/>
          </a:bodyPr>
          <a:lstStyle/>
          <a:p>
            <a:pPr marL="0">
              <a:buFont typeface="Wingdings 2" pitchFamily="18" charset="2"/>
              <a:buNone/>
              <a:defRPr/>
            </a:pPr>
            <a:r>
              <a:rPr lang="en-US" sz="2800" dirty="0" smtClean="0"/>
              <a:t>These operators are used to evaluate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 and will yield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result</a:t>
            </a:r>
          </a:p>
          <a:p>
            <a:pPr>
              <a:defRPr/>
            </a:pPr>
            <a:r>
              <a:rPr lang="en-US" b="1" dirty="0" smtClean="0"/>
              <a:t>And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/>
              <a:t>Both operands must be true for the overall expression to be true, otherwise it is false</a:t>
            </a:r>
          </a:p>
          <a:p>
            <a:pPr>
              <a:defRPr/>
            </a:pPr>
            <a:r>
              <a:rPr lang="en-US" b="1" dirty="0" smtClean="0"/>
              <a:t>Or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/>
              <a:t>One or both operands must be true for the overall expression to be true, otherwise it is false</a:t>
            </a:r>
          </a:p>
          <a:p>
            <a:pPr>
              <a:defRPr/>
            </a:pPr>
            <a:r>
              <a:rPr lang="en-US" b="1" dirty="0" err="1" smtClean="0"/>
              <a:t>Xor</a:t>
            </a:r>
            <a:endParaRPr lang="en-US" b="1" dirty="0" smtClean="0"/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/>
              <a:t>One operand (but not both) must be true for the overall expression to be true, otherwise it is false</a:t>
            </a:r>
          </a:p>
          <a:p>
            <a:pPr>
              <a:defRPr/>
            </a:pPr>
            <a:r>
              <a:rPr lang="en-US" b="1" dirty="0" smtClean="0"/>
              <a:t>Not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/>
              <a:t>Reverses the logical value of an expression</a:t>
            </a:r>
          </a:p>
        </p:txBody>
      </p:sp>
    </p:spTree>
    <p:extLst>
      <p:ext uri="{BB962C8B-B14F-4D97-AF65-F5344CB8AC3E}">
        <p14:creationId xmlns:p14="http://schemas.microsoft.com/office/powerpoint/2010/main" val="270514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Usage of Variables</a:t>
            </a:r>
          </a:p>
        </p:txBody>
      </p:sp>
      <p:sp>
        <p:nvSpPr>
          <p:cNvPr id="13315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 eaLnBrk="1" hangingPunct="1"/>
            <a:r>
              <a:rPr lang="en-US" smtClean="0"/>
              <a:t>Copy and store values entered by the user</a:t>
            </a:r>
          </a:p>
          <a:p>
            <a:pPr marL="273050" indent="-273050" eaLnBrk="1" hangingPunct="1"/>
            <a:r>
              <a:rPr lang="en-US" smtClean="0"/>
              <a:t>Perform arithmetic manipulation on values</a:t>
            </a:r>
          </a:p>
          <a:p>
            <a:pPr marL="273050" indent="-273050" eaLnBrk="1" hangingPunct="1"/>
            <a:r>
              <a:rPr lang="en-US" smtClean="0"/>
              <a:t>Test values to see if they meet a criteria</a:t>
            </a:r>
          </a:p>
          <a:p>
            <a:pPr marL="273050" indent="-273050" eaLnBrk="1" hangingPunct="1"/>
            <a:r>
              <a:rPr lang="en-US" smtClean="0"/>
              <a:t>Temporarily hold and manipulate the value of a control property</a:t>
            </a:r>
          </a:p>
          <a:p>
            <a:pPr marL="273050" indent="-273050" eaLnBrk="1" hangingPunct="1"/>
            <a:r>
              <a:rPr lang="en-US" smtClean="0"/>
              <a:t>Hold data/information so that it can be recalled for use at a later point in the code</a:t>
            </a:r>
          </a:p>
        </p:txBody>
      </p:sp>
    </p:spTree>
    <p:extLst>
      <p:ext uri="{BB962C8B-B14F-4D97-AF65-F5344CB8AC3E}">
        <p14:creationId xmlns:p14="http://schemas.microsoft.com/office/powerpoint/2010/main" val="274313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</a:t>
            </a:r>
            <a:r>
              <a:rPr lang="en-US" i="1" smtClean="0"/>
              <a:t>And</a:t>
            </a:r>
            <a:r>
              <a:rPr lang="en-US" smtClean="0"/>
              <a:t> Operator</a:t>
            </a: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5715000"/>
            <a:ext cx="8294688" cy="8318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/>
              <a:t>AndAlso</a:t>
            </a:r>
            <a:r>
              <a:rPr lang="en-US" sz="2000" smtClean="0"/>
              <a:t> operator works identically but does not test </a:t>
            </a:r>
            <a:r>
              <a:rPr lang="en-US" sz="2000" b="1" smtClean="0"/>
              <a:t>minutes&gt;12</a:t>
            </a:r>
            <a:r>
              <a:rPr lang="en-US" sz="2000" smtClean="0"/>
              <a:t> if </a:t>
            </a:r>
            <a:r>
              <a:rPr lang="en-US" sz="2000" b="1" smtClean="0"/>
              <a:t>temperature&lt;20</a:t>
            </a:r>
            <a:r>
              <a:rPr lang="en-US" sz="2000" smtClean="0"/>
              <a:t> is false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391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r>
              <a:rPr kumimoji="1" lang="en-US" sz="2800" dirty="0">
                <a:latin typeface="+mn-lt"/>
              </a:rPr>
              <a:t>The </a:t>
            </a:r>
            <a:r>
              <a:rPr kumimoji="1" lang="en-US" sz="2800" i="1" dirty="0">
                <a:latin typeface="+mn-lt"/>
              </a:rPr>
              <a:t>truth table</a:t>
            </a:r>
            <a:r>
              <a:rPr kumimoji="1" lang="en-US" sz="2800" dirty="0">
                <a:latin typeface="+mn-lt"/>
              </a:rPr>
              <a:t> for the </a:t>
            </a:r>
            <a:r>
              <a:rPr kumimoji="1" lang="en-US" sz="2800" i="1" dirty="0">
                <a:latin typeface="+mn-lt"/>
              </a:rPr>
              <a:t>And</a:t>
            </a:r>
            <a:r>
              <a:rPr kumimoji="1" lang="en-US" sz="2800" dirty="0">
                <a:latin typeface="+mn-lt"/>
              </a:rPr>
              <a:t> Operator</a:t>
            </a:r>
          </a:p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endParaRPr kumimoji="1" lang="en-US" sz="2000" u="sng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000" u="sng" dirty="0">
                <a:latin typeface="+mn-lt"/>
              </a:rPr>
              <a:t>Expression 1</a:t>
            </a:r>
            <a:r>
              <a:rPr kumimoji="1" lang="en-US" sz="2000" dirty="0">
                <a:latin typeface="+mn-lt"/>
              </a:rPr>
              <a:t> 	</a:t>
            </a:r>
            <a:r>
              <a:rPr kumimoji="1" lang="en-US" sz="2000" u="sng" dirty="0">
                <a:latin typeface="+mn-lt"/>
              </a:rPr>
              <a:t>Expression 2</a:t>
            </a:r>
            <a:r>
              <a:rPr kumimoji="1" lang="en-US" sz="2000" dirty="0">
                <a:latin typeface="+mn-lt"/>
              </a:rPr>
              <a:t> 	</a:t>
            </a:r>
            <a:r>
              <a:rPr kumimoji="1" lang="en-US" sz="2000" u="sng" dirty="0">
                <a:latin typeface="+mn-lt"/>
              </a:rPr>
              <a:t>Expression 1 </a:t>
            </a:r>
            <a:r>
              <a:rPr kumimoji="1" lang="en-US" sz="2000" b="1" i="1" u="sng" dirty="0">
                <a:latin typeface="+mn-lt"/>
              </a:rPr>
              <a:t>And</a:t>
            </a:r>
            <a:r>
              <a:rPr kumimoji="1" lang="en-US" sz="2000" u="sng" dirty="0">
                <a:latin typeface="+mn-lt"/>
              </a:rPr>
              <a:t> Expression 2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True		False			</a:t>
            </a:r>
            <a:r>
              <a:rPr kumimoji="1" lang="en-US" sz="2800" dirty="0" err="1">
                <a:latin typeface="+mn-lt"/>
              </a:rPr>
              <a:t>False</a:t>
            </a:r>
            <a:endParaRPr kumimoji="1" lang="en-US" sz="2800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False		True			False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False		</a:t>
            </a:r>
            <a:r>
              <a:rPr kumimoji="1" lang="en-US" sz="2800" dirty="0" err="1">
                <a:latin typeface="+mn-lt"/>
              </a:rPr>
              <a:t>False</a:t>
            </a:r>
            <a:r>
              <a:rPr kumimoji="1" lang="en-US" sz="2800" dirty="0">
                <a:latin typeface="+mn-lt"/>
              </a:rPr>
              <a:t>			</a:t>
            </a:r>
            <a:r>
              <a:rPr kumimoji="1" lang="en-US" sz="2800" dirty="0" err="1">
                <a:latin typeface="+mn-lt"/>
              </a:rPr>
              <a:t>False</a:t>
            </a:r>
            <a:endParaRPr kumimoji="1" lang="en-US" sz="2800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True		</a:t>
            </a:r>
            <a:r>
              <a:rPr kumimoji="1" lang="en-US" sz="2800" dirty="0" err="1">
                <a:latin typeface="+mn-lt"/>
              </a:rPr>
              <a:t>True</a:t>
            </a:r>
            <a:r>
              <a:rPr kumimoji="1" lang="en-US" sz="2800" dirty="0">
                <a:latin typeface="+mn-lt"/>
              </a:rPr>
              <a:t>			</a:t>
            </a:r>
            <a:r>
              <a:rPr kumimoji="1" lang="en-US" sz="2800" dirty="0" err="1">
                <a:latin typeface="+mn-lt"/>
              </a:rPr>
              <a:t>True</a:t>
            </a:r>
            <a:endParaRPr kumimoji="1" lang="en-US" sz="2800" dirty="0">
              <a:latin typeface="+mn-lt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84709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If temperature &lt; 20 And minutes &gt; 12 Then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	lblMessage.Text = “Temperature is in the danger zone."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End If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97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 i="1"/>
              <a:t>Or</a:t>
            </a:r>
            <a:r>
              <a:rPr lang="en-US"/>
              <a:t> Operator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5791200"/>
            <a:ext cx="8294688" cy="8318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/>
              <a:t>OrElse</a:t>
            </a:r>
            <a:r>
              <a:rPr lang="en-US" sz="2000" smtClean="0"/>
              <a:t> operator works identically but does not test </a:t>
            </a:r>
            <a:r>
              <a:rPr lang="en-US" sz="2000" b="1" smtClean="0"/>
              <a:t>temperature&gt;100</a:t>
            </a:r>
            <a:r>
              <a:rPr lang="en-US" sz="2000" smtClean="0"/>
              <a:t> if </a:t>
            </a:r>
            <a:r>
              <a:rPr lang="en-US" sz="2000" b="1" smtClean="0"/>
              <a:t>temperature&lt;20</a:t>
            </a:r>
            <a:r>
              <a:rPr lang="en-US" sz="2000" smtClean="0"/>
              <a:t> is true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04800" y="4724400"/>
            <a:ext cx="8470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If temperature &lt; 20 Or temperature &gt; 100 Then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	lblMessage.Text = “Temperature is in the danger zone."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End If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391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r>
              <a:rPr kumimoji="1" lang="en-US" sz="2800" dirty="0">
                <a:latin typeface="+mn-lt"/>
              </a:rPr>
              <a:t>The </a:t>
            </a:r>
            <a:r>
              <a:rPr kumimoji="1" lang="en-US" sz="2800" i="1" dirty="0">
                <a:latin typeface="+mn-lt"/>
              </a:rPr>
              <a:t>truth table</a:t>
            </a:r>
            <a:r>
              <a:rPr kumimoji="1" lang="en-US" sz="2800" dirty="0">
                <a:latin typeface="+mn-lt"/>
              </a:rPr>
              <a:t> for the </a:t>
            </a:r>
            <a:r>
              <a:rPr kumimoji="1" lang="en-US" sz="2800" i="1" dirty="0">
                <a:latin typeface="+mn-lt"/>
              </a:rPr>
              <a:t>Or</a:t>
            </a:r>
            <a:r>
              <a:rPr kumimoji="1" lang="en-US" sz="2800" dirty="0">
                <a:latin typeface="+mn-lt"/>
              </a:rPr>
              <a:t> Operator</a:t>
            </a:r>
          </a:p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endParaRPr kumimoji="1" lang="en-US" sz="2000" u="sng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000" u="sng" dirty="0">
                <a:latin typeface="+mn-lt"/>
              </a:rPr>
              <a:t>Expression 1</a:t>
            </a:r>
            <a:r>
              <a:rPr kumimoji="1" lang="en-US" sz="2000" dirty="0">
                <a:latin typeface="+mn-lt"/>
              </a:rPr>
              <a:t> 	</a:t>
            </a:r>
            <a:r>
              <a:rPr kumimoji="1" lang="en-US" sz="2000" u="sng" dirty="0">
                <a:latin typeface="+mn-lt"/>
              </a:rPr>
              <a:t>Expression 2</a:t>
            </a:r>
            <a:r>
              <a:rPr kumimoji="1" lang="en-US" sz="2000" dirty="0">
                <a:latin typeface="+mn-lt"/>
              </a:rPr>
              <a:t> 	</a:t>
            </a:r>
            <a:r>
              <a:rPr kumimoji="1" lang="en-US" sz="2000" u="sng" dirty="0">
                <a:latin typeface="+mn-lt"/>
              </a:rPr>
              <a:t>Expression 1 </a:t>
            </a:r>
            <a:r>
              <a:rPr kumimoji="1" lang="en-US" sz="2000" b="1" i="1" u="sng" dirty="0">
                <a:latin typeface="+mn-lt"/>
              </a:rPr>
              <a:t>Or</a:t>
            </a:r>
            <a:r>
              <a:rPr kumimoji="1" lang="en-US" sz="2000" u="sng" dirty="0">
                <a:latin typeface="+mn-lt"/>
              </a:rPr>
              <a:t> Expression 2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True		False			True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False		True			</a:t>
            </a:r>
            <a:r>
              <a:rPr kumimoji="1" lang="en-US" sz="2800" dirty="0" err="1">
                <a:latin typeface="+mn-lt"/>
              </a:rPr>
              <a:t>True</a:t>
            </a:r>
            <a:endParaRPr kumimoji="1" lang="en-US" sz="2800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True		</a:t>
            </a:r>
            <a:r>
              <a:rPr kumimoji="1" lang="en-US" sz="2800" dirty="0" err="1">
                <a:latin typeface="+mn-lt"/>
              </a:rPr>
              <a:t>True</a:t>
            </a:r>
            <a:r>
              <a:rPr kumimoji="1" lang="en-US" sz="2800" dirty="0">
                <a:latin typeface="+mn-lt"/>
              </a:rPr>
              <a:t>			</a:t>
            </a:r>
            <a:r>
              <a:rPr kumimoji="1" lang="en-US" sz="2800" dirty="0" err="1">
                <a:latin typeface="+mn-lt"/>
              </a:rPr>
              <a:t>True</a:t>
            </a:r>
            <a:endParaRPr kumimoji="1" lang="en-US" sz="2800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False		</a:t>
            </a:r>
            <a:r>
              <a:rPr kumimoji="1" lang="en-US" sz="2800" dirty="0" err="1">
                <a:latin typeface="+mn-lt"/>
              </a:rPr>
              <a:t>False</a:t>
            </a:r>
            <a:r>
              <a:rPr kumimoji="1" lang="en-US" sz="2800" dirty="0">
                <a:latin typeface="+mn-lt"/>
              </a:rPr>
              <a:t>			</a:t>
            </a:r>
            <a:r>
              <a:rPr kumimoji="1" lang="en-US" sz="2800" dirty="0" err="1">
                <a:latin typeface="+mn-lt"/>
              </a:rPr>
              <a:t>False</a:t>
            </a:r>
            <a:endParaRPr kumimoji="1"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40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 i="1"/>
              <a:t>Xor</a:t>
            </a:r>
            <a:r>
              <a:rPr lang="en-US"/>
              <a:t> Operator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52500" y="4676775"/>
            <a:ext cx="6286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If total &gt; 1000 Xor average &gt; 120 Then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	lblMessage.Text = “You may try again."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End If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391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r>
              <a:rPr kumimoji="1" lang="en-US" sz="2800" dirty="0">
                <a:latin typeface="+mn-lt"/>
              </a:rPr>
              <a:t>The </a:t>
            </a:r>
            <a:r>
              <a:rPr kumimoji="1" lang="en-US" sz="2800" i="1" dirty="0">
                <a:latin typeface="+mn-lt"/>
              </a:rPr>
              <a:t>truth table</a:t>
            </a:r>
            <a:r>
              <a:rPr kumimoji="1" lang="en-US" sz="2800" dirty="0">
                <a:latin typeface="+mn-lt"/>
              </a:rPr>
              <a:t> for the </a:t>
            </a:r>
            <a:r>
              <a:rPr kumimoji="1" lang="en-US" sz="2800" i="1" dirty="0" err="1">
                <a:latin typeface="+mn-lt"/>
              </a:rPr>
              <a:t>Xor</a:t>
            </a:r>
            <a:r>
              <a:rPr kumimoji="1" lang="en-US" sz="2800" dirty="0">
                <a:latin typeface="+mn-lt"/>
              </a:rPr>
              <a:t> Operator</a:t>
            </a:r>
          </a:p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endParaRPr kumimoji="1" lang="en-US" sz="2000" u="sng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000" u="sng" dirty="0">
                <a:latin typeface="+mn-lt"/>
              </a:rPr>
              <a:t>Expression 1</a:t>
            </a:r>
            <a:r>
              <a:rPr kumimoji="1" lang="en-US" sz="2000" dirty="0">
                <a:latin typeface="+mn-lt"/>
              </a:rPr>
              <a:t> 	</a:t>
            </a:r>
            <a:r>
              <a:rPr kumimoji="1" lang="en-US" sz="2000" u="sng" dirty="0">
                <a:latin typeface="+mn-lt"/>
              </a:rPr>
              <a:t>Expression 2</a:t>
            </a:r>
            <a:r>
              <a:rPr kumimoji="1" lang="en-US" sz="2000" dirty="0">
                <a:latin typeface="+mn-lt"/>
              </a:rPr>
              <a:t> 	</a:t>
            </a:r>
            <a:r>
              <a:rPr kumimoji="1" lang="en-US" sz="2000" u="sng" dirty="0">
                <a:latin typeface="+mn-lt"/>
              </a:rPr>
              <a:t>Expression 1 </a:t>
            </a:r>
            <a:r>
              <a:rPr kumimoji="1" lang="en-US" sz="2000" b="1" i="1" u="sng" dirty="0" err="1">
                <a:latin typeface="+mn-lt"/>
              </a:rPr>
              <a:t>Xor</a:t>
            </a:r>
            <a:r>
              <a:rPr kumimoji="1" lang="en-US" sz="2000" u="sng" dirty="0">
                <a:latin typeface="+mn-lt"/>
              </a:rPr>
              <a:t> Expression 2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True		False			True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False		True			</a:t>
            </a:r>
            <a:r>
              <a:rPr kumimoji="1" lang="en-US" sz="2800" dirty="0" err="1">
                <a:latin typeface="+mn-lt"/>
              </a:rPr>
              <a:t>True</a:t>
            </a:r>
            <a:endParaRPr kumimoji="1" lang="en-US" sz="2800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True		</a:t>
            </a:r>
            <a:r>
              <a:rPr kumimoji="1" lang="en-US" sz="2800" dirty="0" err="1">
                <a:latin typeface="+mn-lt"/>
              </a:rPr>
              <a:t>True</a:t>
            </a:r>
            <a:r>
              <a:rPr kumimoji="1" lang="en-US" sz="2800" dirty="0">
                <a:latin typeface="+mn-lt"/>
              </a:rPr>
              <a:t>			False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False		</a:t>
            </a:r>
            <a:r>
              <a:rPr kumimoji="1" lang="en-US" sz="2800" dirty="0" err="1">
                <a:latin typeface="+mn-lt"/>
              </a:rPr>
              <a:t>False</a:t>
            </a:r>
            <a:r>
              <a:rPr kumimoji="1" lang="en-US" sz="2800" dirty="0">
                <a:latin typeface="+mn-lt"/>
              </a:rPr>
              <a:t>			</a:t>
            </a:r>
            <a:r>
              <a:rPr kumimoji="1" lang="en-US" sz="2800" dirty="0" err="1">
                <a:latin typeface="+mn-lt"/>
              </a:rPr>
              <a:t>False</a:t>
            </a:r>
            <a:endParaRPr kumimoji="1"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58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 i="1"/>
              <a:t>Not</a:t>
            </a:r>
            <a:r>
              <a:rPr lang="en-US"/>
              <a:t> Operator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62025" y="4267200"/>
            <a:ext cx="7724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If Not temperature &gt; 100 Then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	lblMessage.Text = "You are below the max temp."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End If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391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r>
              <a:rPr kumimoji="1" lang="en-US" sz="2800" dirty="0">
                <a:latin typeface="+mn-lt"/>
              </a:rPr>
              <a:t>The </a:t>
            </a:r>
            <a:r>
              <a:rPr kumimoji="1" lang="en-US" sz="2800" i="1" dirty="0">
                <a:latin typeface="+mn-lt"/>
              </a:rPr>
              <a:t>truth table</a:t>
            </a:r>
            <a:r>
              <a:rPr kumimoji="1" lang="en-US" sz="2800" dirty="0">
                <a:latin typeface="+mn-lt"/>
              </a:rPr>
              <a:t> for the </a:t>
            </a:r>
            <a:r>
              <a:rPr kumimoji="1" lang="en-US" sz="2800" i="1" dirty="0">
                <a:latin typeface="+mn-lt"/>
              </a:rPr>
              <a:t>Not</a:t>
            </a:r>
            <a:r>
              <a:rPr kumimoji="1" lang="en-US" sz="2800" dirty="0">
                <a:latin typeface="+mn-lt"/>
              </a:rPr>
              <a:t> Operator</a:t>
            </a:r>
          </a:p>
          <a:p>
            <a:pPr eaLnBrk="0" hangingPunct="0">
              <a:tabLst>
                <a:tab pos="852488" algn="ctr"/>
                <a:tab pos="2343150" algn="ctr"/>
                <a:tab pos="5313363" algn="ctr"/>
              </a:tabLst>
              <a:defRPr/>
            </a:pPr>
            <a:endParaRPr kumimoji="1" lang="en-US" sz="2000" u="sng" dirty="0">
              <a:latin typeface="+mn-lt"/>
            </a:endParaRPr>
          </a:p>
          <a:p>
            <a:pPr eaLnBrk="0" hangingPunct="0">
              <a:defRPr/>
            </a:pPr>
            <a:r>
              <a:rPr kumimoji="1" lang="en-US" sz="2000" u="sng" dirty="0">
                <a:latin typeface="+mn-lt"/>
              </a:rPr>
              <a:t>Expression 1</a:t>
            </a:r>
            <a:r>
              <a:rPr kumimoji="1" lang="en-US" sz="2000" dirty="0">
                <a:latin typeface="+mn-lt"/>
              </a:rPr>
              <a:t> 		</a:t>
            </a:r>
            <a:r>
              <a:rPr kumimoji="1" lang="en-US" sz="2000" b="1" i="1" u="sng" dirty="0">
                <a:latin typeface="+mn-lt"/>
              </a:rPr>
              <a:t>Not</a:t>
            </a:r>
            <a:r>
              <a:rPr kumimoji="1" lang="en-US" sz="2000" u="sng" dirty="0">
                <a:latin typeface="+mn-lt"/>
              </a:rPr>
              <a:t> Expression 1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True			False</a:t>
            </a:r>
          </a:p>
          <a:p>
            <a:pPr eaLnBrk="0" hangingPunct="0">
              <a:defRPr/>
            </a:pPr>
            <a:r>
              <a:rPr kumimoji="1" lang="en-US" sz="2800" dirty="0">
                <a:latin typeface="+mn-lt"/>
              </a:rPr>
              <a:t>False			True</a:t>
            </a:r>
          </a:p>
        </p:txBody>
      </p:sp>
    </p:spTree>
    <p:extLst>
      <p:ext uri="{BB962C8B-B14F-4D97-AF65-F5344CB8AC3E}">
        <p14:creationId xmlns:p14="http://schemas.microsoft.com/office/powerpoint/2010/main" val="1284596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Example:  Checking </a:t>
            </a:r>
            <a:r>
              <a:rPr lang="en-US" dirty="0"/>
              <a:t>Numerical Ranges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Checking for a value inside a range uses </a:t>
            </a: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/>
          </a:p>
          <a:p>
            <a:r>
              <a:rPr lang="en-US" dirty="0" smtClean="0"/>
              <a:t>Checking for a value outside a range uses </a:t>
            </a:r>
            <a:r>
              <a:rPr lang="en-US" i="1" dirty="0" smtClean="0"/>
              <a:t>Or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sz="2000" i="1" dirty="0" smtClean="0"/>
          </a:p>
          <a:p>
            <a:r>
              <a:rPr lang="en-US" dirty="0" smtClean="0"/>
              <a:t>Must pay careful attention to differences in resulting range using:   </a:t>
            </a:r>
            <a:r>
              <a:rPr lang="en-US" b="1" dirty="0" smtClean="0"/>
              <a:t>&lt;</a:t>
            </a:r>
            <a:r>
              <a:rPr lang="en-US" dirty="0" smtClean="0"/>
              <a:t>  </a:t>
            </a:r>
            <a:r>
              <a:rPr lang="en-US" sz="2000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&lt;=</a:t>
            </a:r>
            <a:r>
              <a:rPr lang="en-US" dirty="0" smtClean="0"/>
              <a:t>   or  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sz="2000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&gt;=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Check problem requirements for ranges carefully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7959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463550" algn="l"/>
              </a:tabLst>
            </a:pPr>
            <a:r>
              <a:rPr lang="en-US" b="1">
                <a:latin typeface="Courier New" pitchFamily="49" charset="0"/>
              </a:rPr>
              <a:t>If x &gt;= 20 And x &lt;= 40 Then</a:t>
            </a:r>
          </a:p>
          <a:p>
            <a:pPr eaLnBrk="0" hangingPunct="0">
              <a:tabLst>
                <a:tab pos="463550" algn="l"/>
              </a:tabLst>
            </a:pPr>
            <a:r>
              <a:rPr lang="en-US" b="1">
                <a:latin typeface="Courier New" pitchFamily="49" charset="0"/>
              </a:rPr>
              <a:t>	lblMessage.Text = “Value is in the acceptable range."</a:t>
            </a:r>
          </a:p>
          <a:p>
            <a:pPr eaLnBrk="0" hangingPunct="0">
              <a:tabLst>
                <a:tab pos="463550" algn="l"/>
              </a:tabLst>
            </a:pPr>
            <a:r>
              <a:rPr lang="en-US" b="1">
                <a:latin typeface="Courier New" pitchFamily="49" charset="0"/>
              </a:rPr>
              <a:t>End If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2100" y="4038600"/>
            <a:ext cx="8699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514350" algn="l"/>
              </a:tabLst>
            </a:pPr>
            <a:r>
              <a:rPr lang="en-US" b="1">
                <a:latin typeface="Courier New" pitchFamily="49" charset="0"/>
              </a:rPr>
              <a:t>If x &lt; 20 Or x &gt; 40 Then</a:t>
            </a:r>
          </a:p>
          <a:p>
            <a:pPr eaLnBrk="0" hangingPunct="0">
              <a:tabLst>
                <a:tab pos="514350" algn="l"/>
              </a:tabLst>
            </a:pPr>
            <a:r>
              <a:rPr lang="en-US" b="1">
                <a:latin typeface="Courier New" pitchFamily="49" charset="0"/>
              </a:rPr>
              <a:t>	lblMessage.Text = “Value is outside the acceptable range."</a:t>
            </a:r>
          </a:p>
          <a:p>
            <a:pPr eaLnBrk="0" hangingPunct="0">
              <a:tabLst>
                <a:tab pos="514350" algn="l"/>
              </a:tabLst>
            </a:pPr>
            <a:r>
              <a:rPr lang="en-US" b="1">
                <a:latin typeface="Courier New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790633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Precedence of Logical Operators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25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Logical operators have an order of precedence just as arithmetic operators do</a:t>
            </a:r>
          </a:p>
          <a:p>
            <a:r>
              <a:rPr lang="en-US" dirty="0" smtClean="0"/>
              <a:t>From highest to lowest precedence</a:t>
            </a:r>
          </a:p>
          <a:p>
            <a:pPr lvl="1"/>
            <a:r>
              <a:rPr lang="en-US" dirty="0" smtClean="0"/>
              <a:t>Not 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err="1" smtClean="0"/>
              <a:t>Xor</a:t>
            </a:r>
            <a:endParaRPr lang="en-US" dirty="0" smtClean="0"/>
          </a:p>
          <a:p>
            <a:r>
              <a:rPr lang="en-US" dirty="0" smtClean="0"/>
              <a:t>As with arithmetic operations, parentheses are often used to clarify order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869542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Relational &amp; Logical Operators Combined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For example, in the statement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If x &lt; 0 And y &gt; 100 Or z = 50</a:t>
            </a:r>
            <a:endParaRPr lang="en-US" b="1" smtClean="0"/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x &lt; 0 And y &gt; 100</a:t>
            </a:r>
            <a:r>
              <a:rPr lang="en-US" b="1" smtClean="0"/>
              <a:t> </a:t>
            </a:r>
            <a:r>
              <a:rPr lang="en-US" smtClean="0"/>
              <a:t>is evaluated first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the And condition is true, we then evaluate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True Or z = 50</a:t>
            </a:r>
            <a:endParaRPr lang="en-US" b="1" smtClean="0"/>
          </a:p>
          <a:p>
            <a:pPr lvl="1">
              <a:lnSpc>
                <a:spcPct val="90000"/>
              </a:lnSpc>
            </a:pPr>
            <a:r>
              <a:rPr lang="en-US" smtClean="0"/>
              <a:t>If the And condition is false, we then evaluate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False Or z = 50</a:t>
            </a:r>
            <a:endParaRPr lang="en-US" b="1" smtClean="0"/>
          </a:p>
          <a:p>
            <a:pPr>
              <a:lnSpc>
                <a:spcPct val="90000"/>
              </a:lnSpc>
            </a:pPr>
            <a:r>
              <a:rPr lang="en-US" smtClean="0"/>
              <a:t>If the Or condition is to be evaluated first parentheses must be used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If x &lt; 0 And (y &gt; 100 Or z = 50)</a:t>
            </a:r>
          </a:p>
        </p:txBody>
      </p:sp>
    </p:spTree>
    <p:extLst>
      <p:ext uri="{BB962C8B-B14F-4D97-AF65-F5344CB8AC3E}">
        <p14:creationId xmlns:p14="http://schemas.microsoft.com/office/powerpoint/2010/main" val="393727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All Operators Precedence</a:t>
            </a:r>
          </a:p>
        </p:txBody>
      </p:sp>
      <p:sp>
        <p:nvSpPr>
          <p:cNvPr id="40963" name="Shap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 eaLnBrk="1" hangingPunct="1"/>
            <a:r>
              <a:rPr lang="en-US" smtClean="0"/>
              <a:t>Parenthesis</a:t>
            </a:r>
          </a:p>
          <a:p>
            <a:pPr marL="273050" indent="-273050" eaLnBrk="1" hangingPunct="1"/>
            <a:r>
              <a:rPr lang="en-US" smtClean="0"/>
              <a:t>Exponential</a:t>
            </a:r>
          </a:p>
          <a:p>
            <a:pPr marL="273050" indent="-273050" eaLnBrk="1" hangingPunct="1"/>
            <a:r>
              <a:rPr lang="en-US" smtClean="0"/>
              <a:t>Multiplication / Division</a:t>
            </a:r>
          </a:p>
          <a:p>
            <a:pPr marL="273050" indent="-273050" eaLnBrk="1" hangingPunct="1"/>
            <a:r>
              <a:rPr lang="en-US" smtClean="0"/>
              <a:t>Integer Division</a:t>
            </a:r>
          </a:p>
          <a:p>
            <a:pPr marL="273050" indent="-273050" eaLnBrk="1" hangingPunct="1"/>
            <a:r>
              <a:rPr lang="en-US" smtClean="0"/>
              <a:t>MOD</a:t>
            </a:r>
          </a:p>
          <a:p>
            <a:pPr marL="273050" indent="-273050" eaLnBrk="1" hangingPunct="1"/>
            <a:r>
              <a:rPr lang="en-US" smtClean="0"/>
              <a:t>Addition / Subtraction</a:t>
            </a:r>
          </a:p>
          <a:p>
            <a:pPr marL="273050" indent="-273050" eaLnBrk="1" hangingPunct="1"/>
            <a:r>
              <a:rPr lang="en-US" smtClean="0"/>
              <a:t>String Concatenation</a:t>
            </a:r>
          </a:p>
          <a:p>
            <a:pPr marL="273050" indent="-273050" eaLnBrk="1" hangingPunct="1"/>
            <a:r>
              <a:rPr lang="en-US" smtClean="0"/>
              <a:t>Relational Operators (&lt; , &gt; , &gt;= , &lt;= , &lt;&gt;)</a:t>
            </a:r>
          </a:p>
          <a:p>
            <a:pPr marL="273050" indent="-273050" eaLnBrk="1" hangingPunct="1"/>
            <a:r>
              <a:rPr lang="en-US" smtClean="0"/>
              <a:t>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2926489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Arithmetic, Relational, &amp; Logical Operators Combined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6259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Evaluate the following if a=5, b=7, x=100, y=30</a:t>
            </a:r>
          </a:p>
          <a:p>
            <a:pPr lvl="1"/>
            <a:r>
              <a:rPr lang="en-US" dirty="0" smtClean="0"/>
              <a:t>If x &gt; a * 10 And y &lt; b + 20</a:t>
            </a:r>
          </a:p>
          <a:p>
            <a:pPr lvl="1"/>
            <a:r>
              <a:rPr lang="en-US" dirty="0" smtClean="0"/>
              <a:t>Evaluating the math operators leaves us with</a:t>
            </a:r>
          </a:p>
          <a:p>
            <a:pPr lvl="1"/>
            <a:r>
              <a:rPr lang="en-US" dirty="0" smtClean="0"/>
              <a:t>If x &gt; 50 And y &lt; 27</a:t>
            </a:r>
          </a:p>
          <a:p>
            <a:pPr lvl="1"/>
            <a:r>
              <a:rPr lang="en-US" dirty="0" smtClean="0"/>
              <a:t>Evaluating the relational operators leaves</a:t>
            </a:r>
          </a:p>
          <a:p>
            <a:pPr lvl="1"/>
            <a:r>
              <a:rPr lang="en-US" dirty="0" smtClean="0"/>
              <a:t>If True And False</a:t>
            </a:r>
          </a:p>
          <a:p>
            <a:pPr lvl="1"/>
            <a:r>
              <a:rPr lang="en-US" dirty="0" smtClean="0"/>
              <a:t>Evaluating the logical operators leaves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 smtClean="0"/>
              <a:t>Parentheses make order of operations clear</a:t>
            </a:r>
          </a:p>
          <a:p>
            <a:pPr lvl="1"/>
            <a:r>
              <a:rPr lang="en-US" dirty="0" smtClean="0"/>
              <a:t>If (x &gt; (a * 10)) And (y &lt; (b + 20))</a:t>
            </a:r>
          </a:p>
        </p:txBody>
      </p:sp>
    </p:spTree>
    <p:extLst>
      <p:ext uri="{BB962C8B-B14F-4D97-AF65-F5344CB8AC3E}">
        <p14:creationId xmlns:p14="http://schemas.microsoft.com/office/powerpoint/2010/main" val="1195596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structured exception handling to catch errors before run-time error occurs</a:t>
            </a:r>
          </a:p>
          <a:p>
            <a:pPr>
              <a:lnSpc>
                <a:spcPct val="90000"/>
              </a:lnSpc>
            </a:pPr>
            <a:r>
              <a:rPr lang="en-US"/>
              <a:t>Catching exceptions referred to as </a:t>
            </a:r>
            <a:r>
              <a:rPr lang="en-US" i="1"/>
              <a:t>error trapping</a:t>
            </a:r>
          </a:p>
          <a:p>
            <a:pPr>
              <a:lnSpc>
                <a:spcPct val="90000"/>
              </a:lnSpc>
            </a:pPr>
            <a:r>
              <a:rPr lang="en-US"/>
              <a:t>Code to handle exception called </a:t>
            </a:r>
            <a:r>
              <a:rPr lang="en-US" i="1"/>
              <a:t>error handling</a:t>
            </a:r>
          </a:p>
          <a:p>
            <a:pPr>
              <a:lnSpc>
                <a:spcPct val="90000"/>
              </a:lnSpc>
            </a:pPr>
            <a:r>
              <a:rPr lang="en-US"/>
              <a:t>Error handling in Visual Studio .NET is standardized for all languages using the CLR</a:t>
            </a:r>
          </a:p>
        </p:txBody>
      </p:sp>
    </p:spTree>
    <p:extLst>
      <p:ext uri="{BB962C8B-B14F-4D97-AF65-F5344CB8AC3E}">
        <p14:creationId xmlns:p14="http://schemas.microsoft.com/office/powerpoint/2010/main" val="46027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Variables </a:t>
            </a:r>
            <a:r>
              <a:rPr lang="en-US" altLang="en-US" dirty="0"/>
              <a:t>and Constants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Variable</a:t>
            </a:r>
          </a:p>
          <a:p>
            <a:pPr lvl="1"/>
            <a:r>
              <a:rPr lang="en-US" altLang="en-US"/>
              <a:t>Memory locations that hold data that </a:t>
            </a:r>
            <a:r>
              <a:rPr lang="en-US" altLang="en-US" u="sng"/>
              <a:t>can</a:t>
            </a:r>
            <a:r>
              <a:rPr lang="en-US" altLang="en-US"/>
              <a:t> be changed during project execution</a:t>
            </a:r>
          </a:p>
          <a:p>
            <a:pPr lvl="1"/>
            <a:r>
              <a:rPr lang="en-US" altLang="en-US"/>
              <a:t>Example: customer’s name</a:t>
            </a:r>
          </a:p>
          <a:p>
            <a:r>
              <a:rPr lang="en-US" altLang="en-US"/>
              <a:t>Named Constant</a:t>
            </a:r>
          </a:p>
          <a:p>
            <a:pPr lvl="1"/>
            <a:r>
              <a:rPr lang="en-US" altLang="en-US"/>
              <a:t>Memory locations that hold data that </a:t>
            </a:r>
            <a:r>
              <a:rPr lang="en-US" altLang="en-US" u="sng"/>
              <a:t>cannot</a:t>
            </a:r>
            <a:r>
              <a:rPr lang="en-US" altLang="en-US"/>
              <a:t> be changed during project execution</a:t>
            </a:r>
          </a:p>
          <a:p>
            <a:pPr lvl="1"/>
            <a:r>
              <a:rPr lang="en-US" altLang="en-US"/>
              <a:t>Example: sales tax rate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sz="1200" b="1" i="1">
                <a:latin typeface="Book Antiqua" pitchFamily="18" charset="0"/>
                <a:cs typeface="Times New Roman" pitchFamily="18" charset="0"/>
              </a:rPr>
              <a:t>© 2005 by The McGraw-Hill Companies,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 </a:t>
            </a:r>
            <a:fld id="{FC9B9BCA-D23D-48B6-800C-B9F05E36C1B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316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Try/Catch Blocks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en-US"/>
              <a:t>Enclose statements that might cause an error within Try/Catch block</a:t>
            </a:r>
          </a:p>
          <a:p>
            <a:pPr lvl="1"/>
            <a:r>
              <a:rPr lang="en-US" altLang="en-US"/>
              <a:t>If an error occurs control is transferred to the Catch Block</a:t>
            </a:r>
          </a:p>
          <a:p>
            <a:pPr lvl="1"/>
            <a:r>
              <a:rPr lang="en-US" altLang="en-US"/>
              <a:t>If a </a:t>
            </a:r>
            <a:r>
              <a:rPr lang="en-US" altLang="en-US" b="1">
                <a:solidFill>
                  <a:srgbClr val="161F42"/>
                </a:solidFill>
              </a:rPr>
              <a:t>Finally</a:t>
            </a:r>
            <a:r>
              <a:rPr lang="en-US" altLang="en-US"/>
              <a:t> statement is included, the code in that section executes last, whether or not an exception occurred</a:t>
            </a:r>
          </a:p>
        </p:txBody>
      </p:sp>
    </p:spTree>
    <p:extLst>
      <p:ext uri="{BB962C8B-B14F-4D97-AF65-F5344CB8AC3E}">
        <p14:creationId xmlns:p14="http://schemas.microsoft.com/office/powerpoint/2010/main" val="1115968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 Block - General Form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7620000" cy="26574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latin typeface="Times" pitchFamily="18" charset="0"/>
              </a:rPr>
              <a:t>Try</a:t>
            </a:r>
          </a:p>
          <a:p>
            <a:r>
              <a:rPr lang="en-US" altLang="en-US" b="1" dirty="0">
                <a:latin typeface="Times" pitchFamily="18" charset="0"/>
              </a:rPr>
              <a:t>	</a:t>
            </a:r>
            <a:r>
              <a:rPr lang="en-US" altLang="en-US" dirty="0">
                <a:latin typeface="Times" pitchFamily="18" charset="0"/>
              </a:rPr>
              <a:t>statements that may cause error</a:t>
            </a:r>
          </a:p>
          <a:p>
            <a:r>
              <a:rPr lang="en-US" altLang="en-US" b="1" dirty="0">
                <a:latin typeface="Times" pitchFamily="18" charset="0"/>
              </a:rPr>
              <a:t>Catch </a:t>
            </a:r>
            <a:r>
              <a:rPr lang="en-US" altLang="en-US" dirty="0">
                <a:latin typeface="Times" pitchFamily="18" charset="0"/>
              </a:rPr>
              <a:t>[</a:t>
            </a:r>
            <a:r>
              <a:rPr lang="en-US" altLang="en-US" dirty="0" err="1">
                <a:latin typeface="Times" pitchFamily="18" charset="0"/>
              </a:rPr>
              <a:t>VariableName</a:t>
            </a:r>
            <a:r>
              <a:rPr lang="en-US" altLang="en-US" dirty="0">
                <a:latin typeface="Times" pitchFamily="18" charset="0"/>
              </a:rPr>
              <a:t> As </a:t>
            </a:r>
            <a:r>
              <a:rPr lang="en-US" altLang="en-US" dirty="0" err="1">
                <a:latin typeface="Times" pitchFamily="18" charset="0"/>
              </a:rPr>
              <a:t>ExceptionType</a:t>
            </a:r>
            <a:r>
              <a:rPr lang="en-US" altLang="en-US" dirty="0">
                <a:latin typeface="Times" pitchFamily="18" charset="0"/>
              </a:rPr>
              <a:t>]</a:t>
            </a:r>
          </a:p>
          <a:p>
            <a:r>
              <a:rPr lang="en-US" altLang="en-US" b="1" dirty="0">
                <a:latin typeface="Times" pitchFamily="18" charset="0"/>
              </a:rPr>
              <a:t>	</a:t>
            </a:r>
            <a:r>
              <a:rPr lang="en-US" altLang="en-US" dirty="0">
                <a:latin typeface="Times" pitchFamily="18" charset="0"/>
              </a:rPr>
              <a:t>statements for action when an exception occurs</a:t>
            </a:r>
          </a:p>
          <a:p>
            <a:r>
              <a:rPr lang="en-US" altLang="en-US" dirty="0">
                <a:latin typeface="Times" pitchFamily="18" charset="0"/>
              </a:rPr>
              <a:t>[</a:t>
            </a:r>
            <a:r>
              <a:rPr lang="en-US" altLang="en-US" b="1" dirty="0">
                <a:latin typeface="Times" pitchFamily="18" charset="0"/>
              </a:rPr>
              <a:t>Finally</a:t>
            </a:r>
          </a:p>
          <a:p>
            <a:r>
              <a:rPr lang="en-US" altLang="en-US" b="1" dirty="0">
                <a:latin typeface="Times" pitchFamily="18" charset="0"/>
              </a:rPr>
              <a:t>	</a:t>
            </a:r>
            <a:r>
              <a:rPr lang="en-US" altLang="en-US" dirty="0">
                <a:latin typeface="Times" pitchFamily="18" charset="0"/>
              </a:rPr>
              <a:t>statements that always execute before exit of Try block]</a:t>
            </a:r>
          </a:p>
          <a:p>
            <a:r>
              <a:rPr lang="en-US" altLang="en-US" b="1" dirty="0">
                <a:latin typeface="Times" pitchFamily="18" charset="0"/>
              </a:rPr>
              <a:t>End Try</a:t>
            </a:r>
          </a:p>
        </p:txBody>
      </p:sp>
    </p:spTree>
    <p:extLst>
      <p:ext uri="{BB962C8B-B14F-4D97-AF65-F5344CB8AC3E}">
        <p14:creationId xmlns:p14="http://schemas.microsoft.com/office/powerpoint/2010/main" val="39835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Try Block - Example</a:t>
            </a:r>
            <a:br>
              <a:rPr lang="en-US" altLang="en-US"/>
            </a:br>
            <a:r>
              <a:rPr lang="en-US" altLang="en-US"/>
              <a:t>Catches Any Exception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5800" y="2355850"/>
            <a:ext cx="7391400" cy="22923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latin typeface="Times" pitchFamily="18" charset="0"/>
              </a:rPr>
              <a:t>Try</a:t>
            </a:r>
          </a:p>
          <a:p>
            <a:r>
              <a:rPr lang="en-US" altLang="en-US" b="1" dirty="0">
                <a:latin typeface="Times" pitchFamily="18" charset="0"/>
              </a:rPr>
              <a:t>	</a:t>
            </a:r>
            <a:r>
              <a:rPr lang="en-US" altLang="en-US" dirty="0" err="1">
                <a:latin typeface="Times" pitchFamily="18" charset="0"/>
              </a:rPr>
              <a:t>quantityInteger</a:t>
            </a:r>
            <a:r>
              <a:rPr lang="en-US" altLang="en-US" dirty="0">
                <a:latin typeface="Times" pitchFamily="18" charset="0"/>
              </a:rPr>
              <a:t> = </a:t>
            </a:r>
            <a:r>
              <a:rPr lang="en-US" altLang="en-US" dirty="0" err="1">
                <a:latin typeface="Times" pitchFamily="18" charset="0"/>
              </a:rPr>
              <a:t>Integer.Parse</a:t>
            </a:r>
            <a:r>
              <a:rPr lang="en-US" altLang="en-US" dirty="0">
                <a:latin typeface="Times" pitchFamily="18" charset="0"/>
              </a:rPr>
              <a:t>(</a:t>
            </a:r>
            <a:r>
              <a:rPr lang="en-US" altLang="en-US" dirty="0" err="1">
                <a:latin typeface="Times" pitchFamily="18" charset="0"/>
              </a:rPr>
              <a:t>quantityTextBox.Text</a:t>
            </a:r>
            <a:r>
              <a:rPr lang="en-US" altLang="en-US" dirty="0">
                <a:latin typeface="Times" pitchFamily="18" charset="0"/>
              </a:rPr>
              <a:t>)</a:t>
            </a:r>
          </a:p>
          <a:p>
            <a:r>
              <a:rPr lang="en-US" altLang="en-US" dirty="0">
                <a:latin typeface="Times" pitchFamily="18" charset="0"/>
              </a:rPr>
              <a:t>	</a:t>
            </a:r>
            <a:r>
              <a:rPr lang="en-US" altLang="en-US" dirty="0" err="1">
                <a:latin typeface="Times" pitchFamily="18" charset="0"/>
              </a:rPr>
              <a:t>quantityLabel.Text</a:t>
            </a:r>
            <a:r>
              <a:rPr lang="en-US" altLang="en-US" dirty="0">
                <a:latin typeface="Times" pitchFamily="18" charset="0"/>
              </a:rPr>
              <a:t> = </a:t>
            </a:r>
            <a:r>
              <a:rPr lang="en-US" altLang="en-US" dirty="0" err="1">
                <a:latin typeface="Times" pitchFamily="18" charset="0"/>
              </a:rPr>
              <a:t>quantityInteger.ToString</a:t>
            </a:r>
            <a:r>
              <a:rPr lang="en-US" altLang="en-US" dirty="0">
                <a:latin typeface="Times" pitchFamily="18" charset="0"/>
              </a:rPr>
              <a:t>( )</a:t>
            </a:r>
          </a:p>
          <a:p>
            <a:r>
              <a:rPr lang="en-US" altLang="en-US" b="1" dirty="0">
                <a:latin typeface="Times" pitchFamily="18" charset="0"/>
              </a:rPr>
              <a:t>Catch</a:t>
            </a:r>
            <a:endParaRPr lang="en-US" altLang="en-US" dirty="0">
              <a:latin typeface="Times" pitchFamily="18" charset="0"/>
            </a:endParaRPr>
          </a:p>
          <a:p>
            <a:r>
              <a:rPr lang="en-US" altLang="en-US" b="1" dirty="0">
                <a:latin typeface="Times" pitchFamily="18" charset="0"/>
              </a:rPr>
              <a:t>	</a:t>
            </a:r>
            <a:r>
              <a:rPr lang="en-US" altLang="en-US" dirty="0" err="1">
                <a:latin typeface="Times" pitchFamily="18" charset="0"/>
              </a:rPr>
              <a:t>messageLabel.Text</a:t>
            </a:r>
            <a:r>
              <a:rPr lang="en-US" altLang="en-US" dirty="0">
                <a:latin typeface="Times" pitchFamily="18" charset="0"/>
              </a:rPr>
              <a:t> = "Error in input data."</a:t>
            </a:r>
          </a:p>
          <a:p>
            <a:r>
              <a:rPr lang="en-US" altLang="en-US" b="1" dirty="0">
                <a:latin typeface="Times" pitchFamily="18" charset="0"/>
              </a:rPr>
              <a:t>End Try</a:t>
            </a:r>
          </a:p>
        </p:txBody>
      </p:sp>
    </p:spTree>
    <p:extLst>
      <p:ext uri="{BB962C8B-B14F-4D97-AF65-F5344CB8AC3E}">
        <p14:creationId xmlns:p14="http://schemas.microsoft.com/office/powerpoint/2010/main" val="3785317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Try Block - Example</a:t>
            </a:r>
            <a:br>
              <a:rPr lang="en-US" altLang="en-US"/>
            </a:br>
            <a:r>
              <a:rPr lang="en-US" altLang="en-US"/>
              <a:t>Catches Specific Exception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85800" y="2355850"/>
            <a:ext cx="7848600" cy="22923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latin typeface="Times" pitchFamily="18" charset="0"/>
              </a:rPr>
              <a:t>Try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quantityInteger</a:t>
            </a:r>
            <a:r>
              <a:rPr lang="en-US" altLang="en-US" dirty="0"/>
              <a:t> = </a:t>
            </a:r>
            <a:r>
              <a:rPr lang="en-US" altLang="en-US" dirty="0" err="1"/>
              <a:t>Integer.Parse</a:t>
            </a:r>
            <a:r>
              <a:rPr lang="en-US" altLang="en-US" dirty="0"/>
              <a:t>(</a:t>
            </a:r>
            <a:r>
              <a:rPr lang="en-US" altLang="en-US" dirty="0" err="1"/>
              <a:t>quantityTextBox.Text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quantityLabel.Text</a:t>
            </a:r>
            <a:r>
              <a:rPr lang="en-US" altLang="en-US" dirty="0"/>
              <a:t> = </a:t>
            </a:r>
            <a:r>
              <a:rPr lang="en-US" altLang="en-US" dirty="0" err="1"/>
              <a:t>quantityInteger.ToString</a:t>
            </a:r>
            <a:r>
              <a:rPr lang="en-US" altLang="en-US" dirty="0"/>
              <a:t>( )</a:t>
            </a:r>
          </a:p>
          <a:p>
            <a:r>
              <a:rPr lang="en-US" altLang="en-US" b="1" dirty="0">
                <a:latin typeface="Times" pitchFamily="18" charset="0"/>
              </a:rPr>
              <a:t>Catch</a:t>
            </a:r>
            <a:r>
              <a:rPr lang="en-US" altLang="en-US" b="1" dirty="0">
                <a:solidFill>
                  <a:schemeClr val="tx2"/>
                </a:solidFill>
                <a:latin typeface="Times" pitchFamily="18" charset="0"/>
              </a:rPr>
              <a:t> </a:t>
            </a:r>
            <a:r>
              <a:rPr lang="en-US" altLang="en-US" b="1" dirty="0" err="1">
                <a:solidFill>
                  <a:schemeClr val="tx2"/>
                </a:solidFill>
                <a:latin typeface="Times" pitchFamily="18" charset="0"/>
              </a:rPr>
              <a:t>theException</a:t>
            </a:r>
            <a:r>
              <a:rPr lang="en-US" altLang="en-US" b="1" dirty="0">
                <a:solidFill>
                  <a:schemeClr val="tx2"/>
                </a:solidFill>
                <a:latin typeface="Times" pitchFamily="18" charset="0"/>
              </a:rPr>
              <a:t> As </a:t>
            </a:r>
            <a:r>
              <a:rPr lang="en-US" altLang="en-US" b="1" dirty="0" err="1">
                <a:solidFill>
                  <a:schemeClr val="tx2"/>
                </a:solidFill>
                <a:latin typeface="Times" pitchFamily="18" charset="0"/>
              </a:rPr>
              <a:t>FormatException</a:t>
            </a:r>
            <a:endParaRPr lang="en-US" altLang="en-US" dirty="0">
              <a:solidFill>
                <a:schemeClr val="tx2"/>
              </a:solidFill>
              <a:latin typeface="Times" pitchFamily="18" charset="0"/>
            </a:endParaRPr>
          </a:p>
          <a:p>
            <a:r>
              <a:rPr lang="en-US" altLang="en-US" b="1" dirty="0">
                <a:solidFill>
                  <a:schemeClr val="tx2"/>
                </a:solidFill>
                <a:latin typeface="Times" pitchFamily="18" charset="0"/>
              </a:rPr>
              <a:t>	</a:t>
            </a:r>
            <a:r>
              <a:rPr lang="en-US" altLang="en-US" dirty="0" err="1">
                <a:latin typeface="Times" pitchFamily="18" charset="0"/>
              </a:rPr>
              <a:t>messageLabel.Text</a:t>
            </a:r>
            <a:r>
              <a:rPr lang="en-US" altLang="en-US" dirty="0">
                <a:latin typeface="Times" pitchFamily="18" charset="0"/>
              </a:rPr>
              <a:t>="Error in input data."</a:t>
            </a:r>
          </a:p>
          <a:p>
            <a:r>
              <a:rPr lang="en-US" altLang="en-US" b="1" dirty="0">
                <a:latin typeface="Times" pitchFamily="18" charset="0"/>
              </a:rPr>
              <a:t>End Try</a:t>
            </a: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 flipV="1">
            <a:off x="4191000" y="3810000"/>
            <a:ext cx="0" cy="1143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812925" y="4953000"/>
            <a:ext cx="5045075" cy="822325"/>
          </a:xfrm>
          <a:prstGeom prst="rect">
            <a:avLst/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" pitchFamily="18" charset="0"/>
              </a:rPr>
              <a:t>Failure of numeric conversion, usually blank or nonnumeric data</a:t>
            </a:r>
          </a:p>
        </p:txBody>
      </p:sp>
    </p:spTree>
    <p:extLst>
      <p:ext uri="{BB962C8B-B14F-4D97-AF65-F5344CB8AC3E}">
        <p14:creationId xmlns:p14="http://schemas.microsoft.com/office/powerpoint/2010/main" val="3632052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086600" cy="1371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Try Block - Example</a:t>
            </a:r>
            <a:br>
              <a:rPr lang="en-US" altLang="en-US"/>
            </a:br>
            <a:r>
              <a:rPr lang="en-US" altLang="en-US"/>
              <a:t>Handling Multiple Exceptions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85800" y="2355850"/>
            <a:ext cx="7696200" cy="33877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latin typeface="Times" pitchFamily="18" charset="0"/>
              </a:rPr>
              <a:t>Try</a:t>
            </a:r>
          </a:p>
          <a:p>
            <a:r>
              <a:rPr lang="en-US" altLang="en-US" b="1">
                <a:latin typeface="Times" pitchFamily="18" charset="0"/>
              </a:rPr>
              <a:t>	</a:t>
            </a:r>
            <a:r>
              <a:rPr lang="en-US" altLang="en-US" b="1"/>
              <a:t>'</a:t>
            </a:r>
            <a:r>
              <a:rPr lang="en-US" altLang="en-US"/>
              <a:t>  </a:t>
            </a:r>
            <a:r>
              <a:rPr lang="en-US" altLang="en-US" b="1">
                <a:latin typeface="Times" pitchFamily="18" charset="0"/>
              </a:rPr>
              <a:t> </a:t>
            </a:r>
            <a:r>
              <a:rPr lang="en-US" altLang="en-US">
                <a:latin typeface="Times" pitchFamily="18" charset="0"/>
              </a:rPr>
              <a:t>Statements that may cause errors.</a:t>
            </a:r>
          </a:p>
          <a:p>
            <a:r>
              <a:rPr lang="en-US" altLang="en-US" b="1">
                <a:latin typeface="Times" pitchFamily="18" charset="0"/>
              </a:rPr>
              <a:t>Catch</a:t>
            </a:r>
            <a:r>
              <a:rPr lang="en-US" altLang="en-US" b="1">
                <a:solidFill>
                  <a:schemeClr val="tx2"/>
                </a:solidFill>
                <a:latin typeface="Times" pitchFamily="18" charset="0"/>
              </a:rPr>
              <a:t> theException As FormatException</a:t>
            </a:r>
            <a:endParaRPr lang="en-US" altLang="en-US">
              <a:solidFill>
                <a:schemeClr val="tx2"/>
              </a:solidFill>
              <a:latin typeface="Times" pitchFamily="18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Times" pitchFamily="18" charset="0"/>
              </a:rPr>
              <a:t>	</a:t>
            </a:r>
            <a:r>
              <a:rPr lang="en-US" altLang="en-US"/>
              <a:t>' </a:t>
            </a:r>
            <a:r>
              <a:rPr lang="en-US" altLang="en-US">
                <a:latin typeface="Times" pitchFamily="18" charset="0"/>
              </a:rPr>
              <a:t> Statements for nonnumeric data.</a:t>
            </a:r>
          </a:p>
          <a:p>
            <a:r>
              <a:rPr lang="en-US" altLang="en-US" b="1">
                <a:latin typeface="Times" pitchFamily="18" charset="0"/>
              </a:rPr>
              <a:t>Catch</a:t>
            </a:r>
            <a:r>
              <a:rPr lang="en-US" altLang="en-US" b="1">
                <a:solidFill>
                  <a:schemeClr val="tx2"/>
                </a:solidFill>
                <a:latin typeface="Times" pitchFamily="18" charset="0"/>
              </a:rPr>
              <a:t> theException As ArithmeticException</a:t>
            </a:r>
            <a:endParaRPr lang="en-US" altLang="en-US">
              <a:solidFill>
                <a:schemeClr val="tx2"/>
              </a:solidFill>
              <a:latin typeface="Times" pitchFamily="18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Times" pitchFamily="18" charset="0"/>
              </a:rPr>
              <a:t>	</a:t>
            </a:r>
            <a:r>
              <a:rPr lang="en-US" altLang="en-US"/>
              <a:t>' </a:t>
            </a:r>
            <a:r>
              <a:rPr lang="en-US" altLang="en-US">
                <a:latin typeface="Times" pitchFamily="18" charset="0"/>
              </a:rPr>
              <a:t> Statements for calculation problem.</a:t>
            </a:r>
          </a:p>
          <a:p>
            <a:r>
              <a:rPr lang="en-US" altLang="en-US" b="1">
                <a:latin typeface="Times" pitchFamily="18" charset="0"/>
              </a:rPr>
              <a:t>Catch</a:t>
            </a:r>
            <a:r>
              <a:rPr lang="en-US" altLang="en-US" b="1">
                <a:solidFill>
                  <a:schemeClr val="tx2"/>
                </a:solidFill>
                <a:latin typeface="Times" pitchFamily="18" charset="0"/>
              </a:rPr>
              <a:t> theException As Exception</a:t>
            </a:r>
            <a:endParaRPr lang="en-US" altLang="en-US">
              <a:solidFill>
                <a:schemeClr val="tx2"/>
              </a:solidFill>
              <a:latin typeface="Times" pitchFamily="18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Times" pitchFamily="18" charset="0"/>
              </a:rPr>
              <a:t>	</a:t>
            </a:r>
            <a:r>
              <a:rPr lang="en-US" altLang="en-US"/>
              <a:t>' </a:t>
            </a:r>
            <a:r>
              <a:rPr lang="en-US" altLang="en-US">
                <a:latin typeface="Times" pitchFamily="18" charset="0"/>
              </a:rPr>
              <a:t> Statements for any other exception.</a:t>
            </a:r>
          </a:p>
          <a:p>
            <a:r>
              <a:rPr lang="en-US" altLang="en-US" b="1">
                <a:latin typeface="Times" pitchFamily="18" charset="0"/>
              </a:rPr>
              <a:t>End Try</a:t>
            </a:r>
          </a:p>
        </p:txBody>
      </p:sp>
    </p:spTree>
    <p:extLst>
      <p:ext uri="{BB962C8B-B14F-4D97-AF65-F5344CB8AC3E}">
        <p14:creationId xmlns:p14="http://schemas.microsoft.com/office/powerpoint/2010/main" val="8743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50598"/>
              </p:ext>
            </p:extLst>
          </p:nvPr>
        </p:nvGraphicFramePr>
        <p:xfrm>
          <a:off x="35496" y="-243408"/>
          <a:ext cx="8928992" cy="69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6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Choosing Data Type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6259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Data type - Specifies type of data variable can store</a:t>
            </a:r>
          </a:p>
          <a:p>
            <a:pPr eaLnBrk="1" hangingPunct="1"/>
            <a:r>
              <a:rPr lang="en-US" sz="2800" dirty="0" smtClean="0"/>
              <a:t>Integer variables: Long, Integer, Short, Byte   </a:t>
            </a:r>
          </a:p>
          <a:p>
            <a:pPr eaLnBrk="1" hangingPunct="1"/>
            <a:r>
              <a:rPr lang="en-US" sz="2800" dirty="0" smtClean="0"/>
              <a:t>Floating-point variables: Single, Double</a:t>
            </a:r>
          </a:p>
          <a:p>
            <a:pPr eaLnBrk="1" hangingPunct="1"/>
            <a:r>
              <a:rPr lang="en-US" sz="2800" dirty="0" smtClean="0"/>
              <a:t>Fixed decimal point variable: Decimal</a:t>
            </a:r>
          </a:p>
          <a:p>
            <a:pPr eaLnBrk="1" hangingPunct="1"/>
            <a:r>
              <a:rPr lang="en-US" sz="2800" dirty="0" smtClean="0"/>
              <a:t>Boolean variables: True, False</a:t>
            </a:r>
          </a:p>
          <a:p>
            <a:pPr eaLnBrk="1" hangingPunct="1"/>
            <a:r>
              <a:rPr lang="en-US" sz="2800" dirty="0" smtClean="0"/>
              <a:t>Character variable: Char</a:t>
            </a:r>
          </a:p>
          <a:p>
            <a:pPr eaLnBrk="1" hangingPunct="1"/>
            <a:r>
              <a:rPr lang="en-US" sz="2800" dirty="0" smtClean="0"/>
              <a:t>Text variable: String</a:t>
            </a:r>
          </a:p>
          <a:p>
            <a:pPr eaLnBrk="1" hangingPunct="1"/>
            <a:r>
              <a:rPr lang="en-US" sz="2800" dirty="0" smtClean="0"/>
              <a:t>The Object variable</a:t>
            </a:r>
          </a:p>
          <a:p>
            <a:pPr lvl="1" eaLnBrk="1" hangingPunct="1"/>
            <a:r>
              <a:rPr lang="en-US" sz="2400" dirty="0" smtClean="0"/>
              <a:t>Default data type assigned by Visual Basic</a:t>
            </a:r>
          </a:p>
          <a:p>
            <a:pPr lvl="1" eaLnBrk="1" hangingPunct="1"/>
            <a:r>
              <a:rPr lang="en-US" sz="2400" dirty="0" smtClean="0"/>
              <a:t>Can store many different types of data</a:t>
            </a:r>
          </a:p>
          <a:p>
            <a:pPr lvl="1" eaLnBrk="1" hangingPunct="1"/>
            <a:r>
              <a:rPr lang="en-US" sz="2400" dirty="0" smtClean="0"/>
              <a:t>Less efficient than other data types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77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Visual Basic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5334000"/>
          </a:xfrm>
        </p:spPr>
        <p:txBody>
          <a:bodyPr rtlCol="0">
            <a:normAutofit fontScale="6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800" b="1" dirty="0" smtClean="0"/>
              <a:t>Data type	Prefix	Size	Values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1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Byte		</a:t>
            </a:r>
            <a:r>
              <a:rPr lang="en-US" sz="3500" dirty="0" err="1" smtClean="0"/>
              <a:t>byt</a:t>
            </a:r>
            <a:r>
              <a:rPr lang="en-US" sz="3500" dirty="0" smtClean="0"/>
              <a:t>	1 byte	positive integer value from 0 to 255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Short		</a:t>
            </a:r>
            <a:r>
              <a:rPr lang="en-US" sz="3500" dirty="0" err="1" smtClean="0"/>
              <a:t>shr</a:t>
            </a:r>
            <a:r>
              <a:rPr lang="en-US" sz="3500" dirty="0" smtClean="0"/>
              <a:t>	2 byte	integer from –32,768 to +32,767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Integer	</a:t>
            </a:r>
            <a:r>
              <a:rPr lang="en-US" sz="3500" dirty="0" err="1" smtClean="0"/>
              <a:t>int</a:t>
            </a:r>
            <a:r>
              <a:rPr lang="en-US" sz="3500" dirty="0" smtClean="0"/>
              <a:t>	4 byte	integer from +/- 2,147,483,647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Long		</a:t>
            </a:r>
            <a:r>
              <a:rPr lang="en-US" sz="3500" dirty="0" err="1" smtClean="0"/>
              <a:t>lng</a:t>
            </a:r>
            <a:r>
              <a:rPr lang="en-US" sz="3500" dirty="0" smtClean="0"/>
              <a:t>	8 byte	integer from +/- 9,223,372,036,854,775,807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endParaRPr lang="en-US" sz="14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Single		</a:t>
            </a:r>
            <a:r>
              <a:rPr lang="en-US" sz="3500" dirty="0" err="1" smtClean="0"/>
              <a:t>sng</a:t>
            </a:r>
            <a:r>
              <a:rPr lang="en-US" sz="3500" dirty="0" smtClean="0"/>
              <a:t>	4 byte 	single-precision, floating-point number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Double	dbl	8 byte 	double-precision, floating-point number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Decimal	</a:t>
            </a:r>
            <a:r>
              <a:rPr lang="en-US" sz="3500" dirty="0" err="1" smtClean="0"/>
              <a:t>dec</a:t>
            </a:r>
            <a:r>
              <a:rPr lang="en-US" sz="3500" dirty="0" smtClean="0"/>
              <a:t>	16 byte	number with up to 28 significant digits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endParaRPr lang="en-US" sz="14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Char		</a:t>
            </a:r>
            <a:r>
              <a:rPr lang="en-US" sz="3500" dirty="0" err="1" smtClean="0"/>
              <a:t>chr</a:t>
            </a:r>
            <a:r>
              <a:rPr lang="en-US" sz="3500" dirty="0" smtClean="0"/>
              <a:t>	2 byte 	Any single character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Boolean	</a:t>
            </a:r>
            <a:r>
              <a:rPr lang="en-US" sz="3500" dirty="0" err="1" smtClean="0"/>
              <a:t>bln</a:t>
            </a:r>
            <a:r>
              <a:rPr lang="en-US" sz="3500" dirty="0" smtClean="0"/>
              <a:t>	2 byte 	True or False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endParaRPr lang="en-US" sz="14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String		</a:t>
            </a:r>
            <a:r>
              <a:rPr lang="en-US" sz="3500" dirty="0" err="1" smtClean="0"/>
              <a:t>str</a:t>
            </a:r>
            <a:r>
              <a:rPr lang="en-US" sz="3500" dirty="0" smtClean="0"/>
              <a:t>	(4 byte)	Text - Any number/combination of characters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Date		</a:t>
            </a:r>
            <a:r>
              <a:rPr lang="en-US" sz="3500" dirty="0" err="1" smtClean="0"/>
              <a:t>dtm</a:t>
            </a:r>
            <a:r>
              <a:rPr lang="en-US" sz="3500" dirty="0" smtClean="0"/>
              <a:t>	8 byte 	8 character date:  #</a:t>
            </a:r>
            <a:r>
              <a:rPr lang="en-US" sz="3500" dirty="0" err="1" smtClean="0"/>
              <a:t>dd</a:t>
            </a:r>
            <a:r>
              <a:rPr lang="en-US" sz="3500" dirty="0" smtClean="0"/>
              <a:t>/mm/</a:t>
            </a:r>
            <a:r>
              <a:rPr lang="en-US" sz="3500" dirty="0" err="1" smtClean="0"/>
              <a:t>yyyy</a:t>
            </a:r>
            <a:r>
              <a:rPr lang="en-US" sz="3500" dirty="0" smtClean="0"/>
              <a:t>#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r>
              <a:rPr lang="en-US" sz="3500" dirty="0" smtClean="0"/>
              <a:t>Object		</a:t>
            </a:r>
            <a:r>
              <a:rPr lang="en-US" sz="3500" dirty="0" err="1" smtClean="0"/>
              <a:t>obj</a:t>
            </a:r>
            <a:r>
              <a:rPr lang="en-US" sz="3500" dirty="0" smtClean="0"/>
              <a:t>	(4 byte)	An address that refers to an object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endParaRPr lang="en-US" sz="35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300"/>
              </a:spcAft>
              <a:buFont typeface="Wingdings 2"/>
              <a:buNone/>
              <a:defRPr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316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GB" dirty="0" smtClean="0"/>
              <a:t>Scope of Variable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5576" y="2060848"/>
            <a:ext cx="302433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2420888"/>
            <a:ext cx="9361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115616" y="3933056"/>
            <a:ext cx="7200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11760" y="3933056"/>
            <a:ext cx="7200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872666" y="3275692"/>
            <a:ext cx="7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Y</a:t>
            </a:r>
            <a:r>
              <a:rPr lang="en-GB" dirty="0" err="1" smtClean="0"/>
              <a:t>.vb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7270" y="4797152"/>
            <a:ext cx="7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dirty="0" smtClean="0"/>
              <a:t>1.vb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66314" y="4797152"/>
            <a:ext cx="112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 class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436096" y="2060848"/>
            <a:ext cx="302433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72200" y="2420888"/>
            <a:ext cx="9361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96136" y="3933056"/>
            <a:ext cx="7200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92280" y="3933056"/>
            <a:ext cx="7200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553186" y="3275692"/>
            <a:ext cx="7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</a:t>
            </a:r>
            <a:r>
              <a:rPr lang="en-GB" dirty="0" err="1" smtClean="0"/>
              <a:t>.vb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737790" y="4797152"/>
            <a:ext cx="7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dirty="0" smtClean="0"/>
              <a:t>1.vb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046834" y="4797152"/>
            <a:ext cx="112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 class</a:t>
            </a:r>
            <a:endParaRPr lang="en-GB" dirty="0"/>
          </a:p>
        </p:txBody>
      </p:sp>
      <p:cxnSp>
        <p:nvCxnSpPr>
          <p:cNvPr id="20" name="Straight Connector 19"/>
          <p:cNvCxnSpPr>
            <a:stCxn id="6" idx="0"/>
          </p:cNvCxnSpPr>
          <p:nvPr/>
        </p:nvCxnSpPr>
        <p:spPr>
          <a:xfrm flipV="1">
            <a:off x="2159732" y="1628800"/>
            <a:ext cx="0" cy="7920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59732" y="1628800"/>
            <a:ext cx="46805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40252" y="162880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flipH="1">
            <a:off x="1475656" y="3356992"/>
            <a:ext cx="39701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>
            <a:off x="2411760" y="335699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</p:cNvCxnSpPr>
          <p:nvPr/>
        </p:nvCxnSpPr>
        <p:spPr>
          <a:xfrm flipH="1">
            <a:off x="395536" y="2888940"/>
            <a:ext cx="129614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5536" y="2888940"/>
            <a:ext cx="0" cy="16921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5536" y="4581128"/>
            <a:ext cx="661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929097" y="2780928"/>
            <a:ext cx="202743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51092" y="2564904"/>
            <a:ext cx="3086698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426655">
            <a:off x="3789368" y="2994468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67944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Public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63688" y="3573016"/>
            <a:ext cx="10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Friend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-677455" y="3583804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Protected friend 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6" y="5733256"/>
            <a:ext cx="23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Y.Dll</a:t>
            </a:r>
            <a:r>
              <a:rPr lang="en-GB" dirty="0" smtClean="0"/>
              <a:t> or .exe (Assembly)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5680690" y="5733256"/>
            <a:ext cx="23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X.Dll</a:t>
            </a:r>
            <a:r>
              <a:rPr lang="en-GB" dirty="0" smtClean="0"/>
              <a:t> or .exe (Assembly)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68961"/>
      </p:ext>
    </p:extLst>
  </p:cSld>
  <p:clrMapOvr>
    <a:masterClrMapping/>
  </p:clrMapOvr>
</p:sld>
</file>

<file path=ppt/theme/theme1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2441</Words>
  <Application>Microsoft Office PowerPoint</Application>
  <PresentationFormat>On-screen Show (4:3)</PresentationFormat>
  <Paragraphs>520</Paragraphs>
  <Slides>54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1_HNDIT</vt:lpstr>
      <vt:lpstr>IT2311- Rapid Application Development</vt:lpstr>
      <vt:lpstr>Objective</vt:lpstr>
      <vt:lpstr>Variables</vt:lpstr>
      <vt:lpstr>Usage of Variables</vt:lpstr>
      <vt:lpstr>Variables and Constants</vt:lpstr>
      <vt:lpstr>PowerPoint Presentation</vt:lpstr>
      <vt:lpstr>Choosing Data Type</vt:lpstr>
      <vt:lpstr>Visual Basic Data Types</vt:lpstr>
      <vt:lpstr>Scope of Variable</vt:lpstr>
      <vt:lpstr>PowerPoint Presentation</vt:lpstr>
      <vt:lpstr>PowerPoint Presentation</vt:lpstr>
      <vt:lpstr>Variable Names</vt:lpstr>
      <vt:lpstr>Declaring a Variable</vt:lpstr>
      <vt:lpstr>Declaring and Initializing a Variable</vt:lpstr>
      <vt:lpstr>Variable Declaration Rules</vt:lpstr>
      <vt:lpstr>Default Values for Data Types</vt:lpstr>
      <vt:lpstr>Literal</vt:lpstr>
      <vt:lpstr>Named Constants</vt:lpstr>
      <vt:lpstr>Named Constants (cont.)</vt:lpstr>
      <vt:lpstr>Named Constants (cont.)</vt:lpstr>
      <vt:lpstr>Scope of Variables</vt:lpstr>
      <vt:lpstr>Lifetime of Variables</vt:lpstr>
      <vt:lpstr>Assignment Statement </vt:lpstr>
      <vt:lpstr>Implicit Type Conversions</vt:lpstr>
      <vt:lpstr>Explicit Type Conversions</vt:lpstr>
      <vt:lpstr>Arithmetic Operations</vt:lpstr>
      <vt:lpstr>Order of Operations</vt:lpstr>
      <vt:lpstr>Common Arithmetic Operators</vt:lpstr>
      <vt:lpstr>Special Integer Division Operator</vt:lpstr>
      <vt:lpstr>Special Modulus Operator</vt:lpstr>
      <vt:lpstr>Concatenating Strings</vt:lpstr>
      <vt:lpstr>Combined Assignment Operators</vt:lpstr>
      <vt:lpstr>Precedence Examples</vt:lpstr>
      <vt:lpstr>Boolean Variables</vt:lpstr>
      <vt:lpstr>Boolean Functions</vt:lpstr>
      <vt:lpstr>Relational Operators</vt:lpstr>
      <vt:lpstr>Relational Operators (cont.)</vt:lpstr>
      <vt:lpstr>Relational Operators (cont.)</vt:lpstr>
      <vt:lpstr>Logical Operators</vt:lpstr>
      <vt:lpstr>The And Operator</vt:lpstr>
      <vt:lpstr>The Or Operator</vt:lpstr>
      <vt:lpstr>The Xor Operator</vt:lpstr>
      <vt:lpstr>The Not Operator</vt:lpstr>
      <vt:lpstr>Example:  Checking Numerical Ranges</vt:lpstr>
      <vt:lpstr>Precedence of Logical Operators</vt:lpstr>
      <vt:lpstr>Relational &amp; Logical Operators Combined</vt:lpstr>
      <vt:lpstr>All Operators Precedence</vt:lpstr>
      <vt:lpstr>Arithmetic, Relational, &amp; Logical Operators Combined</vt:lpstr>
      <vt:lpstr>Handling Exceptions</vt:lpstr>
      <vt:lpstr>Try/Catch Blocks</vt:lpstr>
      <vt:lpstr>Try Block - General Form</vt:lpstr>
      <vt:lpstr>Try Block - Example Catches Any Exception</vt:lpstr>
      <vt:lpstr>Try Block - Example Catches Specific Exception</vt:lpstr>
      <vt:lpstr>Try Block - Example Handling Multiple 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2018-05-19T07:36:45Z</dcterms:created>
  <dcterms:modified xsi:type="dcterms:W3CDTF">2018-05-21T13:19:27Z</dcterms:modified>
</cp:coreProperties>
</file>