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1"/>
  </p:notesMasterIdLst>
  <p:sldIdLst>
    <p:sldId id="300" r:id="rId3"/>
    <p:sldId id="301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84" r:id="rId13"/>
    <p:sldId id="266" r:id="rId14"/>
    <p:sldId id="267" r:id="rId15"/>
    <p:sldId id="268" r:id="rId16"/>
    <p:sldId id="275" r:id="rId17"/>
    <p:sldId id="276" r:id="rId18"/>
    <p:sldId id="277" r:id="rId19"/>
    <p:sldId id="269" r:id="rId20"/>
    <p:sldId id="278" r:id="rId21"/>
    <p:sldId id="280" r:id="rId22"/>
    <p:sldId id="272" r:id="rId23"/>
    <p:sldId id="281" r:id="rId24"/>
    <p:sldId id="285" r:id="rId25"/>
    <p:sldId id="286" r:id="rId26"/>
    <p:sldId id="287" r:id="rId27"/>
    <p:sldId id="283" r:id="rId28"/>
    <p:sldId id="288" r:id="rId29"/>
    <p:sldId id="289" r:id="rId30"/>
    <p:sldId id="290" r:id="rId31"/>
    <p:sldId id="295" r:id="rId32"/>
    <p:sldId id="296" r:id="rId33"/>
    <p:sldId id="297" r:id="rId34"/>
    <p:sldId id="298" r:id="rId35"/>
    <p:sldId id="299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2F002-BD19-486D-8B61-147C895FC8DF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611F-A8D6-4FBE-AB36-66FA95D23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43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99F4571D-B2BC-453E-B0BE-9F4627C4E3E1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419C64CB-0B27-4F15-A91B-F531EAAD1DF8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D6BEA132-7C48-435E-BF28-4B5524B83AE8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A9A9F9-D037-46BA-8728-E4EE1593858A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E52E44-2C76-4BA0-B0D7-13387C5DE40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DC5887-2F53-498B-8045-AB86B2F69850}" type="slidenum">
              <a:rPr lang="en-CA" smtClean="0"/>
              <a:pPr/>
              <a:t>17</a:t>
            </a:fld>
            <a:endParaRPr lang="en-CA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E05D49D9-250C-4356-A32C-0DF2950D59A1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2B6E9F-8A5D-476C-92FF-54E8CF6BC257}" type="slidenum">
              <a:rPr lang="en-CA" smtClean="0"/>
              <a:pPr/>
              <a:t>19</a:t>
            </a:fld>
            <a:endParaRPr lang="en-CA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E01A4C-19AD-4933-B49D-5C230668082D}" type="slidenum">
              <a:rPr lang="en-CA" smtClean="0"/>
              <a:pPr/>
              <a:t>20</a:t>
            </a:fld>
            <a:endParaRPr lang="en-CA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08CB963F-48B2-49F3-B08E-3A047F9018B5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519558-0ED8-43D8-A2A2-48BA0CC1300E}" type="slidenum">
              <a:rPr lang="en-CA" smtClean="0"/>
              <a:pPr/>
              <a:t>22</a:t>
            </a:fld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8E7E18BE-4BFB-41FC-84FF-110CD19C3E62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A35FC4-5B8F-4AFE-B079-A871A7E43EAC}" type="slidenum">
              <a:rPr lang="en-CA" smtClean="0"/>
              <a:pPr/>
              <a:t>26</a:t>
            </a:fld>
            <a:endParaRPr lang="en-CA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8C912ADC-BF52-4239-9919-A2A8CF1412AB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A6C9CA48-62C4-45A1-B42D-848046F5EA55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23A92D-BC31-4483-B4DD-AF1EAAC4A11D}" type="slidenum">
              <a:rPr lang="en-CA" smtClean="0"/>
              <a:pPr/>
              <a:t>29</a:t>
            </a:fld>
            <a:endParaRPr lang="en-CA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7C9C9A30-2CC1-460F-8DB5-D0069A4B053D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BFA2B0A3-515C-4633-B29C-E79E8099F499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0E02AD64-F8C3-4B5D-879A-8B5C75FBD125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E875C31D-F96F-4702-A508-D0D8A8EE9305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0E6220F4-1A0B-408B-9879-E23C55A9743B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Displays  8 6 4 2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4D3474-7149-4BF7-A130-70F444F36E47}" type="slidenum">
              <a:rPr lang="en-CA" smtClean="0"/>
              <a:pPr/>
              <a:t>35</a:t>
            </a:fld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61620063-C508-4F4D-98E0-889C472233B0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DD1DC0-8024-4155-8F53-ACAABF3605F7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CC2EFD-E529-445C-8BEF-381175E78CFD}" type="slidenum">
              <a:rPr lang="en-CA" smtClean="0"/>
              <a:pPr/>
              <a:t>37</a:t>
            </a:fld>
            <a:endParaRPr lang="en-CA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A952ED-23B7-47B4-97E8-3C61763FFC43}" type="slidenum">
              <a:rPr lang="en-CA" smtClean="0"/>
              <a:pPr/>
              <a:t>38</a:t>
            </a:fld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CE0D7C8B-9F6E-46DF-8CEE-A2FF298C9A8B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statements between Do and Loop do not have to be indented.</a:t>
            </a:r>
          </a:p>
          <a:p>
            <a:endParaRPr lang="en-US" smtClean="0"/>
          </a:p>
          <a:p>
            <a:r>
              <a:rPr lang="en-US" smtClean="0"/>
              <a:t>But indenting readability of the program</a:t>
            </a:r>
          </a:p>
          <a:p>
            <a:endParaRPr lang="en-US" smtClean="0"/>
          </a:p>
          <a:p>
            <a:r>
              <a:rPr lang="en-US" smtClean="0"/>
              <a:t>As soon n as you see the word Do, your eyes can easily scan down the program to find the matching Loop statement.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E1DEC830-7E75-40E8-9699-3B6FB327B65D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84D7ED-58DD-4F15-9E4D-A5061345ED36}" type="slidenum">
              <a:rPr lang="en-CA" smtClean="0"/>
              <a:pPr/>
              <a:t>8</a:t>
            </a:fld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5008833F-6985-41C4-B6A8-D510ADC2A590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word While proclaims testing at the top.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30840" indent="-281092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24369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574117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23864" indent="-224874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473612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23360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373107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22855" indent="-22487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fld id="{5E78F5CC-8803-4495-A465-1DACD3FC03D6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67694-2263-44B5-AEA9-AD87AAB3662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9DC0-62EE-4F29-BDF1-E27F57EB1E15}" type="datetime1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FFF7-BDED-4773-97D6-96980486D929}" type="slidenum">
              <a:rPr lang="en-GB" smtClean="0"/>
              <a:t>‹#›</a:t>
            </a:fld>
            <a:endParaRPr lang="en-GB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63C7-7376-4931-8033-07187F1C4E0E}" type="datetime1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FFF7-BDED-4773-97D6-96980486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7F20-05E2-427C-AEA7-5176BBB8E2CF}" type="datetime1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FFF7-BDED-4773-97D6-96980486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2D71-105D-46AB-9BE0-5D5F39E13242}" type="datetime1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FFF7-BDED-4773-97D6-96980486D929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5EE0-24F9-4FF1-B4C9-95D2367ECA20}" type="datetime1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FFF7-BDED-4773-97D6-96980486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6C3E-2CF7-4A9B-8AF6-4537AEC24D0F}" type="datetime1">
              <a:rPr lang="en-GB" smtClean="0"/>
              <a:t>26/06/2018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FFF7-BDED-4773-97D6-96980486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D1E6-E334-4F41-80B6-08478303C5A6}" type="datetime1">
              <a:rPr lang="en-GB" smtClean="0"/>
              <a:t>26/06/2018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FFF7-BDED-4773-97D6-96980486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CC0D-7704-4683-8BB7-A32AC54B4810}" type="datetime1">
              <a:rPr lang="en-GB" smtClean="0"/>
              <a:t>26/06/2018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FFF7-BDED-4773-97D6-96980486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9535-E583-4105-96C4-C499A67904AC}" type="datetime1">
              <a:rPr lang="en-GB" smtClean="0"/>
              <a:t>26/06/2018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FFF7-BDED-4773-97D6-96980486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6885-B4D2-4938-8678-FEAB61347498}" type="datetime1">
              <a:rPr lang="en-GB" smtClean="0"/>
              <a:t>26/06/2018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FFF7-BDED-4773-97D6-96980486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47BA-66BD-4840-BD96-95F7FA68AF1F}" type="datetime1">
              <a:rPr lang="en-GB" smtClean="0"/>
              <a:t>26/06/2018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FFF7-BDED-4773-97D6-96980486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8F64-37A4-4079-A972-A3C980F8AD69}" type="datetime1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FFF7-BDED-4773-97D6-96980486D92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</a:t>
            </a:r>
            <a:r>
              <a:rPr lang="en-GB" dirty="0" smtClean="0"/>
              <a:t>06 – </a:t>
            </a:r>
            <a:r>
              <a:rPr lang="en-GB" dirty="0" smtClean="0"/>
              <a:t>Looping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IT2311- </a:t>
            </a:r>
            <a:r>
              <a:rPr lang="en-US" dirty="0"/>
              <a:t>Rapid Application Development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 Do While ……. Loop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Is executed as long as the condition is </a:t>
            </a:r>
            <a:r>
              <a:rPr lang="en-US" altLang="en-US" sz="2800" smtClean="0">
                <a:solidFill>
                  <a:schemeClr val="hlink"/>
                </a:solidFill>
              </a:rPr>
              <a:t>True.</a:t>
            </a:r>
            <a:endParaRPr lang="en-US" altLang="en-US" sz="2800" smtClean="0"/>
          </a:p>
          <a:p>
            <a:r>
              <a:rPr lang="en-US" altLang="en-US" sz="2800" smtClean="0"/>
              <a:t>If condition is </a:t>
            </a:r>
            <a:r>
              <a:rPr lang="en-US" altLang="en-US" sz="2800" smtClean="0">
                <a:solidFill>
                  <a:schemeClr val="hlink"/>
                </a:solidFill>
              </a:rPr>
              <a:t>False</a:t>
            </a:r>
            <a:r>
              <a:rPr lang="en-US" altLang="en-US" sz="2800" smtClean="0"/>
              <a:t> then the next statement after the Loop is executed.</a:t>
            </a:r>
          </a:p>
        </p:txBody>
      </p:sp>
    </p:spTree>
    <p:extLst>
      <p:ext uri="{BB962C8B-B14F-4D97-AF65-F5344CB8AC3E}">
        <p14:creationId xmlns:p14="http://schemas.microsoft.com/office/powerpoint/2010/main" val="166492486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Controlling Loops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r>
              <a:rPr lang="en-US" altLang="en-US" smtClean="0"/>
              <a:t>Counter-controlled loops</a:t>
            </a:r>
          </a:p>
          <a:p>
            <a:pPr lvl="1">
              <a:spcBef>
                <a:spcPct val="0"/>
              </a:spcBef>
            </a:pPr>
            <a:r>
              <a:rPr lang="en-US" altLang="en-US" smtClean="0"/>
              <a:t>repeat a specific number of times</a:t>
            </a:r>
          </a:p>
          <a:p>
            <a:pPr lvl="2">
              <a:spcBef>
                <a:spcPct val="0"/>
              </a:spcBef>
              <a:buFont typeface="Arial" charset="0"/>
              <a:buNone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see intCount from the previous example</a:t>
            </a:r>
          </a:p>
          <a:p>
            <a:pPr lvl="1">
              <a:spcBef>
                <a:spcPct val="0"/>
              </a:spcBef>
            </a:pPr>
            <a:r>
              <a:rPr lang="en-US" altLang="en-US" smtClean="0"/>
              <a:t>Counters are typically initialized before the loop begins</a:t>
            </a:r>
          </a:p>
          <a:p>
            <a:pPr lvl="2">
              <a:spcBef>
                <a:spcPct val="0"/>
              </a:spcBef>
              <a:buFont typeface="Arial" charset="0"/>
              <a:buNone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intCount = 1</a:t>
            </a:r>
          </a:p>
          <a:p>
            <a:pPr lvl="1">
              <a:spcBef>
                <a:spcPct val="0"/>
              </a:spcBef>
            </a:pPr>
            <a:r>
              <a:rPr lang="en-US" altLang="en-US" smtClean="0"/>
              <a:t>The counter is then modified in the body of the loop</a:t>
            </a:r>
          </a:p>
          <a:p>
            <a:pPr lvl="2">
              <a:spcBef>
                <a:spcPct val="0"/>
              </a:spcBef>
              <a:buFont typeface="Arial" charset="0"/>
              <a:buNone/>
            </a:pPr>
            <a:r>
              <a:rPr lang="en-US" altLang="en-US" sz="2000" b="1" smtClean="0"/>
              <a:t>	intCount = intCount + 1</a:t>
            </a:r>
          </a:p>
          <a:p>
            <a:r>
              <a:rPr lang="en-US" altLang="en-US" smtClean="0"/>
              <a:t>Event-controlled loops</a:t>
            </a:r>
          </a:p>
          <a:p>
            <a:pPr lvl="1">
              <a:spcBef>
                <a:spcPct val="0"/>
              </a:spcBef>
            </a:pPr>
            <a:r>
              <a:rPr lang="en-US" altLang="en-US" smtClean="0"/>
              <a:t>repeat until something happens in the loop body to change the value of loop control variable</a:t>
            </a:r>
          </a:p>
          <a:p>
            <a:pPr lvl="1">
              <a:spcBef>
                <a:spcPct val="0"/>
              </a:spcBef>
            </a:pPr>
            <a:r>
              <a:rPr lang="en-US" altLang="en-US" smtClean="0"/>
              <a:t>Events can be:  User Input, Expression results, Function results, etc.</a:t>
            </a:r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700183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smtClean="0"/>
              <a:t>Example of event-controlled loops</a:t>
            </a:r>
            <a:endParaRPr lang="en-US" altLang="en-US" smtClean="0"/>
          </a:p>
        </p:txBody>
      </p:sp>
      <p:sp>
        <p:nvSpPr>
          <p:cNvPr id="13317" name="Rectangle 1030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400" smtClean="0">
                <a:solidFill>
                  <a:schemeClr val="hlink"/>
                </a:solidFill>
              </a:rPr>
              <a:t>passWord</a:t>
            </a:r>
            <a:r>
              <a:rPr lang="en-US" altLang="en-US" sz="2400" smtClean="0"/>
              <a:t> = ""</a:t>
            </a:r>
          </a:p>
          <a:p>
            <a:pPr>
              <a:buFont typeface="Monotype Sorts" charset="2"/>
              <a:buNone/>
            </a:pPr>
            <a:r>
              <a:rPr lang="en-US" altLang="en-US" sz="2400" smtClean="0"/>
              <a:t>Do While </a:t>
            </a:r>
            <a:r>
              <a:rPr lang="en-US" altLang="en-US" sz="2400" smtClean="0">
                <a:solidFill>
                  <a:schemeClr val="hlink"/>
                </a:solidFill>
              </a:rPr>
              <a:t>passWord </a:t>
            </a:r>
            <a:r>
              <a:rPr lang="en-US" altLang="en-US" sz="2400" smtClean="0"/>
              <a:t>&lt;&gt; "SHAZAM"</a:t>
            </a:r>
          </a:p>
          <a:p>
            <a:pPr>
              <a:buFont typeface="Monotype Sorts" charset="2"/>
              <a:buNone/>
            </a:pPr>
            <a:r>
              <a:rPr lang="en-US" altLang="en-US" sz="2400" smtClean="0"/>
              <a:t>  </a:t>
            </a:r>
            <a:r>
              <a:rPr lang="en-US" altLang="en-US" sz="2400" smtClean="0">
                <a:solidFill>
                  <a:schemeClr val="hlink"/>
                </a:solidFill>
              </a:rPr>
              <a:t>passWord</a:t>
            </a:r>
            <a:r>
              <a:rPr lang="en-US" altLang="en-US" sz="2400" smtClean="0"/>
              <a:t> = UCase(InputBox("What is the password?"))</a:t>
            </a:r>
          </a:p>
          <a:p>
            <a:pPr>
              <a:buFont typeface="Monotype Sorts" charset="2"/>
              <a:buNone/>
            </a:pPr>
            <a:r>
              <a:rPr lang="en-US" altLang="en-US" sz="2400" smtClean="0"/>
              <a:t>Loop</a:t>
            </a:r>
          </a:p>
          <a:p>
            <a:pPr>
              <a:buFont typeface="Monotype Sorts" charset="2"/>
              <a:buNone/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56485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Counter-controlled Loops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Is useful when the programmer knows how many times the loop should be executed.</a:t>
            </a:r>
          </a:p>
          <a:p>
            <a:r>
              <a:rPr lang="en-US" altLang="en-US" sz="2800" smtClean="0"/>
              <a:t>Initialize the counter by setting it to a beginning value before entering the loop.</a:t>
            </a:r>
          </a:p>
          <a:p>
            <a:r>
              <a:rPr lang="en-US" altLang="en-US" sz="2800" smtClean="0"/>
              <a:t>The counter is incremented (or decremented) by the same value during each repetition.</a:t>
            </a:r>
          </a:p>
        </p:txBody>
      </p:sp>
    </p:spTree>
    <p:extLst>
      <p:ext uri="{BB962C8B-B14F-4D97-AF65-F5344CB8AC3E}">
        <p14:creationId xmlns:p14="http://schemas.microsoft.com/office/powerpoint/2010/main" val="270655444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Example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num</a:t>
            </a:r>
            <a:r>
              <a:rPr lang="en-US" altLang="en-US" smtClean="0"/>
              <a:t> = 1</a:t>
            </a:r>
          </a:p>
          <a:p>
            <a:pPr>
              <a:buFont typeface="Monotype Sorts" charset="2"/>
              <a:buNone/>
            </a:pPr>
            <a:r>
              <a:rPr lang="en-US" altLang="en-US" smtClean="0"/>
              <a:t>Do While </a:t>
            </a:r>
            <a:r>
              <a:rPr lang="en-US" altLang="en-US" smtClean="0">
                <a:solidFill>
                  <a:schemeClr val="hlink"/>
                </a:solidFill>
              </a:rPr>
              <a:t>num</a:t>
            </a:r>
            <a:r>
              <a:rPr lang="en-US" altLang="en-US" smtClean="0"/>
              <a:t> &lt;= 10</a:t>
            </a:r>
          </a:p>
          <a:p>
            <a:pPr>
              <a:buFont typeface="Monotype Sorts" charset="2"/>
              <a:buNone/>
            </a:pPr>
            <a:r>
              <a:rPr lang="en-US" altLang="en-US" smtClean="0"/>
              <a:t>  picOutput.Print num;</a:t>
            </a:r>
          </a:p>
          <a:p>
            <a:pPr>
              <a:buFont typeface="Monotype Sorts" charset="2"/>
              <a:buNone/>
            </a:pPr>
            <a:r>
              <a:rPr lang="en-US" altLang="en-US" smtClean="0"/>
              <a:t>  </a:t>
            </a:r>
            <a:r>
              <a:rPr lang="en-US" altLang="en-US" smtClean="0">
                <a:solidFill>
                  <a:schemeClr val="hlink"/>
                </a:solidFill>
              </a:rPr>
              <a:t>num</a:t>
            </a:r>
            <a:r>
              <a:rPr lang="en-US" altLang="en-US" smtClean="0"/>
              <a:t> = </a:t>
            </a:r>
            <a:r>
              <a:rPr lang="en-US" altLang="en-US" smtClean="0">
                <a:solidFill>
                  <a:schemeClr val="hlink"/>
                </a:solidFill>
              </a:rPr>
              <a:t>num</a:t>
            </a:r>
            <a:r>
              <a:rPr lang="en-US" altLang="en-US" smtClean="0"/>
              <a:t> + 1</a:t>
            </a:r>
          </a:p>
          <a:p>
            <a:pPr>
              <a:buFont typeface="Monotype Sorts" charset="2"/>
              <a:buNone/>
            </a:pPr>
            <a:r>
              <a:rPr lang="en-US" altLang="en-US" smtClean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638645413"/>
      </p:ext>
    </p:extLst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Controlling Loops (cont.)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altLang="en-US" smtClean="0"/>
              <a:t>Sentinel Value</a:t>
            </a:r>
          </a:p>
          <a:p>
            <a:pPr lvl="1"/>
            <a:r>
              <a:rPr lang="en-US" altLang="en-US" smtClean="0"/>
              <a:t>For either control type, t</a:t>
            </a:r>
            <a:r>
              <a:rPr lang="en-US" smtClean="0"/>
              <a:t>he test expression will usually determine when to end the loop by making some comparison to a </a:t>
            </a:r>
            <a:r>
              <a:rPr lang="en-US" i="1" smtClean="0">
                <a:solidFill>
                  <a:srgbClr val="CC6600"/>
                </a:solidFill>
              </a:rPr>
              <a:t>Sentinel value</a:t>
            </a:r>
            <a:endParaRPr lang="en-US" smtClean="0"/>
          </a:p>
          <a:p>
            <a:pPr lvl="1"/>
            <a:r>
              <a:rPr lang="en-US" altLang="en-US" smtClean="0"/>
              <a:t>The sentinel value serves as the test value or comparison criteria for ending the loop</a:t>
            </a:r>
          </a:p>
          <a:p>
            <a:pPr lvl="2"/>
            <a:r>
              <a:rPr lang="en-US" altLang="en-US" smtClean="0"/>
              <a:t>In counted loops this is usually the number of times to loop</a:t>
            </a:r>
          </a:p>
          <a:p>
            <a:pPr lvl="2"/>
            <a:r>
              <a:rPr lang="en-US" altLang="en-US" smtClean="0"/>
              <a:t>In event controlled loops this is the state or value that the event variable is compared to in the test expression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15145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Counters and Accumulators</a:t>
            </a: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/>
              <a:t>Counter </a:t>
            </a:r>
          </a:p>
          <a:p>
            <a:pPr lvl="1"/>
            <a:r>
              <a:rPr lang="en-US" altLang="en-US" smtClean="0"/>
              <a:t>A numeric variable that keeps track of or counts:   number of loop repetitions, items that have been processed, or some other occurrence within a loop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en-US" altLang="en-US" sz="2000" b="1" smtClean="0"/>
              <a:t>see intNumGrades from the previous example</a:t>
            </a:r>
          </a:p>
          <a:p>
            <a:r>
              <a:rPr lang="en-US" altLang="en-US" smtClean="0"/>
              <a:t>Accumulator</a:t>
            </a:r>
          </a:p>
          <a:p>
            <a:pPr lvl="1"/>
            <a:r>
              <a:rPr lang="en-US" altLang="en-US" smtClean="0"/>
              <a:t>A numeric variable that is used to hold a sub-total that is computed during multiple passes through a loop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en-US" altLang="en-US" sz="2000" b="1" smtClean="0"/>
              <a:t> see intSumGrades from the previous example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3002100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Do Until Looping Structure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91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Do Until loop: repeat until test expression is true</a:t>
            </a:r>
          </a:p>
          <a:p>
            <a:r>
              <a:rPr lang="en-US" smtClean="0"/>
              <a:t>The statement(s)are executed</a:t>
            </a:r>
          </a:p>
          <a:p>
            <a:r>
              <a:rPr lang="en-US" smtClean="0"/>
              <a:t>The test expression is 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evaluated (posttest)</a:t>
            </a:r>
          </a:p>
          <a:p>
            <a:r>
              <a:rPr lang="en-US" smtClean="0"/>
              <a:t>When false, the previous 2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steps are repeated until the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expression evaluates to true</a:t>
            </a:r>
          </a:p>
          <a:p>
            <a:r>
              <a:rPr lang="en-US" smtClean="0"/>
              <a:t>When true, the loop ends and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the statement(s) are not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executed again</a:t>
            </a:r>
          </a:p>
        </p:txBody>
      </p:sp>
      <p:sp>
        <p:nvSpPr>
          <p:cNvPr id="18436" name="AutoShape 5"/>
          <p:cNvSpPr>
            <a:spLocks noChangeAspect="1" noChangeArrowheads="1"/>
          </p:cNvSpPr>
          <p:nvPr/>
        </p:nvSpPr>
        <p:spPr bwMode="auto">
          <a:xfrm>
            <a:off x="5848350" y="4779963"/>
            <a:ext cx="2305050" cy="1316037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expression</a:t>
            </a:r>
          </a:p>
        </p:txBody>
      </p:sp>
      <p:sp>
        <p:nvSpPr>
          <p:cNvPr id="18437" name="AutoShape 6"/>
          <p:cNvSpPr>
            <a:spLocks noChangeAspect="1" noChangeArrowheads="1"/>
          </p:cNvSpPr>
          <p:nvPr/>
        </p:nvSpPr>
        <p:spPr bwMode="auto">
          <a:xfrm>
            <a:off x="6096000" y="2667000"/>
            <a:ext cx="1892300" cy="131603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statement(s)</a:t>
            </a:r>
          </a:p>
        </p:txBody>
      </p:sp>
      <p:sp>
        <p:nvSpPr>
          <p:cNvPr id="18438" name="Line 7"/>
          <p:cNvSpPr>
            <a:spLocks noChangeAspect="1" noChangeShapeType="1"/>
          </p:cNvSpPr>
          <p:nvPr/>
        </p:nvSpPr>
        <p:spPr bwMode="auto">
          <a:xfrm>
            <a:off x="7010400" y="3978275"/>
            <a:ext cx="0" cy="822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10"/>
          <p:cNvSpPr>
            <a:spLocks noChangeAspect="1" noChangeShapeType="1"/>
          </p:cNvSpPr>
          <p:nvPr/>
        </p:nvSpPr>
        <p:spPr bwMode="auto">
          <a:xfrm>
            <a:off x="7010400" y="6096000"/>
            <a:ext cx="0" cy="493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11"/>
          <p:cNvSpPr>
            <a:spLocks noChangeAspect="1" noChangeShapeType="1"/>
          </p:cNvSpPr>
          <p:nvPr/>
        </p:nvSpPr>
        <p:spPr bwMode="auto">
          <a:xfrm rot="5400000">
            <a:off x="7898607" y="1537494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Text Box 12"/>
          <p:cNvSpPr txBox="1">
            <a:spLocks noChangeAspect="1" noChangeArrowheads="1"/>
          </p:cNvSpPr>
          <p:nvPr/>
        </p:nvSpPr>
        <p:spPr bwMode="auto">
          <a:xfrm>
            <a:off x="8021638" y="4989513"/>
            <a:ext cx="8937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False</a:t>
            </a:r>
          </a:p>
        </p:txBody>
      </p:sp>
      <p:sp>
        <p:nvSpPr>
          <p:cNvPr id="18442" name="Text Box 13"/>
          <p:cNvSpPr txBox="1">
            <a:spLocks noChangeAspect="1" noChangeArrowheads="1"/>
          </p:cNvSpPr>
          <p:nvPr/>
        </p:nvSpPr>
        <p:spPr bwMode="auto">
          <a:xfrm>
            <a:off x="6343650" y="6096000"/>
            <a:ext cx="8191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True</a:t>
            </a:r>
          </a:p>
        </p:txBody>
      </p:sp>
      <p:sp>
        <p:nvSpPr>
          <p:cNvPr id="18443" name="Line 14"/>
          <p:cNvSpPr>
            <a:spLocks noChangeAspect="1" noChangeShapeType="1"/>
          </p:cNvSpPr>
          <p:nvPr/>
        </p:nvSpPr>
        <p:spPr bwMode="auto">
          <a:xfrm>
            <a:off x="7010400" y="2133600"/>
            <a:ext cx="0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7"/>
          <p:cNvSpPr>
            <a:spLocks noChangeAspect="1" noChangeShapeType="1"/>
          </p:cNvSpPr>
          <p:nvPr/>
        </p:nvSpPr>
        <p:spPr bwMode="auto">
          <a:xfrm rot="10800000">
            <a:off x="8763000" y="2392363"/>
            <a:ext cx="0" cy="3017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4"/>
          <p:cNvSpPr>
            <a:spLocks noChangeAspect="1" noChangeShapeType="1"/>
          </p:cNvSpPr>
          <p:nvPr/>
        </p:nvSpPr>
        <p:spPr bwMode="auto">
          <a:xfrm rot="-5400000">
            <a:off x="8450263" y="5113337"/>
            <a:ext cx="0" cy="593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77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Do Until ……. Loop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Is executed until the condition becomes </a:t>
            </a:r>
            <a:r>
              <a:rPr lang="en-US" altLang="en-US" sz="2800" smtClean="0">
                <a:solidFill>
                  <a:schemeClr val="hlink"/>
                </a:solidFill>
              </a:rPr>
              <a:t>True</a:t>
            </a:r>
          </a:p>
          <a:p>
            <a:r>
              <a:rPr lang="en-US" altLang="en-US" sz="2800" smtClean="0"/>
              <a:t>Any Do While…. Loop can be rewritten as a Do Until ….. Loop</a:t>
            </a:r>
          </a:p>
        </p:txBody>
      </p:sp>
    </p:spTree>
    <p:extLst>
      <p:ext uri="{BB962C8B-B14F-4D97-AF65-F5344CB8AC3E}">
        <p14:creationId xmlns:p14="http://schemas.microsoft.com/office/powerpoint/2010/main" val="310936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Do Until Statement Syntax  (posttest)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839200" cy="5410200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b="1" dirty="0" smtClean="0">
                <a:latin typeface="Courier New" pitchFamily="49" charset="0"/>
              </a:rPr>
              <a:t>Do</a:t>
            </a:r>
            <a:endParaRPr lang="en-US" b="1" i="1" dirty="0" smtClean="0">
              <a:latin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i="1" dirty="0" smtClean="0">
                <a:latin typeface="Courier New" pitchFamily="49" charset="0"/>
              </a:rPr>
              <a:t>statement(s)</a:t>
            </a:r>
          </a:p>
          <a:p>
            <a:pPr>
              <a:buFont typeface="Wingdings 2" pitchFamily="18" charset="2"/>
              <a:buNone/>
            </a:pPr>
            <a:r>
              <a:rPr lang="en-US" b="1" dirty="0" smtClean="0">
                <a:latin typeface="Courier New" pitchFamily="49" charset="0"/>
              </a:rPr>
              <a:t>Loop Until </a:t>
            </a:r>
            <a:r>
              <a:rPr lang="en-US" b="1" i="1" dirty="0" smtClean="0">
                <a:latin typeface="Courier New" pitchFamily="49" charset="0"/>
              </a:rPr>
              <a:t>expression</a:t>
            </a:r>
            <a:endParaRPr lang="en-US" b="1" dirty="0" smtClean="0">
              <a:latin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en-US" sz="800" dirty="0" smtClean="0"/>
          </a:p>
          <a:p>
            <a:r>
              <a:rPr lang="en-US" dirty="0" smtClean="0"/>
              <a:t>Syntax explanation: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Do, Loop, and Until are keywords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Do statement marks the beginning of the loop and the Loop Until statement marks the end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The statement(s) to be repeated are found between these and called the body of the loop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Expression – True/False value, variable, function call or expression that serves as test for repetition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8587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Repetition</a:t>
            </a:r>
            <a:endParaRPr lang="en-GB" dirty="0" smtClean="0"/>
          </a:p>
          <a:p>
            <a:r>
              <a:rPr lang="en-GB" dirty="0" smtClean="0"/>
              <a:t>Looping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31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Pretest vs. Posttest Loops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smtClean="0"/>
              <a:t>Previous Do While loops are in </a:t>
            </a:r>
            <a:r>
              <a:rPr lang="en-US" i="1" smtClean="0">
                <a:solidFill>
                  <a:srgbClr val="CC6600"/>
                </a:solidFill>
              </a:rPr>
              <a:t>pretest</a:t>
            </a:r>
            <a:r>
              <a:rPr lang="en-US" smtClean="0"/>
              <a:t> form</a:t>
            </a:r>
          </a:p>
          <a:p>
            <a:pPr lvl="1"/>
            <a:r>
              <a:rPr lang="en-US" smtClean="0"/>
              <a:t>The expression is evaluated first</a:t>
            </a:r>
          </a:p>
          <a:p>
            <a:pPr lvl="1"/>
            <a:r>
              <a:rPr lang="en-US" smtClean="0"/>
              <a:t>Then the loop body is executed only if expression is true</a:t>
            </a:r>
          </a:p>
          <a:p>
            <a:pPr lvl="1"/>
            <a:r>
              <a:rPr lang="en-US" b="1" smtClean="0"/>
              <a:t>The body of a pretest loop may not be executed at all</a:t>
            </a:r>
            <a:r>
              <a:rPr lang="en-US" smtClean="0"/>
              <a:t> (if initial value of expression is false)</a:t>
            </a:r>
            <a:endParaRPr lang="en-US" b="1" smtClean="0"/>
          </a:p>
          <a:p>
            <a:pPr lvl="1">
              <a:buFont typeface="Wingdings" pitchFamily="2" charset="2"/>
              <a:buNone/>
            </a:pPr>
            <a:endParaRPr lang="en-US" sz="800" b="1" smtClean="0"/>
          </a:p>
          <a:p>
            <a:r>
              <a:rPr lang="en-US" smtClean="0"/>
              <a:t>Previous Do Until loops are in </a:t>
            </a:r>
            <a:r>
              <a:rPr lang="en-US" i="1" smtClean="0">
                <a:solidFill>
                  <a:srgbClr val="CC6600"/>
                </a:solidFill>
              </a:rPr>
              <a:t>posttest</a:t>
            </a:r>
            <a:r>
              <a:rPr lang="en-US" smtClean="0"/>
              <a:t> form</a:t>
            </a:r>
          </a:p>
          <a:p>
            <a:pPr lvl="1"/>
            <a:r>
              <a:rPr lang="en-US" smtClean="0"/>
              <a:t>The body of the loop is executed first</a:t>
            </a:r>
          </a:p>
          <a:p>
            <a:pPr lvl="1"/>
            <a:r>
              <a:rPr lang="en-US" smtClean="0"/>
              <a:t>Then the expression is evaluated</a:t>
            </a:r>
          </a:p>
          <a:p>
            <a:pPr lvl="1"/>
            <a:r>
              <a:rPr lang="en-US" b="1" smtClean="0"/>
              <a:t>The body of a posttest loop is executed at least once </a:t>
            </a:r>
            <a:r>
              <a:rPr lang="en-US" smtClean="0"/>
              <a:t>(even if initial value of expression is true)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34767201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Comparing While… and Until Loops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The </a:t>
            </a:r>
            <a:r>
              <a:rPr lang="en-US" altLang="en-US" sz="2800" u="sng" smtClean="0"/>
              <a:t>Do While … Loop</a:t>
            </a:r>
            <a:r>
              <a:rPr lang="en-US" altLang="en-US" sz="2800" smtClean="0"/>
              <a:t> executes </a:t>
            </a:r>
            <a:r>
              <a:rPr lang="en-US" altLang="en-US" sz="2800" smtClean="0">
                <a:solidFill>
                  <a:schemeClr val="hlink"/>
                </a:solidFill>
              </a:rPr>
              <a:t>while</a:t>
            </a:r>
            <a:r>
              <a:rPr lang="en-US" altLang="en-US" sz="2800" smtClean="0"/>
              <a:t> the condition is </a:t>
            </a:r>
            <a:r>
              <a:rPr lang="en-US" altLang="en-US" sz="2800" smtClean="0">
                <a:solidFill>
                  <a:schemeClr val="hlink"/>
                </a:solidFill>
              </a:rPr>
              <a:t>true</a:t>
            </a:r>
          </a:p>
          <a:p>
            <a:r>
              <a:rPr lang="en-US" altLang="en-US" sz="2800" smtClean="0"/>
              <a:t>The </a:t>
            </a:r>
            <a:r>
              <a:rPr lang="en-US" altLang="en-US" sz="2800" u="sng" smtClean="0"/>
              <a:t>Do Until….. Loop</a:t>
            </a:r>
            <a:r>
              <a:rPr lang="en-US" altLang="en-US" sz="2800" smtClean="0"/>
              <a:t> executes</a:t>
            </a:r>
            <a:r>
              <a:rPr lang="en-US" altLang="en-US" sz="2800" smtClean="0">
                <a:solidFill>
                  <a:schemeClr val="accent1"/>
                </a:solidFill>
              </a:rPr>
              <a:t> until</a:t>
            </a:r>
            <a:r>
              <a:rPr lang="en-US" altLang="en-US" sz="2800" smtClean="0"/>
              <a:t> the condition is </a:t>
            </a:r>
            <a:r>
              <a:rPr lang="en-US" altLang="en-US" sz="2800" smtClean="0">
                <a:solidFill>
                  <a:schemeClr val="hlink"/>
                </a:solidFill>
              </a:rPr>
              <a:t>true</a:t>
            </a:r>
            <a:endParaRPr lang="en-US" altLang="en-US" sz="2800" smtClean="0"/>
          </a:p>
          <a:p>
            <a:r>
              <a:rPr lang="en-US" altLang="en-US" sz="2800" smtClean="0"/>
              <a:t>Both can be used to create any type of loop</a:t>
            </a:r>
          </a:p>
        </p:txBody>
      </p:sp>
    </p:spTree>
    <p:extLst>
      <p:ext uri="{BB962C8B-B14F-4D97-AF65-F5344CB8AC3E}">
        <p14:creationId xmlns:p14="http://schemas.microsoft.com/office/powerpoint/2010/main" val="164078832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Do Until vs. Do While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15400" cy="5410200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i="1" smtClean="0">
                <a:solidFill>
                  <a:srgbClr val="CC6600"/>
                </a:solidFill>
              </a:rPr>
              <a:t>Do While</a:t>
            </a:r>
            <a:r>
              <a:rPr lang="en-US" smtClean="0"/>
              <a:t> loop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Repeats as long as its test expression is true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Ends when its test expression becomes false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Usually a pretest loop,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but also has a postest form: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1200" smtClean="0"/>
          </a:p>
          <a:p>
            <a:r>
              <a:rPr lang="en-US" smtClean="0"/>
              <a:t>A </a:t>
            </a:r>
            <a:r>
              <a:rPr lang="en-US" i="1" smtClean="0">
                <a:solidFill>
                  <a:srgbClr val="CC6600"/>
                </a:solidFill>
              </a:rPr>
              <a:t>Do Until</a:t>
            </a:r>
            <a:r>
              <a:rPr lang="en-US" smtClean="0"/>
              <a:t> loop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Repeats as long as its test expression is false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Ends when its test expression becomes true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Usually a posttest loop,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but also has a pretest form: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999038" y="5334000"/>
            <a:ext cx="36877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Do Until </a:t>
            </a:r>
            <a:r>
              <a:rPr lang="en-US" sz="2400" b="1" i="1">
                <a:latin typeface="Courier New" pitchFamily="49" charset="0"/>
              </a:rPr>
              <a:t>expression</a:t>
            </a:r>
          </a:p>
          <a:p>
            <a:pPr eaLnBrk="0" hangingPunct="0"/>
            <a:r>
              <a:rPr lang="en-US" sz="2400" b="1" i="1">
                <a:latin typeface="Courier New" pitchFamily="49" charset="0"/>
              </a:rPr>
              <a:t>	statement(s)</a:t>
            </a:r>
          </a:p>
          <a:p>
            <a:pPr eaLnBrk="0" hangingPunct="0"/>
            <a:r>
              <a:rPr lang="en-US" sz="2400" b="1">
                <a:latin typeface="Courier New" pitchFamily="49" charset="0"/>
              </a:rPr>
              <a:t>Loop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5011738" y="2971800"/>
            <a:ext cx="4056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Do</a:t>
            </a:r>
            <a:endParaRPr lang="en-US" sz="2400" b="1" i="1">
              <a:latin typeface="Courier New" pitchFamily="49" charset="0"/>
            </a:endParaRPr>
          </a:p>
          <a:p>
            <a:pPr eaLnBrk="0" hangingPunct="0"/>
            <a:r>
              <a:rPr lang="en-US" sz="2400" b="1" i="1">
                <a:latin typeface="Courier New" pitchFamily="49" charset="0"/>
              </a:rPr>
              <a:t>	statement(s)</a:t>
            </a:r>
          </a:p>
          <a:p>
            <a:pPr eaLnBrk="0" hangingPunct="0"/>
            <a:r>
              <a:rPr lang="en-US" sz="2400" b="1">
                <a:latin typeface="Courier New" pitchFamily="49" charset="0"/>
              </a:rPr>
              <a:t>Loop While </a:t>
            </a:r>
            <a:r>
              <a:rPr lang="en-US" sz="2400" b="1" i="1">
                <a:latin typeface="Courier New" pitchFamily="49" charset="0"/>
              </a:rPr>
              <a:t>expression</a:t>
            </a:r>
            <a:endParaRPr lang="en-US" sz="2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0870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Compare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Do While ……. Loop </a:t>
            </a:r>
          </a:p>
          <a:p>
            <a:r>
              <a:rPr lang="en-US" altLang="en-US" smtClean="0"/>
              <a:t>Do ……. Loop While</a:t>
            </a:r>
          </a:p>
          <a:p>
            <a:r>
              <a:rPr lang="en-US" altLang="en-US" smtClean="0"/>
              <a:t>Do ……. Loop Until </a:t>
            </a:r>
          </a:p>
          <a:p>
            <a:r>
              <a:rPr lang="en-US" altLang="en-US" smtClean="0"/>
              <a:t>Do Until ……. Loop</a:t>
            </a:r>
          </a:p>
        </p:txBody>
      </p:sp>
    </p:spTree>
    <p:extLst>
      <p:ext uri="{BB962C8B-B14F-4D97-AF65-F5344CB8AC3E}">
        <p14:creationId xmlns:p14="http://schemas.microsoft.com/office/powerpoint/2010/main" val="2935958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2971800"/>
            <a:ext cx="5257800" cy="31242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num</a:t>
            </a:r>
            <a:r>
              <a:rPr lang="en-US" altLang="en-US" smtClean="0"/>
              <a:t> = 11</a:t>
            </a:r>
          </a:p>
          <a:p>
            <a:pPr>
              <a:buFont typeface="Monotype Sorts" charset="2"/>
              <a:buNone/>
            </a:pPr>
            <a:r>
              <a:rPr lang="en-US" altLang="en-US" smtClean="0"/>
              <a:t>Do While </a:t>
            </a:r>
            <a:r>
              <a:rPr lang="en-US" altLang="en-US" smtClean="0">
                <a:solidFill>
                  <a:schemeClr val="hlink"/>
                </a:solidFill>
              </a:rPr>
              <a:t>num</a:t>
            </a:r>
            <a:r>
              <a:rPr lang="en-US" altLang="en-US" smtClean="0"/>
              <a:t> &lt;= 10</a:t>
            </a:r>
          </a:p>
          <a:p>
            <a:pPr>
              <a:buFont typeface="Monotype Sorts" charset="2"/>
              <a:buNone/>
            </a:pPr>
            <a:r>
              <a:rPr lang="en-US" altLang="en-US" smtClean="0"/>
              <a:t>  picOutput.Print num;</a:t>
            </a:r>
          </a:p>
          <a:p>
            <a:pPr>
              <a:buFont typeface="Monotype Sorts" charset="2"/>
              <a:buNone/>
            </a:pPr>
            <a:r>
              <a:rPr lang="en-US" altLang="en-US" smtClean="0"/>
              <a:t>  </a:t>
            </a:r>
            <a:r>
              <a:rPr lang="en-US" altLang="en-US" smtClean="0">
                <a:solidFill>
                  <a:schemeClr val="hlink"/>
                </a:solidFill>
              </a:rPr>
              <a:t>num</a:t>
            </a:r>
            <a:r>
              <a:rPr lang="en-US" altLang="en-US" smtClean="0"/>
              <a:t> = </a:t>
            </a:r>
            <a:r>
              <a:rPr lang="en-US" altLang="en-US" smtClean="0">
                <a:solidFill>
                  <a:schemeClr val="hlink"/>
                </a:solidFill>
              </a:rPr>
              <a:t>num</a:t>
            </a:r>
            <a:r>
              <a:rPr lang="en-US" altLang="en-US" smtClean="0"/>
              <a:t> + 1</a:t>
            </a:r>
          </a:p>
          <a:p>
            <a:pPr>
              <a:buFont typeface="Monotype Sorts" charset="2"/>
              <a:buNone/>
            </a:pPr>
            <a:r>
              <a:rPr lang="en-US" altLang="en-US" smtClean="0"/>
              <a:t>Loop</a:t>
            </a:r>
          </a:p>
          <a:p>
            <a:endParaRPr lang="en-US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0" y="2743200"/>
            <a:ext cx="4038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en-US" altLang="en-US" sz="3200" kern="0" dirty="0">
                <a:solidFill>
                  <a:schemeClr val="hlink"/>
                </a:solidFill>
                <a:latin typeface="+mn-lt"/>
                <a:ea typeface="+mn-ea"/>
              </a:rPr>
              <a:t>num</a:t>
            </a:r>
            <a:r>
              <a:rPr lang="en-US" altLang="en-US" sz="3200" kern="0" dirty="0">
                <a:latin typeface="+mn-lt"/>
                <a:ea typeface="+mn-ea"/>
              </a:rPr>
              <a:t> = 11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en-US" altLang="en-US" sz="3200" kern="0" dirty="0">
                <a:latin typeface="+mn-lt"/>
                <a:ea typeface="+mn-ea"/>
              </a:rPr>
              <a:t>Do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en-US" altLang="en-US" sz="3200" kern="0" dirty="0">
                <a:latin typeface="+mn-lt"/>
                <a:ea typeface="+mn-ea"/>
              </a:rPr>
              <a:t>  </a:t>
            </a:r>
            <a:r>
              <a:rPr lang="en-US" altLang="en-US" sz="3200" kern="0" dirty="0" err="1">
                <a:latin typeface="+mn-lt"/>
                <a:ea typeface="+mn-ea"/>
              </a:rPr>
              <a:t>picOutput.Print</a:t>
            </a:r>
            <a:r>
              <a:rPr lang="en-US" altLang="en-US" sz="3200" kern="0" dirty="0">
                <a:latin typeface="+mn-lt"/>
                <a:ea typeface="+mn-ea"/>
              </a:rPr>
              <a:t> num;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en-US" altLang="en-US" sz="3200" kern="0" dirty="0">
                <a:latin typeface="+mn-lt"/>
                <a:ea typeface="+mn-ea"/>
              </a:rPr>
              <a:t>  </a:t>
            </a:r>
            <a:r>
              <a:rPr lang="en-US" altLang="en-US" sz="3200" kern="0" dirty="0">
                <a:solidFill>
                  <a:schemeClr val="hlink"/>
                </a:solidFill>
                <a:latin typeface="+mn-lt"/>
                <a:ea typeface="+mn-ea"/>
              </a:rPr>
              <a:t>num</a:t>
            </a:r>
            <a:r>
              <a:rPr lang="en-US" altLang="en-US" sz="3200" kern="0" dirty="0">
                <a:latin typeface="+mn-lt"/>
                <a:ea typeface="+mn-ea"/>
              </a:rPr>
              <a:t> = </a:t>
            </a:r>
            <a:r>
              <a:rPr lang="en-US" altLang="en-US" sz="3200" kern="0" dirty="0">
                <a:solidFill>
                  <a:schemeClr val="hlink"/>
                </a:solidFill>
                <a:latin typeface="+mn-lt"/>
                <a:ea typeface="+mn-ea"/>
              </a:rPr>
              <a:t>num</a:t>
            </a:r>
            <a:r>
              <a:rPr lang="en-US" altLang="en-US" sz="3200" kern="0" dirty="0">
                <a:latin typeface="+mn-lt"/>
                <a:ea typeface="+mn-ea"/>
              </a:rPr>
              <a:t> + 1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en-US" sz="3200" kern="0" dirty="0">
                <a:latin typeface="+mn-lt"/>
                <a:ea typeface="+mn-ea"/>
              </a:rPr>
              <a:t>Loop until </a:t>
            </a:r>
            <a:r>
              <a:rPr lang="en-US" altLang="en-US" sz="3200" kern="0" dirty="0">
                <a:solidFill>
                  <a:schemeClr val="hlink"/>
                </a:solidFill>
                <a:latin typeface="+mn-lt"/>
                <a:ea typeface="+mn-ea"/>
              </a:rPr>
              <a:t>num</a:t>
            </a:r>
            <a:r>
              <a:rPr lang="en-US" altLang="en-US" sz="3200" kern="0" dirty="0">
                <a:latin typeface="+mn-lt"/>
                <a:ea typeface="+mn-ea"/>
              </a:rPr>
              <a:t> &lt;= 10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/>
            </a:pPr>
            <a:endParaRPr lang="en-US" sz="3200" kern="0" dirty="0">
              <a:latin typeface="+mn-lt"/>
              <a:ea typeface="+mn-e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7526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en-US" sz="3200" kern="0" dirty="0">
                <a:solidFill>
                  <a:schemeClr val="hlink"/>
                </a:solidFill>
                <a:latin typeface="+mn-lt"/>
                <a:ea typeface="+mn-ea"/>
              </a:rPr>
              <a:t>How many times will the following loops execute?</a:t>
            </a:r>
            <a:endParaRPr lang="en-US" sz="32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7295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3276600" cy="19050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pl-PL" smtClean="0"/>
              <a:t>Do While i &lt; 10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pl-PL" smtClean="0"/>
              <a:t> i = i + 1</a:t>
            </a:r>
          </a:p>
          <a:p>
            <a:pPr>
              <a:buFont typeface="Monotype Sorts" charset="2"/>
              <a:buNone/>
            </a:pPr>
            <a:r>
              <a:rPr lang="pl-PL" smtClean="0"/>
              <a:t> Loop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0" y="2286000"/>
            <a:ext cx="3657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l-PL" sz="3200" kern="0" dirty="0">
                <a:latin typeface="+mn-lt"/>
                <a:ea typeface="+mn-ea"/>
              </a:rPr>
              <a:t>Do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3200" kern="0" dirty="0">
                <a:latin typeface="+mn-lt"/>
                <a:ea typeface="+mn-ea"/>
              </a:rPr>
              <a:t>	</a:t>
            </a:r>
            <a:r>
              <a:rPr lang="pl-PL" sz="3200" kern="0" dirty="0">
                <a:latin typeface="+mn-lt"/>
                <a:ea typeface="+mn-ea"/>
              </a:rPr>
              <a:t>   i = i + 1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3200" kern="0" dirty="0">
                <a:latin typeface="+mn-lt"/>
                <a:ea typeface="+mn-ea"/>
              </a:rPr>
              <a:t>   </a:t>
            </a:r>
            <a:r>
              <a:rPr lang="pl-PL" sz="3200" kern="0" dirty="0">
                <a:latin typeface="+mn-lt"/>
                <a:ea typeface="+mn-ea"/>
              </a:rPr>
              <a:t>Loop While i &lt; 10</a:t>
            </a:r>
          </a:p>
        </p:txBody>
      </p:sp>
      <p:sp>
        <p:nvSpPr>
          <p:cNvPr id="25607" name="Content Placeholder 2"/>
          <p:cNvSpPr txBox="1">
            <a:spLocks/>
          </p:cNvSpPr>
          <p:nvPr/>
        </p:nvSpPr>
        <p:spPr bwMode="auto">
          <a:xfrm>
            <a:off x="1219200" y="1676400"/>
            <a:ext cx="533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r>
              <a:rPr lang="en-US" sz="3200"/>
              <a:t>Which loop is infinite?</a:t>
            </a:r>
            <a:endParaRPr lang="pl-PL" sz="3200"/>
          </a:p>
        </p:txBody>
      </p:sp>
      <p:sp>
        <p:nvSpPr>
          <p:cNvPr id="25608" name="Content Placeholder 2"/>
          <p:cNvSpPr txBox="1">
            <a:spLocks/>
          </p:cNvSpPr>
          <p:nvPr/>
        </p:nvSpPr>
        <p:spPr bwMode="auto">
          <a:xfrm>
            <a:off x="609600" y="5029200"/>
            <a:ext cx="2971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r>
              <a:rPr lang="pl-PL" sz="3200"/>
              <a:t>Do Until i &lt; 10</a:t>
            </a:r>
          </a:p>
          <a:p>
            <a:r>
              <a:rPr lang="pl-PL" sz="3200"/>
              <a:t>Loop</a:t>
            </a:r>
            <a:endParaRPr lang="en-US" sz="3200"/>
          </a:p>
        </p:txBody>
      </p:sp>
      <p:sp>
        <p:nvSpPr>
          <p:cNvPr id="25609" name="Content Placeholder 2"/>
          <p:cNvSpPr txBox="1">
            <a:spLocks/>
          </p:cNvSpPr>
          <p:nvPr/>
        </p:nvSpPr>
        <p:spPr bwMode="auto">
          <a:xfrm>
            <a:off x="5257800" y="4419600"/>
            <a:ext cx="3657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r>
              <a:rPr lang="pl-PL" sz="3200"/>
              <a:t>Do</a:t>
            </a:r>
          </a:p>
          <a:p>
            <a:r>
              <a:rPr lang="pl-PL" sz="3200"/>
              <a:t>   i = i + 10</a:t>
            </a:r>
          </a:p>
          <a:p>
            <a:r>
              <a:rPr lang="pl-PL" sz="3200"/>
              <a:t> Loop Until i &lt; 10</a:t>
            </a:r>
          </a:p>
        </p:txBody>
      </p:sp>
    </p:spTree>
    <p:extLst>
      <p:ext uri="{BB962C8B-B14F-4D97-AF65-F5344CB8AC3E}">
        <p14:creationId xmlns:p14="http://schemas.microsoft.com/office/powerpoint/2010/main" val="3694766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Next Looping Structure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8991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For Next loop: used for counted loops that repeat a specific number of times</a:t>
            </a:r>
          </a:p>
          <a:p>
            <a:r>
              <a:rPr lang="en-US" smtClean="0"/>
              <a:t>The Counter variable is set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initially to the StartValue</a:t>
            </a:r>
          </a:p>
          <a:p>
            <a:r>
              <a:rPr lang="en-US" smtClean="0"/>
              <a:t>After each loop iteration, 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the Step Value is added to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the value of the counter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variable. (if there is no step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value, 1 is added)</a:t>
            </a:r>
          </a:p>
          <a:p>
            <a:r>
              <a:rPr lang="en-US" smtClean="0"/>
              <a:t>Iteration continues until the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EndValue is exceeded</a:t>
            </a:r>
          </a:p>
          <a:p>
            <a:endParaRPr lang="en-US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953000" y="2209800"/>
            <a:ext cx="4038600" cy="4495800"/>
            <a:chOff x="864" y="777"/>
            <a:chExt cx="2784" cy="2919"/>
          </a:xfrm>
        </p:grpSpPr>
        <p:sp>
          <p:nvSpPr>
            <p:cNvPr id="24582" name="AutoShape 3"/>
            <p:cNvSpPr>
              <a:spLocks noChangeArrowheads="1"/>
            </p:cNvSpPr>
            <p:nvPr/>
          </p:nvSpPr>
          <p:spPr bwMode="auto">
            <a:xfrm>
              <a:off x="864" y="2592"/>
              <a:ext cx="1344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Counter &gt;</a:t>
              </a:r>
            </a:p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EndValue?</a:t>
              </a:r>
            </a:p>
          </p:txBody>
        </p:sp>
        <p:sp>
          <p:nvSpPr>
            <p:cNvPr id="24583" name="AutoShape 4"/>
            <p:cNvSpPr>
              <a:spLocks noChangeArrowheads="1"/>
            </p:cNvSpPr>
            <p:nvPr/>
          </p:nvSpPr>
          <p:spPr bwMode="auto">
            <a:xfrm>
              <a:off x="2544" y="2592"/>
              <a:ext cx="1104" cy="76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statement(s)</a:t>
              </a:r>
            </a:p>
          </p:txBody>
        </p:sp>
        <p:sp>
          <p:nvSpPr>
            <p:cNvPr id="24584" name="Line 6"/>
            <p:cNvSpPr>
              <a:spLocks noChangeShapeType="1"/>
            </p:cNvSpPr>
            <p:nvPr/>
          </p:nvSpPr>
          <p:spPr bwMode="auto">
            <a:xfrm>
              <a:off x="2208" y="297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>
              <a:off x="1536" y="1440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2064" y="2688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1632" y="3408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1536" y="777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AutoShape 12"/>
            <p:cNvSpPr>
              <a:spLocks noChangeArrowheads="1"/>
            </p:cNvSpPr>
            <p:nvPr/>
          </p:nvSpPr>
          <p:spPr bwMode="auto">
            <a:xfrm>
              <a:off x="1008" y="1048"/>
              <a:ext cx="1104" cy="76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Set</a:t>
              </a:r>
            </a:p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Counter</a:t>
              </a:r>
            </a:p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to StartValue</a:t>
              </a:r>
            </a:p>
          </p:txBody>
        </p:sp>
        <p:sp>
          <p:nvSpPr>
            <p:cNvPr id="24590" name="Line 13"/>
            <p:cNvSpPr>
              <a:spLocks noChangeShapeType="1"/>
            </p:cNvSpPr>
            <p:nvPr/>
          </p:nvSpPr>
          <p:spPr bwMode="auto">
            <a:xfrm>
              <a:off x="1536" y="33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AutoShape 14"/>
            <p:cNvSpPr>
              <a:spLocks noChangeArrowheads="1"/>
            </p:cNvSpPr>
            <p:nvPr/>
          </p:nvSpPr>
          <p:spPr bwMode="auto">
            <a:xfrm>
              <a:off x="2544" y="1592"/>
              <a:ext cx="1104" cy="76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Increment</a:t>
              </a:r>
            </a:p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Counter</a:t>
              </a:r>
            </a:p>
          </p:txBody>
        </p:sp>
        <p:sp>
          <p:nvSpPr>
            <p:cNvPr id="24592" name="Line 15"/>
            <p:cNvSpPr>
              <a:spLocks noChangeShapeType="1"/>
            </p:cNvSpPr>
            <p:nvPr/>
          </p:nvSpPr>
          <p:spPr bwMode="auto">
            <a:xfrm rot="10800000">
              <a:off x="1536" y="2014"/>
              <a:ext cx="10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1" name="Line 7"/>
          <p:cNvSpPr>
            <a:spLocks noChangeShapeType="1"/>
          </p:cNvSpPr>
          <p:nvPr/>
        </p:nvSpPr>
        <p:spPr bwMode="auto">
          <a:xfrm rot="10800000">
            <a:off x="8001000" y="46482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666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Example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 smtClean="0"/>
              <a:t>Private Sub cmdDisplayTable_Click()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    Dim i As Integer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    ‘Display a table of the first 5 numbers and their squares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	 </a:t>
            </a:r>
            <a:r>
              <a:rPr lang="en-US" altLang="en-US" sz="2800" smtClean="0">
                <a:solidFill>
                  <a:schemeClr val="hlink"/>
                </a:solidFill>
              </a:rPr>
              <a:t>For</a:t>
            </a:r>
            <a:r>
              <a:rPr lang="en-US" altLang="en-US" sz="2800" smtClean="0"/>
              <a:t> i = 1 To 5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	   picTable.Print i; i ^ 2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	</a:t>
            </a:r>
            <a:r>
              <a:rPr lang="en-US" altLang="en-US" sz="2800" smtClean="0">
                <a:solidFill>
                  <a:schemeClr val="hlink"/>
                </a:solidFill>
              </a:rPr>
              <a:t>Next</a:t>
            </a:r>
            <a:r>
              <a:rPr lang="en-US" altLang="en-US" sz="2800" smtClean="0"/>
              <a:t> i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End Sub</a:t>
            </a:r>
            <a:endParaRPr lang="en-US" altLang="en-US" sz="4000" smtClean="0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1981200" y="3962400"/>
            <a:ext cx="419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6248400" y="4216400"/>
            <a:ext cx="1209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r>
              <a:rPr lang="en-US" sz="1600">
                <a:solidFill>
                  <a:schemeClr val="hlink"/>
                </a:solidFill>
              </a:rPr>
              <a:t>Initial Value</a:t>
            </a:r>
            <a:endParaRPr lang="en-US" sz="1600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2895600" y="3810000"/>
            <a:ext cx="3276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1524000" y="3581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524000" y="3581400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172200" y="3429000"/>
            <a:ext cx="1514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r>
              <a:rPr lang="en-US" sz="1600">
                <a:solidFill>
                  <a:schemeClr val="hlink"/>
                </a:solidFill>
              </a:rPr>
              <a:t>Control variable</a:t>
            </a:r>
          </a:p>
        </p:txBody>
      </p:sp>
      <p:sp>
        <p:nvSpPr>
          <p:cNvPr id="27660" name="Text Box 15"/>
          <p:cNvSpPr txBox="1">
            <a:spLocks noChangeArrowheads="1"/>
          </p:cNvSpPr>
          <p:nvPr/>
        </p:nvSpPr>
        <p:spPr bwMode="auto">
          <a:xfrm>
            <a:off x="6248400" y="3810000"/>
            <a:ext cx="168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r>
              <a:rPr lang="en-US" sz="1600">
                <a:solidFill>
                  <a:schemeClr val="hlink"/>
                </a:solidFill>
              </a:rPr>
              <a:t>Terminating value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68229379"/>
      </p:ext>
    </p:extLst>
  </p:cSld>
  <p:clrMapOvr>
    <a:masterClrMapping/>
  </p:clrMapOvr>
  <p:transition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Example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3600" smtClean="0">
                <a:solidFill>
                  <a:schemeClr val="hlink"/>
                </a:solidFill>
              </a:rPr>
              <a:t>Dim </a:t>
            </a:r>
            <a:r>
              <a:rPr lang="en-US" altLang="en-US" sz="3600" smtClean="0">
                <a:solidFill>
                  <a:schemeClr val="tx2"/>
                </a:solidFill>
              </a:rPr>
              <a:t>numVar </a:t>
            </a:r>
            <a:r>
              <a:rPr lang="en-US" altLang="en-US" sz="3600" smtClean="0"/>
              <a:t>As Integer</a:t>
            </a:r>
            <a:endParaRPr lang="en-US" altLang="en-US" sz="3600" smtClean="0">
              <a:solidFill>
                <a:schemeClr val="hlink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sz="3600" smtClean="0">
                <a:solidFill>
                  <a:schemeClr val="hlink"/>
                </a:solidFill>
              </a:rPr>
              <a:t>For</a:t>
            </a:r>
            <a:r>
              <a:rPr lang="en-US" altLang="en-US" sz="3600" smtClean="0">
                <a:solidFill>
                  <a:schemeClr val="accent1"/>
                </a:solidFill>
              </a:rPr>
              <a:t> </a:t>
            </a:r>
            <a:r>
              <a:rPr lang="en-US" altLang="en-US" sz="3600" smtClean="0">
                <a:solidFill>
                  <a:schemeClr val="tx2"/>
                </a:solidFill>
              </a:rPr>
              <a:t>numVar</a:t>
            </a:r>
            <a:r>
              <a:rPr lang="en-US" altLang="en-US" sz="3600" smtClean="0">
                <a:solidFill>
                  <a:schemeClr val="accent1"/>
                </a:solidFill>
              </a:rPr>
              <a:t> </a:t>
            </a:r>
            <a:r>
              <a:rPr lang="en-US" altLang="en-US" sz="3600" smtClean="0"/>
              <a:t>= 1 </a:t>
            </a:r>
            <a:r>
              <a:rPr lang="en-US" altLang="en-US" sz="3600" smtClean="0">
                <a:solidFill>
                  <a:schemeClr val="hlink"/>
                </a:solidFill>
              </a:rPr>
              <a:t>To</a:t>
            </a:r>
            <a:r>
              <a:rPr lang="en-US" altLang="en-US" sz="3600" smtClean="0"/>
              <a:t> 5 </a:t>
            </a:r>
            <a:r>
              <a:rPr lang="en-US" altLang="en-US" sz="3600" smtClean="0">
                <a:solidFill>
                  <a:schemeClr val="hlink"/>
                </a:solidFill>
              </a:rPr>
              <a:t>Step </a:t>
            </a:r>
            <a:r>
              <a:rPr lang="en-US" altLang="en-US" sz="3600" smtClean="0"/>
              <a:t>2</a:t>
            </a:r>
          </a:p>
          <a:p>
            <a:pPr>
              <a:buFont typeface="Monotype Sorts" charset="2"/>
              <a:buNone/>
            </a:pPr>
            <a:r>
              <a:rPr lang="en-US" altLang="en-US" sz="3600" smtClean="0"/>
              <a:t>    picOutput.Print </a:t>
            </a:r>
            <a:r>
              <a:rPr lang="en-US" altLang="en-US" sz="3600" smtClean="0">
                <a:solidFill>
                  <a:schemeClr val="tx2"/>
                </a:solidFill>
              </a:rPr>
              <a:t>numVar</a:t>
            </a:r>
            <a:r>
              <a:rPr lang="en-US" altLang="en-US" sz="3600" smtClean="0"/>
              <a:t>;</a:t>
            </a:r>
            <a:r>
              <a:rPr lang="en-US" altLang="en-US" sz="3600" smtClean="0">
                <a:solidFill>
                  <a:schemeClr val="tx2"/>
                </a:solidFill>
              </a:rPr>
              <a:t> </a:t>
            </a:r>
            <a:endParaRPr lang="en-US" altLang="en-US" sz="3600" smtClean="0"/>
          </a:p>
          <a:p>
            <a:pPr>
              <a:buFont typeface="Monotype Sorts" charset="2"/>
              <a:buNone/>
            </a:pPr>
            <a:r>
              <a:rPr lang="en-US" altLang="en-US" sz="3600" smtClean="0">
                <a:solidFill>
                  <a:schemeClr val="hlink"/>
                </a:solidFill>
              </a:rPr>
              <a:t>Next </a:t>
            </a:r>
            <a:r>
              <a:rPr lang="en-US" altLang="en-US" sz="3600" smtClean="0">
                <a:solidFill>
                  <a:schemeClr val="tx2"/>
                </a:solidFill>
              </a:rPr>
              <a:t>numVar </a:t>
            </a:r>
          </a:p>
          <a:p>
            <a:pPr>
              <a:buFont typeface="Monotype Sorts" charset="2"/>
              <a:buNone/>
            </a:pPr>
            <a:endParaRPr lang="en-US" altLang="en-US" sz="3600" smtClean="0"/>
          </a:p>
          <a:p>
            <a:pPr>
              <a:buFont typeface="Monotype Sorts" charset="2"/>
              <a:buNone/>
            </a:pPr>
            <a:r>
              <a:rPr lang="en-US" altLang="en-US" sz="3600" smtClean="0"/>
              <a:t>Output: 1  3  5</a:t>
            </a:r>
          </a:p>
          <a:p>
            <a:pPr>
              <a:buFont typeface="Monotype Sorts" charset="2"/>
              <a:buNone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1010233892"/>
      </p:ext>
    </p:extLst>
  </p:cSld>
  <p:clrMapOvr>
    <a:masterClrMapping/>
  </p:clrMapOvr>
  <p:transition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For Next Statement Syntax  (counted)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144000" cy="5181600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sz="2400" b="1" smtClean="0">
                <a:latin typeface="Courier New" pitchFamily="49" charset="0"/>
              </a:rPr>
              <a:t>For </a:t>
            </a:r>
            <a:r>
              <a:rPr lang="en-US" sz="2400" b="1" i="1" smtClean="0">
                <a:latin typeface="Courier New" pitchFamily="49" charset="0"/>
              </a:rPr>
              <a:t>Counter</a:t>
            </a:r>
            <a:r>
              <a:rPr lang="en-US" sz="2400" b="1" smtClean="0">
                <a:latin typeface="Courier New" pitchFamily="49" charset="0"/>
              </a:rPr>
              <a:t> = </a:t>
            </a:r>
            <a:r>
              <a:rPr lang="en-US" sz="2400" b="1" i="1" smtClean="0">
                <a:latin typeface="Courier New" pitchFamily="49" charset="0"/>
              </a:rPr>
              <a:t>StartValue</a:t>
            </a:r>
            <a:r>
              <a:rPr lang="en-US" sz="2400" b="1" smtClean="0">
                <a:latin typeface="Courier New" pitchFamily="49" charset="0"/>
              </a:rPr>
              <a:t> To </a:t>
            </a:r>
            <a:r>
              <a:rPr lang="en-US" sz="2400" b="1" i="1" smtClean="0">
                <a:latin typeface="Courier New" pitchFamily="49" charset="0"/>
              </a:rPr>
              <a:t>EndValue</a:t>
            </a:r>
            <a:r>
              <a:rPr lang="en-US" sz="2400" b="1" smtClean="0">
                <a:latin typeface="Courier New" pitchFamily="49" charset="0"/>
              </a:rPr>
              <a:t>[Step V</a:t>
            </a:r>
            <a:r>
              <a:rPr lang="en-US" sz="2400" b="1" i="1" smtClean="0">
                <a:latin typeface="Courier New" pitchFamily="49" charset="0"/>
              </a:rPr>
              <a:t>alue</a:t>
            </a:r>
            <a:r>
              <a:rPr lang="en-US" sz="2400" b="1" smtClean="0">
                <a:latin typeface="Courier New" pitchFamily="49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400" b="1" smtClean="0">
                <a:latin typeface="Courier New" pitchFamily="49" charset="0"/>
              </a:rPr>
              <a:t>	statement[s]</a:t>
            </a:r>
          </a:p>
          <a:p>
            <a:pPr>
              <a:buFont typeface="Wingdings 2" pitchFamily="18" charset="2"/>
              <a:buNone/>
            </a:pPr>
            <a:r>
              <a:rPr lang="en-US" sz="2400" b="1" smtClean="0">
                <a:latin typeface="Courier New" pitchFamily="49" charset="0"/>
              </a:rPr>
              <a:t>Next [</a:t>
            </a:r>
            <a:r>
              <a:rPr lang="en-US" sz="2400" b="1" i="1" smtClean="0">
                <a:latin typeface="Courier New" pitchFamily="49" charset="0"/>
              </a:rPr>
              <a:t>Counter</a:t>
            </a:r>
            <a:r>
              <a:rPr lang="en-US" sz="2400" b="1" smtClean="0">
                <a:latin typeface="Courier New" pitchFamily="49" charset="0"/>
              </a:rPr>
              <a:t>]</a:t>
            </a:r>
          </a:p>
          <a:p>
            <a:pPr>
              <a:buFont typeface="Wingdings 2" pitchFamily="18" charset="2"/>
              <a:buNone/>
            </a:pPr>
            <a:endParaRPr lang="en-US" sz="800" smtClean="0"/>
          </a:p>
          <a:p>
            <a:r>
              <a:rPr lang="en-US" smtClean="0"/>
              <a:t>Syntax explanation: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For, To, and Next are keywords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Counter – Variable to track/control number of iterations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StartValue is initial value of counter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EndValue is counter value at final iteration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Step (optional) – determines counter increment amount for each iteration of the loop (if not specified the default is +1; if specified can be positive – add or count up, or negative – subtract or count down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59147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Types of LOOP Structures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412776"/>
            <a:ext cx="8458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Visual Basic repetition or looping statements </a:t>
            </a:r>
          </a:p>
          <a:p>
            <a:pPr lvl="1"/>
            <a:r>
              <a:rPr lang="en-US" sz="3000" b="1" dirty="0" smtClean="0">
                <a:latin typeface="Courier New" pitchFamily="49" charset="0"/>
              </a:rPr>
              <a:t>Do While</a:t>
            </a:r>
          </a:p>
          <a:p>
            <a:pPr lvl="2"/>
            <a:r>
              <a:rPr lang="en-US" sz="2600" dirty="0" smtClean="0"/>
              <a:t>Repeat/Loop while true</a:t>
            </a:r>
          </a:p>
          <a:p>
            <a:pPr lvl="2"/>
            <a:r>
              <a:rPr lang="en-US" sz="2600" dirty="0" smtClean="0"/>
              <a:t>Often called pretest loop (also has posttest form)</a:t>
            </a:r>
          </a:p>
          <a:p>
            <a:pPr lvl="1"/>
            <a:r>
              <a:rPr lang="en-US" sz="3000" b="1" dirty="0" smtClean="0">
                <a:latin typeface="Courier New" pitchFamily="49" charset="0"/>
              </a:rPr>
              <a:t>Do Until</a:t>
            </a:r>
          </a:p>
          <a:p>
            <a:pPr lvl="2"/>
            <a:r>
              <a:rPr lang="en-US" sz="2600" dirty="0" smtClean="0"/>
              <a:t>Repeat/Loop until true</a:t>
            </a:r>
          </a:p>
          <a:p>
            <a:pPr lvl="2"/>
            <a:r>
              <a:rPr lang="en-US" sz="2600" dirty="0" smtClean="0"/>
              <a:t>Often called posttest loop (also has pretest form)</a:t>
            </a:r>
          </a:p>
          <a:p>
            <a:pPr lvl="1"/>
            <a:r>
              <a:rPr lang="en-US" sz="3000" b="1" dirty="0" smtClean="0">
                <a:latin typeface="Courier New" pitchFamily="49" charset="0"/>
              </a:rPr>
              <a:t>For...Next</a:t>
            </a:r>
          </a:p>
          <a:p>
            <a:pPr lvl="2"/>
            <a:r>
              <a:rPr lang="en-US" sz="2600" dirty="0" smtClean="0"/>
              <a:t>Repeat/Loop a specified number of times</a:t>
            </a:r>
          </a:p>
          <a:p>
            <a:pPr lvl="2"/>
            <a:endParaRPr lang="en-US" sz="2600" dirty="0" smtClean="0"/>
          </a:p>
          <a:p>
            <a:pPr lvl="2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49634728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When a For statement is encountered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en-US" altLang="en-US" smtClean="0"/>
              <a:t>The control variable is assigned the initial value.</a:t>
            </a: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altLang="en-US" smtClean="0"/>
              <a:t>After each loop iteration, the step value is added to the value of the control variable. (If there is no step value, 1 is added.)</a:t>
            </a: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altLang="en-US" smtClean="0"/>
              <a:t>Iteration continues until the terminating value is exceeded.</a:t>
            </a:r>
          </a:p>
        </p:txBody>
      </p:sp>
    </p:spTree>
    <p:extLst>
      <p:ext uri="{BB962C8B-B14F-4D97-AF65-F5344CB8AC3E}">
        <p14:creationId xmlns:p14="http://schemas.microsoft.com/office/powerpoint/2010/main" val="366482427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smtClean="0"/>
              <a:t>Rules for Using </a:t>
            </a:r>
            <a:r>
              <a:rPr lang="en-US" altLang="en-US" sz="3600" smtClean="0">
                <a:solidFill>
                  <a:schemeClr val="hlink"/>
                </a:solidFill>
              </a:rPr>
              <a:t>For ... Next</a:t>
            </a:r>
            <a:r>
              <a:rPr lang="en-US" altLang="en-US" sz="3600" smtClean="0"/>
              <a:t> loop</a:t>
            </a:r>
            <a:endParaRPr lang="en-US" altLang="en-US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You should never modify the value of the loop control variable in the loop body.</a:t>
            </a:r>
          </a:p>
          <a:p>
            <a:r>
              <a:rPr lang="en-US" altLang="en-US" smtClean="0"/>
              <a:t>Each </a:t>
            </a:r>
            <a:r>
              <a:rPr lang="en-US" altLang="en-US" smtClean="0">
                <a:solidFill>
                  <a:schemeClr val="hlink"/>
                </a:solidFill>
              </a:rPr>
              <a:t>For</a:t>
            </a:r>
            <a:r>
              <a:rPr lang="en-US" altLang="en-US" smtClean="0"/>
              <a:t> loop must end with a </a:t>
            </a:r>
            <a:r>
              <a:rPr lang="en-US" altLang="en-US" smtClean="0">
                <a:solidFill>
                  <a:schemeClr val="hlink"/>
                </a:solidFill>
              </a:rPr>
              <a:t>Next </a:t>
            </a:r>
            <a:r>
              <a:rPr lang="en-US" altLang="en-US" smtClean="0"/>
              <a:t>statement.</a:t>
            </a:r>
          </a:p>
        </p:txBody>
      </p:sp>
    </p:spTree>
    <p:extLst>
      <p:ext uri="{BB962C8B-B14F-4D97-AF65-F5344CB8AC3E}">
        <p14:creationId xmlns:p14="http://schemas.microsoft.com/office/powerpoint/2010/main" val="376040231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Example</a:t>
            </a:r>
          </a:p>
        </p:txBody>
      </p:sp>
      <p:sp>
        <p:nvSpPr>
          <p:cNvPr id="3174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 smtClean="0"/>
              <a:t>Private Sub cmdDisplay_Click()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    Dim i As Integer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>
                <a:solidFill>
                  <a:schemeClr val="hlink"/>
                </a:solidFill>
              </a:rPr>
              <a:t>    For </a:t>
            </a:r>
            <a:r>
              <a:rPr lang="en-US" altLang="en-US" sz="2800" smtClean="0"/>
              <a:t>i = 1 </a:t>
            </a:r>
            <a:r>
              <a:rPr lang="en-US" altLang="en-US" sz="2800" smtClean="0">
                <a:solidFill>
                  <a:schemeClr val="hlink"/>
                </a:solidFill>
              </a:rPr>
              <a:t>To</a:t>
            </a:r>
            <a:r>
              <a:rPr lang="en-US" altLang="en-US" sz="2800" smtClean="0"/>
              <a:t> 10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        picOutput.Print "*";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    </a:t>
            </a:r>
            <a:r>
              <a:rPr lang="en-US" altLang="en-US" sz="2800" smtClean="0">
                <a:solidFill>
                  <a:schemeClr val="hlink"/>
                </a:solidFill>
              </a:rPr>
              <a:t>Next </a:t>
            </a:r>
            <a:r>
              <a:rPr lang="en-US" altLang="en-US" sz="2800" smtClean="0"/>
              <a:t>i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End Sub</a:t>
            </a:r>
          </a:p>
          <a:p>
            <a:pPr>
              <a:buFont typeface="Monotype Sorts" charset="2"/>
              <a:buNone/>
            </a:pPr>
            <a:endParaRPr lang="en-US" altLang="en-US" sz="2800" smtClean="0"/>
          </a:p>
          <a:p>
            <a:pPr>
              <a:buFont typeface="Monotype Sorts" charset="2"/>
              <a:buNone/>
            </a:pPr>
            <a:r>
              <a:rPr lang="en-US" altLang="en-US" sz="2800" smtClean="0"/>
              <a:t>Output: **********</a:t>
            </a:r>
          </a:p>
        </p:txBody>
      </p:sp>
    </p:spTree>
    <p:extLst>
      <p:ext uri="{BB962C8B-B14F-4D97-AF65-F5344CB8AC3E}">
        <p14:creationId xmlns:p14="http://schemas.microsoft.com/office/powerpoint/2010/main" val="1266200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Example 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 smtClean="0"/>
              <a:t>Private Sub cmdDisplay_Click()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    Dim i As Integer, stars As Integer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    stars = Val(InputBox("Row length (1-20) : "))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    </a:t>
            </a:r>
            <a:r>
              <a:rPr lang="en-US" altLang="en-US" sz="2800" smtClean="0">
                <a:solidFill>
                  <a:schemeClr val="hlink"/>
                </a:solidFill>
              </a:rPr>
              <a:t>For </a:t>
            </a:r>
            <a:r>
              <a:rPr lang="en-US" altLang="en-US" sz="2800" smtClean="0"/>
              <a:t>i = 1 </a:t>
            </a:r>
            <a:r>
              <a:rPr lang="en-US" altLang="en-US" sz="2800" smtClean="0">
                <a:solidFill>
                  <a:schemeClr val="hlink"/>
                </a:solidFill>
              </a:rPr>
              <a:t>To</a:t>
            </a:r>
            <a:r>
              <a:rPr lang="en-US" altLang="en-US" sz="2800" smtClean="0"/>
              <a:t> stars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        picOutput.Print "*";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    </a:t>
            </a:r>
            <a:r>
              <a:rPr lang="en-US" altLang="en-US" sz="2800" smtClean="0">
                <a:solidFill>
                  <a:schemeClr val="hlink"/>
                </a:solidFill>
              </a:rPr>
              <a:t>Next</a:t>
            </a:r>
            <a:r>
              <a:rPr lang="en-US" altLang="en-US" sz="2800" smtClean="0"/>
              <a:t> i</a:t>
            </a:r>
          </a:p>
          <a:p>
            <a:pPr>
              <a:buFont typeface="Monotype Sorts" charset="2"/>
              <a:buNone/>
            </a:pPr>
            <a:r>
              <a:rPr lang="en-US" altLang="en-US" sz="2800" smtClean="0"/>
              <a:t>End Sub</a:t>
            </a:r>
          </a:p>
          <a:p>
            <a:endParaRPr lang="en-US" altLang="en-US" sz="2800" b="1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8869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 smtClean="0"/>
              <a:t>Example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mtClean="0"/>
              <a:t>Dim numVar As Integer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For</a:t>
            </a:r>
            <a:r>
              <a:rPr lang="en-US" altLang="en-US" smtClean="0"/>
              <a:t> numVar = 8 </a:t>
            </a:r>
            <a:r>
              <a:rPr lang="en-US" altLang="en-US" smtClean="0">
                <a:solidFill>
                  <a:schemeClr val="hlink"/>
                </a:solidFill>
              </a:rPr>
              <a:t>To </a:t>
            </a:r>
            <a:r>
              <a:rPr lang="en-US" altLang="en-US" smtClean="0"/>
              <a:t>1 </a:t>
            </a:r>
            <a:r>
              <a:rPr lang="en-US" altLang="en-US" smtClean="0">
                <a:solidFill>
                  <a:schemeClr val="hlink"/>
                </a:solidFill>
              </a:rPr>
              <a:t>Step</a:t>
            </a:r>
            <a:r>
              <a:rPr lang="en-US" altLang="en-US" smtClean="0"/>
              <a:t> -2</a:t>
            </a:r>
          </a:p>
          <a:p>
            <a:pPr>
              <a:buFont typeface="Monotype Sorts" charset="2"/>
              <a:buNone/>
            </a:pPr>
            <a:r>
              <a:rPr lang="en-US" altLang="en-US" smtClean="0"/>
              <a:t>    picOutput.Print numVar;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Next </a:t>
            </a:r>
            <a:r>
              <a:rPr lang="en-US" altLang="en-US" smtClean="0"/>
              <a:t>numVar</a:t>
            </a:r>
          </a:p>
          <a:p>
            <a:pPr>
              <a:buFont typeface="Monotype Sorts" charset="2"/>
              <a:buNone/>
            </a:pPr>
            <a:endParaRPr lang="en-US" altLang="en-US" smtClean="0"/>
          </a:p>
          <a:p>
            <a:pPr>
              <a:buFont typeface="Monotype Sorts" charset="2"/>
              <a:buNone/>
            </a:pPr>
            <a:r>
              <a:rPr lang="en-US" altLang="en-US" smtClean="0"/>
              <a:t>Output: 8  6  4  2 </a:t>
            </a:r>
          </a:p>
        </p:txBody>
      </p:sp>
    </p:spTree>
    <p:extLst>
      <p:ext uri="{BB962C8B-B14F-4D97-AF65-F5344CB8AC3E}">
        <p14:creationId xmlns:p14="http://schemas.microsoft.com/office/powerpoint/2010/main" val="1664432731"/>
      </p:ext>
    </p:extLst>
  </p:cSld>
  <p:clrMapOvr>
    <a:masterClrMapping/>
  </p:clrMapOvr>
  <p:transition>
    <p:zoom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Exiting </a:t>
            </a:r>
            <a:r>
              <a:rPr lang="en-US" dirty="0"/>
              <a:t>a Loop Prematurely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 some cases it is convenient to end a loop before the test condition would end it</a:t>
            </a:r>
          </a:p>
          <a:p>
            <a:pPr>
              <a:lnSpc>
                <a:spcPct val="90000"/>
              </a:lnSpc>
            </a:pPr>
            <a:r>
              <a:rPr lang="en-US" smtClean="0"/>
              <a:t>The following statements accomplish this</a:t>
            </a:r>
          </a:p>
          <a:p>
            <a:pPr lvl="1">
              <a:lnSpc>
                <a:spcPct val="90000"/>
              </a:lnSpc>
            </a:pPr>
            <a:r>
              <a:rPr lang="en-US" i="1" smtClean="0">
                <a:solidFill>
                  <a:srgbClr val="CC6600"/>
                </a:solidFill>
              </a:rPr>
              <a:t>Exit Do</a:t>
            </a:r>
            <a:r>
              <a:rPr lang="en-US" smtClean="0"/>
              <a:t> (used in Do While or Until loops)</a:t>
            </a:r>
          </a:p>
          <a:p>
            <a:pPr lvl="1">
              <a:lnSpc>
                <a:spcPct val="90000"/>
              </a:lnSpc>
            </a:pPr>
            <a:r>
              <a:rPr lang="en-US" i="1" smtClean="0">
                <a:solidFill>
                  <a:srgbClr val="CC6600"/>
                </a:solidFill>
              </a:rPr>
              <a:t>Exit For</a:t>
            </a:r>
            <a:r>
              <a:rPr lang="en-US" smtClean="0"/>
              <a:t> (used in For Next loops)</a:t>
            </a:r>
          </a:p>
          <a:p>
            <a:pPr>
              <a:lnSpc>
                <a:spcPct val="90000"/>
              </a:lnSpc>
            </a:pPr>
            <a:r>
              <a:rPr lang="en-US" smtClean="0"/>
              <a:t>Use this capability with caution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 bypasses normal loop termination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Makes code more difficult to debug</a:t>
            </a:r>
          </a:p>
        </p:txBody>
      </p:sp>
    </p:spTree>
    <p:extLst>
      <p:ext uri="{BB962C8B-B14F-4D97-AF65-F5344CB8AC3E}">
        <p14:creationId xmlns:p14="http://schemas.microsoft.com/office/powerpoint/2010/main" val="369868240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Exiting a Loop Examples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Do While (true)</a:t>
            </a:r>
          </a:p>
          <a:p>
            <a:pPr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strInput = InputBox(“Enter a grade(or -1 to stop)”)</a:t>
            </a:r>
          </a:p>
          <a:p>
            <a:pPr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If (strInput = “-1”) Then</a:t>
            </a:r>
          </a:p>
          <a:p>
            <a:pPr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Exit Do</a:t>
            </a:r>
            <a:endParaRPr lang="pt-BR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pt-BR" sz="2000" b="1" smtClean="0">
                <a:latin typeface="Courier New" pitchFamily="49" charset="0"/>
                <a:cs typeface="Courier New" pitchFamily="49" charset="0"/>
              </a:rPr>
              <a:t>	End If</a:t>
            </a:r>
          </a:p>
          <a:p>
            <a:pPr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intSumGrades = intSumGrades + Val(strInput)</a:t>
            </a:r>
          </a:p>
          <a:p>
            <a:pPr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intNumGrades = intNumGrades + 1</a:t>
            </a:r>
          </a:p>
          <a:p>
            <a:pPr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decAverage = intSumGrades / intNumGrades</a:t>
            </a:r>
          </a:p>
          <a:p>
            <a:pPr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MsgBox(“Your average is:  “ &amp; decAv</a:t>
            </a:r>
          </a:p>
        </p:txBody>
      </p:sp>
    </p:spTree>
    <p:extLst>
      <p:ext uri="{BB962C8B-B14F-4D97-AF65-F5344CB8AC3E}">
        <p14:creationId xmlns:p14="http://schemas.microsoft.com/office/powerpoint/2010/main" val="328976688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Nested Loops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body of a loop can contain any type of VB statements including another loop</a:t>
            </a:r>
          </a:p>
          <a:p>
            <a:r>
              <a:rPr lang="en-US" smtClean="0"/>
              <a:t>When a loop is found within the body of another loop, it’s called a </a:t>
            </a:r>
            <a:r>
              <a:rPr lang="en-US" i="1" smtClean="0">
                <a:solidFill>
                  <a:srgbClr val="CC6600"/>
                </a:solidFill>
              </a:rPr>
              <a:t>nested loop</a:t>
            </a:r>
          </a:p>
        </p:txBody>
      </p:sp>
    </p:spTree>
    <p:extLst>
      <p:ext uri="{BB962C8B-B14F-4D97-AF65-F5344CB8AC3E}">
        <p14:creationId xmlns:p14="http://schemas.microsoft.com/office/powerpoint/2010/main" val="369608673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Examples</a:t>
            </a:r>
            <a:endParaRPr lang="en-US" dirty="0"/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>
          <a:xfrm>
            <a:off x="76200" y="1470025"/>
            <a:ext cx="8991600" cy="5311775"/>
          </a:xfrm>
        </p:spPr>
        <p:txBody>
          <a:bodyPr>
            <a:normAutofit fontScale="92500" lnSpcReduction="20000"/>
          </a:bodyPr>
          <a:lstStyle/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strOutput = “”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For intTensPlace = 0 to 4 Step 1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For intOnesPlace = 0 to 9 Step 1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strOutput &amp;= (intTensPlace &amp; intOnesPlace &amp; “ “)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Next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MsgBox(“I can count from 0 to 49: ” &amp; strOutput)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----------------------------------------------------------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For hours = 0 To 24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lblHours.Text = hours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For minutes = 0 To 59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lblMinutes.Text = minutes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For seconds = 0 To 59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	lblSeconds.Text = seconds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Next seconds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Next minutes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Next hours</a:t>
            </a:r>
          </a:p>
          <a:p>
            <a:pPr marL="273050" indent="-273050" eaLnBrk="1" hangingPunct="1">
              <a:buFont typeface="Wingdings 2" pitchFamily="18" charset="2"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847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Basic Definition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Looping: the process of repeating a series of statements multiple times until a criteria is met</a:t>
            </a:r>
          </a:p>
          <a:p>
            <a:pPr>
              <a:buFont typeface="Monotype Sorts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022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Basic Components of Loops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2"/>
                </a:solidFill>
              </a:rPr>
              <a:t>Loop control variable:</a:t>
            </a:r>
            <a:r>
              <a:rPr lang="en-US" altLang="en-US" smtClean="0"/>
              <a:t> A variable used to determine whether a loop will be executed</a:t>
            </a:r>
          </a:p>
          <a:p>
            <a:endParaRPr lang="en-US" altLang="en-US" smtClean="0"/>
          </a:p>
          <a:p>
            <a:r>
              <a:rPr lang="en-US" altLang="en-US" smtClean="0">
                <a:solidFill>
                  <a:schemeClr val="tx2"/>
                </a:solidFill>
              </a:rPr>
              <a:t>Loop body:</a:t>
            </a:r>
            <a:r>
              <a:rPr lang="en-US" altLang="en-US" smtClean="0"/>
              <a:t> The statement (s) that are executed each time a loop repeats </a:t>
            </a:r>
          </a:p>
        </p:txBody>
      </p:sp>
    </p:spTree>
    <p:extLst>
      <p:ext uri="{BB962C8B-B14F-4D97-AF65-F5344CB8AC3E}">
        <p14:creationId xmlns:p14="http://schemas.microsoft.com/office/powerpoint/2010/main" val="417944993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 Do While ……. Loop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mtClean="0">
                <a:solidFill>
                  <a:schemeClr val="tx2"/>
                </a:solidFill>
              </a:rPr>
              <a:t>Do While</a:t>
            </a:r>
            <a:r>
              <a:rPr lang="en-US" altLang="en-US" smtClean="0"/>
              <a:t> </a:t>
            </a:r>
            <a:r>
              <a:rPr lang="en-US" altLang="en-US" i="1" smtClean="0"/>
              <a:t>condition is true</a:t>
            </a:r>
            <a:endParaRPr lang="en-US" altLang="en-US" smtClean="0"/>
          </a:p>
          <a:p>
            <a:pPr>
              <a:buFont typeface="Monotype Sorts" charset="2"/>
              <a:buNone/>
            </a:pPr>
            <a:r>
              <a:rPr lang="en-US" altLang="en-US" smtClean="0"/>
              <a:t>    </a:t>
            </a:r>
            <a:r>
              <a:rPr lang="en-US" altLang="en-US" i="1" smtClean="0"/>
              <a:t>statement(s)</a:t>
            </a:r>
            <a:r>
              <a:rPr lang="en-US" altLang="en-US" smtClean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solidFill>
                  <a:schemeClr val="tx2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693952173"/>
      </p:ext>
    </p:extLst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Flowchart for a Do While Loop</a:t>
            </a:r>
            <a:endParaRPr lang="en-US" altLang="en-US" sz="4000" smtClean="0">
              <a:solidFill>
                <a:schemeClr val="accent1"/>
              </a:solidFill>
            </a:endParaRP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3661048" y="2009800"/>
            <a:ext cx="1828800" cy="990600"/>
          </a:xfrm>
          <a:prstGeom prst="flowChartDecision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1400" b="1"/>
              <a:t>Is the condition true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737248" y="3381400"/>
            <a:ext cx="1600200" cy="685800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1400" b="1"/>
              <a:t>Execute statements</a:t>
            </a:r>
          </a:p>
          <a:p>
            <a:pPr algn="ctr"/>
            <a:r>
              <a:rPr lang="en-US" altLang="en-US" sz="1400" b="1"/>
              <a:t>within</a:t>
            </a:r>
          </a:p>
          <a:p>
            <a:pPr algn="ctr"/>
            <a:r>
              <a:rPr lang="en-US" altLang="en-US" sz="1400" b="1"/>
              <a:t>the loop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3737248" y="4676800"/>
            <a:ext cx="1600200" cy="609600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1400" b="1"/>
              <a:t>Execute statements</a:t>
            </a:r>
          </a:p>
          <a:p>
            <a:pPr algn="ctr"/>
            <a:r>
              <a:rPr lang="en-US" altLang="en-US" sz="1400" b="1"/>
              <a:t>that follow the loop</a:t>
            </a:r>
          </a:p>
        </p:txBody>
      </p:sp>
      <p:sp>
        <p:nvSpPr>
          <p:cNvPr id="9224" name="Line 16"/>
          <p:cNvSpPr>
            <a:spLocks noChangeShapeType="1"/>
          </p:cNvSpPr>
          <p:nvPr/>
        </p:nvSpPr>
        <p:spPr bwMode="auto">
          <a:xfrm flipH="1">
            <a:off x="4575448" y="4372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5" name="Line 18"/>
          <p:cNvSpPr>
            <a:spLocks noChangeShapeType="1"/>
          </p:cNvSpPr>
          <p:nvPr/>
        </p:nvSpPr>
        <p:spPr bwMode="auto">
          <a:xfrm>
            <a:off x="4575448" y="43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6" name="Line 20"/>
          <p:cNvSpPr>
            <a:spLocks noChangeShapeType="1"/>
          </p:cNvSpPr>
          <p:nvPr/>
        </p:nvSpPr>
        <p:spPr bwMode="auto">
          <a:xfrm>
            <a:off x="4575448" y="4067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7" name="Line 24"/>
          <p:cNvSpPr>
            <a:spLocks noChangeShapeType="1"/>
          </p:cNvSpPr>
          <p:nvPr/>
        </p:nvSpPr>
        <p:spPr bwMode="auto">
          <a:xfrm flipV="1">
            <a:off x="3203848" y="18574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8" name="Line 25"/>
          <p:cNvSpPr>
            <a:spLocks noChangeShapeType="1"/>
          </p:cNvSpPr>
          <p:nvPr/>
        </p:nvSpPr>
        <p:spPr bwMode="auto">
          <a:xfrm flipV="1">
            <a:off x="4575448" y="162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9" name="Line 26"/>
          <p:cNvSpPr>
            <a:spLocks noChangeShapeType="1"/>
          </p:cNvSpPr>
          <p:nvPr/>
        </p:nvSpPr>
        <p:spPr bwMode="auto">
          <a:xfrm>
            <a:off x="3203848" y="1857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>
            <a:off x="3203848" y="4219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31" name="Text Box 70"/>
          <p:cNvSpPr txBox="1">
            <a:spLocks noChangeArrowheads="1"/>
          </p:cNvSpPr>
          <p:nvPr/>
        </p:nvSpPr>
        <p:spPr bwMode="auto">
          <a:xfrm>
            <a:off x="4178573" y="3011513"/>
            <a:ext cx="461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r>
              <a:rPr lang="en-US" altLang="en-US" sz="1400" b="1"/>
              <a:t>Yes</a:t>
            </a: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>
            <a:off x="5489848" y="2467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33" name="Line 73"/>
          <p:cNvSpPr>
            <a:spLocks noChangeShapeType="1"/>
          </p:cNvSpPr>
          <p:nvPr/>
        </p:nvSpPr>
        <p:spPr bwMode="auto">
          <a:xfrm>
            <a:off x="5718448" y="2467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34" name="Text Box 75"/>
          <p:cNvSpPr txBox="1">
            <a:spLocks noChangeArrowheads="1"/>
          </p:cNvSpPr>
          <p:nvPr/>
        </p:nvSpPr>
        <p:spPr bwMode="auto">
          <a:xfrm>
            <a:off x="5397773" y="2173313"/>
            <a:ext cx="40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 charset="-128"/>
              </a:defRPr>
            </a:lvl9pPr>
          </a:lstStyle>
          <a:p>
            <a:r>
              <a:rPr lang="en-US" altLang="en-US" sz="1400"/>
              <a:t>No</a:t>
            </a:r>
            <a:endParaRPr lang="en-US" altLang="en-US"/>
          </a:p>
        </p:txBody>
      </p:sp>
      <p:sp>
        <p:nvSpPr>
          <p:cNvPr id="9235" name="Line 76"/>
          <p:cNvSpPr>
            <a:spLocks noChangeShapeType="1"/>
          </p:cNvSpPr>
          <p:nvPr/>
        </p:nvSpPr>
        <p:spPr bwMode="auto">
          <a:xfrm>
            <a:off x="4575448" y="3000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20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Do While </a:t>
            </a:r>
            <a:r>
              <a:rPr lang="en-US" dirty="0"/>
              <a:t>Statement </a:t>
            </a:r>
            <a:r>
              <a:rPr lang="en-US" dirty="0" smtClean="0"/>
              <a:t>Syntax (pretest)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839200" cy="5181600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</a:rPr>
              <a:t>Do While </a:t>
            </a:r>
            <a:r>
              <a:rPr lang="en-US" b="1" i="1" smtClean="0">
                <a:latin typeface="Courier New" pitchFamily="49" charset="0"/>
              </a:rPr>
              <a:t>expression</a:t>
            </a:r>
          </a:p>
          <a:p>
            <a:pPr>
              <a:buFont typeface="Wingdings 2" pitchFamily="18" charset="2"/>
              <a:buNone/>
            </a:pPr>
            <a:r>
              <a:rPr lang="en-US" b="1" i="1" smtClean="0">
                <a:latin typeface="Courier New" pitchFamily="49" charset="0"/>
              </a:rPr>
              <a:t>		statement(s)</a:t>
            </a:r>
          </a:p>
          <a:p>
            <a:pPr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</a:rPr>
              <a:t>Loop</a:t>
            </a:r>
          </a:p>
          <a:p>
            <a:pPr>
              <a:buFont typeface="Wingdings 2" pitchFamily="18" charset="2"/>
              <a:buNone/>
            </a:pPr>
            <a:endParaRPr lang="en-US" sz="800" smtClean="0"/>
          </a:p>
          <a:p>
            <a:r>
              <a:rPr lang="en-US" smtClean="0"/>
              <a:t>Syntax explanation: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Do, While, and Loop are keywords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Do While statement marks the beginning of the loop and the Loop statement marks the end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The statement(s) to repeat are found between these and called the body of the loop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Expression – True/False value, variable, function call or expression that serves as test for repetition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24919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Example </a:t>
            </a:r>
            <a:r>
              <a:rPr lang="en-US" altLang="en-US" sz="2000" smtClean="0"/>
              <a:t>(Displays the numbers from 1 through 10)</a:t>
            </a:r>
            <a:endParaRPr lang="en-US" altLang="en-US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400" smtClean="0"/>
              <a:t>Private Sub cmdDisplay_Click()</a:t>
            </a:r>
          </a:p>
          <a:p>
            <a:pPr>
              <a:buFont typeface="Monotype Sorts" charset="2"/>
              <a:buNone/>
            </a:pPr>
            <a:r>
              <a:rPr lang="en-US" altLang="en-US" sz="2400" smtClean="0"/>
              <a:t>    Dim num As Integer</a:t>
            </a:r>
          </a:p>
          <a:p>
            <a:pPr>
              <a:buFont typeface="Monotype Sorts" charset="2"/>
              <a:buNone/>
            </a:pPr>
            <a:r>
              <a:rPr lang="en-US" altLang="en-US" sz="2400" smtClean="0"/>
              <a:t>    ' Display the numbers from 1 to 10</a:t>
            </a:r>
          </a:p>
          <a:p>
            <a:pPr>
              <a:buFont typeface="Monotype Sorts" charset="2"/>
              <a:buNone/>
            </a:pPr>
            <a:r>
              <a:rPr lang="en-US" altLang="en-US" sz="2400" smtClean="0"/>
              <a:t>    </a:t>
            </a:r>
            <a:r>
              <a:rPr lang="en-US" altLang="en-US" sz="2400" smtClean="0">
                <a:solidFill>
                  <a:schemeClr val="hlink"/>
                </a:solidFill>
              </a:rPr>
              <a:t>num = 1</a:t>
            </a:r>
          </a:p>
          <a:p>
            <a:pPr>
              <a:buFont typeface="Monotype Sorts" charset="2"/>
              <a:buNone/>
            </a:pPr>
            <a:r>
              <a:rPr lang="en-US" altLang="en-US" sz="2400" smtClean="0"/>
              <a:t>    </a:t>
            </a:r>
            <a:r>
              <a:rPr lang="en-US" altLang="en-US" sz="2400" smtClean="0">
                <a:solidFill>
                  <a:schemeClr val="tx2"/>
                </a:solidFill>
              </a:rPr>
              <a:t>Do While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hlink"/>
                </a:solidFill>
              </a:rPr>
              <a:t>num &lt;= 10</a:t>
            </a:r>
          </a:p>
          <a:p>
            <a:pPr>
              <a:buFont typeface="Monotype Sorts" charset="2"/>
              <a:buNone/>
            </a:pPr>
            <a:r>
              <a:rPr lang="en-US" altLang="en-US" sz="2400" smtClean="0"/>
              <a:t>         picNumbers.Print num;</a:t>
            </a:r>
          </a:p>
          <a:p>
            <a:pPr>
              <a:buFont typeface="Monotype Sorts" charset="2"/>
              <a:buNone/>
            </a:pPr>
            <a:r>
              <a:rPr lang="en-US" altLang="en-US" sz="2400" smtClean="0"/>
              <a:t>         </a:t>
            </a:r>
            <a:r>
              <a:rPr lang="en-US" altLang="en-US" sz="2400" smtClean="0">
                <a:solidFill>
                  <a:schemeClr val="hlink"/>
                </a:solidFill>
              </a:rPr>
              <a:t>num = num + 1</a:t>
            </a:r>
          </a:p>
          <a:p>
            <a:pPr>
              <a:buFont typeface="Monotype Sorts" charset="2"/>
              <a:buNone/>
            </a:pPr>
            <a:r>
              <a:rPr lang="en-US" altLang="en-US" sz="2400" smtClean="0"/>
              <a:t>     </a:t>
            </a:r>
            <a:r>
              <a:rPr lang="en-US" altLang="en-US" sz="2400" smtClean="0">
                <a:solidFill>
                  <a:schemeClr val="tx2"/>
                </a:solidFill>
              </a:rPr>
              <a:t>Loop</a:t>
            </a:r>
          </a:p>
          <a:p>
            <a:pPr>
              <a:buFont typeface="Monotype Sorts" charset="2"/>
              <a:buNone/>
            </a:pPr>
            <a:r>
              <a:rPr lang="en-US" altLang="en-US" sz="2400" smtClean="0"/>
              <a:t>End Sub</a:t>
            </a:r>
          </a:p>
          <a:p>
            <a:pPr>
              <a:buFont typeface="Monotype Sorts" charset="2"/>
              <a:buNone/>
            </a:pPr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21024747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1273</Words>
  <Application>Microsoft Office PowerPoint</Application>
  <PresentationFormat>On-screen Show (4:3)</PresentationFormat>
  <Paragraphs>349</Paragraphs>
  <Slides>38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Theme1</vt:lpstr>
      <vt:lpstr>1_HNDIT</vt:lpstr>
      <vt:lpstr>IT2311- Rapid Application Development </vt:lpstr>
      <vt:lpstr>Objectives</vt:lpstr>
      <vt:lpstr>Types of LOOP Structures</vt:lpstr>
      <vt:lpstr>Basic Definition</vt:lpstr>
      <vt:lpstr>Basic Components of Loops</vt:lpstr>
      <vt:lpstr>The Do While ……. Loop</vt:lpstr>
      <vt:lpstr>Flowchart for a Do While Loop</vt:lpstr>
      <vt:lpstr>Do While Statement Syntax (pretest)</vt:lpstr>
      <vt:lpstr>Example (Displays the numbers from 1 through 10)</vt:lpstr>
      <vt:lpstr>The Do While ……. Loop</vt:lpstr>
      <vt:lpstr>Controlling Loops</vt:lpstr>
      <vt:lpstr>Example of event-controlled loops</vt:lpstr>
      <vt:lpstr>Counter-controlled Loops</vt:lpstr>
      <vt:lpstr>Example</vt:lpstr>
      <vt:lpstr>Controlling Loops (cont.)</vt:lpstr>
      <vt:lpstr>Counters and Accumulators</vt:lpstr>
      <vt:lpstr>Do Until Looping Structure</vt:lpstr>
      <vt:lpstr>Do Until ……. Loop</vt:lpstr>
      <vt:lpstr>Do Until Statement Syntax  (posttest)</vt:lpstr>
      <vt:lpstr>Pretest vs. Posttest Loops</vt:lpstr>
      <vt:lpstr>Comparing While… and Until Loops</vt:lpstr>
      <vt:lpstr>Do Until vs. Do While</vt:lpstr>
      <vt:lpstr>Compare</vt:lpstr>
      <vt:lpstr>Review</vt:lpstr>
      <vt:lpstr>Review</vt:lpstr>
      <vt:lpstr>For Next Looping Structure</vt:lpstr>
      <vt:lpstr>Example</vt:lpstr>
      <vt:lpstr>Example</vt:lpstr>
      <vt:lpstr>For Next Statement Syntax  (counted)</vt:lpstr>
      <vt:lpstr>When a For statement is encountered</vt:lpstr>
      <vt:lpstr>Rules for Using For ... Next loop</vt:lpstr>
      <vt:lpstr>Example</vt:lpstr>
      <vt:lpstr>Example </vt:lpstr>
      <vt:lpstr>Example</vt:lpstr>
      <vt:lpstr>Exiting a Loop Prematurely </vt:lpstr>
      <vt:lpstr>Exiting a Loop Examples</vt:lpstr>
      <vt:lpstr>Nested Loops</vt:lpstr>
      <vt:lpstr>Nested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2018-06-26T03:46:06Z</dcterms:created>
  <dcterms:modified xsi:type="dcterms:W3CDTF">2018-06-26T04:08:04Z</dcterms:modified>
</cp:coreProperties>
</file>