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1"/>
  </p:notesMasterIdLst>
  <p:sldIdLst>
    <p:sldId id="330" r:id="rId3"/>
    <p:sldId id="257" r:id="rId4"/>
    <p:sldId id="259" r:id="rId5"/>
    <p:sldId id="258" r:id="rId6"/>
    <p:sldId id="294" r:id="rId7"/>
    <p:sldId id="295" r:id="rId8"/>
    <p:sldId id="273" r:id="rId9"/>
    <p:sldId id="289" r:id="rId10"/>
    <p:sldId id="290" r:id="rId11"/>
    <p:sldId id="274" r:id="rId12"/>
    <p:sldId id="275" r:id="rId13"/>
    <p:sldId id="276" r:id="rId14"/>
    <p:sldId id="277" r:id="rId15"/>
    <p:sldId id="291" r:id="rId16"/>
    <p:sldId id="292" r:id="rId17"/>
    <p:sldId id="278" r:id="rId18"/>
    <p:sldId id="279" r:id="rId19"/>
    <p:sldId id="280" r:id="rId20"/>
    <p:sldId id="281" r:id="rId21"/>
    <p:sldId id="282" r:id="rId22"/>
    <p:sldId id="284" r:id="rId23"/>
    <p:sldId id="293" r:id="rId24"/>
    <p:sldId id="285" r:id="rId25"/>
    <p:sldId id="286" r:id="rId26"/>
    <p:sldId id="287" r:id="rId27"/>
    <p:sldId id="297" r:id="rId28"/>
    <p:sldId id="299" r:id="rId29"/>
    <p:sldId id="300" r:id="rId30"/>
    <p:sldId id="298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2" r:id="rId41"/>
    <p:sldId id="313" r:id="rId42"/>
    <p:sldId id="310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26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DA12-1560-49D8-A391-34C03FABDDA9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561F-D268-4EC2-94CA-D25E89169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3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29057" indent="-280406" algn="ctr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21626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570276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18927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467577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16227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364878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13528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r"/>
            <a:fld id="{B4E801B3-3BB2-48E1-8A8B-0FFD6786F8DE}" type="slidenum">
              <a:rPr lang="en-US" altLang="en-US" sz="1200">
                <a:latin typeface="Arial" pitchFamily="34" charset="0"/>
              </a:rPr>
              <a:pPr algn="r"/>
              <a:t>5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371AC3-5354-4A75-8E53-7976174F4CFC}" type="slidenum">
              <a:rPr lang="en-CA" sz="1200">
                <a:latin typeface="Tahoma" pitchFamily="34" charset="0"/>
              </a:rPr>
              <a:pPr eaLnBrk="1" hangingPunct="1"/>
              <a:t>14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147516-E28C-495C-BAF8-8287140CB8A2}" type="slidenum">
              <a:rPr lang="en-CA" sz="1200">
                <a:latin typeface="Tahoma" pitchFamily="34" charset="0"/>
              </a:rPr>
              <a:pPr eaLnBrk="1" hangingPunct="1"/>
              <a:t>15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11B7ED-DA4C-4012-A9CA-9BF8013A579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DFA3C9-8662-48C0-9558-6847995255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111B73-C220-473C-9534-0CB839AF3C4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4A74EF-43C8-4D27-B32A-0B3223237A11}" type="slidenum">
              <a:rPr lang="en-CA" smtClean="0"/>
              <a:pPr/>
              <a:t>19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C58834-DCA8-45F4-BDA3-6935691F172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5598B8-E0A2-40CA-8630-A856CF865BE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FD8F99-347B-4025-A1AC-3DF18295BBD4}" type="slidenum">
              <a:rPr lang="en-CA" sz="1200">
                <a:latin typeface="Tahoma" pitchFamily="34" charset="0"/>
              </a:rPr>
              <a:pPr eaLnBrk="1" hangingPunct="1"/>
              <a:t>22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6ABEA-CAC1-4CC1-AB75-FC475DB6F63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29057" indent="-280406" algn="ctr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21626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570276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18927" indent="-224325" algn="ctr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467577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16227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364878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13528" indent="-22432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r"/>
            <a:fld id="{CCF79F5B-A86B-4ADD-9229-CD28EF31C690}" type="slidenum">
              <a:rPr lang="en-US" altLang="en-US" sz="1200">
                <a:latin typeface="Arial" pitchFamily="34" charset="0"/>
              </a:rPr>
              <a:pPr algn="r"/>
              <a:t>6</a:t>
            </a:fld>
            <a:endParaRPr lang="en-US" altLang="en-US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B6D580-F77F-498E-9295-139299CE9751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482F4-55B3-46D7-A215-E112B87666B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52EA3E-FB5D-4512-8604-78A6D7C4C8C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BE9293-6C71-49CB-AFB7-612597157F64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29287E-644C-49E6-AF72-B8D1C4992979}" type="slidenum">
              <a:rPr lang="en-CA" sz="1200">
                <a:latin typeface="Tahoma" pitchFamily="34" charset="0"/>
              </a:rPr>
              <a:pPr eaLnBrk="1" hangingPunct="1"/>
              <a:t>9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47413A-15FC-410A-9890-D86BD6C62CB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B3D590-373C-4FB0-BFEF-AB5B899807A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46EBCE-2B58-48FF-9373-BD1BCC70F41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05C692-3E14-430F-A78A-78D676DCED0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7/1/2018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Dept. of Industrial Mgt, 2013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66A6-40C9-4123-BAB9-94088EA6400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i.edu/~fienup/cs030s09/lectures/ch6.ppt" TargetMode="External"/><Relationship Id="rId2" Type="http://schemas.openxmlformats.org/officeDocument/2006/relationships/hyperlink" Target="https://www.csus.edu/indiv/c/chingr/mis015/chap006.pp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800600"/>
            <a:ext cx="8991600" cy="1436712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8 &amp; 9 - Classes &amp; Object orient Concept in </a:t>
            </a:r>
            <a:r>
              <a:rPr lang="en-US" dirty="0" err="1" smtClean="0"/>
              <a:t>VB.Net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IT2311- 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Sub Procedure</a:t>
            </a:r>
          </a:p>
        </p:txBody>
      </p:sp>
      <p:sp>
        <p:nvSpPr>
          <p:cNvPr id="12291" name="Shape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25975"/>
          </a:xfrm>
        </p:spPr>
        <p:txBody>
          <a:bodyPr>
            <a:normAutofit lnSpcReduction="10000"/>
          </a:bodyPr>
          <a:lstStyle/>
          <a:p>
            <a:pPr marL="273050" indent="-273050" eaLnBrk="1" hangingPunct="1"/>
            <a:r>
              <a:rPr lang="en-US" dirty="0" smtClean="0"/>
              <a:t>An abbreviation of the older term subroutine</a:t>
            </a:r>
          </a:p>
          <a:p>
            <a:pPr marL="273050" indent="-273050" eaLnBrk="1" hangingPunct="1"/>
            <a:r>
              <a:rPr lang="en-US" dirty="0" smtClean="0"/>
              <a:t>Sub procedures are written to perform specific tasks</a:t>
            </a:r>
          </a:p>
          <a:p>
            <a:pPr marL="273050" indent="-273050" eaLnBrk="1" hangingPunct="1"/>
            <a:r>
              <a:rPr lang="en-US" dirty="0" smtClean="0"/>
              <a:t>General purpose Sub procedures are not triggered by events but called from statements in some other location</a:t>
            </a:r>
          </a:p>
          <a:p>
            <a:pPr marL="273050" indent="-273050" eaLnBrk="1" hangingPunct="1"/>
            <a:r>
              <a:rPr lang="en-US" dirty="0" smtClean="0"/>
              <a:t>Event procedures are special Sub procedures that are not called from statements, but rather are executed when a corresponding event occurs</a:t>
            </a:r>
          </a:p>
          <a:p>
            <a:pPr marL="273050" indent="-27305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273050" indent="-273050" eaLnBrk="1" hangingPunct="1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7276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Sub Procedure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22425"/>
            <a:ext cx="8915400" cy="4625975"/>
          </a:xfrm>
        </p:spPr>
        <p:txBody>
          <a:bodyPr>
            <a:normAutofit fontScale="92500" lnSpcReduction="10000"/>
          </a:bodyPr>
          <a:lstStyle/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3000" b="1" dirty="0" smtClean="0"/>
              <a:t>Public Sub </a:t>
            </a:r>
            <a:r>
              <a:rPr lang="en-US" sz="3000" b="1" i="1" dirty="0" err="1" smtClean="0"/>
              <a:t>SubName</a:t>
            </a:r>
            <a:r>
              <a:rPr lang="en-US" sz="3000" b="1" dirty="0" smtClean="0"/>
              <a:t> (</a:t>
            </a:r>
            <a:r>
              <a:rPr lang="en-US" sz="3000" b="1" i="1" dirty="0" err="1" smtClean="0"/>
              <a:t>parameterName</a:t>
            </a:r>
            <a:r>
              <a:rPr lang="en-US" sz="3000" b="1" dirty="0" smtClean="0"/>
              <a:t> As </a:t>
            </a:r>
            <a:r>
              <a:rPr lang="en-US" sz="3000" b="1" i="1" dirty="0" err="1" smtClean="0"/>
              <a:t>DataType</a:t>
            </a:r>
            <a:r>
              <a:rPr lang="en-US" sz="3000" b="1" dirty="0" smtClean="0"/>
              <a:t>)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3000" b="1" dirty="0" smtClean="0"/>
              <a:t>		‘*procedure code*’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3000" b="1" dirty="0" smtClean="0"/>
              <a:t>End Sub</a:t>
            </a:r>
          </a:p>
          <a:p>
            <a:pPr marL="273050" eaLnBrk="1" hangingPunct="1">
              <a:defRPr/>
            </a:pPr>
            <a:r>
              <a:rPr lang="en-US" sz="2800" dirty="0" smtClean="0"/>
              <a:t>Public (optional) - the </a:t>
            </a:r>
            <a:r>
              <a:rPr lang="en-US" sz="2800" dirty="0" err="1" smtClean="0"/>
              <a:t>AccessSpecifier</a:t>
            </a:r>
            <a:r>
              <a:rPr lang="en-US" sz="2800" dirty="0" smtClean="0"/>
              <a:t> - establishes accessibility to the program</a:t>
            </a:r>
          </a:p>
          <a:p>
            <a:pPr marL="273050" eaLnBrk="1" hangingPunct="1">
              <a:defRPr/>
            </a:pPr>
            <a:r>
              <a:rPr lang="en-US" sz="2800" dirty="0" smtClean="0"/>
              <a:t>Sub and End - keywords</a:t>
            </a:r>
          </a:p>
          <a:p>
            <a:pPr marL="273050" eaLnBrk="1" hangingPunct="1">
              <a:defRPr/>
            </a:pPr>
            <a:r>
              <a:rPr lang="en-US" sz="2800" dirty="0" err="1" smtClean="0"/>
              <a:t>SubName</a:t>
            </a:r>
            <a:r>
              <a:rPr lang="en-US" sz="2800" dirty="0" smtClean="0"/>
              <a:t> - name used to refer to Sub - rules for naming Sub Procedures are the same as for variables, except </a:t>
            </a:r>
            <a:r>
              <a:rPr lang="en-US" sz="2800" i="1" dirty="0" smtClean="0"/>
              <a:t>Sub procedure names begin with uppercase letters</a:t>
            </a:r>
            <a:r>
              <a:rPr lang="en-US" sz="2800" dirty="0" smtClean="0"/>
              <a:t>. </a:t>
            </a:r>
          </a:p>
          <a:p>
            <a:pPr marL="273050" eaLnBrk="1" hangingPunct="1">
              <a:defRPr/>
            </a:pPr>
            <a:r>
              <a:rPr lang="en-US" sz="2800" dirty="0" err="1" smtClean="0"/>
              <a:t>ParameterList</a:t>
            </a:r>
            <a:r>
              <a:rPr lang="en-US" sz="2800" dirty="0" smtClean="0"/>
              <a:t> - a list of variables or values being passed to the sub procedure </a:t>
            </a:r>
          </a:p>
        </p:txBody>
      </p:sp>
    </p:spTree>
    <p:extLst>
      <p:ext uri="{BB962C8B-B14F-4D97-AF65-F5344CB8AC3E}">
        <p14:creationId xmlns:p14="http://schemas.microsoft.com/office/powerpoint/2010/main" val="233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Procedure Call</a:t>
            </a:r>
          </a:p>
        </p:txBody>
      </p:sp>
      <p:sp>
        <p:nvSpPr>
          <p:cNvPr id="14339" name="Shape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625975"/>
          </a:xfrm>
        </p:spPr>
        <p:txBody>
          <a:bodyPr>
            <a:normAutofit fontScale="92500" lnSpcReduction="10000"/>
          </a:bodyPr>
          <a:lstStyle/>
          <a:p>
            <a:pPr marL="273050" indent="-273050" eaLnBrk="1" hangingPunct="1"/>
            <a:r>
              <a:rPr lang="en-US" dirty="0" smtClean="0"/>
              <a:t>Used to invoke (cause to execute) a procedure</a:t>
            </a:r>
          </a:p>
          <a:p>
            <a:pPr marL="273050" indent="-273050" eaLnBrk="1" hangingPunct="1"/>
            <a:r>
              <a:rPr lang="en-US" dirty="0" smtClean="0"/>
              <a:t>Syntax:    </a:t>
            </a:r>
            <a:r>
              <a:rPr lang="en-US" b="1" dirty="0" smtClean="0"/>
              <a:t>Call </a:t>
            </a:r>
            <a:r>
              <a:rPr lang="en-US" b="1" i="1" dirty="0" err="1" smtClean="0"/>
              <a:t>ProcedureName</a:t>
            </a:r>
            <a:r>
              <a:rPr lang="en-US" b="1" dirty="0" smtClean="0"/>
              <a:t> (</a:t>
            </a:r>
            <a:r>
              <a:rPr lang="en-US" b="1" i="1" dirty="0" smtClean="0"/>
              <a:t>Arguments</a:t>
            </a:r>
            <a:r>
              <a:rPr lang="en-US" b="1" dirty="0" smtClean="0"/>
              <a:t>)</a:t>
            </a:r>
          </a:p>
          <a:p>
            <a:pPr marL="565150" lvl="1" eaLnBrk="1" hangingPunct="1"/>
            <a:r>
              <a:rPr lang="en-US" dirty="0" smtClean="0"/>
              <a:t>Call (optional) - keyword</a:t>
            </a:r>
          </a:p>
          <a:p>
            <a:pPr marL="565150" lvl="1" eaLnBrk="1" hangingPunct="1"/>
            <a:r>
              <a:rPr lang="en-US" dirty="0" err="1" smtClean="0"/>
              <a:t>ProcedureName</a:t>
            </a:r>
            <a:r>
              <a:rPr lang="en-US" dirty="0" smtClean="0"/>
              <a:t> - name of Sub (or Function) to invoke</a:t>
            </a:r>
          </a:p>
          <a:p>
            <a:pPr marL="565150" lvl="1" eaLnBrk="1" hangingPunct="1"/>
            <a:r>
              <a:rPr lang="en-US" dirty="0" smtClean="0"/>
              <a:t>Arguments (if any, included in parenthesis) - Data passed to the procedure</a:t>
            </a:r>
          </a:p>
          <a:p>
            <a:pPr marL="273050" indent="-273050" eaLnBrk="1" hangingPunct="1"/>
            <a:r>
              <a:rPr lang="en-US" dirty="0" smtClean="0"/>
              <a:t>Example:</a:t>
            </a:r>
          </a:p>
          <a:p>
            <a:pPr marL="565150" lvl="1" eaLnBrk="1" hangingPunct="1"/>
            <a:r>
              <a:rPr lang="en-US" dirty="0" smtClean="0"/>
              <a:t>Call Power (5, 2)</a:t>
            </a:r>
          </a:p>
          <a:p>
            <a:pPr marL="565150" lvl="1" eaLnBrk="1" hangingPunct="1">
              <a:buFont typeface="Wingdings" pitchFamily="2" charset="2"/>
              <a:buNone/>
            </a:pPr>
            <a:r>
              <a:rPr lang="en-US" dirty="0" smtClean="0"/>
              <a:t>	    OR     </a:t>
            </a:r>
          </a:p>
          <a:p>
            <a:pPr marL="565150" lvl="1" eaLnBrk="1" hangingPunct="1"/>
            <a:r>
              <a:rPr lang="en-US" dirty="0" smtClean="0"/>
              <a:t>Power (5, 2)</a:t>
            </a:r>
          </a:p>
        </p:txBody>
      </p:sp>
    </p:spTree>
    <p:extLst>
      <p:ext uri="{BB962C8B-B14F-4D97-AF65-F5344CB8AC3E}">
        <p14:creationId xmlns:p14="http://schemas.microsoft.com/office/powerpoint/2010/main" val="38059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Arguments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4625975"/>
          </a:xfrm>
        </p:spPr>
        <p:txBody>
          <a:bodyPr/>
          <a:lstStyle/>
          <a:p>
            <a:pPr eaLnBrk="1" hangingPunct="1"/>
            <a:r>
              <a:rPr lang="en-US" altLang="en-US" smtClean="0"/>
              <a:t>Values, Variables or Expressions placed in parentheses in a </a:t>
            </a:r>
            <a:r>
              <a:rPr lang="en-US" altLang="en-US" u="sng" smtClean="0"/>
              <a:t>Call </a:t>
            </a:r>
            <a:r>
              <a:rPr lang="en-US" altLang="en-US" smtClean="0"/>
              <a:t>statement </a:t>
            </a:r>
          </a:p>
          <a:p>
            <a:pPr eaLnBrk="1" hangingPunct="1"/>
            <a:r>
              <a:rPr lang="en-US" altLang="en-US" smtClean="0"/>
              <a:t>Contain data needed by the procedure</a:t>
            </a:r>
          </a:p>
          <a:p>
            <a:pPr eaLnBrk="1" hangingPunct="1"/>
            <a:r>
              <a:rPr lang="en-US" altLang="en-US" smtClean="0"/>
              <a:t>The data is passed to the procedure when it is called </a:t>
            </a:r>
          </a:p>
          <a:p>
            <a:pPr eaLnBrk="1" hangingPunct="1"/>
            <a:endParaRPr lang="en-US" altLang="en-US" sz="1200" smtClean="0"/>
          </a:p>
          <a:p>
            <a:pPr eaLnBrk="1" hangingPunct="1"/>
            <a:r>
              <a:rPr lang="en-US" altLang="en-US" smtClean="0"/>
              <a:t>We’ve already done this with the Val functions</a:t>
            </a:r>
          </a:p>
          <a:p>
            <a:pPr lvl="1" eaLnBrk="1" hangingPunct="1"/>
            <a:r>
              <a:rPr lang="en-US" altLang="en-US" smtClean="0"/>
              <a:t> intNumber = Val(txtInput.Text)</a:t>
            </a:r>
          </a:p>
          <a:p>
            <a:pPr lvl="1" eaLnBrk="1" hangingPunct="1"/>
            <a:r>
              <a:rPr lang="en-US" altLang="en-US" smtClean="0"/>
              <a:t>Calls Val function and passes txtInput.Text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2003900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Arguments By Value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33800"/>
            <a:ext cx="77724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i="1" smtClean="0"/>
              <a:t>intNumber</a:t>
            </a:r>
            <a:r>
              <a:rPr lang="en-US" sz="2600" smtClean="0"/>
              <a:t> declared as an integer argument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Storage location </a:t>
            </a:r>
            <a:r>
              <a:rPr lang="en-US" sz="2600" i="1" smtClean="0"/>
              <a:t>intNumber</a:t>
            </a:r>
            <a:r>
              <a:rPr lang="en-US" sz="2600" smtClean="0"/>
              <a:t> created by procedure</a:t>
            </a:r>
            <a:endParaRPr lang="en-US" sz="2600" i="1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 value, 5 in this case, must be supplied and is copied into the storage location for </a:t>
            </a:r>
            <a:r>
              <a:rPr lang="en-US" sz="2600" i="1" smtClean="0"/>
              <a:t>intNumber</a:t>
            </a: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 DisplayValue procedure then executes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Tutorial 6-3 demonstrates passing arguments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8061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DisplayValue(5)		‘calls DisplayValue procedure</a:t>
            </a: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Sub DisplayValue(ByVal intNumber As Integer)</a:t>
            </a:r>
          </a:p>
          <a:p>
            <a:r>
              <a:rPr lang="en-US" sz="1800" b="1">
                <a:latin typeface="Courier New" pitchFamily="49" charset="0"/>
              </a:rPr>
              <a:t>	' This procedure displays a value in a message box.</a:t>
            </a:r>
          </a:p>
          <a:p>
            <a:r>
              <a:rPr lang="en-US" sz="1800" b="1">
                <a:latin typeface="Courier New" pitchFamily="49" charset="0"/>
              </a:rPr>
              <a:t>	MessageBox.Show(intNumber.ToString)</a:t>
            </a:r>
          </a:p>
          <a:p>
            <a:r>
              <a:rPr lang="en-US" sz="1800" b="1">
                <a:latin typeface="Courier New" pitchFamily="49" charset="0"/>
              </a:rPr>
              <a:t>End Sub</a:t>
            </a:r>
          </a:p>
        </p:txBody>
      </p: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2590800" y="1676400"/>
            <a:ext cx="1600200" cy="838200"/>
            <a:chOff x="1632" y="912"/>
            <a:chExt cx="1008" cy="528"/>
          </a:xfrm>
        </p:grpSpPr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>
              <a:off x="1632" y="9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632" y="110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>
              <a:off x="2640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8826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Multiple Arguments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4597400"/>
            <a:ext cx="8153400" cy="1600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Multiple arguments separated by commas</a:t>
            </a:r>
          </a:p>
          <a:p>
            <a:pPr eaLnBrk="1" hangingPunct="1"/>
            <a:r>
              <a:rPr lang="en-US" smtClean="0"/>
              <a:t>Value of first argument is copied to first</a:t>
            </a:r>
          </a:p>
          <a:p>
            <a:pPr eaLnBrk="1" hangingPunct="1"/>
            <a:r>
              <a:rPr lang="en-US" smtClean="0"/>
              <a:t>Second to second, etc.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82470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ShowSum(intValue1, intValue2)	‘calls ShowSum procedure</a:t>
            </a:r>
          </a:p>
          <a:p>
            <a:endParaRPr lang="en-US" sz="1800" b="1">
              <a:latin typeface="Courier New" pitchFamily="49" charset="0"/>
            </a:endParaRP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Sub ShowSum(ByVal intNum1 As Integer, _</a:t>
            </a:r>
          </a:p>
          <a:p>
            <a:r>
              <a:rPr lang="en-US" sz="1800" b="1">
                <a:latin typeface="Courier New" pitchFamily="49" charset="0"/>
              </a:rPr>
              <a:t>					ByVal intNum2 As Integer)</a:t>
            </a:r>
          </a:p>
          <a:p>
            <a:r>
              <a:rPr lang="en-US" sz="1800" b="1">
                <a:latin typeface="Courier New" pitchFamily="49" charset="0"/>
              </a:rPr>
              <a:t>	' This procedure accepts two arguments, and prints</a:t>
            </a:r>
          </a:p>
          <a:p>
            <a:r>
              <a:rPr lang="en-US" sz="1800" b="1">
                <a:latin typeface="Courier New" pitchFamily="49" charset="0"/>
              </a:rPr>
              <a:t>	' their sum on the form.</a:t>
            </a:r>
          </a:p>
          <a:p>
            <a:r>
              <a:rPr lang="en-US" sz="1800" b="1">
                <a:latin typeface="Courier New" pitchFamily="49" charset="0"/>
              </a:rPr>
              <a:t>	Dim intSum As Integer</a:t>
            </a:r>
          </a:p>
          <a:p>
            <a:r>
              <a:rPr lang="en-US" sz="1800" b="1">
                <a:latin typeface="Courier New" pitchFamily="49" charset="0"/>
              </a:rPr>
              <a:t>	intSum = intNum1 + intNum2</a:t>
            </a:r>
          </a:p>
          <a:p>
            <a:r>
              <a:rPr lang="en-US" sz="1800" b="1">
                <a:latin typeface="Courier New" pitchFamily="49" charset="0"/>
              </a:rPr>
              <a:t>	MessageBox.Show("The sum is " &amp; intSum.ToString)</a:t>
            </a:r>
          </a:p>
          <a:p>
            <a:r>
              <a:rPr lang="en-US" sz="1800" b="1">
                <a:latin typeface="Courier New" pitchFamily="49" charset="0"/>
              </a:rPr>
              <a:t>End Sub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828800" y="175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1828800" y="2209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3429000" y="220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3263900" y="175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3276600" y="20574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6477000" y="2057400"/>
            <a:ext cx="0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5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Parameters</a:t>
            </a:r>
          </a:p>
        </p:txBody>
      </p:sp>
      <p:sp>
        <p:nvSpPr>
          <p:cNvPr id="16387" name="Shape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25975"/>
          </a:xfrm>
        </p:spPr>
        <p:txBody>
          <a:bodyPr>
            <a:normAutofit fontScale="92500" lnSpcReduction="10000"/>
          </a:bodyPr>
          <a:lstStyle/>
          <a:p>
            <a:pPr marL="273050" indent="-273050" eaLnBrk="1" hangingPunct="1"/>
            <a:r>
              <a:rPr lang="en-US" smtClean="0"/>
              <a:t>Declared in procedure header (in parentheses after ProcedureName) (can have </a:t>
            </a:r>
            <a:r>
              <a:rPr lang="en-US" smtClean="0">
                <a:latin typeface="Arial" charset="0"/>
                <a:cs typeface="Arial" charset="0"/>
              </a:rPr>
              <a:t>0</a:t>
            </a:r>
            <a:r>
              <a:rPr lang="en-US" smtClean="0"/>
              <a:t> or more)</a:t>
            </a:r>
          </a:p>
          <a:p>
            <a:pPr marL="273050" indent="-273050" eaLnBrk="1" hangingPunct="1"/>
            <a:r>
              <a:rPr lang="en-US" altLang="en-US" smtClean="0"/>
              <a:t>Must be declared (similar to a variable) in the </a:t>
            </a:r>
            <a:r>
              <a:rPr lang="en-US" smtClean="0"/>
              <a:t>procedure header in order to</a:t>
            </a:r>
            <a:r>
              <a:rPr lang="en-US" altLang="en-US" smtClean="0"/>
              <a:t> accept an argument</a:t>
            </a:r>
          </a:p>
          <a:p>
            <a:pPr marL="273050" indent="-273050" eaLnBrk="1" hangingPunct="1"/>
            <a:r>
              <a:rPr lang="en-US" altLang="en-US" smtClean="0"/>
              <a:t>Created as a local variable for the procedure</a:t>
            </a:r>
          </a:p>
          <a:p>
            <a:pPr marL="273050" indent="-273050" eaLnBrk="1" hangingPunct="1">
              <a:buFont typeface="Wingdings 2" pitchFamily="18" charset="2"/>
              <a:buNone/>
            </a:pPr>
            <a:endParaRPr lang="en-US" altLang="en-US" sz="800" smtClean="0"/>
          </a:p>
          <a:p>
            <a:pPr marL="273050" indent="-273050" eaLnBrk="1" hangingPunct="1"/>
            <a:r>
              <a:rPr lang="en-US" smtClean="0"/>
              <a:t>Syntax:     </a:t>
            </a:r>
            <a:r>
              <a:rPr lang="en-US" b="1" smtClean="0"/>
              <a:t>(</a:t>
            </a:r>
            <a:r>
              <a:rPr lang="en-US" b="1" i="1" smtClean="0"/>
              <a:t>parameterName</a:t>
            </a:r>
            <a:r>
              <a:rPr lang="en-US" b="1" smtClean="0"/>
              <a:t> As </a:t>
            </a:r>
            <a:r>
              <a:rPr lang="en-US" b="1" i="1" smtClean="0"/>
              <a:t>DataType</a:t>
            </a:r>
            <a:r>
              <a:rPr lang="en-US" b="1" smtClean="0"/>
              <a:t>)</a:t>
            </a:r>
            <a:endParaRPr lang="en-US" smtClean="0"/>
          </a:p>
          <a:p>
            <a:pPr marL="639763" lvl="1" indent="-246063" eaLnBrk="1" hangingPunct="1"/>
            <a:r>
              <a:rPr lang="en-US" smtClean="0"/>
              <a:t>parameterName - name used to refer to parameter in procedure code (same naming rules as variables)</a:t>
            </a:r>
          </a:p>
          <a:p>
            <a:pPr marL="639763" lvl="1" indent="-246063" eaLnBrk="1" hangingPunct="1"/>
            <a:r>
              <a:rPr lang="en-US" smtClean="0"/>
              <a:t>As - keyword</a:t>
            </a:r>
          </a:p>
          <a:p>
            <a:pPr marL="639763" lvl="1" indent="-246063" eaLnBrk="1" hangingPunct="1"/>
            <a:r>
              <a:rPr lang="en-US" smtClean="0"/>
              <a:t>Data Type - type of value the parameter will contain</a:t>
            </a:r>
          </a:p>
        </p:txBody>
      </p:sp>
    </p:spTree>
    <p:extLst>
      <p:ext uri="{BB962C8B-B14F-4D97-AF65-F5344CB8AC3E}">
        <p14:creationId xmlns:p14="http://schemas.microsoft.com/office/powerpoint/2010/main" val="37691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Passing Arguments to Parameters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259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When the procedure is called, the values of the arguments (in the call statement) are passed into (copied to) the corresponding parameters (in the procedure header).</a:t>
            </a:r>
          </a:p>
          <a:p>
            <a:pPr eaLnBrk="1" hangingPunct="1"/>
            <a:r>
              <a:rPr lang="en-US" altLang="en-US" dirty="0" smtClean="0"/>
              <a:t>Data needed by the Sub (or Function) and sent by the Call statement</a:t>
            </a:r>
          </a:p>
          <a:p>
            <a:pPr eaLnBrk="1" hangingPunct="1"/>
            <a:r>
              <a:rPr lang="en-US" altLang="en-US" b="1" dirty="0" smtClean="0"/>
              <a:t>The number of arguments and parameters must match.</a:t>
            </a:r>
          </a:p>
          <a:p>
            <a:pPr eaLnBrk="1" hangingPunct="1"/>
            <a:r>
              <a:rPr lang="en-US" altLang="en-US" b="1" dirty="0" smtClean="0"/>
              <a:t>The data type of each argument must match its corresponding parameter.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65550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 Procedure 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sz="2800" smtClean="0"/>
              <a:t>Private Sub btnResult_Click()               ‘* event procedure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	Dim lng As Single, wid As Single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lng = 5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wid = 10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Call ComputeArea(lng, wid)              ‘* call to sub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End Sub</a:t>
            </a:r>
          </a:p>
          <a:p>
            <a:pPr>
              <a:buFont typeface="Wingdings 2" pitchFamily="18" charset="2"/>
              <a:buNone/>
            </a:pPr>
            <a:endParaRPr lang="en-US" sz="2800" smtClean="0"/>
          </a:p>
          <a:p>
            <a:pPr>
              <a:buFont typeface="Wingdings 2" pitchFamily="18" charset="2"/>
              <a:buNone/>
            </a:pPr>
            <a:r>
              <a:rPr lang="en-US" sz="2800" smtClean="0"/>
              <a:t>Sub ComputeArea(Length As Single, Width As Single)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Dim Area As Single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Area = Length * Width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  	MsgBox(“Area = “ &amp; Area)</a:t>
            </a:r>
          </a:p>
          <a:p>
            <a:pPr>
              <a:buFont typeface="Wingdings 2" pitchFamily="18" charset="2"/>
              <a:buNone/>
            </a:pPr>
            <a:r>
              <a:rPr lang="en-US" sz="2800" smtClean="0"/>
              <a:t>End Sub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67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382000" cy="125272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Pass by Value </a:t>
            </a:r>
            <a:r>
              <a:rPr lang="en-US" dirty="0"/>
              <a:t>or </a:t>
            </a:r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Arguments are usually passed </a:t>
            </a:r>
            <a:r>
              <a:rPr lang="en-US" i="1" dirty="0" err="1" smtClean="0">
                <a:solidFill>
                  <a:srgbClr val="CC6600"/>
                </a:solidFill>
              </a:rPr>
              <a:t>ByVal</a:t>
            </a:r>
            <a:endParaRPr lang="en-US" i="1" dirty="0" smtClean="0">
              <a:solidFill>
                <a:srgbClr val="CC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copy of the value of the argument is stored in the parameter l0cation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Any changes in that value made by the called procedure are made only to the parameter location – original argument from calling procedure will not change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Arguments (variables) can also be passed </a:t>
            </a:r>
            <a:r>
              <a:rPr lang="en-US" i="1" dirty="0" err="1" smtClean="0">
                <a:solidFill>
                  <a:srgbClr val="CC6600"/>
                </a:solidFill>
              </a:rPr>
              <a:t>ByRef</a:t>
            </a:r>
            <a:endParaRPr lang="en-US" i="1" dirty="0" smtClean="0">
              <a:solidFill>
                <a:srgbClr val="CC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reference (memory location) of the variable used as the argument is stored in the Parameter l0cation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Parameter references (points to) the original variable’s (argument’s) memory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Any changes made by the called procedure are made to the original variable (argument) from calling procedure</a:t>
            </a:r>
          </a:p>
        </p:txBody>
      </p:sp>
    </p:spTree>
    <p:extLst>
      <p:ext uri="{BB962C8B-B14F-4D97-AF65-F5344CB8AC3E}">
        <p14:creationId xmlns:p14="http://schemas.microsoft.com/office/powerpoint/2010/main" val="98912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Understanding Classes</a:t>
            </a:r>
          </a:p>
          <a:p>
            <a:r>
              <a:rPr lang="en-GB" dirty="0" smtClean="0"/>
              <a:t>Procedures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Inheritance</a:t>
            </a:r>
          </a:p>
          <a:p>
            <a:r>
              <a:rPr lang="en-GB" dirty="0" smtClean="0"/>
              <a:t>Polymorphism</a:t>
            </a:r>
          </a:p>
          <a:p>
            <a:r>
              <a:rPr lang="en-GB" dirty="0" smtClean="0"/>
              <a:t>Name Spaces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05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ByVal</a:t>
            </a:r>
            <a:r>
              <a:rPr lang="en-US" dirty="0" smtClean="0"/>
              <a:t>/</a:t>
            </a:r>
            <a:r>
              <a:rPr lang="en-US" dirty="0" err="1" smtClean="0"/>
              <a:t>ByRef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5159375"/>
          </a:xfrm>
        </p:spPr>
        <p:txBody>
          <a:bodyPr>
            <a:normAutofit fontScale="700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Sub </a:t>
            </a:r>
            <a:r>
              <a:rPr lang="en-US" sz="2000" dirty="0" err="1" smtClean="0">
                <a:latin typeface="Courier New" pitchFamily="49" charset="0"/>
              </a:rPr>
              <a:t>ChangeValue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ByVal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intY</a:t>
            </a:r>
            <a:r>
              <a:rPr lang="en-US" sz="2000" dirty="0" smtClean="0">
                <a:latin typeface="Courier New" pitchFamily="49" charset="0"/>
              </a:rPr>
              <a:t> As Integer)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intY</a:t>
            </a:r>
            <a:r>
              <a:rPr lang="en-US" sz="2000" dirty="0" smtClean="0">
                <a:latin typeface="Courier New" pitchFamily="49" charset="0"/>
              </a:rPr>
              <a:t> = 10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End Sub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..................</a:t>
            </a:r>
          </a:p>
          <a:p>
            <a:pPr>
              <a:buFont typeface="Wingdings 2" pitchFamily="18" charset="2"/>
              <a:buNone/>
            </a:pPr>
            <a:r>
              <a:rPr lang="en-US" sz="2000" dirty="0" err="1" smtClean="0">
                <a:latin typeface="Courier New" pitchFamily="49" charset="0"/>
              </a:rPr>
              <a:t>ChangeValue</a:t>
            </a:r>
            <a:r>
              <a:rPr lang="en-US" sz="2000" dirty="0" smtClean="0">
                <a:latin typeface="Courier New" pitchFamily="49" charset="0"/>
              </a:rPr>
              <a:t>(dim </a:t>
            </a:r>
            <a:r>
              <a:rPr lang="en-US" sz="2000" dirty="0" err="1" smtClean="0">
                <a:latin typeface="Courier New" pitchFamily="49" charset="0"/>
              </a:rPr>
              <a:t>intX</a:t>
            </a:r>
            <a:r>
              <a:rPr lang="en-US" sz="2000" dirty="0" smtClean="0">
                <a:latin typeface="Courier New" pitchFamily="49" charset="0"/>
              </a:rPr>
              <a:t> as integer = 5)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..................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Result:  </a:t>
            </a:r>
            <a:r>
              <a:rPr lang="en-US" sz="2000" b="1" dirty="0" err="1" smtClean="0">
                <a:latin typeface="Courier New" pitchFamily="49" charset="0"/>
              </a:rPr>
              <a:t>intY</a:t>
            </a:r>
            <a:r>
              <a:rPr lang="en-US" sz="2000" b="1" dirty="0" smtClean="0">
                <a:latin typeface="Courier New" pitchFamily="49" charset="0"/>
              </a:rPr>
              <a:t> = 10  </a:t>
            </a:r>
            <a:r>
              <a:rPr lang="en-US" sz="2000" b="1" dirty="0" err="1" smtClean="0">
                <a:latin typeface="Courier New" pitchFamily="49" charset="0"/>
              </a:rPr>
              <a:t>intX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5</a:t>
            </a:r>
          </a:p>
          <a:p>
            <a:pPr>
              <a:buFont typeface="Wingdings 2" pitchFamily="18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marL="342900" lvl="2" indent="-342900">
              <a:buNone/>
            </a:pPr>
            <a:r>
              <a:rPr lang="en-US" sz="2900" b="1" dirty="0" smtClean="0"/>
              <a:t>Calling procedure does not “see” changes made to </a:t>
            </a:r>
          </a:p>
          <a:p>
            <a:pPr marL="342900" lvl="2" indent="-342900">
              <a:buNone/>
            </a:pPr>
            <a:r>
              <a:rPr lang="en-US" sz="2900" b="1" dirty="0" smtClean="0"/>
              <a:t>the value of an argument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b="1" dirty="0" smtClean="0"/>
              <a:t>_______________________________________________________</a:t>
            </a:r>
            <a:endParaRPr lang="en-US" sz="2400" b="1" dirty="0" smtClean="0"/>
          </a:p>
          <a:p>
            <a:pPr>
              <a:buFont typeface="Wingdings 2" pitchFamily="18" charset="2"/>
              <a:buNone/>
            </a:pPr>
            <a:endParaRPr lang="en-US" sz="2000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Sub </a:t>
            </a:r>
            <a:r>
              <a:rPr lang="en-US" sz="2000" dirty="0" err="1" smtClean="0">
                <a:latin typeface="Courier New" pitchFamily="49" charset="0"/>
              </a:rPr>
              <a:t>ChangeValue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ByRef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intY</a:t>
            </a:r>
            <a:r>
              <a:rPr lang="en-US" sz="2000" dirty="0" smtClean="0">
                <a:latin typeface="Courier New" pitchFamily="49" charset="0"/>
              </a:rPr>
              <a:t> As Integer)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intY</a:t>
            </a:r>
            <a:r>
              <a:rPr lang="en-US" sz="2000" dirty="0" smtClean="0">
                <a:latin typeface="Courier New" pitchFamily="49" charset="0"/>
              </a:rPr>
              <a:t> = 10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End Sub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..................</a:t>
            </a:r>
          </a:p>
          <a:p>
            <a:pPr>
              <a:buFont typeface="Wingdings 2" pitchFamily="18" charset="2"/>
              <a:buNone/>
            </a:pPr>
            <a:r>
              <a:rPr lang="en-US" sz="2000" dirty="0" err="1" smtClean="0">
                <a:latin typeface="Courier New" pitchFamily="49" charset="0"/>
              </a:rPr>
              <a:t>ChangeValue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intX</a:t>
            </a:r>
            <a:r>
              <a:rPr lang="en-US" sz="2000" dirty="0" smtClean="0">
                <a:latin typeface="Courier New" pitchFamily="49" charset="0"/>
              </a:rPr>
              <a:t> = 5)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>
                <a:latin typeface="Courier New" pitchFamily="49" charset="0"/>
              </a:rPr>
              <a:t>..................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Result:  </a:t>
            </a:r>
            <a:r>
              <a:rPr lang="en-US" sz="2000" b="1" dirty="0" err="1" smtClean="0">
                <a:latin typeface="Courier New" pitchFamily="49" charset="0"/>
              </a:rPr>
              <a:t>intY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intX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10</a:t>
            </a:r>
          </a:p>
          <a:p>
            <a:pPr marL="342900" lvl="2" indent="-342900">
              <a:buNone/>
            </a:pPr>
            <a:r>
              <a:rPr lang="en-US" sz="2900" b="1" dirty="0" smtClean="0"/>
              <a:t>Calling procedure “sees” changes made to the  </a:t>
            </a:r>
          </a:p>
          <a:p>
            <a:pPr marL="342900" lvl="2" indent="-342900">
              <a:buNone/>
            </a:pPr>
            <a:r>
              <a:rPr lang="en-US" sz="2900" b="1" dirty="0" smtClean="0"/>
              <a:t>value of an argument</a:t>
            </a:r>
          </a:p>
          <a:p>
            <a:pPr>
              <a:buFont typeface="Wingdings 2" pitchFamily="18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6248400" y="1268760"/>
            <a:ext cx="2765425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At declaration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  5 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intY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   5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5226496" y="4221088"/>
            <a:ext cx="3810000" cy="830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urier New" pitchFamily="49" charset="0"/>
                <a:cs typeface="Courier New" pitchFamily="49" charset="0"/>
              </a:rPr>
              <a:t>At declaration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intX 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  5   intY 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5226496" y="5059288"/>
            <a:ext cx="3810000" cy="830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urier New" pitchFamily="49" charset="0"/>
                <a:cs typeface="Courier New" pitchFamily="49" charset="0"/>
              </a:rPr>
              <a:t>At termination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intX 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 10   intY 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7" name="TextBox 10"/>
          <p:cNvSpPr txBox="1">
            <a:spLocks noChangeArrowheads="1"/>
          </p:cNvSpPr>
          <p:nvPr/>
        </p:nvSpPr>
        <p:spPr bwMode="auto">
          <a:xfrm>
            <a:off x="6248400" y="2487960"/>
            <a:ext cx="2765425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At termination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intX </a:t>
            </a:r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    5 </a:t>
            </a:r>
          </a:p>
          <a:p>
            <a:r>
              <a:rPr lang="en-US" sz="24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intY     10 </a:t>
            </a: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83175"/>
          </a:xfrm>
        </p:spPr>
        <p:txBody>
          <a:bodyPr rtlCol="0">
            <a:normAutofit/>
          </a:bodyPr>
          <a:lstStyle/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Procedures that return a Value</a:t>
            </a:r>
          </a:p>
          <a:p>
            <a:pPr marL="273050" indent="-27305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Same form as Sub except </a:t>
            </a:r>
            <a:r>
              <a:rPr lang="en-US" u="sng" dirty="0" smtClean="0"/>
              <a:t>must</a:t>
            </a:r>
            <a:r>
              <a:rPr lang="en-US" dirty="0" smtClean="0"/>
              <a:t> return a value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Must have an associated data type to tell program what type of data it will return</a:t>
            </a:r>
          </a:p>
          <a:p>
            <a:pPr marL="904876" lvl="2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One of the numeric types		String</a:t>
            </a:r>
          </a:p>
          <a:p>
            <a:pPr marL="904876" lvl="2" indent="-246063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Boolean				Char</a:t>
            </a:r>
          </a:p>
          <a:p>
            <a:pPr marL="904876" lvl="2" indent="-246063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	Object					Etc.</a:t>
            </a:r>
          </a:p>
          <a:p>
            <a:pPr marL="639763" lvl="1" indent="-246063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u="sng" dirty="0" smtClean="0"/>
              <a:t>Must</a:t>
            </a:r>
            <a:r>
              <a:rPr lang="en-US" dirty="0" smtClean="0"/>
              <a:t> include a “Return” statement or Assign a value to the name of the function</a:t>
            </a:r>
          </a:p>
          <a:p>
            <a:pPr marL="914400" lvl="2" indent="-246063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This statement causes the function to end and return the appropriate value</a:t>
            </a:r>
          </a:p>
        </p:txBody>
      </p:sp>
    </p:spTree>
    <p:extLst>
      <p:ext uri="{BB962C8B-B14F-4D97-AF65-F5344CB8AC3E}">
        <p14:creationId xmlns:p14="http://schemas.microsoft.com/office/powerpoint/2010/main" val="4140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3175000"/>
            <a:ext cx="8294687" cy="3302000"/>
          </a:xfrm>
        </p:spPr>
        <p:txBody>
          <a:bodyPr/>
          <a:lstStyle/>
          <a:p>
            <a:pPr eaLnBrk="1" hangingPunct="1"/>
            <a:r>
              <a:rPr lang="en-US" smtClean="0"/>
              <a:t>New keyword </a:t>
            </a:r>
            <a:r>
              <a:rPr lang="en-US" i="1" smtClean="0">
                <a:solidFill>
                  <a:srgbClr val="CC6600"/>
                </a:solidFill>
              </a:rPr>
              <a:t>Function</a:t>
            </a:r>
            <a:endParaRPr lang="en-US" smtClean="0"/>
          </a:p>
          <a:p>
            <a:pPr eaLnBrk="1" hangingPunct="1"/>
            <a:r>
              <a:rPr lang="en-US" smtClean="0"/>
              <a:t>Also new is </a:t>
            </a:r>
            <a:r>
              <a:rPr lang="en-US" i="1" smtClean="0">
                <a:solidFill>
                  <a:srgbClr val="CC6600"/>
                </a:solidFill>
              </a:rPr>
              <a:t>As DataType</a:t>
            </a:r>
            <a:r>
              <a:rPr lang="en-US" smtClean="0"/>
              <a:t> which states the data type of the value to be returned</a:t>
            </a:r>
          </a:p>
          <a:p>
            <a:pPr eaLnBrk="1" hangingPunct="1"/>
            <a:r>
              <a:rPr lang="en-US" smtClean="0"/>
              <a:t>Return value is specified in a </a:t>
            </a:r>
            <a:r>
              <a:rPr lang="en-US" i="1" smtClean="0">
                <a:solidFill>
                  <a:srgbClr val="CC6600"/>
                </a:solidFill>
              </a:rPr>
              <a:t>Return</a:t>
            </a:r>
            <a:r>
              <a:rPr lang="en-US" smtClean="0"/>
              <a:t> expression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239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[</a:t>
            </a:r>
            <a:r>
              <a:rPr lang="en-US" sz="1800" b="1" i="1">
                <a:latin typeface="Courier New" pitchFamily="49" charset="0"/>
              </a:rPr>
              <a:t>AccessSpecifier</a:t>
            </a:r>
            <a:r>
              <a:rPr lang="en-US" sz="1800" b="1">
                <a:latin typeface="Courier New" pitchFamily="49" charset="0"/>
              </a:rPr>
              <a:t>] Function </a:t>
            </a:r>
            <a:r>
              <a:rPr lang="en-US" sz="1800" b="1" i="1">
                <a:latin typeface="Courier New" pitchFamily="49" charset="0"/>
              </a:rPr>
              <a:t>FunctionName </a:t>
            </a:r>
            <a:r>
              <a:rPr lang="en-US" sz="1800" b="1">
                <a:latin typeface="Courier New" pitchFamily="49" charset="0"/>
              </a:rPr>
              <a:t>([</a:t>
            </a:r>
            <a:r>
              <a:rPr lang="en-US" sz="1800" b="1" i="1">
                <a:latin typeface="Courier New" pitchFamily="49" charset="0"/>
              </a:rPr>
              <a:t>ParameterList</a:t>
            </a:r>
            <a:r>
              <a:rPr lang="en-US" sz="1800" b="1">
                <a:latin typeface="Courier New" pitchFamily="49" charset="0"/>
              </a:rPr>
              <a:t>]) _</a:t>
            </a:r>
          </a:p>
          <a:p>
            <a:r>
              <a:rPr lang="en-US" sz="1800" b="1">
                <a:latin typeface="Courier New" pitchFamily="49" charset="0"/>
              </a:rPr>
              <a:t>			As </a:t>
            </a:r>
            <a:r>
              <a:rPr lang="en-US" sz="1800" b="1" i="1">
                <a:latin typeface="Courier New" pitchFamily="49" charset="0"/>
              </a:rPr>
              <a:t>DataType</a:t>
            </a:r>
          </a:p>
          <a:p>
            <a:r>
              <a:rPr lang="en-US" sz="1800" b="1">
                <a:latin typeface="Courier New" pitchFamily="49" charset="0"/>
              </a:rPr>
              <a:t>	[</a:t>
            </a:r>
            <a:r>
              <a:rPr lang="en-US" sz="1800" b="1" i="1">
                <a:latin typeface="Courier New" pitchFamily="49" charset="0"/>
              </a:rPr>
              <a:t>Statements</a:t>
            </a:r>
            <a:r>
              <a:rPr lang="en-US" sz="1800" b="1">
                <a:latin typeface="Courier New" pitchFamily="49" charset="0"/>
              </a:rPr>
              <a:t>]</a:t>
            </a:r>
          </a:p>
          <a:p>
            <a:r>
              <a:rPr lang="en-US" sz="1800" b="1">
                <a:latin typeface="Courier New" pitchFamily="49" charset="0"/>
              </a:rPr>
              <a:t>End Function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572000" y="2667000"/>
            <a:ext cx="228600" cy="457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8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Syntax</a:t>
            </a:r>
          </a:p>
        </p:txBody>
      </p:sp>
      <p:sp>
        <p:nvSpPr>
          <p:cNvPr id="17411" name="Shape 2"/>
          <p:cNvSpPr>
            <a:spLocks noGrp="1"/>
          </p:cNvSpPr>
          <p:nvPr>
            <p:ph idx="1"/>
          </p:nvPr>
        </p:nvSpPr>
        <p:spPr>
          <a:xfrm>
            <a:off x="76200" y="1447800"/>
            <a:ext cx="9067800" cy="5410200"/>
          </a:xfrm>
        </p:spPr>
        <p:txBody>
          <a:bodyPr>
            <a:normAutofit fontScale="92500"/>
          </a:bodyPr>
          <a:lstStyle/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2400" b="1" dirty="0" smtClean="0"/>
              <a:t>Public Function </a:t>
            </a:r>
            <a:r>
              <a:rPr lang="en-US" sz="2400" b="1" i="1" dirty="0" err="1" smtClean="0"/>
              <a:t>FunctionName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i="1" dirty="0" err="1" smtClean="0"/>
              <a:t>parameterName</a:t>
            </a:r>
            <a:r>
              <a:rPr lang="en-US" sz="2400" b="1" dirty="0" smtClean="0"/>
              <a:t> As </a:t>
            </a:r>
            <a:r>
              <a:rPr lang="en-US" sz="2400" b="1" i="1" dirty="0" err="1" smtClean="0"/>
              <a:t>DataType</a:t>
            </a:r>
            <a:r>
              <a:rPr lang="en-US" sz="2400" b="1" dirty="0" smtClean="0"/>
              <a:t>) 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2400" b="1" dirty="0" smtClean="0"/>
              <a:t>								As </a:t>
            </a:r>
            <a:r>
              <a:rPr lang="en-US" sz="2400" b="1" i="1" dirty="0" err="1" smtClean="0"/>
              <a:t>returnType</a:t>
            </a:r>
            <a:endParaRPr lang="en-US" sz="2400" b="1" i="1" dirty="0" smtClean="0"/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2400" b="1" dirty="0" smtClean="0"/>
              <a:t>		‘* function code 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2400" b="1" dirty="0" smtClean="0"/>
              <a:t>		Return </a:t>
            </a:r>
            <a:r>
              <a:rPr lang="en-US" sz="2400" b="1" i="1" dirty="0" smtClean="0"/>
              <a:t>Value</a:t>
            </a:r>
            <a:r>
              <a:rPr lang="en-US" sz="2400" b="1" dirty="0" smtClean="0"/>
              <a:t>   ‘* OR </a:t>
            </a:r>
            <a:r>
              <a:rPr lang="en-US" sz="2400" b="1" i="1" dirty="0" err="1" smtClean="0"/>
              <a:t>FunctionName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Value</a:t>
            </a:r>
            <a:r>
              <a:rPr lang="en-US" sz="2400" b="1" dirty="0" smtClean="0"/>
              <a:t> 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r>
              <a:rPr lang="en-US" sz="2400" b="1" dirty="0" smtClean="0"/>
              <a:t>End Function</a:t>
            </a:r>
          </a:p>
          <a:p>
            <a:pPr marL="273050" eaLnBrk="1" hangingPunct="1">
              <a:defRPr/>
            </a:pPr>
            <a:r>
              <a:rPr lang="en-US" sz="2800" dirty="0" smtClean="0"/>
              <a:t>Public (optional) - the </a:t>
            </a:r>
            <a:r>
              <a:rPr lang="en-US" sz="2800" dirty="0" err="1" smtClean="0"/>
              <a:t>AccessSpecifier</a:t>
            </a:r>
            <a:endParaRPr lang="en-US" sz="2800" dirty="0" smtClean="0"/>
          </a:p>
          <a:p>
            <a:pPr marL="273050" eaLnBrk="1" hangingPunct="1">
              <a:defRPr/>
            </a:pPr>
            <a:r>
              <a:rPr lang="en-US" sz="2800" dirty="0" smtClean="0"/>
              <a:t>Function and End – keywords</a:t>
            </a:r>
          </a:p>
          <a:p>
            <a:pPr marL="273050" eaLnBrk="1" hangingPunct="1">
              <a:defRPr/>
            </a:pPr>
            <a:r>
              <a:rPr lang="en-US" sz="2800" dirty="0" err="1" smtClean="0"/>
              <a:t>FunctionName</a:t>
            </a:r>
            <a:r>
              <a:rPr lang="en-US" sz="2800" dirty="0" smtClean="0"/>
              <a:t> - name used to refer to function - </a:t>
            </a:r>
            <a:r>
              <a:rPr lang="en-US" sz="2800" i="1" dirty="0" smtClean="0"/>
              <a:t> Function  procedure names begin with uppercase letters</a:t>
            </a:r>
            <a:r>
              <a:rPr lang="en-US" sz="2800" dirty="0" smtClean="0"/>
              <a:t>. </a:t>
            </a:r>
          </a:p>
          <a:p>
            <a:pPr marL="273050" eaLnBrk="1" hangingPunct="1">
              <a:defRPr/>
            </a:pPr>
            <a:r>
              <a:rPr lang="en-US" sz="2800" dirty="0" err="1" smtClean="0"/>
              <a:t>ParameterList</a:t>
            </a:r>
            <a:r>
              <a:rPr lang="en-US" sz="2800" dirty="0" smtClean="0"/>
              <a:t> - list of values being passed to the function </a:t>
            </a:r>
          </a:p>
          <a:p>
            <a:pPr marL="273050" eaLnBrk="1" hangingPunct="1">
              <a:defRPr/>
            </a:pPr>
            <a:r>
              <a:rPr lang="en-US" sz="2800" dirty="0" err="1" smtClean="0"/>
              <a:t>returnType</a:t>
            </a:r>
            <a:r>
              <a:rPr lang="en-US" sz="2800" dirty="0" smtClean="0"/>
              <a:t> -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of  the value returned by the function</a:t>
            </a:r>
          </a:p>
          <a:p>
            <a:pPr marL="273050" eaLnBrk="1" hangingPunct="1">
              <a:defRPr/>
            </a:pPr>
            <a:r>
              <a:rPr lang="en-US" sz="2800" dirty="0" smtClean="0"/>
              <a:t>Return Value – required statement to return data to caller</a:t>
            </a:r>
          </a:p>
        </p:txBody>
      </p:sp>
    </p:spTree>
    <p:extLst>
      <p:ext uri="{BB962C8B-B14F-4D97-AF65-F5344CB8AC3E}">
        <p14:creationId xmlns:p14="http://schemas.microsoft.com/office/powerpoint/2010/main" val="27280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Functions</a:t>
            </a:r>
          </a:p>
        </p:txBody>
      </p:sp>
      <p:sp>
        <p:nvSpPr>
          <p:cNvPr id="22531" name="Shap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975"/>
          </a:xfrm>
        </p:spPr>
        <p:txBody>
          <a:bodyPr>
            <a:normAutofit lnSpcReduction="10000"/>
          </a:bodyPr>
          <a:lstStyle/>
          <a:p>
            <a:pPr marL="273050" indent="-273050" eaLnBrk="1" hangingPunct="1">
              <a:defRPr/>
            </a:pPr>
            <a:r>
              <a:rPr lang="en-US" dirty="0" smtClean="0"/>
              <a:t>Functions ALWAYS return a value</a:t>
            </a:r>
          </a:p>
          <a:p>
            <a:pPr marL="273050" indent="-273050" eaLnBrk="1" hangingPunct="1">
              <a:defRPr/>
            </a:pPr>
            <a:r>
              <a:rPr lang="en-US" dirty="0" smtClean="0"/>
              <a:t>When calling a function, you MUST do something with the value that is returned</a:t>
            </a:r>
          </a:p>
          <a:p>
            <a:pPr marL="639763" lvl="1" indent="-246063" eaLnBrk="1" hangingPunct="1">
              <a:defRPr/>
            </a:pPr>
            <a:r>
              <a:rPr lang="en-US" dirty="0" smtClean="0"/>
              <a:t>Right hand side of an assignment statement</a:t>
            </a:r>
          </a:p>
          <a:p>
            <a:pPr marL="639763" lvl="1" indent="-246063" eaLnBrk="1" hangingPunct="1">
              <a:defRPr/>
            </a:pPr>
            <a:r>
              <a:rPr lang="en-US" dirty="0" smtClean="0"/>
              <a:t>Part of an Output Statement</a:t>
            </a:r>
          </a:p>
          <a:p>
            <a:pPr marL="639763" lvl="1" indent="-246063" eaLnBrk="1" hangingPunct="1">
              <a:defRPr/>
            </a:pPr>
            <a:r>
              <a:rPr lang="en-US" dirty="0" smtClean="0"/>
              <a:t>Must be suitable to the particular return type</a:t>
            </a:r>
          </a:p>
          <a:p>
            <a:pPr marL="347663" indent="-246063" eaLnBrk="1" hangingPunct="1">
              <a:defRPr/>
            </a:pPr>
            <a:r>
              <a:rPr lang="en-US" dirty="0" smtClean="0"/>
              <a:t>A Function can be used in any statement where a literal or variable of the particular return type could be used</a:t>
            </a:r>
          </a:p>
        </p:txBody>
      </p:sp>
    </p:spTree>
    <p:extLst>
      <p:ext uri="{BB962C8B-B14F-4D97-AF65-F5344CB8AC3E}">
        <p14:creationId xmlns:p14="http://schemas.microsoft.com/office/powerpoint/2010/main" val="14997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Example</a:t>
            </a:r>
          </a:p>
        </p:txBody>
      </p:sp>
      <p:sp>
        <p:nvSpPr>
          <p:cNvPr id="24579" name="Shape 2"/>
          <p:cNvSpPr>
            <a:spLocks noGrp="1"/>
          </p:cNvSpPr>
          <p:nvPr>
            <p:ph idx="1"/>
          </p:nvPr>
        </p:nvSpPr>
        <p:spPr>
          <a:xfrm>
            <a:off x="152400" y="1546225"/>
            <a:ext cx="8915400" cy="4625975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Private Sub </a:t>
            </a:r>
            <a:r>
              <a:rPr lang="en-US" sz="2400" dirty="0" err="1" smtClean="0"/>
              <a:t>btnResult_Click</a:t>
            </a:r>
            <a:r>
              <a:rPr lang="en-US" sz="2400" dirty="0" smtClean="0"/>
              <a:t>()               ‘* event procedure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	Dim </a:t>
            </a:r>
            <a:r>
              <a:rPr lang="en-US" sz="2400" dirty="0" err="1" smtClean="0"/>
              <a:t>lng</a:t>
            </a:r>
            <a:r>
              <a:rPr lang="en-US" sz="2400" dirty="0" smtClean="0"/>
              <a:t> As Single, </a:t>
            </a:r>
            <a:r>
              <a:rPr lang="en-US" sz="2400" dirty="0" err="1" smtClean="0"/>
              <a:t>wid</a:t>
            </a:r>
            <a:r>
              <a:rPr lang="en-US" sz="2400" dirty="0" smtClean="0"/>
              <a:t> As Single, area As Single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 	</a:t>
            </a:r>
            <a:r>
              <a:rPr lang="en-US" sz="2400" dirty="0" err="1" smtClean="0"/>
              <a:t>lng</a:t>
            </a:r>
            <a:r>
              <a:rPr lang="en-US" sz="2400" dirty="0" smtClean="0"/>
              <a:t> = 5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 	</a:t>
            </a:r>
            <a:r>
              <a:rPr lang="en-US" sz="2400" dirty="0" err="1" smtClean="0"/>
              <a:t>wid</a:t>
            </a:r>
            <a:r>
              <a:rPr lang="en-US" sz="2400" dirty="0" smtClean="0"/>
              <a:t> = 10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	area = </a:t>
            </a:r>
            <a:r>
              <a:rPr lang="en-US" sz="2400" dirty="0" err="1" smtClean="0"/>
              <a:t>ComputeArea</a:t>
            </a:r>
            <a:r>
              <a:rPr lang="en-US" sz="2400" dirty="0" smtClean="0"/>
              <a:t>(</a:t>
            </a:r>
            <a:r>
              <a:rPr lang="en-US" sz="2400" dirty="0" err="1" smtClean="0"/>
              <a:t>lng</a:t>
            </a:r>
            <a:r>
              <a:rPr lang="en-US" sz="2400" dirty="0" smtClean="0"/>
              <a:t>, </a:t>
            </a:r>
            <a:r>
              <a:rPr lang="en-US" sz="2400" dirty="0" err="1" smtClean="0"/>
              <a:t>wid</a:t>
            </a:r>
            <a:r>
              <a:rPr lang="en-US" sz="2400" dirty="0" smtClean="0"/>
              <a:t>)          ‘* call to Function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MsgBox</a:t>
            </a:r>
            <a:r>
              <a:rPr lang="en-US" sz="2400" dirty="0" smtClean="0"/>
              <a:t>(“Area = “ &amp; area)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End Sub</a:t>
            </a:r>
          </a:p>
          <a:p>
            <a:pPr>
              <a:buFont typeface="Wingdings 2" pitchFamily="18" charset="2"/>
              <a:buNone/>
              <a:defRPr/>
            </a:pPr>
            <a:endParaRPr lang="en-US" sz="24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Function </a:t>
            </a:r>
            <a:r>
              <a:rPr lang="en-US" sz="2400" dirty="0" err="1" smtClean="0"/>
              <a:t>ComputeArea</a:t>
            </a:r>
            <a:r>
              <a:rPr lang="en-US" sz="2400" dirty="0" smtClean="0"/>
              <a:t>(L As Single, W As Single) As Single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 	Dim A As Single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 	A = L * W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  	Return A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 smtClean="0"/>
              <a:t>End Sub</a:t>
            </a:r>
          </a:p>
          <a:p>
            <a:pPr marL="273050" indent="-273050"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6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(OO) Program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Objects</a:t>
            </a:r>
          </a:p>
          <a:p>
            <a:pPr lvl="1"/>
            <a:r>
              <a:rPr lang="en-US"/>
              <a:t>Consist of one</a:t>
            </a:r>
            <a:br>
              <a:rPr lang="en-US"/>
            </a:br>
            <a:r>
              <a:rPr lang="en-US"/>
              <a:t>or more data</a:t>
            </a:r>
            <a:br>
              <a:rPr lang="en-US"/>
            </a:br>
            <a:r>
              <a:rPr lang="en-US"/>
              <a:t>values which</a:t>
            </a:r>
            <a:br>
              <a:rPr lang="en-US"/>
            </a:br>
            <a:r>
              <a:rPr lang="en-US"/>
              <a:t>define the state</a:t>
            </a:r>
            <a:br>
              <a:rPr lang="en-US"/>
            </a:br>
            <a:r>
              <a:rPr lang="en-US"/>
              <a:t>or properties</a:t>
            </a:r>
            <a:br>
              <a:rPr lang="en-US"/>
            </a:br>
            <a:r>
              <a:rPr lang="en-US"/>
              <a:t>of the object</a:t>
            </a:r>
          </a:p>
          <a:p>
            <a:pPr lvl="1"/>
            <a:r>
              <a:rPr lang="en-US"/>
              <a:t>Encapsulated by</a:t>
            </a:r>
            <a:br>
              <a:rPr lang="en-US"/>
            </a:br>
            <a:r>
              <a:rPr lang="en-US"/>
              <a:t>a set of functions (methods) that can be applied to that object</a:t>
            </a:r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3810000" y="1981200"/>
            <a:ext cx="5029200" cy="2971800"/>
          </a:xfrm>
          <a:prstGeom prst="rect">
            <a:avLst/>
          </a:prstGeom>
          <a:gradFill rotWithShape="0">
            <a:gsLst>
              <a:gs pos="0">
                <a:srgbClr val="93DBF5">
                  <a:gamma/>
                  <a:shade val="46275"/>
                  <a:invGamma/>
                </a:srgbClr>
              </a:gs>
              <a:gs pos="50000">
                <a:srgbClr val="93DBF5"/>
              </a:gs>
              <a:gs pos="100000">
                <a:srgbClr val="93DBF5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5029200" y="2514600"/>
            <a:ext cx="3581400" cy="1836738"/>
          </a:xfrm>
          <a:prstGeom prst="ellipse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5029200" y="3429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 flipH="1">
            <a:off x="6781800" y="2514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6019800" y="2989263"/>
            <a:ext cx="1600200" cy="82073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 rot="-1271025">
            <a:off x="7173913" y="3741738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 rot="-1271025">
            <a:off x="5410200" y="26670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 rot="1271025" flipH="1">
            <a:off x="7250113" y="2667000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 rot="1271025" flipH="1">
            <a:off x="5345113" y="3665538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5597" name="Line 13"/>
          <p:cNvSpPr>
            <a:spLocks noChangeShapeType="1"/>
          </p:cNvSpPr>
          <p:nvPr/>
        </p:nvSpPr>
        <p:spPr bwMode="auto">
          <a:xfrm>
            <a:off x="6096000" y="30559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 flipV="1">
            <a:off x="6096000" y="36655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 flipH="1">
            <a:off x="7315200" y="30559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 flipH="1" flipV="1">
            <a:off x="7315200" y="36655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1" name="AutoShape 17"/>
          <p:cNvSpPr>
            <a:spLocks noChangeArrowheads="1"/>
          </p:cNvSpPr>
          <p:nvPr/>
        </p:nvSpPr>
        <p:spPr bwMode="auto">
          <a:xfrm>
            <a:off x="3581400" y="2827338"/>
            <a:ext cx="1752600" cy="17526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DA3D"/>
              </a:gs>
              <a:gs pos="100000">
                <a:srgbClr val="FFDA3D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3657600" y="343693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Message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3810000" y="205581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199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object is an instance of a class</a:t>
            </a:r>
          </a:p>
          <a:p>
            <a:r>
              <a:rPr lang="en-US" b="1" dirty="0" smtClean="0"/>
              <a:t>Objects have the following qualities:</a:t>
            </a:r>
          </a:p>
          <a:p>
            <a:pPr lvl="1"/>
            <a:r>
              <a:rPr lang="en-US" dirty="0" smtClean="0"/>
              <a:t> Identity: Objects are distinguishable from one another</a:t>
            </a:r>
          </a:p>
          <a:p>
            <a:pPr lvl="1"/>
            <a:r>
              <a:rPr lang="en-US" dirty="0" smtClean="0"/>
              <a:t>Behavior: Objects can perform tasks</a:t>
            </a:r>
          </a:p>
          <a:p>
            <a:pPr lvl="1"/>
            <a:r>
              <a:rPr lang="en-US" dirty="0" smtClean="0"/>
              <a:t>State: Objects store information that can vary over time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/>
          </p:cNvGraphicFramePr>
          <p:nvPr/>
        </p:nvGraphicFramePr>
        <p:xfrm>
          <a:off x="528638" y="3667125"/>
          <a:ext cx="229076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Art" r:id="rId3" imgW="3657600" imgH="3447720" progId="MS_ClipArt_Gallery.2">
                  <p:embed/>
                </p:oleObj>
              </mc:Choice>
              <mc:Fallback>
                <p:oleObj name="ClipArt" r:id="rId3" imgW="3657600" imgH="344772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667125"/>
                        <a:ext cx="2290762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Freeform 3"/>
          <p:cNvSpPr>
            <a:spLocks/>
          </p:cNvSpPr>
          <p:nvPr/>
        </p:nvSpPr>
        <p:spPr bwMode="auto">
          <a:xfrm>
            <a:off x="2754313" y="1365250"/>
            <a:ext cx="6105525" cy="5276850"/>
          </a:xfrm>
          <a:custGeom>
            <a:avLst/>
            <a:gdLst>
              <a:gd name="T0" fmla="*/ 1601 w 3846"/>
              <a:gd name="T1" fmla="*/ 177 h 3324"/>
              <a:gd name="T2" fmla="*/ 2001 w 3846"/>
              <a:gd name="T3" fmla="*/ 144 h 3324"/>
              <a:gd name="T4" fmla="*/ 2423 w 3846"/>
              <a:gd name="T5" fmla="*/ 211 h 3324"/>
              <a:gd name="T6" fmla="*/ 2801 w 3846"/>
              <a:gd name="T7" fmla="*/ 344 h 3324"/>
              <a:gd name="T8" fmla="*/ 3534 w 3846"/>
              <a:gd name="T9" fmla="*/ 722 h 3324"/>
              <a:gd name="T10" fmla="*/ 3556 w 3846"/>
              <a:gd name="T11" fmla="*/ 933 h 3324"/>
              <a:gd name="T12" fmla="*/ 3656 w 3846"/>
              <a:gd name="T13" fmla="*/ 1300 h 3324"/>
              <a:gd name="T14" fmla="*/ 3679 w 3846"/>
              <a:gd name="T15" fmla="*/ 1556 h 3324"/>
              <a:gd name="T16" fmla="*/ 3712 w 3846"/>
              <a:gd name="T17" fmla="*/ 1867 h 3324"/>
              <a:gd name="T18" fmla="*/ 3745 w 3846"/>
              <a:gd name="T19" fmla="*/ 2178 h 3324"/>
              <a:gd name="T20" fmla="*/ 3779 w 3846"/>
              <a:gd name="T21" fmla="*/ 2489 h 3324"/>
              <a:gd name="T22" fmla="*/ 3823 w 3846"/>
              <a:gd name="T23" fmla="*/ 2712 h 3324"/>
              <a:gd name="T24" fmla="*/ 3845 w 3846"/>
              <a:gd name="T25" fmla="*/ 2812 h 3324"/>
              <a:gd name="T26" fmla="*/ 3756 w 3846"/>
              <a:gd name="T27" fmla="*/ 2856 h 3324"/>
              <a:gd name="T28" fmla="*/ 3556 w 3846"/>
              <a:gd name="T29" fmla="*/ 2878 h 3324"/>
              <a:gd name="T30" fmla="*/ 3312 w 3846"/>
              <a:gd name="T31" fmla="*/ 2901 h 3324"/>
              <a:gd name="T32" fmla="*/ 3212 w 3846"/>
              <a:gd name="T33" fmla="*/ 3145 h 3324"/>
              <a:gd name="T34" fmla="*/ 3156 w 3846"/>
              <a:gd name="T35" fmla="*/ 3223 h 3324"/>
              <a:gd name="T36" fmla="*/ 2979 w 3846"/>
              <a:gd name="T37" fmla="*/ 3323 h 3324"/>
              <a:gd name="T38" fmla="*/ 2645 w 3846"/>
              <a:gd name="T39" fmla="*/ 3323 h 3324"/>
              <a:gd name="T40" fmla="*/ 2223 w 3846"/>
              <a:gd name="T41" fmla="*/ 3234 h 3324"/>
              <a:gd name="T42" fmla="*/ 1712 w 3846"/>
              <a:gd name="T43" fmla="*/ 3167 h 3324"/>
              <a:gd name="T44" fmla="*/ 1445 w 3846"/>
              <a:gd name="T45" fmla="*/ 3123 h 3324"/>
              <a:gd name="T46" fmla="*/ 1012 w 3846"/>
              <a:gd name="T47" fmla="*/ 2989 h 3324"/>
              <a:gd name="T48" fmla="*/ 901 w 3846"/>
              <a:gd name="T49" fmla="*/ 2823 h 3324"/>
              <a:gd name="T50" fmla="*/ 856 w 3846"/>
              <a:gd name="T51" fmla="*/ 2600 h 3324"/>
              <a:gd name="T52" fmla="*/ 801 w 3846"/>
              <a:gd name="T53" fmla="*/ 2400 h 3324"/>
              <a:gd name="T54" fmla="*/ 767 w 3846"/>
              <a:gd name="T55" fmla="*/ 2089 h 3324"/>
              <a:gd name="T56" fmla="*/ 767 w 3846"/>
              <a:gd name="T57" fmla="*/ 1845 h 3324"/>
              <a:gd name="T58" fmla="*/ 778 w 3846"/>
              <a:gd name="T59" fmla="*/ 1489 h 3324"/>
              <a:gd name="T60" fmla="*/ 801 w 3846"/>
              <a:gd name="T61" fmla="*/ 1167 h 3324"/>
              <a:gd name="T62" fmla="*/ 801 w 3846"/>
              <a:gd name="T63" fmla="*/ 1011 h 3324"/>
              <a:gd name="T64" fmla="*/ 734 w 3846"/>
              <a:gd name="T65" fmla="*/ 744 h 3324"/>
              <a:gd name="T66" fmla="*/ 667 w 3846"/>
              <a:gd name="T67" fmla="*/ 555 h 3324"/>
              <a:gd name="T68" fmla="*/ 212 w 3846"/>
              <a:gd name="T69" fmla="*/ 255 h 3324"/>
              <a:gd name="T70" fmla="*/ 12 w 3846"/>
              <a:gd name="T71" fmla="*/ 166 h 3324"/>
              <a:gd name="T72" fmla="*/ 56 w 3846"/>
              <a:gd name="T73" fmla="*/ 22 h 3324"/>
              <a:gd name="T74" fmla="*/ 200 w 3846"/>
              <a:gd name="T75" fmla="*/ 0 h 3324"/>
              <a:gd name="T76" fmla="*/ 478 w 3846"/>
              <a:gd name="T77" fmla="*/ 0 h 3324"/>
              <a:gd name="T78" fmla="*/ 745 w 3846"/>
              <a:gd name="T79" fmla="*/ 33 h 3324"/>
              <a:gd name="T80" fmla="*/ 1145 w 3846"/>
              <a:gd name="T81" fmla="*/ 144 h 3324"/>
              <a:gd name="T82" fmla="*/ 1323 w 3846"/>
              <a:gd name="T83" fmla="*/ 355 h 3324"/>
              <a:gd name="T84" fmla="*/ 1478 w 3846"/>
              <a:gd name="T85" fmla="*/ 30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46" h="3324">
                <a:moveTo>
                  <a:pt x="1433" y="292"/>
                </a:moveTo>
                <a:lnTo>
                  <a:pt x="1512" y="200"/>
                </a:lnTo>
                <a:lnTo>
                  <a:pt x="1601" y="177"/>
                </a:lnTo>
                <a:lnTo>
                  <a:pt x="1734" y="155"/>
                </a:lnTo>
                <a:lnTo>
                  <a:pt x="1890" y="144"/>
                </a:lnTo>
                <a:lnTo>
                  <a:pt x="2001" y="144"/>
                </a:lnTo>
                <a:lnTo>
                  <a:pt x="2090" y="144"/>
                </a:lnTo>
                <a:lnTo>
                  <a:pt x="2245" y="144"/>
                </a:lnTo>
                <a:lnTo>
                  <a:pt x="2423" y="211"/>
                </a:lnTo>
                <a:lnTo>
                  <a:pt x="2534" y="233"/>
                </a:lnTo>
                <a:lnTo>
                  <a:pt x="2623" y="255"/>
                </a:lnTo>
                <a:lnTo>
                  <a:pt x="2801" y="344"/>
                </a:lnTo>
                <a:lnTo>
                  <a:pt x="3134" y="522"/>
                </a:lnTo>
                <a:lnTo>
                  <a:pt x="3445" y="655"/>
                </a:lnTo>
                <a:lnTo>
                  <a:pt x="3534" y="722"/>
                </a:lnTo>
                <a:lnTo>
                  <a:pt x="3545" y="800"/>
                </a:lnTo>
                <a:lnTo>
                  <a:pt x="3545" y="867"/>
                </a:lnTo>
                <a:lnTo>
                  <a:pt x="3556" y="933"/>
                </a:lnTo>
                <a:lnTo>
                  <a:pt x="3579" y="1044"/>
                </a:lnTo>
                <a:lnTo>
                  <a:pt x="3645" y="1178"/>
                </a:lnTo>
                <a:lnTo>
                  <a:pt x="3656" y="1300"/>
                </a:lnTo>
                <a:lnTo>
                  <a:pt x="3668" y="1300"/>
                </a:lnTo>
                <a:lnTo>
                  <a:pt x="3668" y="1444"/>
                </a:lnTo>
                <a:lnTo>
                  <a:pt x="3679" y="1556"/>
                </a:lnTo>
                <a:lnTo>
                  <a:pt x="3690" y="1667"/>
                </a:lnTo>
                <a:lnTo>
                  <a:pt x="3701" y="1756"/>
                </a:lnTo>
                <a:lnTo>
                  <a:pt x="3712" y="1867"/>
                </a:lnTo>
                <a:lnTo>
                  <a:pt x="3723" y="1978"/>
                </a:lnTo>
                <a:lnTo>
                  <a:pt x="3734" y="2089"/>
                </a:lnTo>
                <a:lnTo>
                  <a:pt x="3745" y="2178"/>
                </a:lnTo>
                <a:lnTo>
                  <a:pt x="3756" y="2289"/>
                </a:lnTo>
                <a:lnTo>
                  <a:pt x="3768" y="2378"/>
                </a:lnTo>
                <a:lnTo>
                  <a:pt x="3779" y="2489"/>
                </a:lnTo>
                <a:lnTo>
                  <a:pt x="3801" y="2556"/>
                </a:lnTo>
                <a:lnTo>
                  <a:pt x="3812" y="2645"/>
                </a:lnTo>
                <a:lnTo>
                  <a:pt x="3823" y="2712"/>
                </a:lnTo>
                <a:lnTo>
                  <a:pt x="3834" y="2756"/>
                </a:lnTo>
                <a:lnTo>
                  <a:pt x="3845" y="2789"/>
                </a:lnTo>
                <a:lnTo>
                  <a:pt x="3845" y="2812"/>
                </a:lnTo>
                <a:lnTo>
                  <a:pt x="3845" y="2845"/>
                </a:lnTo>
                <a:lnTo>
                  <a:pt x="3779" y="2845"/>
                </a:lnTo>
                <a:lnTo>
                  <a:pt x="3756" y="2856"/>
                </a:lnTo>
                <a:lnTo>
                  <a:pt x="3668" y="2878"/>
                </a:lnTo>
                <a:lnTo>
                  <a:pt x="3645" y="2878"/>
                </a:lnTo>
                <a:lnTo>
                  <a:pt x="3556" y="2878"/>
                </a:lnTo>
                <a:lnTo>
                  <a:pt x="3468" y="2889"/>
                </a:lnTo>
                <a:lnTo>
                  <a:pt x="3379" y="2889"/>
                </a:lnTo>
                <a:lnTo>
                  <a:pt x="3312" y="2901"/>
                </a:lnTo>
                <a:lnTo>
                  <a:pt x="3267" y="3012"/>
                </a:lnTo>
                <a:lnTo>
                  <a:pt x="3245" y="3101"/>
                </a:lnTo>
                <a:lnTo>
                  <a:pt x="3212" y="3145"/>
                </a:lnTo>
                <a:lnTo>
                  <a:pt x="3190" y="3178"/>
                </a:lnTo>
                <a:lnTo>
                  <a:pt x="3179" y="3201"/>
                </a:lnTo>
                <a:lnTo>
                  <a:pt x="3156" y="3223"/>
                </a:lnTo>
                <a:lnTo>
                  <a:pt x="3134" y="3290"/>
                </a:lnTo>
                <a:lnTo>
                  <a:pt x="3101" y="3312"/>
                </a:lnTo>
                <a:lnTo>
                  <a:pt x="2979" y="3323"/>
                </a:lnTo>
                <a:lnTo>
                  <a:pt x="2845" y="3323"/>
                </a:lnTo>
                <a:lnTo>
                  <a:pt x="2734" y="3323"/>
                </a:lnTo>
                <a:lnTo>
                  <a:pt x="2645" y="3323"/>
                </a:lnTo>
                <a:lnTo>
                  <a:pt x="2490" y="3256"/>
                </a:lnTo>
                <a:lnTo>
                  <a:pt x="2312" y="3234"/>
                </a:lnTo>
                <a:lnTo>
                  <a:pt x="2223" y="3234"/>
                </a:lnTo>
                <a:lnTo>
                  <a:pt x="2090" y="3212"/>
                </a:lnTo>
                <a:lnTo>
                  <a:pt x="1912" y="3190"/>
                </a:lnTo>
                <a:lnTo>
                  <a:pt x="1712" y="3167"/>
                </a:lnTo>
                <a:lnTo>
                  <a:pt x="1601" y="3156"/>
                </a:lnTo>
                <a:lnTo>
                  <a:pt x="1578" y="3145"/>
                </a:lnTo>
                <a:lnTo>
                  <a:pt x="1445" y="3123"/>
                </a:lnTo>
                <a:lnTo>
                  <a:pt x="1245" y="3101"/>
                </a:lnTo>
                <a:lnTo>
                  <a:pt x="1145" y="3078"/>
                </a:lnTo>
                <a:lnTo>
                  <a:pt x="1012" y="2989"/>
                </a:lnTo>
                <a:lnTo>
                  <a:pt x="945" y="2923"/>
                </a:lnTo>
                <a:lnTo>
                  <a:pt x="923" y="2856"/>
                </a:lnTo>
                <a:lnTo>
                  <a:pt x="901" y="2823"/>
                </a:lnTo>
                <a:lnTo>
                  <a:pt x="878" y="2734"/>
                </a:lnTo>
                <a:lnTo>
                  <a:pt x="867" y="2645"/>
                </a:lnTo>
                <a:lnTo>
                  <a:pt x="856" y="2600"/>
                </a:lnTo>
                <a:lnTo>
                  <a:pt x="845" y="2556"/>
                </a:lnTo>
                <a:lnTo>
                  <a:pt x="812" y="2445"/>
                </a:lnTo>
                <a:lnTo>
                  <a:pt x="801" y="2400"/>
                </a:lnTo>
                <a:lnTo>
                  <a:pt x="801" y="2311"/>
                </a:lnTo>
                <a:lnTo>
                  <a:pt x="778" y="2200"/>
                </a:lnTo>
                <a:lnTo>
                  <a:pt x="767" y="2089"/>
                </a:lnTo>
                <a:lnTo>
                  <a:pt x="767" y="2022"/>
                </a:lnTo>
                <a:lnTo>
                  <a:pt x="767" y="1956"/>
                </a:lnTo>
                <a:lnTo>
                  <a:pt x="767" y="1845"/>
                </a:lnTo>
                <a:lnTo>
                  <a:pt x="767" y="1733"/>
                </a:lnTo>
                <a:lnTo>
                  <a:pt x="767" y="1645"/>
                </a:lnTo>
                <a:lnTo>
                  <a:pt x="778" y="1489"/>
                </a:lnTo>
                <a:lnTo>
                  <a:pt x="789" y="1300"/>
                </a:lnTo>
                <a:lnTo>
                  <a:pt x="789" y="1200"/>
                </a:lnTo>
                <a:lnTo>
                  <a:pt x="801" y="1167"/>
                </a:lnTo>
                <a:lnTo>
                  <a:pt x="801" y="1100"/>
                </a:lnTo>
                <a:lnTo>
                  <a:pt x="801" y="1055"/>
                </a:lnTo>
                <a:lnTo>
                  <a:pt x="801" y="1011"/>
                </a:lnTo>
                <a:lnTo>
                  <a:pt x="789" y="922"/>
                </a:lnTo>
                <a:lnTo>
                  <a:pt x="778" y="855"/>
                </a:lnTo>
                <a:lnTo>
                  <a:pt x="734" y="744"/>
                </a:lnTo>
                <a:lnTo>
                  <a:pt x="712" y="655"/>
                </a:lnTo>
                <a:lnTo>
                  <a:pt x="689" y="589"/>
                </a:lnTo>
                <a:lnTo>
                  <a:pt x="667" y="555"/>
                </a:lnTo>
                <a:lnTo>
                  <a:pt x="545" y="455"/>
                </a:lnTo>
                <a:lnTo>
                  <a:pt x="345" y="344"/>
                </a:lnTo>
                <a:lnTo>
                  <a:pt x="212" y="255"/>
                </a:lnTo>
                <a:lnTo>
                  <a:pt x="112" y="222"/>
                </a:lnTo>
                <a:lnTo>
                  <a:pt x="0" y="200"/>
                </a:lnTo>
                <a:lnTo>
                  <a:pt x="12" y="166"/>
                </a:lnTo>
                <a:lnTo>
                  <a:pt x="34" y="133"/>
                </a:lnTo>
                <a:lnTo>
                  <a:pt x="34" y="66"/>
                </a:lnTo>
                <a:lnTo>
                  <a:pt x="56" y="22"/>
                </a:lnTo>
                <a:lnTo>
                  <a:pt x="89" y="11"/>
                </a:lnTo>
                <a:lnTo>
                  <a:pt x="112" y="0"/>
                </a:lnTo>
                <a:lnTo>
                  <a:pt x="200" y="0"/>
                </a:lnTo>
                <a:lnTo>
                  <a:pt x="267" y="0"/>
                </a:lnTo>
                <a:lnTo>
                  <a:pt x="356" y="0"/>
                </a:lnTo>
                <a:lnTo>
                  <a:pt x="478" y="0"/>
                </a:lnTo>
                <a:lnTo>
                  <a:pt x="612" y="0"/>
                </a:lnTo>
                <a:lnTo>
                  <a:pt x="678" y="11"/>
                </a:lnTo>
                <a:lnTo>
                  <a:pt x="745" y="33"/>
                </a:lnTo>
                <a:lnTo>
                  <a:pt x="901" y="100"/>
                </a:lnTo>
                <a:lnTo>
                  <a:pt x="1012" y="122"/>
                </a:lnTo>
                <a:lnTo>
                  <a:pt x="1145" y="144"/>
                </a:lnTo>
                <a:lnTo>
                  <a:pt x="1145" y="222"/>
                </a:lnTo>
                <a:lnTo>
                  <a:pt x="1301" y="289"/>
                </a:lnTo>
                <a:lnTo>
                  <a:pt x="1323" y="355"/>
                </a:lnTo>
                <a:lnTo>
                  <a:pt x="1412" y="355"/>
                </a:lnTo>
                <a:lnTo>
                  <a:pt x="1478" y="344"/>
                </a:lnTo>
                <a:lnTo>
                  <a:pt x="1478" y="300"/>
                </a:lnTo>
                <a:lnTo>
                  <a:pt x="1433" y="29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H="1">
            <a:off x="1981200" y="1981200"/>
            <a:ext cx="1524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990600" y="609600"/>
            <a:ext cx="740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Objects Correspond to Real World Constructs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022725" y="211772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student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927725" y="2117725"/>
            <a:ext cx="148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university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937125" y="287972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cashier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251325" y="356552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car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613525" y="35655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ATM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479925" y="4556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radio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6384925" y="4860925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sales report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6477000" y="5562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1857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(OO) Program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</a:t>
            </a:r>
          </a:p>
          <a:p>
            <a:pPr marL="685800" lvl="1" indent="-228600"/>
            <a:r>
              <a:rPr lang="en-US"/>
              <a:t>Defines:</a:t>
            </a:r>
          </a:p>
          <a:p>
            <a:pPr lvl="2" indent="-285750"/>
            <a:r>
              <a:rPr lang="en-US"/>
              <a:t>Characteristics of the data contained by objects of the class</a:t>
            </a:r>
          </a:p>
          <a:p>
            <a:pPr lvl="2" indent="-285750"/>
            <a:r>
              <a:rPr lang="en-US"/>
              <a:t>Functions that can be applied to the objects of the class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685800" y="4495800"/>
            <a:ext cx="8001000" cy="1828800"/>
          </a:xfrm>
          <a:prstGeom prst="rect">
            <a:avLst/>
          </a:prstGeom>
          <a:gradFill rotWithShape="0">
            <a:gsLst>
              <a:gs pos="0">
                <a:srgbClr val="93DBF5">
                  <a:gamma/>
                  <a:shade val="46275"/>
                  <a:invGamma/>
                </a:srgbClr>
              </a:gs>
              <a:gs pos="50000">
                <a:srgbClr val="93DBF5"/>
              </a:gs>
              <a:gs pos="100000">
                <a:srgbClr val="93DBF5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6613" name="Oval 5"/>
          <p:cNvSpPr>
            <a:spLocks noChangeArrowheads="1"/>
          </p:cNvSpPr>
          <p:nvPr/>
        </p:nvSpPr>
        <p:spPr bwMode="auto">
          <a:xfrm>
            <a:off x="1066800" y="4865688"/>
            <a:ext cx="2286000" cy="1171575"/>
          </a:xfrm>
          <a:prstGeom prst="ellipse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066800" y="5448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>
            <a:off x="2185988" y="4865688"/>
            <a:ext cx="0" cy="1166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16" name="Oval 8"/>
          <p:cNvSpPr>
            <a:spLocks noChangeArrowheads="1"/>
          </p:cNvSpPr>
          <p:nvPr/>
        </p:nvSpPr>
        <p:spPr bwMode="auto">
          <a:xfrm>
            <a:off x="1698625" y="5167313"/>
            <a:ext cx="1022350" cy="5238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 rot="-1271025">
            <a:off x="2481263" y="55800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 rot="-1271025">
            <a:off x="1295400" y="4970463"/>
            <a:ext cx="738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 rot="1271025" flipH="1">
            <a:off x="2538413" y="49704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 rot="1271025" flipH="1">
            <a:off x="1223963" y="55800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1747838" y="5210175"/>
            <a:ext cx="19367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V="1">
            <a:off x="1747838" y="5599113"/>
            <a:ext cx="1936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 flipH="1">
            <a:off x="2525713" y="5210175"/>
            <a:ext cx="1952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H="1" flipV="1">
            <a:off x="2525713" y="5599113"/>
            <a:ext cx="195262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5" name="Oval 17"/>
          <p:cNvSpPr>
            <a:spLocks noChangeArrowheads="1"/>
          </p:cNvSpPr>
          <p:nvPr/>
        </p:nvSpPr>
        <p:spPr bwMode="auto">
          <a:xfrm>
            <a:off x="3505200" y="4865688"/>
            <a:ext cx="2286000" cy="1171575"/>
          </a:xfrm>
          <a:prstGeom prst="ellipse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6" name="Line 18"/>
          <p:cNvSpPr>
            <a:spLocks noChangeShapeType="1"/>
          </p:cNvSpPr>
          <p:nvPr/>
        </p:nvSpPr>
        <p:spPr bwMode="auto">
          <a:xfrm>
            <a:off x="3505200" y="5448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7" name="Line 19"/>
          <p:cNvSpPr>
            <a:spLocks noChangeShapeType="1"/>
          </p:cNvSpPr>
          <p:nvPr/>
        </p:nvSpPr>
        <p:spPr bwMode="auto">
          <a:xfrm flipH="1">
            <a:off x="4624388" y="4865688"/>
            <a:ext cx="0" cy="1166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28" name="Oval 20"/>
          <p:cNvSpPr>
            <a:spLocks noChangeArrowheads="1"/>
          </p:cNvSpPr>
          <p:nvPr/>
        </p:nvSpPr>
        <p:spPr bwMode="auto">
          <a:xfrm>
            <a:off x="4137025" y="5167313"/>
            <a:ext cx="1022350" cy="5238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 rot="-1271025">
            <a:off x="4919663" y="55800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 rot="-1271025">
            <a:off x="3733800" y="4970463"/>
            <a:ext cx="738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 rot="1271025" flipH="1">
            <a:off x="4976813" y="49704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 rot="1271025" flipH="1">
            <a:off x="3662363" y="5580063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>
            <a:off x="4186238" y="5210175"/>
            <a:ext cx="19367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 flipV="1">
            <a:off x="4186238" y="5599113"/>
            <a:ext cx="193675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5" name="Line 27"/>
          <p:cNvSpPr>
            <a:spLocks noChangeShapeType="1"/>
          </p:cNvSpPr>
          <p:nvPr/>
        </p:nvSpPr>
        <p:spPr bwMode="auto">
          <a:xfrm flipH="1">
            <a:off x="4964113" y="5210175"/>
            <a:ext cx="1952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6" name="Line 28"/>
          <p:cNvSpPr>
            <a:spLocks noChangeShapeType="1"/>
          </p:cNvSpPr>
          <p:nvPr/>
        </p:nvSpPr>
        <p:spPr bwMode="auto">
          <a:xfrm flipH="1" flipV="1">
            <a:off x="4964113" y="5599113"/>
            <a:ext cx="195262" cy="9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943600" y="4848225"/>
            <a:ext cx="2286000" cy="1171575"/>
          </a:xfrm>
          <a:prstGeom prst="ellipse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8" name="Line 30"/>
          <p:cNvSpPr>
            <a:spLocks noChangeShapeType="1"/>
          </p:cNvSpPr>
          <p:nvPr/>
        </p:nvSpPr>
        <p:spPr bwMode="auto">
          <a:xfrm>
            <a:off x="5943600" y="54308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39" name="Line 31"/>
          <p:cNvSpPr>
            <a:spLocks noChangeShapeType="1"/>
          </p:cNvSpPr>
          <p:nvPr/>
        </p:nvSpPr>
        <p:spPr bwMode="auto">
          <a:xfrm flipH="1">
            <a:off x="7062788" y="4848225"/>
            <a:ext cx="0" cy="1166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6575425" y="5149850"/>
            <a:ext cx="1022350" cy="5238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</p:txBody>
      </p:sp>
      <p:sp>
        <p:nvSpPr>
          <p:cNvPr id="196641" name="Text Box 33"/>
          <p:cNvSpPr txBox="1">
            <a:spLocks noChangeArrowheads="1"/>
          </p:cNvSpPr>
          <p:nvPr/>
        </p:nvSpPr>
        <p:spPr bwMode="auto">
          <a:xfrm rot="-1271025">
            <a:off x="7358063" y="5562600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 rot="-1271025">
            <a:off x="6172200" y="4953000"/>
            <a:ext cx="738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 rot="1271025" flipH="1">
            <a:off x="7415213" y="4953000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 rot="1271025" flipH="1">
            <a:off x="6100763" y="5562600"/>
            <a:ext cx="738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6624638" y="5192713"/>
            <a:ext cx="19367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46" name="Line 38"/>
          <p:cNvSpPr>
            <a:spLocks noChangeShapeType="1"/>
          </p:cNvSpPr>
          <p:nvPr/>
        </p:nvSpPr>
        <p:spPr bwMode="auto">
          <a:xfrm flipV="1">
            <a:off x="6624638" y="5581650"/>
            <a:ext cx="193675" cy="9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47" name="Line 39"/>
          <p:cNvSpPr>
            <a:spLocks noChangeShapeType="1"/>
          </p:cNvSpPr>
          <p:nvPr/>
        </p:nvSpPr>
        <p:spPr bwMode="auto">
          <a:xfrm flipH="1">
            <a:off x="7402513" y="5192713"/>
            <a:ext cx="1952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48" name="Line 40"/>
          <p:cNvSpPr>
            <a:spLocks noChangeShapeType="1"/>
          </p:cNvSpPr>
          <p:nvPr/>
        </p:nvSpPr>
        <p:spPr bwMode="auto">
          <a:xfrm flipH="1" flipV="1">
            <a:off x="7402513" y="5581650"/>
            <a:ext cx="195262" cy="9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6649" name="Text Box 41"/>
          <p:cNvSpPr txBox="1">
            <a:spLocks noChangeArrowheads="1"/>
          </p:cNvSpPr>
          <p:nvPr/>
        </p:nvSpPr>
        <p:spPr bwMode="auto">
          <a:xfrm>
            <a:off x="685800" y="4495800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530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i="1" dirty="0" smtClean="0"/>
              <a:t>class is a blueprint that describes an object and </a:t>
            </a:r>
            <a:r>
              <a:rPr lang="en-US" b="1" dirty="0" smtClean="0"/>
              <a:t>defines attributes and operations for the object</a:t>
            </a:r>
          </a:p>
          <a:p>
            <a:r>
              <a:rPr lang="en-US" b="1" dirty="0" smtClean="0"/>
              <a:t>Classes use </a:t>
            </a:r>
            <a:r>
              <a:rPr lang="en-US" b="1" i="1" dirty="0" smtClean="0"/>
              <a:t>abstraction to make available only the </a:t>
            </a:r>
            <a:r>
              <a:rPr lang="en-US" b="1" dirty="0" smtClean="0"/>
              <a:t>elements essential to defining the object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Classes use </a:t>
            </a:r>
            <a:r>
              <a:rPr lang="en-US" b="1" i="1" dirty="0" smtClean="0"/>
              <a:t>encapsulation to enforce an abstraction</a:t>
            </a:r>
          </a:p>
        </p:txBody>
      </p:sp>
    </p:spTree>
    <p:extLst>
      <p:ext uri="{BB962C8B-B14F-4D97-AF65-F5344CB8AC3E}">
        <p14:creationId xmlns:p14="http://schemas.microsoft.com/office/powerpoint/2010/main" val="13644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3321050" y="1758950"/>
            <a:ext cx="1435100" cy="673100"/>
            <a:chOff x="2092" y="1108"/>
            <a:chExt cx="904" cy="424"/>
          </a:xfrm>
        </p:grpSpPr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2092" y="1108"/>
              <a:ext cx="904" cy="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2268" y="1161"/>
              <a:ext cx="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800">
                  <a:latin typeface="Arial Unicode MS" pitchFamily="34" charset="-128"/>
                </a:rPr>
                <a:t>DOG</a:t>
              </a:r>
            </a:p>
          </p:txBody>
        </p:sp>
      </p:grp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971800" y="6858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Class Example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938713" y="1766888"/>
            <a:ext cx="3897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Arial Unicode MS" pitchFamily="34" charset="-128"/>
              </a:rPr>
              <a:t>DOG(COLOR, SPEED)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1905000" y="2438400"/>
            <a:ext cx="20574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962400" y="2438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3962400" y="2438400"/>
            <a:ext cx="23622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371600" y="4343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Arial Unicode MS" pitchFamily="34" charset="-128"/>
              </a:rPr>
              <a:t>MILLE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695700" y="4343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 Unicode MS" pitchFamily="34" charset="-128"/>
              </a:rPr>
              <a:t>PUPPY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172200" y="4267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 Unicode MS" pitchFamily="34" charset="-128"/>
              </a:rPr>
              <a:t>SNOOPY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457200" y="2085975"/>
            <a:ext cx="2133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 Unicode MS" pitchFamily="34" charset="-128"/>
              </a:rPr>
              <a:t>instance-of relationship</a:t>
            </a:r>
            <a:endParaRPr lang="en-US" sz="2800" b="1">
              <a:latin typeface="Arial Unicode MS" pitchFamily="34" charset="-128"/>
            </a:endParaRPr>
          </a:p>
          <a:p>
            <a:pPr eaLnBrk="0" hangingPunct="0">
              <a:spcBef>
                <a:spcPct val="50000"/>
              </a:spcBef>
            </a:pPr>
            <a:endParaRPr lang="en-US" sz="2800" b="1">
              <a:latin typeface="Arial Unicode MS" pitchFamily="34" charset="-128"/>
            </a:endParaRP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905000" y="2438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443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752600" y="762000"/>
            <a:ext cx="537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Class Hierarchy Example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663950" y="17589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4541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7401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0261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45720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H="1">
            <a:off x="22098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45720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2098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5720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68580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3768725" y="1843088"/>
            <a:ext cx="150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Arial Unicode MS" pitchFamily="34" charset="-128"/>
              </a:rPr>
              <a:t>ANIMAL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1584325" y="3519488"/>
            <a:ext cx="1033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Arial Unicode MS" pitchFamily="34" charset="-128"/>
              </a:rPr>
              <a:t>BIRD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098925" y="3519488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Arial Unicode MS" pitchFamily="34" charset="-128"/>
              </a:rPr>
              <a:t>DOG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6384925" y="35814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Arial Unicode MS" pitchFamily="34" charset="-128"/>
              </a:rPr>
              <a:t>FISH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1524000" y="48006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 Unicode MS" pitchFamily="34" charset="-128"/>
              </a:rPr>
              <a:t>POLLY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962400" y="4876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 Unicode MS" pitchFamily="34" charset="-128"/>
              </a:rPr>
              <a:t>MILLIE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6172200" y="4876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 Unicode MS" pitchFamily="34" charset="-128"/>
              </a:rPr>
              <a:t>MOBY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1066800" y="1781175"/>
            <a:ext cx="2133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 Unicode MS" pitchFamily="34" charset="-128"/>
              </a:rPr>
              <a:t>IS-A-Kind of   relationship</a:t>
            </a:r>
            <a:endParaRPr lang="en-US" sz="2800" b="1">
              <a:latin typeface="Arial Unicode MS" pitchFamily="34" charset="-128"/>
            </a:endParaRPr>
          </a:p>
          <a:p>
            <a:pPr eaLnBrk="0" hangingPunct="0">
              <a:spcBef>
                <a:spcPct val="50000"/>
              </a:spcBef>
            </a:pPr>
            <a:endParaRPr lang="en-US" sz="2800" b="1">
              <a:latin typeface="Arial Unicode MS" pitchFamily="34" charset="-128"/>
            </a:endParaRPr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667000" y="2286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33400" y="5792788"/>
            <a:ext cx="518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Arial Unicode MS" pitchFamily="34" charset="-128"/>
              </a:rPr>
              <a:t>GENERALIZATION-SPECIALIZATION RELATIONSHIP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0" y="41910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Arial Unicode MS" pitchFamily="34" charset="-128"/>
              </a:rPr>
              <a:t>instance-of relationship</a:t>
            </a:r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1447800" y="4495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3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209800" y="609600"/>
            <a:ext cx="461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800" b="1" u="sng">
              <a:latin typeface="Times New Roman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663950" y="1758950"/>
            <a:ext cx="21209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301750" y="3435350"/>
            <a:ext cx="18161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740150" y="3435350"/>
            <a:ext cx="16637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026150" y="3435350"/>
            <a:ext cx="1663700" cy="1054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45720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22098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45720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3768725" y="1843088"/>
            <a:ext cx="186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STUDENT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355725" y="3429000"/>
            <a:ext cx="1997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UNDER-GRADUATE</a:t>
            </a:r>
          </a:p>
          <a:p>
            <a:pPr eaLnBrk="0" hangingPunct="0"/>
            <a:r>
              <a:rPr lang="en-US" sz="2000" b="1"/>
              <a:t>STUDENT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802063" y="3581400"/>
            <a:ext cx="1539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MBA STUDENT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6156325" y="3581400"/>
            <a:ext cx="1387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PH.D.</a:t>
            </a:r>
          </a:p>
          <a:p>
            <a:pPr eaLnBrk="0" hangingPunct="0"/>
            <a:r>
              <a:rPr lang="en-US" sz="2000" b="1"/>
              <a:t>STUDENT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1066800" y="1781175"/>
            <a:ext cx="2133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IS-A-Kind of   relationship</a:t>
            </a:r>
            <a:endParaRPr lang="en-US" sz="2800" b="1"/>
          </a:p>
          <a:p>
            <a:pPr eaLnBrk="0" hangingPunct="0">
              <a:spcBef>
                <a:spcPct val="50000"/>
              </a:spcBef>
            </a:pPr>
            <a:endParaRPr lang="en-US" sz="2800" b="1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2667000" y="2286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219200" y="685800"/>
            <a:ext cx="638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Class Hierarchy: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572376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Terminology 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Encapsulation </a:t>
            </a:r>
          </a:p>
          <a:p>
            <a:r>
              <a:rPr lang="en-US" altLang="en-US"/>
              <a:t>Inheritance</a:t>
            </a:r>
          </a:p>
          <a:p>
            <a:r>
              <a:rPr lang="en-US" altLang="en-US"/>
              <a:t>Polymorphism</a:t>
            </a:r>
          </a:p>
          <a:p>
            <a:r>
              <a:rPr lang="en-US" altLang="en-US"/>
              <a:t>Reusable Classes</a:t>
            </a:r>
          </a:p>
          <a:p>
            <a:r>
              <a:rPr lang="en-US" altLang="en-US"/>
              <a:t>Multitier Applications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168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Combination of characteristics of an object along with its behavior in "one package"</a:t>
            </a:r>
          </a:p>
          <a:p>
            <a:r>
              <a:rPr lang="en-US" altLang="en-US"/>
              <a:t>Cannot make object do anything it does not already "know" how to do</a:t>
            </a:r>
          </a:p>
          <a:p>
            <a:r>
              <a:rPr lang="en-US" altLang="en-US"/>
              <a:t>Cannot make up new properties, methods, or events</a:t>
            </a:r>
          </a:p>
          <a:p>
            <a:r>
              <a:rPr lang="en-US" altLang="en-US"/>
              <a:t>Sometimes referred to as data hiding; an object can expose only those data elements and procedures that it wishes</a:t>
            </a:r>
          </a:p>
        </p:txBody>
      </p:sp>
    </p:spTree>
    <p:extLst>
      <p:ext uri="{BB962C8B-B14F-4D97-AF65-F5344CB8AC3E}">
        <p14:creationId xmlns:p14="http://schemas.microsoft.com/office/powerpoint/2010/main" val="29608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2220913" y="2513013"/>
            <a:ext cx="5029200" cy="2971800"/>
          </a:xfrm>
          <a:prstGeom prst="rect">
            <a:avLst/>
          </a:prstGeom>
          <a:gradFill rotWithShape="0">
            <a:gsLst>
              <a:gs pos="0">
                <a:srgbClr val="93DBF5">
                  <a:gamma/>
                  <a:shade val="46275"/>
                  <a:invGamma/>
                </a:srgbClr>
              </a:gs>
              <a:gs pos="50000">
                <a:srgbClr val="93DBF5"/>
              </a:gs>
              <a:gs pos="100000">
                <a:srgbClr val="93DBF5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3440113" y="3046413"/>
            <a:ext cx="3581400" cy="1836737"/>
          </a:xfrm>
          <a:prstGeom prst="ellipse">
            <a:avLst/>
          </a:prstGeom>
          <a:gradFill rotWithShape="0">
            <a:gsLst>
              <a:gs pos="0">
                <a:srgbClr val="FF7C80">
                  <a:gamma/>
                  <a:shade val="46275"/>
                  <a:invGamma/>
                </a:srgbClr>
              </a:gs>
              <a:gs pos="5000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3440113" y="39608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5192713" y="30464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45" name="Oval 9"/>
          <p:cNvSpPr>
            <a:spLocks noChangeArrowheads="1"/>
          </p:cNvSpPr>
          <p:nvPr/>
        </p:nvSpPr>
        <p:spPr bwMode="auto">
          <a:xfrm>
            <a:off x="4430713" y="3521075"/>
            <a:ext cx="1600200" cy="82073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Data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 rot="-1271025">
            <a:off x="5584825" y="427355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 rot="-1271025">
            <a:off x="3821113" y="3198813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 rot="1271025" flipH="1">
            <a:off x="5661025" y="3198813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 rot="1271025" flipH="1">
            <a:off x="3756025" y="419735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</a:t>
            </a: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4506913" y="35877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 flipV="1">
            <a:off x="4506913" y="41973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>
            <a:off x="5726113" y="35877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 flipV="1">
            <a:off x="5726113" y="41973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54" name="AutoShape 18"/>
          <p:cNvSpPr>
            <a:spLocks noChangeArrowheads="1"/>
          </p:cNvSpPr>
          <p:nvPr/>
        </p:nvSpPr>
        <p:spPr bwMode="auto">
          <a:xfrm>
            <a:off x="1992313" y="3359150"/>
            <a:ext cx="1752600" cy="17526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DA3D"/>
              </a:gs>
              <a:gs pos="100000">
                <a:srgbClr val="FFDA3D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2068513" y="396875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Message</a:t>
            </a:r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2220913" y="2587625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64315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10752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Ability to create a new class from an existing class</a:t>
            </a:r>
          </a:p>
          <a:p>
            <a:pPr lvl="1"/>
            <a:r>
              <a:rPr lang="en-US" altLang="en-US"/>
              <a:t> Original class is called Base Class, Superclass, or Parent Class</a:t>
            </a:r>
          </a:p>
          <a:p>
            <a:pPr lvl="1"/>
            <a:r>
              <a:rPr lang="en-US" altLang="en-US"/>
              <a:t>Inherited class is called Subclass, Derived Class, or Child Class</a:t>
            </a:r>
          </a:p>
          <a:p>
            <a:r>
              <a:rPr lang="en-US" altLang="en-US"/>
              <a:t>For example, each form created is inherited from the existing Form class</a:t>
            </a:r>
          </a:p>
          <a:p>
            <a:r>
              <a:rPr lang="en-US" altLang="en-US"/>
              <a:t>Purpose of inheritance is reusability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0" name="Rectangle 10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(continued)</a:t>
            </a:r>
          </a:p>
        </p:txBody>
      </p:sp>
      <p:sp>
        <p:nvSpPr>
          <p:cNvPr id="150541" name="Rectangle 10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Examine first line of code for a form in the Editor</a:t>
            </a:r>
          </a:p>
        </p:txBody>
      </p:sp>
      <p:sp>
        <p:nvSpPr>
          <p:cNvPr id="150532" name="Text Box 1028"/>
          <p:cNvSpPr txBox="1">
            <a:spLocks noChangeArrowheads="1"/>
          </p:cNvSpPr>
          <p:nvPr/>
        </p:nvSpPr>
        <p:spPr bwMode="auto">
          <a:xfrm>
            <a:off x="771525" y="4038600"/>
            <a:ext cx="6238875" cy="958850"/>
          </a:xfrm>
          <a:prstGeom prst="rect">
            <a:avLst/>
          </a:prstGeom>
          <a:solidFill>
            <a:srgbClr val="CBE5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effectLst/>
              </a:rPr>
              <a:t>Public Class Form1</a:t>
            </a:r>
          </a:p>
          <a:p>
            <a:pPr eaLnBrk="1" hangingPunct="1"/>
            <a:r>
              <a:rPr lang="en-US" altLang="en-US" sz="2800">
                <a:effectLst/>
              </a:rPr>
              <a:t>	Inherits System.Windows.Forms.Form</a:t>
            </a:r>
          </a:p>
        </p:txBody>
      </p:sp>
      <p:sp>
        <p:nvSpPr>
          <p:cNvPr id="150534" name="Text Box 1030"/>
          <p:cNvSpPr txBox="1">
            <a:spLocks noChangeArrowheads="1"/>
          </p:cNvSpPr>
          <p:nvPr/>
        </p:nvSpPr>
        <p:spPr bwMode="auto">
          <a:xfrm>
            <a:off x="685800" y="3101975"/>
            <a:ext cx="740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161F42"/>
                </a:solidFill>
                <a:effectLst/>
                <a:latin typeface="Arial" pitchFamily="34" charset="0"/>
              </a:rPr>
              <a:t>Inherited Class: Subclass, Derived Class,</a:t>
            </a:r>
            <a:r>
              <a:rPr lang="en-US" altLang="en-US">
                <a:effectLst/>
                <a:latin typeface="Arial" pitchFamily="34" charset="0"/>
              </a:rPr>
              <a:t> </a:t>
            </a:r>
            <a:r>
              <a:rPr lang="en-US" altLang="en-US">
                <a:solidFill>
                  <a:srgbClr val="161F42"/>
                </a:solidFill>
                <a:effectLst/>
                <a:latin typeface="Arial" pitchFamily="34" charset="0"/>
              </a:rPr>
              <a:t>Child Class</a:t>
            </a:r>
          </a:p>
        </p:txBody>
      </p:sp>
      <p:sp>
        <p:nvSpPr>
          <p:cNvPr id="150535" name="Text Box 1031"/>
          <p:cNvSpPr txBox="1">
            <a:spLocks noChangeArrowheads="1"/>
          </p:cNvSpPr>
          <p:nvPr/>
        </p:nvSpPr>
        <p:spPr bwMode="auto">
          <a:xfrm>
            <a:off x="1296988" y="5753100"/>
            <a:ext cx="759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161F42"/>
                </a:solidFill>
                <a:effectLst/>
                <a:latin typeface="Arial" pitchFamily="34" charset="0"/>
              </a:rPr>
              <a:t>Original Class: Base Class, Superclass, Parent Class</a:t>
            </a:r>
          </a:p>
        </p:txBody>
      </p:sp>
      <p:sp>
        <p:nvSpPr>
          <p:cNvPr id="150536" name="Line 1032"/>
          <p:cNvSpPr>
            <a:spLocks noChangeShapeType="1"/>
          </p:cNvSpPr>
          <p:nvPr/>
        </p:nvSpPr>
        <p:spPr bwMode="auto">
          <a:xfrm>
            <a:off x="1685925" y="3505200"/>
            <a:ext cx="1209675" cy="6238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37" name="Line 1033"/>
          <p:cNvSpPr>
            <a:spLocks noChangeShapeType="1"/>
          </p:cNvSpPr>
          <p:nvPr/>
        </p:nvSpPr>
        <p:spPr bwMode="auto">
          <a:xfrm flipV="1">
            <a:off x="4208463" y="5253038"/>
            <a:ext cx="515937" cy="5857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0539" name="AutoShape 1035"/>
          <p:cNvSpPr>
            <a:spLocks/>
          </p:cNvSpPr>
          <p:nvPr/>
        </p:nvSpPr>
        <p:spPr bwMode="auto">
          <a:xfrm rot="-5400000">
            <a:off x="4596606" y="2951957"/>
            <a:ext cx="300037" cy="4311650"/>
          </a:xfrm>
          <a:prstGeom prst="leftBrace">
            <a:avLst>
              <a:gd name="adj1" fmla="val 11975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3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Example</a:t>
            </a:r>
          </a:p>
        </p:txBody>
      </p:sp>
      <p:sp>
        <p:nvSpPr>
          <p:cNvPr id="151574" name="Rectangle 10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 Class</a:t>
            </a:r>
          </a:p>
          <a:p>
            <a:pPr lvl="1"/>
            <a:r>
              <a:rPr lang="en-US" altLang="en-US"/>
              <a:t>Person</a:t>
            </a:r>
          </a:p>
          <a:p>
            <a:r>
              <a:rPr lang="en-US" altLang="en-US"/>
              <a:t>Subclasses</a:t>
            </a:r>
          </a:p>
          <a:p>
            <a:pPr lvl="1"/>
            <a:r>
              <a:rPr lang="en-US" altLang="en-US"/>
              <a:t>Employee</a:t>
            </a:r>
          </a:p>
          <a:p>
            <a:pPr lvl="1"/>
            <a:r>
              <a:rPr lang="en-US" altLang="en-US"/>
              <a:t>Customer</a:t>
            </a:r>
          </a:p>
          <a:p>
            <a:pPr lvl="1"/>
            <a:r>
              <a:rPr lang="en-US" altLang="en-US"/>
              <a:t>Student</a:t>
            </a:r>
          </a:p>
        </p:txBody>
      </p:sp>
      <p:grpSp>
        <p:nvGrpSpPr>
          <p:cNvPr id="151572" name="Group 1044"/>
          <p:cNvGrpSpPr>
            <a:grpSpLocks/>
          </p:cNvGrpSpPr>
          <p:nvPr/>
        </p:nvGrpSpPr>
        <p:grpSpPr bwMode="auto">
          <a:xfrm>
            <a:off x="3581400" y="2286000"/>
            <a:ext cx="4953000" cy="3810000"/>
            <a:chOff x="2352" y="1344"/>
            <a:chExt cx="3120" cy="2400"/>
          </a:xfrm>
        </p:grpSpPr>
        <p:sp>
          <p:nvSpPr>
            <p:cNvPr id="151556" name="AutoShape 1028"/>
            <p:cNvSpPr>
              <a:spLocks noChangeArrowheads="1"/>
            </p:cNvSpPr>
            <p:nvPr/>
          </p:nvSpPr>
          <p:spPr bwMode="auto">
            <a:xfrm>
              <a:off x="3456" y="1344"/>
              <a:ext cx="912" cy="110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000">
                  <a:effectLst/>
                  <a:latin typeface="Arial" pitchFamily="34" charset="0"/>
                </a:rPr>
                <a:t> </a:t>
              </a:r>
              <a:r>
                <a:rPr lang="en-US" altLang="en-US" b="1">
                  <a:effectLst/>
                  <a:latin typeface="Arial" pitchFamily="34" charset="0"/>
                </a:rPr>
                <a:t>Person</a:t>
              </a:r>
              <a:endParaRPr lang="en-US" altLang="en-US" sz="2000">
                <a:effectLst/>
                <a:latin typeface="Arial" pitchFamily="34" charset="0"/>
              </a:endParaRPr>
            </a:p>
            <a:p>
              <a:r>
                <a:rPr lang="en-US" altLang="en-US" sz="2000">
                  <a:effectLst/>
                  <a:latin typeface="Arial" pitchFamily="34" charset="0"/>
                </a:rPr>
                <a:t>-Name</a:t>
              </a:r>
            </a:p>
            <a:p>
              <a:r>
                <a:rPr lang="en-US" altLang="en-US" sz="2000">
                  <a:effectLst/>
                  <a:latin typeface="Arial" pitchFamily="34" charset="0"/>
                </a:rPr>
                <a:t>-Address</a:t>
              </a:r>
            </a:p>
            <a:p>
              <a:r>
                <a:rPr lang="en-US" altLang="en-US" sz="2000">
                  <a:effectLst/>
                  <a:latin typeface="Arial" pitchFamily="34" charset="0"/>
                </a:rPr>
                <a:t>-Phone</a:t>
              </a:r>
            </a:p>
            <a:p>
              <a:endParaRPr lang="en-US" altLang="en-US" sz="2000">
                <a:effectLst/>
                <a:latin typeface="Arial" pitchFamily="34" charset="0"/>
              </a:endParaRPr>
            </a:p>
          </p:txBody>
        </p:sp>
        <p:sp>
          <p:nvSpPr>
            <p:cNvPr id="151557" name="AutoShape 1029"/>
            <p:cNvSpPr>
              <a:spLocks noChangeArrowheads="1"/>
            </p:cNvSpPr>
            <p:nvPr/>
          </p:nvSpPr>
          <p:spPr bwMode="auto">
            <a:xfrm>
              <a:off x="2352" y="3024"/>
              <a:ext cx="912" cy="720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r>
                <a:rPr lang="en-US" altLang="en-US" sz="2000" b="1">
                  <a:effectLst/>
                  <a:latin typeface="Arial" pitchFamily="34" charset="0"/>
                </a:rPr>
                <a:t>Employee</a:t>
              </a:r>
              <a:endParaRPr lang="en-US" altLang="en-US" sz="2000">
                <a:effectLst/>
                <a:latin typeface="Arial" pitchFamily="34" charset="0"/>
              </a:endParaRPr>
            </a:p>
          </p:txBody>
        </p:sp>
        <p:sp>
          <p:nvSpPr>
            <p:cNvPr id="151558" name="AutoShape 1030"/>
            <p:cNvSpPr>
              <a:spLocks noChangeArrowheads="1"/>
            </p:cNvSpPr>
            <p:nvPr/>
          </p:nvSpPr>
          <p:spPr bwMode="auto">
            <a:xfrm>
              <a:off x="4560" y="3024"/>
              <a:ext cx="912" cy="720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r>
                <a:rPr lang="en-US" altLang="en-US" sz="2000" b="1">
                  <a:effectLst/>
                  <a:latin typeface="Arial" pitchFamily="34" charset="0"/>
                </a:rPr>
                <a:t>Student</a:t>
              </a:r>
              <a:endParaRPr lang="en-US" altLang="en-US" sz="2000">
                <a:effectLst/>
                <a:latin typeface="Arial" pitchFamily="34" charset="0"/>
              </a:endParaRPr>
            </a:p>
          </p:txBody>
        </p:sp>
        <p:sp>
          <p:nvSpPr>
            <p:cNvPr id="151559" name="AutoShape 1031"/>
            <p:cNvSpPr>
              <a:spLocks noChangeArrowheads="1"/>
            </p:cNvSpPr>
            <p:nvPr/>
          </p:nvSpPr>
          <p:spPr bwMode="auto">
            <a:xfrm>
              <a:off x="3456" y="3024"/>
              <a:ext cx="912" cy="720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r>
                <a:rPr lang="en-US" altLang="en-US" sz="2000" b="1">
                  <a:effectLst/>
                  <a:latin typeface="Arial" pitchFamily="34" charset="0"/>
                </a:rPr>
                <a:t>Customer</a:t>
              </a:r>
              <a:endParaRPr lang="en-US" altLang="en-US" sz="2000">
                <a:effectLst/>
                <a:latin typeface="Arial" pitchFamily="34" charset="0"/>
              </a:endParaRPr>
            </a:p>
          </p:txBody>
        </p:sp>
        <p:sp>
          <p:nvSpPr>
            <p:cNvPr id="151560" name="Line 1032"/>
            <p:cNvSpPr>
              <a:spLocks noChangeShapeType="1"/>
            </p:cNvSpPr>
            <p:nvPr/>
          </p:nvSpPr>
          <p:spPr bwMode="auto">
            <a:xfrm>
              <a:off x="3456" y="162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61" name="Line 1033"/>
            <p:cNvSpPr>
              <a:spLocks noChangeShapeType="1"/>
            </p:cNvSpPr>
            <p:nvPr/>
          </p:nvSpPr>
          <p:spPr bwMode="auto">
            <a:xfrm>
              <a:off x="2352" y="326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62" name="Line 1034"/>
            <p:cNvSpPr>
              <a:spLocks noChangeShapeType="1"/>
            </p:cNvSpPr>
            <p:nvPr/>
          </p:nvSpPr>
          <p:spPr bwMode="auto">
            <a:xfrm>
              <a:off x="3456" y="326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63" name="Line 1035"/>
            <p:cNvSpPr>
              <a:spLocks noChangeShapeType="1"/>
            </p:cNvSpPr>
            <p:nvPr/>
          </p:nvSpPr>
          <p:spPr bwMode="auto">
            <a:xfrm>
              <a:off x="4560" y="326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151564" name="AutoShape 1036"/>
            <p:cNvCxnSpPr>
              <a:cxnSpLocks noChangeShapeType="1"/>
              <a:stCxn id="151559" idx="0"/>
              <a:endCxn id="151556" idx="2"/>
            </p:cNvCxnSpPr>
            <p:nvPr/>
          </p:nvCxnSpPr>
          <p:spPr bwMode="auto">
            <a:xfrm flipV="1">
              <a:off x="3912" y="2448"/>
              <a:ext cx="0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565" name="AutoShape 1037"/>
            <p:cNvCxnSpPr>
              <a:cxnSpLocks noChangeShapeType="1"/>
              <a:stCxn id="151557" idx="0"/>
            </p:cNvCxnSpPr>
            <p:nvPr/>
          </p:nvCxnSpPr>
          <p:spPr bwMode="auto">
            <a:xfrm rot="16200000">
              <a:off x="3192" y="2304"/>
              <a:ext cx="336" cy="110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567" name="AutoShape 1039"/>
            <p:cNvCxnSpPr>
              <a:cxnSpLocks noChangeShapeType="1"/>
              <a:stCxn id="151558" idx="0"/>
            </p:cNvCxnSpPr>
            <p:nvPr/>
          </p:nvCxnSpPr>
          <p:spPr bwMode="auto">
            <a:xfrm rot="5400000" flipH="1">
              <a:off x="4296" y="2304"/>
              <a:ext cx="336" cy="110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568" name="Line 1040"/>
            <p:cNvSpPr>
              <a:spLocks noChangeShapeType="1"/>
            </p:cNvSpPr>
            <p:nvPr/>
          </p:nvSpPr>
          <p:spPr bwMode="auto">
            <a:xfrm>
              <a:off x="3456" y="2256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69" name="Line 1041"/>
            <p:cNvSpPr>
              <a:spLocks noChangeShapeType="1"/>
            </p:cNvSpPr>
            <p:nvPr/>
          </p:nvSpPr>
          <p:spPr bwMode="auto">
            <a:xfrm>
              <a:off x="2352" y="350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70" name="Line 1042"/>
            <p:cNvSpPr>
              <a:spLocks noChangeShapeType="1"/>
            </p:cNvSpPr>
            <p:nvPr/>
          </p:nvSpPr>
          <p:spPr bwMode="auto">
            <a:xfrm>
              <a:off x="3456" y="350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71" name="Line 1043"/>
            <p:cNvSpPr>
              <a:spLocks noChangeShapeType="1"/>
            </p:cNvSpPr>
            <p:nvPr/>
          </p:nvSpPr>
          <p:spPr bwMode="auto">
            <a:xfrm>
              <a:off x="4560" y="350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1575" name="Line 1047"/>
          <p:cNvSpPr>
            <a:spLocks noChangeShapeType="1"/>
          </p:cNvSpPr>
          <p:nvPr/>
        </p:nvSpPr>
        <p:spPr bwMode="auto">
          <a:xfrm flipH="1">
            <a:off x="4778375" y="3733800"/>
            <a:ext cx="500063" cy="1219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1576" name="Text Box 1048"/>
          <p:cNvSpPr txBox="1">
            <a:spLocks noChangeArrowheads="1"/>
          </p:cNvSpPr>
          <p:nvPr/>
        </p:nvSpPr>
        <p:spPr bwMode="auto">
          <a:xfrm>
            <a:off x="3575050" y="3841750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</a:p>
        </p:txBody>
      </p:sp>
      <p:sp>
        <p:nvSpPr>
          <p:cNvPr id="151577" name="Line 1049"/>
          <p:cNvSpPr>
            <a:spLocks noChangeShapeType="1"/>
          </p:cNvSpPr>
          <p:nvPr/>
        </p:nvSpPr>
        <p:spPr bwMode="auto">
          <a:xfrm flipH="1">
            <a:off x="5930900" y="4113213"/>
            <a:ext cx="0" cy="8064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1578" name="Line 1050"/>
          <p:cNvSpPr>
            <a:spLocks noChangeShapeType="1"/>
          </p:cNvSpPr>
          <p:nvPr/>
        </p:nvSpPr>
        <p:spPr bwMode="auto">
          <a:xfrm>
            <a:off x="6845300" y="3757613"/>
            <a:ext cx="498475" cy="11620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4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819400" y="762000"/>
            <a:ext cx="293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Inheritance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663950" y="1758950"/>
            <a:ext cx="17399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4541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1973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635750" y="3435350"/>
            <a:ext cx="16637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4572000" y="243840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>
            <a:off x="22098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4572000" y="2438400"/>
            <a:ext cx="2362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2098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0292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7467600" y="4114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3768725" y="1843088"/>
            <a:ext cx="150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ANIMAL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584325" y="3519488"/>
            <a:ext cx="1033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BIRD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4572000" y="34290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DOG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6994525" y="35814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FISH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1524000" y="48006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POLLY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4267200" y="4876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MILLIE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6781800" y="48006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MOBY</a:t>
            </a: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5775325" y="1766888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(COLOR, SPEED)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822325" y="3001963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(Beak, Fly)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3241675" y="30321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(Bark, Ears)</a:t>
            </a:r>
          </a:p>
        </p:txBody>
      </p:sp>
    </p:spTree>
    <p:extLst>
      <p:ext uri="{BB962C8B-B14F-4D97-AF65-F5344CB8AC3E}">
        <p14:creationId xmlns:p14="http://schemas.microsoft.com/office/powerpoint/2010/main" val="40133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procedure?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800080"/>
                </a:solidFill>
              </a:rPr>
              <a:t>A procedure is a collection of statements that performs a task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CC6600"/>
                </a:solidFill>
              </a:rPr>
              <a:t>procedure</a:t>
            </a:r>
            <a:r>
              <a:rPr lang="en-US" dirty="0" smtClean="0"/>
              <a:t> is a collection of statements that performs a task</a:t>
            </a:r>
          </a:p>
          <a:p>
            <a:pPr lvl="1"/>
            <a:r>
              <a:rPr lang="en-US" dirty="0" smtClean="0"/>
              <a:t>Event handlers are a type of procedure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CC6600"/>
                </a:solidFill>
              </a:rPr>
              <a:t>function</a:t>
            </a:r>
            <a:r>
              <a:rPr lang="en-US" dirty="0" smtClean="0"/>
              <a:t> is a collection of statements that performs a task </a:t>
            </a:r>
            <a:r>
              <a:rPr lang="en-US" i="1" dirty="0" smtClean="0"/>
              <a:t>and</a:t>
            </a:r>
            <a:r>
              <a:rPr lang="en-US" dirty="0" smtClean="0"/>
              <a:t> returns a value to the VB statement that executed it</a:t>
            </a:r>
          </a:p>
          <a:p>
            <a:pPr lvl="1"/>
            <a:r>
              <a:rPr lang="en-US" dirty="0" smtClean="0"/>
              <a:t>Functions work like intrinsic functions, such as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IsNumeric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CC6600"/>
                </a:solidFill>
              </a:rPr>
              <a:t>method</a:t>
            </a:r>
            <a:r>
              <a:rPr lang="en-US" dirty="0" smtClean="0"/>
              <a:t> can be either a procedure or a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580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58038" cy="990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Polymorphism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66127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Ability to take on many shapes and forms</a:t>
            </a:r>
          </a:p>
          <a:p>
            <a:pPr>
              <a:lnSpc>
                <a:spcPct val="80000"/>
              </a:lnSpc>
            </a:pPr>
            <a:r>
              <a:rPr lang="en-US" sz="2800"/>
              <a:t>Many classes can provide the same property or method, without having to worry what type of class it is: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Dog class (eat() method)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Mosquito class (eat() method)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Of course, same method would be implemented in a very different way</a:t>
            </a:r>
          </a:p>
          <a:p>
            <a:pPr>
              <a:lnSpc>
                <a:spcPct val="80000"/>
              </a:lnSpc>
            </a:pPr>
            <a:r>
              <a:rPr lang="en-US" sz="2800"/>
              <a:t>Same class can have multiple versions of the method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Overloaded methods</a:t>
            </a:r>
          </a:p>
        </p:txBody>
      </p:sp>
    </p:spTree>
    <p:extLst>
      <p:ext uri="{BB962C8B-B14F-4D97-AF65-F5344CB8AC3E}">
        <p14:creationId xmlns:p14="http://schemas.microsoft.com/office/powerpoint/2010/main" val="3362027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Methods having identical names but different implementations</a:t>
            </a:r>
          </a:p>
          <a:p>
            <a:r>
              <a:rPr lang="en-US" altLang="en-US"/>
              <a:t>Overloading</a:t>
            </a:r>
          </a:p>
          <a:p>
            <a:pPr lvl="1"/>
            <a:r>
              <a:rPr lang="en-US" altLang="en-US"/>
              <a:t>Several argument lists for calling the method</a:t>
            </a:r>
          </a:p>
          <a:p>
            <a:pPr lvl="1"/>
            <a:r>
              <a:rPr lang="en-US" altLang="en-US" i="1"/>
              <a:t>Example</a:t>
            </a:r>
            <a:r>
              <a:rPr lang="en-US" altLang="en-US"/>
              <a:t>: MessageBox.Show method</a:t>
            </a:r>
          </a:p>
          <a:p>
            <a:r>
              <a:rPr lang="en-US" altLang="en-US"/>
              <a:t>Overriding</a:t>
            </a:r>
          </a:p>
          <a:p>
            <a:pPr lvl="1"/>
            <a:r>
              <a:rPr lang="en-US" altLang="en-US"/>
              <a:t>Refers to a class that has the same method name as its base class</a:t>
            </a:r>
          </a:p>
          <a:p>
            <a:pPr lvl="1"/>
            <a:r>
              <a:rPr lang="en-US" altLang="en-US"/>
              <a:t>Method in subclass takes precedence</a:t>
            </a:r>
          </a:p>
        </p:txBody>
      </p:sp>
    </p:spTree>
    <p:extLst>
      <p:ext uri="{BB962C8B-B14F-4D97-AF65-F5344CB8AC3E}">
        <p14:creationId xmlns:p14="http://schemas.microsoft.com/office/powerpoint/2010/main" val="3105601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4800" y="1905000"/>
            <a:ext cx="838200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endParaRPr lang="en-US" b="1"/>
          </a:p>
          <a:p>
            <a:r>
              <a:rPr lang="en-US" b="1"/>
              <a:t>	</a:t>
            </a:r>
            <a:r>
              <a:rPr lang="en-US" sz="2400"/>
              <a:t>-  Greater Semantic Expressiveness</a:t>
            </a:r>
          </a:p>
          <a:p>
            <a:r>
              <a:rPr lang="en-US" sz="2400"/>
              <a:t>		Can Represent Is_A Relationships</a:t>
            </a:r>
          </a:p>
          <a:p>
            <a:r>
              <a:rPr lang="en-US" sz="2400"/>
              <a:t>		Support Complex Data Structure</a:t>
            </a:r>
          </a:p>
          <a:p>
            <a:r>
              <a:rPr lang="en-US" sz="2400"/>
              <a:t>		</a:t>
            </a:r>
          </a:p>
          <a:p>
            <a:r>
              <a:rPr lang="en-US" sz="2400"/>
              <a:t>	-  Behavior Encapsulation Facilitates The</a:t>
            </a:r>
          </a:p>
          <a:p>
            <a:r>
              <a:rPr lang="en-US" sz="2400"/>
              <a:t>   	   Modeling Of Real-World Objects</a:t>
            </a:r>
          </a:p>
          <a:p>
            <a:endParaRPr lang="en-US" sz="2400"/>
          </a:p>
          <a:p>
            <a:r>
              <a:rPr lang="en-US" sz="2400"/>
              <a:t>	-  Object Library (Re-Use) </a:t>
            </a:r>
          </a:p>
          <a:p>
            <a:r>
              <a:rPr lang="en-US" sz="2400"/>
              <a:t>                  </a:t>
            </a:r>
          </a:p>
          <a:p>
            <a:r>
              <a:rPr lang="en-US" sz="2400"/>
              <a:t>	-  Reduce Procedurality Through An Enlarged</a:t>
            </a:r>
          </a:p>
          <a:p>
            <a:r>
              <a:rPr lang="en-US" sz="2400"/>
              <a:t>                 Vocabulary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524000" y="838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Benefits Of OO Approach:</a:t>
            </a:r>
          </a:p>
        </p:txBody>
      </p:sp>
    </p:spTree>
    <p:extLst>
      <p:ext uri="{BB962C8B-B14F-4D97-AF65-F5344CB8AC3E}">
        <p14:creationId xmlns:p14="http://schemas.microsoft.com/office/powerpoint/2010/main" val="3441288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Programming Paradigm</a:t>
            </a:r>
          </a:p>
          <a:p>
            <a:pPr lvl="1"/>
            <a:r>
              <a:rPr lang="en-US"/>
              <a:t>Resistance, Requires a shift in thinking)</a:t>
            </a:r>
          </a:p>
          <a:p>
            <a:r>
              <a:rPr lang="en-US"/>
              <a:t>Increased Complexity:</a:t>
            </a:r>
          </a:p>
          <a:p>
            <a:pPr lvl="1"/>
            <a:r>
              <a:rPr lang="en-US"/>
              <a:t>Takes time to become acquainted with the library of objects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9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Implementation of OO in Visual Basic .Net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19200" y="1676400"/>
            <a:ext cx="70866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/>
              <a:t>Object</a:t>
            </a:r>
          </a:p>
          <a:p>
            <a:pPr eaLnBrk="0" hangingPunct="0">
              <a:buFont typeface="Wingdings" pitchFamily="2" charset="2"/>
              <a:buChar char="ü"/>
            </a:pPr>
            <a:endParaRPr lang="en-US" sz="2400" b="1"/>
          </a:p>
          <a:p>
            <a:pPr eaLnBrk="0" hangingPunct="0">
              <a:buFont typeface="Wingdings" pitchFamily="2" charset="2"/>
              <a:buChar char="ü"/>
            </a:pPr>
            <a:r>
              <a:rPr lang="en-US" sz="2400" b="1"/>
              <a:t> Encapsulation (property and method)</a:t>
            </a:r>
          </a:p>
          <a:p>
            <a:pPr eaLnBrk="0" hangingPunct="0">
              <a:buFont typeface="Wingdings" pitchFamily="2" charset="2"/>
              <a:buChar char="ü"/>
            </a:pPr>
            <a:endParaRPr lang="en-US" sz="2400" b="1"/>
          </a:p>
          <a:p>
            <a:pPr eaLnBrk="0" hangingPunct="0">
              <a:buFont typeface="Wingdings" pitchFamily="2" charset="2"/>
              <a:buChar char="ü"/>
            </a:pPr>
            <a:r>
              <a:rPr lang="en-US" sz="2400" b="1"/>
              <a:t> Classes: over 6,000 in number</a:t>
            </a:r>
          </a:p>
          <a:p>
            <a:pPr eaLnBrk="0" hangingPunct="0">
              <a:buFont typeface="Wingdings" pitchFamily="2" charset="2"/>
              <a:buChar char="ü"/>
            </a:pPr>
            <a:endParaRPr lang="en-US" sz="2400" b="1"/>
          </a:p>
          <a:p>
            <a:pPr eaLnBrk="0" hangingPunct="0">
              <a:buFont typeface="Wingdings" pitchFamily="2" charset="2"/>
              <a:buChar char="ü"/>
            </a:pPr>
            <a:r>
              <a:rPr lang="en-US" sz="2400" b="1"/>
              <a:t> Class hierarchy and inheritance</a:t>
            </a:r>
          </a:p>
          <a:p>
            <a:pPr eaLnBrk="0" hangingPunct="0">
              <a:buFont typeface="Wingdings" pitchFamily="2" charset="2"/>
              <a:buChar char="ü"/>
            </a:pPr>
            <a:endParaRPr lang="en-US" sz="2400" b="1"/>
          </a:p>
          <a:p>
            <a:pPr eaLnBrk="0" hangingPunct="0">
              <a:buFont typeface="Wingdings" pitchFamily="2" charset="2"/>
              <a:buChar char="ü"/>
            </a:pPr>
            <a:r>
              <a:rPr lang="en-US" sz="2400" b="1"/>
              <a:t> Polymorphism</a:t>
            </a:r>
          </a:p>
          <a:p>
            <a:pPr eaLnBrk="0" hangingPunct="0">
              <a:buFont typeface="Wingdings" pitchFamily="2" charset="2"/>
              <a:buChar char="ü"/>
            </a:pPr>
            <a:endParaRPr lang="en-US" sz="2400" b="1"/>
          </a:p>
          <a:p>
            <a:pPr eaLnBrk="0" hangingPunct="0">
              <a:lnSpc>
                <a:spcPct val="140000"/>
              </a:lnSpc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</a:rPr>
              <a:t>      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905000" y="5257800"/>
            <a:ext cx="5181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Visual Basic .Net supports all of the key OO concepts.  It is a full-fledged OO system.</a:t>
            </a:r>
          </a:p>
        </p:txBody>
      </p:sp>
    </p:spTree>
    <p:extLst>
      <p:ext uri="{BB962C8B-B14F-4D97-AF65-F5344CB8AC3E}">
        <p14:creationId xmlns:p14="http://schemas.microsoft.com/office/powerpoint/2010/main" val="3428054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304800" y="1219200"/>
          <a:ext cx="6019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6428571" imgH="4009524" progId="Paint.Picture">
                  <p:embed/>
                </p:oleObj>
              </mc:Choice>
              <mc:Fallback>
                <p:oleObj name="Bitmap Image" r:id="rId3" imgW="6428571" imgH="40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60198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5181600" y="1981200"/>
            <a:ext cx="3733800" cy="4127500"/>
            <a:chOff x="3264" y="1248"/>
            <a:chExt cx="2352" cy="2600"/>
          </a:xfrm>
        </p:grpSpPr>
        <p:sp>
          <p:nvSpPr>
            <p:cNvPr id="93188" name="Rectangle 4"/>
            <p:cNvSpPr>
              <a:spLocks noChangeArrowheads="1"/>
            </p:cNvSpPr>
            <p:nvPr/>
          </p:nvSpPr>
          <p:spPr bwMode="auto">
            <a:xfrm>
              <a:off x="4416" y="1728"/>
              <a:ext cx="100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Textbox</a:t>
              </a:r>
            </a:p>
          </p:txBody>
        </p:sp>
        <p:sp>
          <p:nvSpPr>
            <p:cNvPr id="93189" name="Line 5"/>
            <p:cNvSpPr>
              <a:spLocks noChangeShapeType="1"/>
            </p:cNvSpPr>
            <p:nvPr/>
          </p:nvSpPr>
          <p:spPr bwMode="auto">
            <a:xfrm>
              <a:off x="4944" y="211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4464" y="3024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TextBox1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3264" y="2400"/>
              <a:ext cx="1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Times New Roman" pitchFamily="18" charset="0"/>
                </a:rPr>
                <a:t>instance-of relationship</a:t>
              </a:r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4560" y="2592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4608" y="3552"/>
              <a:ext cx="100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400" b="1">
                <a:latin typeface="Times New Roman" pitchFamily="18" charset="0"/>
              </a:endParaRPr>
            </a:p>
          </p:txBody>
        </p:sp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4032" y="124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class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4416" y="144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3456" y="312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V="1">
              <a:off x="4032" y="3216"/>
              <a:ext cx="43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914400" y="4572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2400" b="1" u="sng">
                <a:solidFill>
                  <a:schemeClr val="tx2"/>
                </a:solidFill>
              </a:rPr>
              <a:t>Object, Class, Encapsulation in VB .Net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239000" y="5562600"/>
            <a:ext cx="1701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Lucida Console" pitchFamily="49" charset="0"/>
              </a:rPr>
              <a:t>New </a:t>
            </a:r>
            <a:r>
              <a:rPr lang="en-US" sz="1200"/>
              <a:t>keyword: creates</a:t>
            </a:r>
          </a:p>
          <a:p>
            <a:r>
              <a:rPr lang="en-US" sz="1200"/>
              <a:t>a new instance of an</a:t>
            </a:r>
          </a:p>
          <a:p>
            <a:r>
              <a:rPr lang="en-US" sz="1200"/>
              <a:t> object class</a:t>
            </a:r>
          </a:p>
        </p:txBody>
      </p:sp>
    </p:spTree>
    <p:extLst>
      <p:ext uri="{BB962C8B-B14F-4D97-AF65-F5344CB8AC3E}">
        <p14:creationId xmlns:p14="http://schemas.microsoft.com/office/powerpoint/2010/main" val="161559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838200"/>
          </a:xfrm>
        </p:spPr>
        <p:txBody>
          <a:bodyPr/>
          <a:lstStyle/>
          <a:p>
            <a:r>
              <a:rPr lang="en-US" sz="3200"/>
              <a:t>New Method in VB .Net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600200" y="1676400"/>
            <a:ext cx="6858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 New Roman" pitchFamily="18" charset="0"/>
              </a:rPr>
              <a:t>  </a:t>
            </a:r>
            <a:r>
              <a:rPr lang="en-US" sz="2400" b="1"/>
              <a:t>Also called constructor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 b="1"/>
              <a:t>  It is the method that classes use to instantiating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   objects.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066800" y="4267200"/>
            <a:ext cx="3200400" cy="1017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Dim label1 as Label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Label1 = New Label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105400" y="4267200"/>
            <a:ext cx="3810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Dim label1 as New Label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4196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70332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Add a control to a form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514600" y="2209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Me.controls.add(label1)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209800" y="41910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Collections of controls on a form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124200" y="2667000"/>
            <a:ext cx="381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343400" y="4114800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Add to the collection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 flipV="1">
            <a:off x="4572000" y="2667000"/>
            <a:ext cx="304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172200" y="34290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The control to be added</a:t>
            </a: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H="1" flipV="1">
            <a:off x="5562600" y="27432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V="1">
            <a:off x="1371600" y="27432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57200" y="36576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Represents this form</a:t>
            </a:r>
          </a:p>
        </p:txBody>
      </p:sp>
    </p:spTree>
    <p:extLst>
      <p:ext uri="{BB962C8B-B14F-4D97-AF65-F5344CB8AC3E}">
        <p14:creationId xmlns:p14="http://schemas.microsoft.com/office/powerpoint/2010/main" val="1788248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US" sz="2800"/>
              <a:t>A Simplified View of Class Hierarchy in VB .Net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657600" y="1676400"/>
            <a:ext cx="1219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Object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4191000" y="21336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276600" y="2971800"/>
            <a:ext cx="1905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Component</a:t>
            </a: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191000" y="3505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352800" y="4343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1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581400" y="4419600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Control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14400" y="4419600"/>
            <a:ext cx="2209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Data Adapter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H="1">
            <a:off x="2590800" y="3505200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4572000" y="3581400"/>
            <a:ext cx="1752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657600" y="5410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1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1143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Label</a:t>
            </a: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581400" y="4953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04800" y="5791200"/>
            <a:ext cx="2438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DateTimePicker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4343400" y="5791200"/>
            <a:ext cx="1905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PictureBox</a:t>
            </a: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>
            <a:off x="1981200" y="4953000"/>
            <a:ext cx="1905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4572000" y="50292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5029200" y="4953000"/>
            <a:ext cx="2362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1066800" y="1781175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IS-A-Kind of   relationship</a:t>
            </a:r>
            <a:endParaRPr lang="en-US" sz="2800" b="1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2667000" y="21336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27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838200"/>
          </a:xfrm>
        </p:spPr>
        <p:txBody>
          <a:bodyPr/>
          <a:lstStyle/>
          <a:p>
            <a:r>
              <a:rPr lang="en-US" sz="3200"/>
              <a:t>Polymorphism in VB .Net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838200" y="2438400"/>
            <a:ext cx="78486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3200" b="1">
                <a:latin typeface="Times New Roman" pitchFamily="18" charset="0"/>
              </a:rPr>
              <a:t> </a:t>
            </a:r>
            <a:r>
              <a:rPr lang="en-US" sz="2400"/>
              <a:t>Functionally equivalent methods can have the</a:t>
            </a:r>
          </a:p>
          <a:p>
            <a:pPr eaLnBrk="0" hangingPunct="0"/>
            <a:r>
              <a:rPr lang="en-US" sz="2400"/>
              <a:t>   same name</a:t>
            </a:r>
          </a:p>
          <a:p>
            <a:pPr eaLnBrk="0" hangingPunct="0">
              <a:buFontTx/>
              <a:buChar char="•"/>
            </a:pPr>
            <a:r>
              <a:rPr lang="en-US" sz="2400"/>
              <a:t>  VB .Net implements polymorphism in various</a:t>
            </a:r>
          </a:p>
          <a:p>
            <a:pPr eaLnBrk="0" hangingPunct="0"/>
            <a:r>
              <a:rPr lang="en-US" sz="2400"/>
              <a:t>   ways:</a:t>
            </a:r>
          </a:p>
          <a:p>
            <a:pPr eaLnBrk="0" hangingPunct="0"/>
            <a:r>
              <a:rPr lang="en-US" sz="2400"/>
              <a:t>    -  overloading</a:t>
            </a:r>
          </a:p>
          <a:p>
            <a:pPr eaLnBrk="0" hangingPunct="0"/>
            <a:r>
              <a:rPr lang="en-US" sz="2400"/>
              <a:t>    -  overriding</a:t>
            </a:r>
          </a:p>
          <a:p>
            <a:pPr eaLnBrk="0" hangingPunct="0"/>
            <a:r>
              <a:rPr lang="en-US" sz="2400"/>
              <a:t>    -  method hiding</a:t>
            </a:r>
          </a:p>
        </p:txBody>
      </p:sp>
    </p:spTree>
    <p:extLst>
      <p:ext uri="{BB962C8B-B14F-4D97-AF65-F5344CB8AC3E}">
        <p14:creationId xmlns:p14="http://schemas.microsoft.com/office/powerpoint/2010/main" val="23434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38150"/>
            <a:ext cx="8683625" cy="4762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Classes and Procedures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xfrm>
            <a:off x="522288" y="1268760"/>
            <a:ext cx="8499475" cy="49164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The key to creating large applications is to</a:t>
            </a:r>
            <a:b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break them into smaller pieces.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In object-oriented programming, these pieces consist primarily of classes, which can be further broken down into </a:t>
            </a:r>
            <a:r>
              <a:rPr lang="en-US" altLang="en-US" b="1" dirty="0" smtClean="0">
                <a:solidFill>
                  <a:srgbClr val="000000"/>
                </a:solidFill>
                <a:cs typeface="Times New Roman" pitchFamily="18" charset="0"/>
              </a:rPr>
              <a:t>methods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Programmers combine </a:t>
            </a:r>
            <a:r>
              <a:rPr lang="en-US" altLang="en-US" b="1" dirty="0" smtClean="0">
                <a:solidFill>
                  <a:srgbClr val="000000"/>
                </a:solidFill>
                <a:cs typeface="Times New Roman" pitchFamily="18" charset="0"/>
              </a:rPr>
              <a:t>programmer-defined </a:t>
            </a: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classes and methods with preexisting code in</a:t>
            </a:r>
            <a:b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000000"/>
                </a:solidFill>
                <a:cs typeface="Times New Roman" pitchFamily="18" charset="0"/>
              </a:rPr>
              <a:t>the .NET Framework Class Library.</a:t>
            </a:r>
          </a:p>
          <a:p>
            <a:pPr marL="1030288" lvl="1" indent="-385763" eaLnBrk="1" hangingPunct="1"/>
            <a:r>
              <a:rPr lang="en-US" altLang="en-US" dirty="0" smtClean="0">
                <a:solidFill>
                  <a:srgbClr val="000000"/>
                </a:solidFill>
              </a:rPr>
              <a:t>Using preexisting code saves time, effort and money.</a:t>
            </a:r>
          </a:p>
          <a:p>
            <a:pPr marL="1030288" lvl="1" indent="-385763" eaLnBrk="1" hangingPunct="1"/>
            <a:r>
              <a:rPr lang="en-US" altLang="en-US" dirty="0" smtClean="0">
                <a:solidFill>
                  <a:srgbClr val="000000"/>
                </a:solidFill>
              </a:rPr>
              <a:t>The concept of </a:t>
            </a:r>
            <a:r>
              <a:rPr lang="en-US" altLang="en-US" b="1" dirty="0" smtClean="0">
                <a:solidFill>
                  <a:srgbClr val="000000"/>
                </a:solidFill>
                <a:cs typeface="Times New Roman" pitchFamily="18" charset="0"/>
              </a:rPr>
              <a:t>reusing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cs typeface="Times New Roman" pitchFamily="18" charset="0"/>
              </a:rPr>
              <a:t>code</a:t>
            </a:r>
            <a:r>
              <a:rPr lang="en-US" altLang="en-US" dirty="0" smtClean="0">
                <a:solidFill>
                  <a:srgbClr val="000000"/>
                </a:solidFill>
              </a:rPr>
              <a:t> increases efficiency for application developers.</a:t>
            </a:r>
          </a:p>
        </p:txBody>
      </p:sp>
    </p:spTree>
    <p:extLst>
      <p:ext uri="{BB962C8B-B14F-4D97-AF65-F5344CB8AC3E}">
        <p14:creationId xmlns:p14="http://schemas.microsoft.com/office/powerpoint/2010/main" val="22491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696200" cy="609600"/>
          </a:xfrm>
        </p:spPr>
        <p:txBody>
          <a:bodyPr/>
          <a:lstStyle/>
          <a:p>
            <a:r>
              <a:rPr lang="en-US" sz="2800"/>
              <a:t>Polymorphism in VB .Net: Overloading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305800" cy="2843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Messagebox.Show(“Enter numeric data.”)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Messagebox.Show(“Enter numeric data.”, “Data entry error”)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Messagebox.Show(“This is a message.”, “This is a title bar”, MessageBoxButtons.OK)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…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057400" y="4648200"/>
            <a:ext cx="419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Overloading: methods sharing the same name, for the same object, but with different signatures (argument lists)</a:t>
            </a:r>
          </a:p>
        </p:txBody>
      </p:sp>
    </p:spTree>
    <p:extLst>
      <p:ext uri="{BB962C8B-B14F-4D97-AF65-F5344CB8AC3E}">
        <p14:creationId xmlns:p14="http://schemas.microsoft.com/office/powerpoint/2010/main" val="3151909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467600" cy="762000"/>
          </a:xfrm>
        </p:spPr>
        <p:txBody>
          <a:bodyPr/>
          <a:lstStyle/>
          <a:p>
            <a:r>
              <a:rPr lang="en-US" sz="3600"/>
              <a:t>MessageBox General Form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610600" cy="2390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Messagebox.Show(TextMessage)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Messagebox.Show(TextMessage, TitlebarText)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Messagebox.Show(TextMessage, TitlebarText, MessageBoxButtons)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>
                <a:latin typeface="Lucida Console" pitchFamily="49" charset="0"/>
              </a:rPr>
              <a:t>Messagebox.Show(TextMessage, TitlebarText, MessageBoxButtons, MessageBoxIcons)</a:t>
            </a:r>
          </a:p>
        </p:txBody>
      </p:sp>
    </p:spTree>
    <p:extLst>
      <p:ext uri="{BB962C8B-B14F-4D97-AF65-F5344CB8AC3E}">
        <p14:creationId xmlns:p14="http://schemas.microsoft.com/office/powerpoint/2010/main" val="175129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086600" cy="838200"/>
          </a:xfrm>
        </p:spPr>
        <p:txBody>
          <a:bodyPr/>
          <a:lstStyle/>
          <a:p>
            <a:r>
              <a:rPr lang="en-US" sz="2800"/>
              <a:t>Polymorphism in VB .Net: Overriding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581400" y="2057400"/>
            <a:ext cx="152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Animal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733800" y="3733800"/>
            <a:ext cx="10477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Dog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4114800" y="2514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581400" y="5105400"/>
            <a:ext cx="152400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Snoopy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4114800" y="4267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181600" y="19050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Talk method:“I cannot talk”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312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Talk method: “Bark  Bark”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477000" y="4953000"/>
            <a:ext cx="1981200" cy="1017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Snoopy.Talk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 Unicode MS" pitchFamily="34" charset="-128"/>
              </a:rPr>
              <a:t>“Bark Bark”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1">
              <a:latin typeface="Times New Roman" pitchFamily="18" charset="0"/>
            </a:endParaRP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304800" y="2514600"/>
            <a:ext cx="28194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Parent class and child class may have methods with the same name.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The method in child class can override the method in parent class.</a:t>
            </a:r>
          </a:p>
        </p:txBody>
      </p:sp>
    </p:spTree>
    <p:extLst>
      <p:ext uri="{BB962C8B-B14F-4D97-AF65-F5344CB8AC3E}">
        <p14:creationId xmlns:p14="http://schemas.microsoft.com/office/powerpoint/2010/main" val="215502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158038" cy="803275"/>
          </a:xfrm>
        </p:spPr>
        <p:txBody>
          <a:bodyPr/>
          <a:lstStyle/>
          <a:p>
            <a:r>
              <a:rPr lang="en-US" sz="3200"/>
              <a:t>Polymorphism: method hiding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286000" y="2438400"/>
            <a:ext cx="4191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Button1.Click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CustomerForm.Click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Checkbox1.Click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Lucida Console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1481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33400"/>
            <a:ext cx="7696200" cy="762000"/>
          </a:xfrm>
        </p:spPr>
        <p:txBody>
          <a:bodyPr/>
          <a:lstStyle/>
          <a:p>
            <a:r>
              <a:rPr lang="en-US" sz="3600"/>
              <a:t>Namespaces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/>
              <a:t>Namespaces are file cabinets for classes, similar to the concept of folders.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Namespaces can contain classes, other namespaces, etc.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Namespaces help organize the vast number of classes into a neat structure.</a:t>
            </a:r>
          </a:p>
          <a:p>
            <a:pPr marL="342900" indent="-342900">
              <a:lnSpc>
                <a:spcPct val="90000"/>
              </a:lnSpc>
            </a:pPr>
            <a:r>
              <a:rPr lang="en-US"/>
              <a:t>To make use of a class, we need to reference or import the namespace that contains the class.</a:t>
            </a:r>
          </a:p>
          <a:p>
            <a:pPr marL="342900" indent="-342900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6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696200" cy="838200"/>
          </a:xfrm>
        </p:spPr>
        <p:txBody>
          <a:bodyPr/>
          <a:lstStyle/>
          <a:p>
            <a:r>
              <a:rPr lang="en-US" sz="3200" u="sng"/>
              <a:t>Namespace Hierarchy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352800" y="1524000"/>
            <a:ext cx="2819400" cy="600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System namespace</a:t>
            </a:r>
          </a:p>
          <a:p>
            <a:pPr algn="ctr"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b="1"/>
              <a:t>System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3124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Windows.Forms namespace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b="1"/>
              <a:t>System.Windows.Forms</a:t>
            </a: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H="1">
            <a:off x="2819400" y="21336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219200" y="4114800"/>
            <a:ext cx="1600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Button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600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Label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1219200" y="5943600"/>
            <a:ext cx="1600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TextBox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838200" y="381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838200" y="617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838200" y="525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838200" y="4343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733800" y="2743200"/>
            <a:ext cx="19050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Data namespace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b="1"/>
              <a:t>System.Data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248400" y="2743200"/>
            <a:ext cx="2362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Drawing namespace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b="1"/>
              <a:t>System.Drawing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4800600" y="2133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5181600" y="21336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581400" y="4343400"/>
            <a:ext cx="259080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OleDb namespace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b="1"/>
              <a:t>System.Data.OleDb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>
            <a:off x="4800600" y="3810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5257800" y="5410200"/>
            <a:ext cx="2819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OleDb provides interaction with MS Access.</a:t>
            </a:r>
          </a:p>
        </p:txBody>
      </p:sp>
    </p:spTree>
    <p:extLst>
      <p:ext uri="{BB962C8B-B14F-4D97-AF65-F5344CB8AC3E}">
        <p14:creationId xmlns:p14="http://schemas.microsoft.com/office/powerpoint/2010/main" val="513580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a Namespace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your projects, you have noticed the </a:t>
            </a:r>
            <a:r>
              <a:rPr lang="en-US" altLang="en-US" b="1">
                <a:solidFill>
                  <a:srgbClr val="161F42"/>
                </a:solidFill>
              </a:rPr>
              <a:t>Inherits clause</a:t>
            </a:r>
            <a:r>
              <a:rPr lang="en-US" altLang="en-US"/>
              <a:t> when VB creates a new form class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174750" y="4281488"/>
            <a:ext cx="6238875" cy="958850"/>
          </a:xfrm>
          <a:prstGeom prst="rect">
            <a:avLst/>
          </a:prstGeom>
          <a:solidFill>
            <a:srgbClr val="CBE5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effectLst/>
              </a:rPr>
              <a:t>Public Class Form1</a:t>
            </a:r>
          </a:p>
          <a:p>
            <a:pPr eaLnBrk="1" hangingPunct="1"/>
            <a:r>
              <a:rPr lang="en-US" altLang="en-US" sz="2800">
                <a:effectLst/>
              </a:rPr>
              <a:t>	Inherits System.Windows.Forms.Form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5508625" y="3443288"/>
            <a:ext cx="279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161F42"/>
                </a:solidFill>
                <a:effectLst/>
              </a:rPr>
              <a:t>Name of the Class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795713" y="5729288"/>
            <a:ext cx="181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161F42"/>
                </a:solidFill>
                <a:effectLst/>
              </a:rPr>
              <a:t>Namespace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6907213" y="3868738"/>
            <a:ext cx="0" cy="869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4670425" y="5500688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58" name="AutoShape 10"/>
          <p:cNvSpPr>
            <a:spLocks/>
          </p:cNvSpPr>
          <p:nvPr/>
        </p:nvSpPr>
        <p:spPr bwMode="auto">
          <a:xfrm rot="-5400000">
            <a:off x="4558506" y="3636169"/>
            <a:ext cx="300038" cy="3429000"/>
          </a:xfrm>
          <a:prstGeom prst="leftBrace">
            <a:avLst>
              <a:gd name="adj1" fmla="val 95238"/>
              <a:gd name="adj2" fmla="val 50000"/>
            </a:avLst>
          </a:prstGeom>
          <a:noFill/>
          <a:ln w="28575">
            <a:solidFill>
              <a:srgbClr val="161F4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29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Specifying a Namespace (continued)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Entire namespace is not needed for any classes in the namespaces that are automatically included in a Windows Forms project which include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System.Windows.Forms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System.Drawing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When referring to a class in a different namespace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Write out the entire namespace 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 an Imports statement at the top of the code to specify the namespace</a:t>
            </a:r>
          </a:p>
        </p:txBody>
      </p:sp>
    </p:spTree>
    <p:extLst>
      <p:ext uri="{BB962C8B-B14F-4D97-AF65-F5344CB8AC3E}">
        <p14:creationId xmlns:p14="http://schemas.microsoft.com/office/powerpoint/2010/main" val="13608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Referance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www.csus.edu/indiv/c/chingr/mis015/chap006.ppt</a:t>
            </a:r>
            <a:endParaRPr lang="en-GB" dirty="0" smtClean="0"/>
          </a:p>
          <a:p>
            <a:r>
              <a:rPr lang="en-GB" dirty="0">
                <a:hlinkClick r:id="rId3"/>
              </a:rPr>
              <a:t>www.cs.uni.edu/~</a:t>
            </a:r>
            <a:r>
              <a:rPr lang="en-GB" dirty="0" smtClean="0">
                <a:hlinkClick r:id="rId3"/>
              </a:rPr>
              <a:t>fienup/cs030s09/lectures/ch6.ppt</a:t>
            </a:r>
            <a:endParaRPr lang="en-GB" dirty="0" smtClean="0"/>
          </a:p>
          <a:p>
            <a:pPr fontAlgn="ctr"/>
            <a:r>
              <a:rPr lang="en-GB" dirty="0" smtClean="0"/>
              <a:t>mgt2.buffalo.edu/departments/</a:t>
            </a:r>
            <a:r>
              <a:rPr lang="en-GB" dirty="0" err="1" smtClean="0"/>
              <a:t>mss</a:t>
            </a:r>
            <a:r>
              <a:rPr lang="en-GB" dirty="0" smtClean="0"/>
              <a:t>/</a:t>
            </a:r>
            <a:r>
              <a:rPr lang="en-GB" dirty="0" err="1" smtClean="0"/>
              <a:t>djmurray</a:t>
            </a:r>
            <a:r>
              <a:rPr lang="en-GB" dirty="0" smtClean="0"/>
              <a:t>/mgs314/vb_08.ppt</a:t>
            </a:r>
          </a:p>
          <a:p>
            <a:pPr marL="0" indent="0" fontAlgn="ctr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9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8150"/>
            <a:ext cx="8683625" cy="4762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Classes and Procedures (Cont.)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14350" y="1370013"/>
            <a:ext cx="8488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indent="-346075" eaLnBrk="1" hangingPunct="1">
              <a:spcBef>
                <a:spcPct val="20000"/>
              </a:spcBef>
              <a:buClr>
                <a:srgbClr val="F32503"/>
              </a:buClr>
              <a:buFont typeface="Arial" pitchFamily="34" charset="0"/>
              <a:buChar char="■"/>
            </a:pPr>
            <a:r>
              <a:rPr lang="en-US" altLang="en-US" sz="26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Several pre-existing Visual Basic methods.</a:t>
            </a:r>
            <a:r>
              <a:rPr lang="en-US" altLang="en-US" sz="2600">
                <a:solidFill>
                  <a:srgbClr val="000000"/>
                </a:solidFill>
                <a:latin typeface="Arial" pitchFamily="34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5300" name="Object 3"/>
          <p:cNvGraphicFramePr>
            <a:graphicFrameLocks/>
          </p:cNvGraphicFramePr>
          <p:nvPr/>
        </p:nvGraphicFramePr>
        <p:xfrm>
          <a:off x="1227138" y="4267200"/>
          <a:ext cx="6621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6717579" imgH="2080260" progId="Word.Document.8">
                  <p:embed/>
                </p:oleObj>
              </mc:Choice>
              <mc:Fallback>
                <p:oleObj name="Document" r:id="rId4" imgW="6717579" imgH="20802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267200"/>
                        <a:ext cx="66214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227138" y="1981200"/>
          <a:ext cx="6621462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6" imgW="6717579" imgH="3007462" progId="Word.Document.8">
                  <p:embed/>
                </p:oleObj>
              </mc:Choice>
              <mc:Fallback>
                <p:oleObj name="Document" r:id="rId6" imgW="6717579" imgH="3007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981200"/>
                        <a:ext cx="6621462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0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Procedure Types in Visual Basic</a:t>
            </a:r>
          </a:p>
        </p:txBody>
      </p:sp>
      <p:sp>
        <p:nvSpPr>
          <p:cNvPr id="11267" name="Shape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>
            <a:normAutofit lnSpcReduction="10000"/>
          </a:bodyPr>
          <a:lstStyle/>
          <a:p>
            <a:pPr marL="273050" indent="-273050" eaLnBrk="1" hangingPunct="1">
              <a:lnSpc>
                <a:spcPct val="80000"/>
              </a:lnSpc>
            </a:pPr>
            <a:r>
              <a:rPr lang="en-US" smtClean="0"/>
              <a:t>(Event) Sub Procedure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Performs a logical action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Does not return a value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Executes when event occurs - not “Called” from code</a:t>
            </a:r>
          </a:p>
          <a:p>
            <a:pPr marL="273050" indent="-273050" eaLnBrk="1" hangingPunct="1">
              <a:lnSpc>
                <a:spcPct val="80000"/>
              </a:lnSpc>
            </a:pPr>
            <a:r>
              <a:rPr lang="en-US" smtClean="0"/>
              <a:t>(Gen Purpose) Sub Procedure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Performs a logical action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Does not return a value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Must be “Called” from other code</a:t>
            </a:r>
          </a:p>
          <a:p>
            <a:pPr marL="273050" indent="-273050" eaLnBrk="1" hangingPunct="1">
              <a:lnSpc>
                <a:spcPct val="80000"/>
              </a:lnSpc>
            </a:pPr>
            <a:r>
              <a:rPr lang="en-US" smtClean="0"/>
              <a:t>Function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Performs Calculation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Does return a Value</a:t>
            </a:r>
          </a:p>
          <a:p>
            <a:pPr marL="639763" lvl="1" indent="-246063" eaLnBrk="1" hangingPunct="1">
              <a:lnSpc>
                <a:spcPct val="80000"/>
              </a:lnSpc>
            </a:pPr>
            <a:r>
              <a:rPr lang="en-US" smtClean="0"/>
              <a:t>Must be “Called” from other code</a:t>
            </a:r>
          </a:p>
        </p:txBody>
      </p:sp>
    </p:spTree>
    <p:extLst>
      <p:ext uri="{BB962C8B-B14F-4D97-AF65-F5344CB8AC3E}">
        <p14:creationId xmlns:p14="http://schemas.microsoft.com/office/powerpoint/2010/main" val="34655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 Procedure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153400" cy="419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i="1" smtClean="0">
                <a:solidFill>
                  <a:srgbClr val="CC6600"/>
                </a:solidFill>
              </a:rPr>
              <a:t>AccessSpecifier</a:t>
            </a:r>
            <a:r>
              <a:rPr lang="en-US" smtClean="0"/>
              <a:t> is optional and establishes accessibility to the program</a:t>
            </a:r>
          </a:p>
          <a:p>
            <a:pPr eaLnBrk="1" hangingPunct="1"/>
            <a:r>
              <a:rPr lang="en-US" i="1" smtClean="0">
                <a:solidFill>
                  <a:srgbClr val="CC6600"/>
                </a:solidFill>
              </a:rPr>
              <a:t>Sub</a:t>
            </a:r>
            <a:r>
              <a:rPr lang="en-US" smtClean="0"/>
              <a:t> and </a:t>
            </a:r>
            <a:r>
              <a:rPr lang="en-US" i="1" smtClean="0">
                <a:solidFill>
                  <a:srgbClr val="CC6600"/>
                </a:solidFill>
              </a:rPr>
              <a:t>End</a:t>
            </a:r>
            <a:r>
              <a:rPr lang="en-US" smtClean="0"/>
              <a:t> are keywords</a:t>
            </a:r>
          </a:p>
          <a:p>
            <a:pPr eaLnBrk="1" hangingPunct="1"/>
            <a:r>
              <a:rPr lang="en-US" i="1" smtClean="0">
                <a:solidFill>
                  <a:srgbClr val="CC6600"/>
                </a:solidFill>
              </a:rPr>
              <a:t>ProcedureName</a:t>
            </a:r>
            <a:r>
              <a:rPr lang="en-US" smtClean="0"/>
              <a:t> used to refer to procedure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>
                <a:solidFill>
                  <a:srgbClr val="CC6600"/>
                </a:solidFill>
              </a:rPr>
              <a:t>Pascal casing</a:t>
            </a:r>
            <a:r>
              <a:rPr lang="en-US" smtClean="0"/>
              <a:t>, capitalize 1</a:t>
            </a:r>
            <a:r>
              <a:rPr lang="en-US" baseline="30000" smtClean="0"/>
              <a:t>st</a:t>
            </a:r>
            <a:r>
              <a:rPr lang="en-US" smtClean="0"/>
              <a:t> character of the name and each new word in the name</a:t>
            </a:r>
          </a:p>
          <a:p>
            <a:pPr eaLnBrk="1" hangingPunct="1"/>
            <a:r>
              <a:rPr lang="en-US" i="1" smtClean="0">
                <a:solidFill>
                  <a:srgbClr val="CC6600"/>
                </a:solidFill>
              </a:rPr>
              <a:t>ParameterList</a:t>
            </a:r>
            <a:r>
              <a:rPr lang="en-US" smtClean="0"/>
              <a:t> is a list of variables or values being passed to the sub procedure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261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[AccessSpecifier] Sub </a:t>
            </a:r>
            <a:r>
              <a:rPr lang="en-US" sz="2000" b="1" i="1">
                <a:latin typeface="Courier New" pitchFamily="49" charset="0"/>
              </a:rPr>
              <a:t>ProcedureName</a:t>
            </a:r>
            <a:r>
              <a:rPr lang="en-US" sz="2000" b="1">
                <a:latin typeface="Courier New" pitchFamily="49" charset="0"/>
              </a:rPr>
              <a:t> ([ParameterList])</a:t>
            </a:r>
          </a:p>
          <a:p>
            <a:r>
              <a:rPr lang="en-US" sz="2000" b="1">
                <a:latin typeface="Courier New" pitchFamily="49" charset="0"/>
              </a:rPr>
              <a:t>	[Statements]</a:t>
            </a:r>
          </a:p>
          <a:p>
            <a:r>
              <a:rPr lang="en-US" sz="2000" b="1">
                <a:latin typeface="Courier New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45035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Procedures and Static Variables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Variables needed only in a procedure, should be declared </a:t>
            </a:r>
            <a:r>
              <a:rPr lang="en-US" i="1" smtClean="0"/>
              <a:t>within</a:t>
            </a:r>
            <a:r>
              <a:rPr lang="en-US" smtClean="0"/>
              <a:t> that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Creates a </a:t>
            </a:r>
            <a:r>
              <a:rPr lang="en-US" i="1" smtClean="0">
                <a:solidFill>
                  <a:srgbClr val="CC6600"/>
                </a:solidFill>
              </a:rPr>
              <a:t>local variable</a:t>
            </a:r>
            <a:r>
              <a:rPr lang="en-US" smtClean="0"/>
              <a:t> with scope only within the procedure where declared</a:t>
            </a:r>
            <a:endParaRPr lang="en-US" i="1" smtClean="0">
              <a:solidFill>
                <a:srgbClr val="CC66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Local variable values are not saved from one procedure call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save value between procedure calls, use </a:t>
            </a:r>
            <a:r>
              <a:rPr lang="en-US" i="1" smtClean="0">
                <a:solidFill>
                  <a:srgbClr val="CC6600"/>
                </a:solidFill>
              </a:rPr>
              <a:t>Static</a:t>
            </a:r>
            <a:r>
              <a:rPr lang="en-US" smtClean="0"/>
              <a:t> keyword to create a </a:t>
            </a:r>
            <a:r>
              <a:rPr lang="en-US" i="1" smtClean="0">
                <a:solidFill>
                  <a:srgbClr val="CC6600"/>
                </a:solidFill>
              </a:rPr>
              <a:t>static local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</a:rPr>
              <a:t>Static </a:t>
            </a:r>
            <a:r>
              <a:rPr lang="en-US" sz="2400" b="1" i="1" smtClean="0">
                <a:latin typeface="Courier New" pitchFamily="49" charset="0"/>
              </a:rPr>
              <a:t>VariableName </a:t>
            </a:r>
            <a:r>
              <a:rPr lang="en-US" sz="2400" b="1" smtClean="0">
                <a:latin typeface="Courier New" pitchFamily="49" charset="0"/>
              </a:rPr>
              <a:t>As DataType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Scope is still only within the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variable exists for lifetime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59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88</TotalTime>
  <Words>2162</Words>
  <Application>Microsoft Office PowerPoint</Application>
  <PresentationFormat>On-screen Show (4:3)</PresentationFormat>
  <Paragraphs>538</Paragraphs>
  <Slides>58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Theme1</vt:lpstr>
      <vt:lpstr>1_HNDIT</vt:lpstr>
      <vt:lpstr>Document</vt:lpstr>
      <vt:lpstr>ClipArt</vt:lpstr>
      <vt:lpstr>Bitmap Image</vt:lpstr>
      <vt:lpstr>IT2311- Rapid Application Development</vt:lpstr>
      <vt:lpstr>objective</vt:lpstr>
      <vt:lpstr>What is a class</vt:lpstr>
      <vt:lpstr>What is procedure?</vt:lpstr>
      <vt:lpstr>Classes and Procedures</vt:lpstr>
      <vt:lpstr>Classes and Procedures (Cont.)</vt:lpstr>
      <vt:lpstr>Procedure Types in Visual Basic</vt:lpstr>
      <vt:lpstr>Declaring a Procedure</vt:lpstr>
      <vt:lpstr>Procedures and Static Variables</vt:lpstr>
      <vt:lpstr>Sub Procedure</vt:lpstr>
      <vt:lpstr>Sub Procedure Syntax</vt:lpstr>
      <vt:lpstr>Procedure Call</vt:lpstr>
      <vt:lpstr>Arguments</vt:lpstr>
      <vt:lpstr>Passing Arguments By Value</vt:lpstr>
      <vt:lpstr>Passing Multiple Arguments</vt:lpstr>
      <vt:lpstr>Parameters</vt:lpstr>
      <vt:lpstr>Passing Arguments to Parameters</vt:lpstr>
      <vt:lpstr>Sub Procedure Example</vt:lpstr>
      <vt:lpstr>Pass by Value or Pass by Reference</vt:lpstr>
      <vt:lpstr>ByVal/ByRef Example</vt:lpstr>
      <vt:lpstr>Functions</vt:lpstr>
      <vt:lpstr>Declaring a Function</vt:lpstr>
      <vt:lpstr>Function Syntax</vt:lpstr>
      <vt:lpstr>Using Functions</vt:lpstr>
      <vt:lpstr>Function Example</vt:lpstr>
      <vt:lpstr>Object-Oriented (OO) Program</vt:lpstr>
      <vt:lpstr>What Is an Object?</vt:lpstr>
      <vt:lpstr>PowerPoint Presentation</vt:lpstr>
      <vt:lpstr>Object-Oriented (OO) Program</vt:lpstr>
      <vt:lpstr>PowerPoint Presentation</vt:lpstr>
      <vt:lpstr>PowerPoint Presentation</vt:lpstr>
      <vt:lpstr>PowerPoint Presentation</vt:lpstr>
      <vt:lpstr>Object-Oriented Terminology </vt:lpstr>
      <vt:lpstr>Encapsulation</vt:lpstr>
      <vt:lpstr>Encapsulation</vt:lpstr>
      <vt:lpstr>Inheritance</vt:lpstr>
      <vt:lpstr>Inheritance (continued)</vt:lpstr>
      <vt:lpstr>Inheritance Example</vt:lpstr>
      <vt:lpstr>PowerPoint Presentation</vt:lpstr>
      <vt:lpstr>Polymorphism</vt:lpstr>
      <vt:lpstr>Polymorphism</vt:lpstr>
      <vt:lpstr>PowerPoint Presentation</vt:lpstr>
      <vt:lpstr>Difficulties</vt:lpstr>
      <vt:lpstr>PowerPoint Presentation</vt:lpstr>
      <vt:lpstr>PowerPoint Presentation</vt:lpstr>
      <vt:lpstr>New Method in VB .Net</vt:lpstr>
      <vt:lpstr>Add a control to a form</vt:lpstr>
      <vt:lpstr>A Simplified View of Class Hierarchy in VB .Net</vt:lpstr>
      <vt:lpstr>Polymorphism in VB .Net</vt:lpstr>
      <vt:lpstr>Polymorphism in VB .Net: Overloading</vt:lpstr>
      <vt:lpstr>MessageBox General Form</vt:lpstr>
      <vt:lpstr>Polymorphism in VB .Net: Overriding</vt:lpstr>
      <vt:lpstr>Polymorphism: method hiding</vt:lpstr>
      <vt:lpstr>Namespaces</vt:lpstr>
      <vt:lpstr>Namespace Hierarchy</vt:lpstr>
      <vt:lpstr>Specifying a Namespace</vt:lpstr>
      <vt:lpstr>Specifying a Namespace (continued)</vt:lpstr>
      <vt:lpstr>Referance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2018-07-01T03:56:46Z</dcterms:created>
  <dcterms:modified xsi:type="dcterms:W3CDTF">2018-07-01T05:25:15Z</dcterms:modified>
</cp:coreProperties>
</file>