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1  - Introduction to Sets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is an unordered collection of zero or more distinct well defined objects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 = {1,2,3}</a:t>
            </a:r>
          </a:p>
          <a:p>
            <a:pPr marL="0" indent="0">
              <a:buNone/>
            </a:pPr>
            <a:r>
              <a:rPr lang="en-US" dirty="0"/>
              <a:t>B = {Numbers less than 10}</a:t>
            </a:r>
          </a:p>
          <a:p>
            <a:pPr marL="0" indent="0">
              <a:buNone/>
            </a:pPr>
            <a:r>
              <a:rPr lang="en-US" dirty="0"/>
              <a:t>C = {All the positive numbers}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/>
          <a:lstStyle/>
          <a:p>
            <a:r>
              <a:rPr lang="en-US" dirty="0" smtClean="0"/>
              <a:t>Sets are inherently </a:t>
            </a:r>
            <a:r>
              <a:rPr lang="en-US" b="1" dirty="0" smtClean="0"/>
              <a:t>unordered</a:t>
            </a:r>
          </a:p>
          <a:p>
            <a:pPr marL="400050" lvl="1" indent="0">
              <a:buNone/>
            </a:pPr>
            <a:r>
              <a:rPr lang="en-US" dirty="0" smtClean="0"/>
              <a:t>The order in which the elements are presented in a set is not important</a:t>
            </a:r>
          </a:p>
          <a:p>
            <a:pPr marL="400050" lvl="1" indent="0">
              <a:buNone/>
            </a:pPr>
            <a:r>
              <a:rPr lang="en-US" dirty="0" smtClean="0"/>
              <a:t>A = {</a:t>
            </a:r>
            <a:r>
              <a:rPr lang="en-US" dirty="0" err="1" smtClean="0"/>
              <a:t>a,e,i,o,u</a:t>
            </a:r>
            <a:r>
              <a:rPr lang="en-US" dirty="0" smtClean="0"/>
              <a:t>} and</a:t>
            </a:r>
          </a:p>
          <a:p>
            <a:pPr marL="400050" lvl="1" indent="0">
              <a:buNone/>
            </a:pPr>
            <a:r>
              <a:rPr lang="en-US" dirty="0" smtClean="0"/>
              <a:t>B = { </a:t>
            </a:r>
            <a:r>
              <a:rPr lang="en-US" dirty="0" err="1" smtClean="0"/>
              <a:t>i,o,a,u,e</a:t>
            </a:r>
            <a:r>
              <a:rPr lang="en-US" dirty="0" smtClean="0"/>
              <a:t>} both define the same set</a:t>
            </a:r>
          </a:p>
          <a:p>
            <a:pPr marL="457200" indent="-457200"/>
            <a:r>
              <a:rPr lang="en-US" dirty="0" smtClean="0"/>
              <a:t>All elements are </a:t>
            </a:r>
            <a:r>
              <a:rPr lang="en-US" b="1" dirty="0" smtClean="0"/>
              <a:t>distinct</a:t>
            </a:r>
            <a:r>
              <a:rPr lang="en-US" dirty="0" smtClean="0"/>
              <a:t> (unequal)</a:t>
            </a:r>
          </a:p>
          <a:p>
            <a:pPr marL="400050" lvl="1" indent="0">
              <a:buNone/>
            </a:pPr>
            <a:r>
              <a:rPr lang="en-US" dirty="0" smtClean="0"/>
              <a:t>One member does not appear more than once</a:t>
            </a:r>
          </a:p>
          <a:p>
            <a:pPr marL="400050" lvl="1" indent="0">
              <a:buNone/>
            </a:pPr>
            <a:r>
              <a:rPr lang="en-US" dirty="0" smtClean="0"/>
              <a:t>F = {</a:t>
            </a:r>
            <a:r>
              <a:rPr lang="en-US" dirty="0" err="1" smtClean="0"/>
              <a:t>a,e,i,o,u,a</a:t>
            </a:r>
            <a:r>
              <a:rPr lang="en-US" dirty="0" smtClean="0"/>
              <a:t>} is not a set since the element ‘a’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Theory Notations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83587"/>
              </p:ext>
            </p:extLst>
          </p:nvPr>
        </p:nvGraphicFramePr>
        <p:xfrm>
          <a:off x="762000" y="1600200"/>
          <a:ext cx="79248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1600"/>
                <a:gridCol w="2641600"/>
                <a:gridCol w="2641600"/>
              </a:tblGrid>
              <a:tr h="1837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Symbol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</a:tr>
              <a:tr h="3307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Upper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Designates set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A={1,2,3}</a:t>
                      </a:r>
                      <a:endParaRPr lang="en-US" sz="1800" dirty="0"/>
                    </a:p>
                  </a:txBody>
                  <a:tcPr/>
                </a:tc>
              </a:tr>
              <a:tr h="3307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Lower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Designates set elements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A={</a:t>
                      </a:r>
                      <a:r>
                        <a:rPr lang="en-US" sz="1800" dirty="0" err="1" smtClean="0"/>
                        <a:t>a,b,c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/>
                </a:tc>
              </a:tr>
              <a:tr h="3307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 }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collection of elements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= {3,7,9,14},</a:t>
                      </a:r>
                    </a:p>
                    <a:p>
                      <a:r>
                        <a:rPr lang="en-US" sz="1800" dirty="0" smtClean="0"/>
                        <a:t>B = {9,14,28}</a:t>
                      </a:r>
                      <a:endParaRPr lang="en-US" sz="1800" dirty="0"/>
                    </a:p>
                  </a:txBody>
                  <a:tcPr/>
                </a:tc>
              </a:tr>
              <a:tr h="4778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/>
                        </a:rPr>
                        <a:t>or 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/ is not an element of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A={1,2,3}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 </a:t>
                      </a:r>
                      <a:r>
                        <a:rPr lang="en-US" sz="1800" dirty="0" smtClean="0">
                          <a:sym typeface="Symbol"/>
                        </a:rPr>
                        <a:t> A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1 </a:t>
                      </a:r>
                      <a:r>
                        <a:rPr lang="en-US" sz="1800" dirty="0" smtClean="0">
                          <a:sym typeface="Symbol"/>
                        </a:rPr>
                        <a:t> A</a:t>
                      </a:r>
                      <a:endParaRPr lang="en-US" sz="1800" dirty="0"/>
                    </a:p>
                  </a:txBody>
                  <a:tcPr/>
                </a:tc>
              </a:tr>
              <a:tr h="4778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/>
                        </a:rPr>
                        <a:t>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a subset of(includes equal sets)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{9,14,28} ⊆ {9,14,28}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{9,14} </a:t>
                      </a:r>
                      <a:r>
                        <a:rPr lang="en-US" sz="1800" dirty="0" smtClean="0"/>
                        <a:t>⊆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{9,14,28}</a:t>
                      </a:r>
                      <a:endParaRPr lang="en-US" sz="2400" dirty="0" smtClean="0"/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1837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Symbol"/>
                        </a:rPr>
                        <a:t>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a proper subset of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{9,14} ⊂ {9,14,28}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{9,14,28} ⊄ {9,14,28}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377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⊄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set not a subset of right 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{9,66} ⊄ {9,14,28}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The items contained in a set are called </a:t>
            </a:r>
            <a:r>
              <a:rPr lang="en-US" b="1" dirty="0" smtClean="0"/>
              <a:t>elements</a:t>
            </a:r>
            <a:r>
              <a:rPr lang="en-US" dirty="0" smtClean="0"/>
              <a:t> or </a:t>
            </a:r>
            <a:r>
              <a:rPr lang="en-US" b="1" dirty="0" smtClean="0"/>
              <a:t>members</a:t>
            </a:r>
            <a:r>
              <a:rPr lang="en-US" dirty="0" smtClean="0"/>
              <a:t> of the set</a:t>
            </a:r>
          </a:p>
          <a:p>
            <a:r>
              <a:rPr lang="en-US" dirty="0" smtClean="0"/>
              <a:t>Notation</a:t>
            </a:r>
          </a:p>
          <a:p>
            <a:pPr lvl="1"/>
            <a:r>
              <a:rPr lang="en-US" dirty="0" smtClean="0">
                <a:sym typeface="Symbol"/>
              </a:rPr>
              <a:t> means “is an element of”</a:t>
            </a:r>
          </a:p>
          <a:p>
            <a:pPr lvl="1"/>
            <a:r>
              <a:rPr lang="en-US" dirty="0" smtClean="0">
                <a:sym typeface="Symbol"/>
              </a:rPr>
              <a:t> means “not an element of”</a:t>
            </a:r>
          </a:p>
          <a:p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: S ={ </a:t>
            </a:r>
            <a:r>
              <a:rPr lang="en-US" dirty="0" err="1" smtClean="0">
                <a:sym typeface="Symbol"/>
              </a:rPr>
              <a:t>x,y,z</a:t>
            </a:r>
            <a:r>
              <a:rPr lang="en-US" dirty="0" smtClean="0">
                <a:sym typeface="Symbol"/>
              </a:rPr>
              <a:t>}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x  S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p  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If every element of set A is also contained in set B then set A is a subset of set B</a:t>
            </a:r>
          </a:p>
          <a:p>
            <a:r>
              <a:rPr lang="en-US" dirty="0" smtClean="0"/>
              <a:t>“A” is contained in “B” or “B” contains “A” </a:t>
            </a:r>
          </a:p>
          <a:p>
            <a:r>
              <a:rPr lang="en-US" dirty="0" smtClean="0"/>
              <a:t>It is denoted by A </a:t>
            </a:r>
            <a:r>
              <a:rPr lang="en-US" dirty="0" smtClean="0">
                <a:sym typeface="Symbol"/>
              </a:rPr>
              <a:t> B or B  A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	C</a:t>
            </a:r>
          </a:p>
          <a:p>
            <a:pPr marL="3657600" lvl="8" indent="0">
              <a:buNone/>
            </a:pPr>
            <a:r>
              <a:rPr lang="en-US" dirty="0" smtClean="0"/>
              <a:t>		</a:t>
            </a:r>
            <a:r>
              <a:rPr lang="en-US" sz="2400" b="1" dirty="0" smtClean="0"/>
              <a:t>A = {1,3}</a:t>
            </a:r>
            <a:endParaRPr lang="en-US" sz="2400" b="1" dirty="0"/>
          </a:p>
          <a:p>
            <a:pPr marL="3657600" lvl="8" indent="0">
              <a:buNone/>
            </a:pPr>
            <a:r>
              <a:rPr lang="en-US" sz="2400" b="1" dirty="0" smtClean="0"/>
              <a:t>		C = {1,3,5,7,9}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dirty="0" smtClean="0"/>
              <a:t>  A 	</a:t>
            </a:r>
            <a:r>
              <a:rPr lang="en-US" sz="2400" b="1" dirty="0" smtClean="0"/>
              <a:t>A </a:t>
            </a:r>
            <a:r>
              <a:rPr lang="en-US" sz="2400" b="1" dirty="0">
                <a:sym typeface="Symbol"/>
              </a:rPr>
              <a:t> </a:t>
            </a:r>
            <a:r>
              <a:rPr lang="en-US" sz="2400" b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endParaRPr lang="en-US" dirty="0" smtClean="0"/>
          </a:p>
          <a:p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419600"/>
            <a:ext cx="29718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4724400"/>
            <a:ext cx="1981200" cy="1752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5"/>
            </a:pPr>
            <a:r>
              <a:rPr lang="en-US" dirty="0" smtClean="0"/>
              <a:t>7  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5867400"/>
            <a:ext cx="1828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3160" y="5410200"/>
            <a:ext cx="6858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8960" y="4953000"/>
            <a:ext cx="1828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proper subset of a set </a:t>
            </a:r>
            <a:r>
              <a:rPr lang="en-US" i="1" dirty="0"/>
              <a:t>A</a:t>
            </a:r>
            <a:r>
              <a:rPr lang="en-US" dirty="0"/>
              <a:t> is a subset of </a:t>
            </a:r>
            <a:r>
              <a:rPr lang="en-US" i="1" dirty="0"/>
              <a:t>A</a:t>
            </a:r>
            <a:r>
              <a:rPr lang="en-US" dirty="0"/>
              <a:t> that is not equal to 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if </a:t>
            </a:r>
            <a:r>
              <a:rPr lang="en-US" i="1" dirty="0"/>
              <a:t>B</a:t>
            </a:r>
            <a:r>
              <a:rPr lang="en-US" dirty="0"/>
              <a:t> is a proper subset of </a:t>
            </a:r>
            <a:r>
              <a:rPr lang="en-US" i="1" dirty="0"/>
              <a:t>A</a:t>
            </a:r>
            <a:r>
              <a:rPr lang="en-US" dirty="0"/>
              <a:t>, then all elements of </a:t>
            </a:r>
            <a:r>
              <a:rPr lang="en-US" i="1" dirty="0" smtClean="0"/>
              <a:t>B </a:t>
            </a:r>
            <a:r>
              <a:rPr lang="en-US" dirty="0" smtClean="0"/>
              <a:t>are </a:t>
            </a:r>
            <a:r>
              <a:rPr lang="en-US" dirty="0"/>
              <a:t>in </a:t>
            </a:r>
            <a:r>
              <a:rPr lang="en-US" i="1" dirty="0"/>
              <a:t>A</a:t>
            </a:r>
            <a:r>
              <a:rPr lang="en-US" dirty="0"/>
              <a:t> but </a:t>
            </a:r>
            <a:r>
              <a:rPr lang="en-US" i="1" dirty="0"/>
              <a:t>A</a:t>
            </a:r>
            <a:r>
              <a:rPr lang="en-US" dirty="0"/>
              <a:t> contains at least one element that is not in </a:t>
            </a:r>
            <a:r>
              <a:rPr lang="en-US" i="1" dirty="0"/>
              <a:t>B</a:t>
            </a:r>
            <a:r>
              <a:rPr lang="en-US" dirty="0" smtClean="0"/>
              <a:t>.</a:t>
            </a:r>
          </a:p>
          <a:p>
            <a:r>
              <a:rPr lang="en-US" dirty="0"/>
              <a:t>It is denoted by </a:t>
            </a:r>
            <a:r>
              <a:rPr lang="en-US" dirty="0" smtClean="0"/>
              <a:t>B </a:t>
            </a:r>
            <a:r>
              <a:rPr lang="en-US" dirty="0" smtClean="0">
                <a:sym typeface="Symbol"/>
              </a:rPr>
              <a:t>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={1,3,5} </a:t>
            </a:r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n-US" i="1" dirty="0"/>
              <a:t>B</a:t>
            </a:r>
            <a:r>
              <a:rPr lang="en-US" dirty="0"/>
              <a:t>={1,5}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C</a:t>
            </a:r>
            <a:r>
              <a:rPr lang="en-US" dirty="0"/>
              <a:t>={1,3,5} </a:t>
            </a:r>
          </a:p>
          <a:p>
            <a:pPr marL="0" indent="0">
              <a:buNone/>
            </a:pPr>
            <a:r>
              <a:rPr lang="en-US" i="1" dirty="0"/>
              <a:t>	D</a:t>
            </a:r>
            <a:r>
              <a:rPr lang="en-US" dirty="0"/>
              <a:t>={1,4} 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 B </a:t>
            </a:r>
            <a:r>
              <a:rPr lang="en-US" dirty="0">
                <a:sym typeface="Symbol"/>
              </a:rPr>
              <a:t> </a:t>
            </a:r>
            <a:r>
              <a:rPr lang="en-US" dirty="0" smtClean="0"/>
              <a:t>A</a:t>
            </a:r>
          </a:p>
          <a:p>
            <a:pPr marL="0" lvl="8" indent="0">
              <a:buNone/>
            </a:pPr>
            <a:r>
              <a:rPr lang="en-US" dirty="0"/>
              <a:t>	</a:t>
            </a:r>
            <a:r>
              <a:rPr lang="en-US" sz="3200" dirty="0" smtClean="0"/>
              <a:t>C </a:t>
            </a:r>
            <a:r>
              <a:rPr lang="en-US" sz="3200" dirty="0" smtClean="0">
                <a:sym typeface="Symbol"/>
              </a:rPr>
              <a:t> A but C  A </a:t>
            </a:r>
          </a:p>
          <a:p>
            <a:pPr marL="0" indent="0">
              <a:buNone/>
            </a:pPr>
            <a:r>
              <a:rPr lang="en-US" dirty="0" smtClean="0"/>
              <a:t>	D </a:t>
            </a:r>
            <a:r>
              <a:rPr lang="en-US" dirty="0">
                <a:sym typeface="Symbol"/>
              </a:rPr>
              <a:t> </a:t>
            </a:r>
            <a:r>
              <a:rPr lang="en-US" dirty="0" smtClean="0">
                <a:sym typeface="Symbol"/>
              </a:rPr>
              <a:t>A and D </a:t>
            </a:r>
            <a:r>
              <a:rPr lang="en-US" u="sng" dirty="0" smtClean="0">
                <a:sym typeface="Symbol"/>
              </a:rPr>
              <a:t></a:t>
            </a:r>
            <a:r>
              <a:rPr lang="en-US" dirty="0" smtClean="0">
                <a:sym typeface="Symbol"/>
              </a:rPr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ways to specify a set</a:t>
            </a:r>
          </a:p>
          <a:p>
            <a:pPr lvl="1"/>
            <a:r>
              <a:rPr lang="en-US" dirty="0" smtClean="0"/>
              <a:t>Listing notation</a:t>
            </a:r>
          </a:p>
          <a:p>
            <a:pPr lvl="2"/>
            <a:r>
              <a:rPr lang="en-US" dirty="0" smtClean="0"/>
              <a:t>List all the members of the set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 = {</a:t>
            </a:r>
            <a:r>
              <a:rPr lang="en-US" dirty="0" err="1" smtClean="0"/>
              <a:t>a,e,i,o,u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builder notation</a:t>
            </a:r>
          </a:p>
          <a:p>
            <a:pPr lvl="2"/>
            <a:r>
              <a:rPr lang="en-US" dirty="0" smtClean="0"/>
              <a:t>State those properties which characterized the members in the set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B = { x : x is an even integer , x&gt;0}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/>
          <a:lstStyle/>
          <a:p>
            <a:r>
              <a:rPr lang="en-US" dirty="0" smtClean="0"/>
              <a:t>Z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Z is the set of all integers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Z = { ……,-2,-1,0,1,2,……}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 - the set of positive integers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Z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/>
              <a:t>- the set of </a:t>
            </a:r>
            <a:r>
              <a:rPr lang="en-US" dirty="0" smtClean="0"/>
              <a:t>negative integers</a:t>
            </a:r>
          </a:p>
          <a:p>
            <a:r>
              <a:rPr lang="en-US" dirty="0" smtClean="0"/>
              <a:t>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Set of natural numbers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 </a:t>
            </a:r>
            <a:r>
              <a:rPr lang="en-US" smtClean="0"/>
              <a:t>= {1,2,3</a:t>
            </a:r>
            <a:r>
              <a:rPr lang="en-US" dirty="0" smtClean="0"/>
              <a:t>,…..}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r>
                  <a:rPr lang="en-US" dirty="0" smtClean="0"/>
                  <a:t>Q</a:t>
                </a:r>
                <a:endParaRPr lang="en-US" dirty="0" smtClean="0"/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/>
                  <a:t>Set of rational numbers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/>
                  <a:t>Q =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: 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 integers , b</a:t>
                </a:r>
                <a:r>
                  <a:rPr lang="en-US" dirty="0" smtClean="0">
                    <a:sym typeface="Symbol"/>
                  </a:rPr>
                  <a:t>0}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>
                    <a:sym typeface="Symbol"/>
                  </a:rPr>
                  <a:t>Q</a:t>
                </a:r>
                <a:r>
                  <a:rPr lang="en-US" baseline="30000" dirty="0" smtClean="0">
                    <a:sym typeface="Symbol"/>
                  </a:rPr>
                  <a:t>+ </a:t>
                </a:r>
                <a:r>
                  <a:rPr lang="en-US" dirty="0" smtClean="0">
                    <a:sym typeface="Symbol"/>
                  </a:rPr>
                  <a:t>-</a:t>
                </a:r>
                <a:r>
                  <a:rPr lang="en-US" baseline="30000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Set of positive rational </a:t>
                </a:r>
                <a:r>
                  <a:rPr lang="en-US" dirty="0" smtClean="0">
                    <a:sym typeface="Symbol"/>
                  </a:rPr>
                  <a:t>numbers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>
                    <a:sym typeface="Symbol"/>
                  </a:rPr>
                  <a:t>Q</a:t>
                </a:r>
                <a:r>
                  <a:rPr lang="en-US" baseline="30000" dirty="0" smtClean="0">
                    <a:sym typeface="Symbol"/>
                  </a:rPr>
                  <a:t>* </a:t>
                </a:r>
                <a:r>
                  <a:rPr lang="en-US" dirty="0">
                    <a:sym typeface="Symbol"/>
                  </a:rPr>
                  <a:t>-</a:t>
                </a:r>
                <a:r>
                  <a:rPr lang="en-US" baseline="30000" dirty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Set of </a:t>
                </a:r>
                <a:r>
                  <a:rPr lang="en-US" dirty="0" smtClean="0">
                    <a:sym typeface="Symbol"/>
                  </a:rPr>
                  <a:t>non zero </a:t>
                </a:r>
                <a:r>
                  <a:rPr lang="en-US" dirty="0">
                    <a:sym typeface="Symbol"/>
                  </a:rPr>
                  <a:t>rational numbers</a:t>
                </a:r>
              </a:p>
              <a:p>
                <a:pPr lvl="1">
                  <a:buFont typeface="Courier New" pitchFamily="49" charset="0"/>
                  <a:buChar char="o"/>
                </a:pPr>
                <a:endParaRPr lang="en-US" dirty="0">
                  <a:sym typeface="Symbol"/>
                </a:endParaRPr>
              </a:p>
              <a:p>
                <a:pPr lvl="1">
                  <a:buFont typeface="Courier New" pitchFamily="49" charset="0"/>
                  <a:buChar char="o"/>
                </a:pPr>
                <a:endParaRPr lang="en-US" baseline="30000" dirty="0" smtClean="0">
                  <a:sym typeface="Symbol"/>
                </a:endParaRPr>
              </a:p>
              <a:p>
                <a:pPr lvl="1">
                  <a:buFont typeface="Courier New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0">
                <a:blip r:embed="rId2"/>
                <a:stretch>
                  <a:fillRect l="-1704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0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Module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GPA</a:t>
            </a:r>
          </a:p>
          <a:p>
            <a:r>
              <a:rPr lang="en-US" altLang="en-US" dirty="0"/>
              <a:t>2</a:t>
            </a:r>
            <a:r>
              <a:rPr lang="en-US" altLang="en-US" dirty="0" smtClean="0"/>
              <a:t> Credits</a:t>
            </a:r>
          </a:p>
          <a:p>
            <a:r>
              <a:rPr lang="en-US" altLang="en-US" dirty="0" smtClean="0"/>
              <a:t>15 Hours-Lectures</a:t>
            </a:r>
          </a:p>
          <a:p>
            <a:r>
              <a:rPr lang="en-US" altLang="en-US" dirty="0"/>
              <a:t>3</a:t>
            </a:r>
            <a:r>
              <a:rPr lang="en-US" altLang="en-US" dirty="0" smtClean="0"/>
              <a:t>0 Hours-Tutorials</a:t>
            </a:r>
          </a:p>
        </p:txBody>
      </p:sp>
    </p:spTree>
    <p:extLst>
      <p:ext uri="{BB962C8B-B14F-4D97-AF65-F5344CB8AC3E}">
        <p14:creationId xmlns:p14="http://schemas.microsoft.com/office/powerpoint/2010/main" val="8118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/>
                  <a:t>Set of all real numbers consisting of integers , rational numbers like -3/4 ,22/7 and irrational numbers like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>
                    <a:sym typeface="Symbol"/>
                  </a:rPr>
                  <a:t>R</a:t>
                </a:r>
                <a:r>
                  <a:rPr lang="en-US" baseline="30000" dirty="0" smtClean="0">
                    <a:sym typeface="Symbol"/>
                  </a:rPr>
                  <a:t>+ </a:t>
                </a:r>
                <a:r>
                  <a:rPr lang="en-US" dirty="0">
                    <a:sym typeface="Symbol"/>
                  </a:rPr>
                  <a:t>-</a:t>
                </a:r>
                <a:r>
                  <a:rPr lang="en-US" baseline="30000" dirty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Set of positive </a:t>
                </a:r>
                <a:r>
                  <a:rPr lang="en-US" dirty="0" smtClean="0">
                    <a:sym typeface="Symbol"/>
                  </a:rPr>
                  <a:t>real </a:t>
                </a:r>
                <a:r>
                  <a:rPr lang="en-US" dirty="0">
                    <a:sym typeface="Symbol"/>
                  </a:rPr>
                  <a:t>numbers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>
                    <a:sym typeface="Symbol"/>
                  </a:rPr>
                  <a:t>R</a:t>
                </a:r>
                <a:r>
                  <a:rPr lang="en-US" baseline="30000" dirty="0" smtClean="0">
                    <a:sym typeface="Symbol"/>
                  </a:rPr>
                  <a:t>* </a:t>
                </a:r>
                <a:r>
                  <a:rPr lang="en-US" dirty="0">
                    <a:sym typeface="Symbol"/>
                  </a:rPr>
                  <a:t>-</a:t>
                </a:r>
                <a:r>
                  <a:rPr lang="en-US" baseline="30000" dirty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Set of non zero </a:t>
                </a:r>
                <a:r>
                  <a:rPr lang="en-US" dirty="0" smtClean="0">
                    <a:sym typeface="Symbol"/>
                  </a:rPr>
                  <a:t>real numbers</a:t>
                </a:r>
              </a:p>
              <a:p>
                <a:r>
                  <a:rPr lang="en-US" dirty="0" smtClean="0">
                    <a:sym typeface="Symbol"/>
                  </a:rPr>
                  <a:t>C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dirty="0" smtClean="0">
                    <a:sym typeface="Symbol"/>
                  </a:rPr>
                  <a:t>Set of complex numbers</a:t>
                </a:r>
                <a:endParaRPr lang="en-US" dirty="0">
                  <a:sym typeface="Symbol"/>
                </a:endParaRPr>
              </a:p>
              <a:p>
                <a:pPr lvl="1">
                  <a:buFont typeface="Courier New" pitchFamily="49" charset="0"/>
                  <a:buChar char="o"/>
                </a:pPr>
                <a:endParaRPr lang="en-US" b="0" dirty="0" smtClean="0">
                  <a:ea typeface="Cambria Math"/>
                </a:endParaRPr>
              </a:p>
              <a:p>
                <a:pPr lvl="1">
                  <a:buFont typeface="Courier New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79" b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two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“A” is equal to  a set “B” if and only if both sets have same elements</a:t>
            </a:r>
          </a:p>
          <a:p>
            <a:r>
              <a:rPr lang="en-US" dirty="0" smtClean="0"/>
              <a:t>If set “A” and “B” are equal we write A=B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 = {1,2,3,4,5}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{ x : x&lt; 6 , x</a:t>
            </a:r>
            <a:r>
              <a:rPr lang="en-US" dirty="0" smtClean="0">
                <a:sym typeface="Symbol"/>
              </a:rPr>
              <a:t></a:t>
            </a:r>
            <a:r>
              <a:rPr lang="en-US" dirty="0"/>
              <a:t> Z</a:t>
            </a:r>
            <a:r>
              <a:rPr lang="en-US" baseline="30000" dirty="0" smtClean="0"/>
              <a:t>+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{1,2,3,4}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A=B and A</a:t>
            </a:r>
            <a:r>
              <a:rPr lang="en-US" dirty="0" smtClean="0">
                <a:sym typeface="Symbol"/>
              </a:rPr>
              <a:t>C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1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Cardinality</a:t>
            </a:r>
            <a:r>
              <a:rPr lang="en-US" dirty="0" smtClean="0"/>
              <a:t> refers to number of elements in a set</a:t>
            </a:r>
          </a:p>
          <a:p>
            <a:r>
              <a:rPr lang="en-US" dirty="0" smtClean="0"/>
              <a:t>Let “A” be any set. Then cardinality of “A” is denoted by |A|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 = {</a:t>
            </a:r>
            <a:r>
              <a:rPr lang="en-US" dirty="0" err="1" smtClean="0"/>
              <a:t>a,e,i,o,u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|A|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 (P)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power set </a:t>
            </a:r>
            <a:r>
              <a:rPr lang="en-US" dirty="0" smtClean="0"/>
              <a:t>is the set of all subsets that can be created from a given set</a:t>
            </a:r>
          </a:p>
          <a:p>
            <a:r>
              <a:rPr lang="en-US" dirty="0" smtClean="0"/>
              <a:t>If |A|=n then |P(A)|=2</a:t>
            </a:r>
            <a:r>
              <a:rPr lang="en-US" baseline="30000" dirty="0" smtClean="0"/>
              <a:t>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A ={1,2,3} where |A|=3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P(A)|=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0" indent="0">
              <a:buNone/>
            </a:pPr>
            <a:r>
              <a:rPr lang="en-US" smtClean="0"/>
              <a:t>P(A)= </a:t>
            </a:r>
            <a:r>
              <a:rPr lang="en-US" dirty="0" smtClean="0"/>
              <a:t>{</a:t>
            </a:r>
            <a:r>
              <a:rPr lang="en-US" dirty="0" smtClean="0">
                <a:sym typeface="Symbol"/>
              </a:rPr>
              <a:t> , {1},{2},{3},{1,2},{1,3},{2,3},{1,2,3}}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Aim &amp;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introduce set theory and their algebraic </a:t>
            </a:r>
            <a:r>
              <a:rPr lang="en-US" dirty="0" smtClean="0"/>
              <a:t>relationships</a:t>
            </a:r>
          </a:p>
          <a:p>
            <a:r>
              <a:rPr lang="en-US" dirty="0"/>
              <a:t>To introduce matrices and algebraic relationships and to enable the students to understand </a:t>
            </a:r>
            <a:r>
              <a:rPr lang="en-US" dirty="0" smtClean="0"/>
              <a:t>multidimensional representation </a:t>
            </a:r>
            <a:r>
              <a:rPr lang="en-US" dirty="0"/>
              <a:t>of data and information</a:t>
            </a:r>
          </a:p>
          <a:p>
            <a:r>
              <a:rPr lang="en-US" dirty="0" smtClean="0"/>
              <a:t>To </a:t>
            </a:r>
            <a:r>
              <a:rPr lang="en-US" dirty="0"/>
              <a:t>provide core knowledge of Mathematics as a background in advanced topics such as Graphics &amp;</a:t>
            </a:r>
          </a:p>
          <a:p>
            <a:r>
              <a:rPr lang="en-US" dirty="0"/>
              <a:t>Multimedia, Probability &amp; Statistics</a:t>
            </a:r>
          </a:p>
          <a:p>
            <a:r>
              <a:rPr lang="en-US" dirty="0" smtClean="0"/>
              <a:t>To </a:t>
            </a:r>
            <a:r>
              <a:rPr lang="en-US" dirty="0"/>
              <a:t>guide students to apply appropriate mathematical knowledge and skills towards solving </a:t>
            </a:r>
            <a:r>
              <a:rPr lang="en-US" dirty="0" smtClean="0"/>
              <a:t>problems that </a:t>
            </a:r>
            <a:r>
              <a:rPr lang="en-US" dirty="0"/>
              <a:t>are beyond ordinary coursework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7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At the end of the module the student will be able to:</a:t>
            </a:r>
          </a:p>
          <a:p>
            <a:r>
              <a:rPr lang="en-US" dirty="0"/>
              <a:t>Construct Sets and describe basic set operations</a:t>
            </a:r>
          </a:p>
          <a:p>
            <a:r>
              <a:rPr lang="en-US" dirty="0" smtClean="0"/>
              <a:t>Describe </a:t>
            </a:r>
            <a:r>
              <a:rPr lang="en-US" dirty="0"/>
              <a:t>and use algebraic operations in Sets</a:t>
            </a:r>
          </a:p>
          <a:p>
            <a:r>
              <a:rPr lang="en-US" dirty="0" smtClean="0"/>
              <a:t>Identify </a:t>
            </a:r>
            <a:r>
              <a:rPr lang="en-US" dirty="0"/>
              <a:t>relations and functions</a:t>
            </a:r>
          </a:p>
          <a:p>
            <a:r>
              <a:rPr lang="en-US" dirty="0" smtClean="0"/>
              <a:t>Examine </a:t>
            </a:r>
            <a:r>
              <a:rPr lang="en-US" dirty="0"/>
              <a:t>the characteristics of relations and functions</a:t>
            </a:r>
          </a:p>
          <a:p>
            <a:r>
              <a:rPr lang="en-US" dirty="0" smtClean="0"/>
              <a:t>Describe </a:t>
            </a:r>
            <a:r>
              <a:rPr lang="en-US" dirty="0"/>
              <a:t>the matrices and apply basic algebraic operations on matrices</a:t>
            </a:r>
          </a:p>
          <a:p>
            <a:r>
              <a:rPr lang="en-US" dirty="0" smtClean="0"/>
              <a:t>Solve </a:t>
            </a:r>
            <a:r>
              <a:rPr lang="en-US" dirty="0"/>
              <a:t>systems of linear equations using matrices</a:t>
            </a:r>
          </a:p>
        </p:txBody>
      </p:sp>
    </p:spTree>
    <p:extLst>
      <p:ext uri="{BB962C8B-B14F-4D97-AF65-F5344CB8AC3E}">
        <p14:creationId xmlns:p14="http://schemas.microsoft.com/office/powerpoint/2010/main" val="28607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5334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Outline Syllabus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Sets and basic Set operations</a:t>
            </a:r>
          </a:p>
          <a:p>
            <a:r>
              <a:rPr lang="en-US" dirty="0" smtClean="0"/>
              <a:t>Construction </a:t>
            </a:r>
            <a:r>
              <a:rPr lang="en-US" dirty="0"/>
              <a:t>of Sets</a:t>
            </a:r>
          </a:p>
          <a:p>
            <a:r>
              <a:rPr lang="en-US" dirty="0" smtClean="0"/>
              <a:t>Algebra </a:t>
            </a:r>
            <a:r>
              <a:rPr lang="en-US" dirty="0"/>
              <a:t>of relations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Functions</a:t>
            </a:r>
          </a:p>
          <a:p>
            <a:r>
              <a:rPr lang="en-US" dirty="0" smtClean="0"/>
              <a:t>Types </a:t>
            </a:r>
            <a:r>
              <a:rPr lang="en-US" dirty="0"/>
              <a:t>of Functions</a:t>
            </a:r>
          </a:p>
          <a:p>
            <a:r>
              <a:rPr lang="en-US" dirty="0" smtClean="0"/>
              <a:t>Matrices </a:t>
            </a:r>
            <a:r>
              <a:rPr lang="en-US" dirty="0"/>
              <a:t>and basic matrix operations</a:t>
            </a:r>
          </a:p>
          <a:p>
            <a:r>
              <a:rPr lang="en-US" dirty="0" smtClean="0"/>
              <a:t>Singularity </a:t>
            </a:r>
            <a:r>
              <a:rPr lang="en-US" dirty="0"/>
              <a:t>and </a:t>
            </a:r>
            <a:r>
              <a:rPr lang="en-US" dirty="0" smtClean="0"/>
              <a:t>Determinants</a:t>
            </a:r>
          </a:p>
          <a:p>
            <a:r>
              <a:rPr lang="en-US" dirty="0"/>
              <a:t>Systems of linear equations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9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Assessment &amp; weighting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Continuous assessment</a:t>
            </a:r>
          </a:p>
          <a:p>
            <a:pPr lvl="1"/>
            <a:r>
              <a:rPr lang="en-US" dirty="0"/>
              <a:t>In class </a:t>
            </a:r>
            <a:r>
              <a:rPr lang="en-US" dirty="0" smtClean="0"/>
              <a:t>assignments, quizzes,</a:t>
            </a:r>
            <a:r>
              <a:rPr lang="en-US" altLang="en-US" dirty="0" smtClean="0"/>
              <a:t> </a:t>
            </a:r>
            <a:r>
              <a:rPr lang="en-US" alt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home assignments and tutorials</a:t>
            </a:r>
            <a:r>
              <a:rPr lang="en-US" altLang="en-US" dirty="0" smtClean="0"/>
              <a:t>- 50%</a:t>
            </a:r>
          </a:p>
          <a:p>
            <a:r>
              <a:rPr lang="en-US" altLang="en-US" dirty="0" smtClean="0"/>
              <a:t>End Semester Examination</a:t>
            </a:r>
          </a:p>
          <a:p>
            <a:pPr lvl="1"/>
            <a:r>
              <a:rPr lang="en-US" altLang="en-US" dirty="0" smtClean="0"/>
              <a:t>Structure Exam Paper- 50 %</a:t>
            </a:r>
          </a:p>
        </p:txBody>
      </p:sp>
    </p:spTree>
    <p:extLst>
      <p:ext uri="{BB962C8B-B14F-4D97-AF65-F5344CB8AC3E}">
        <p14:creationId xmlns:p14="http://schemas.microsoft.com/office/powerpoint/2010/main" val="35322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Discrete </a:t>
            </a:r>
            <a:r>
              <a:rPr lang="en-US" b="1" dirty="0"/>
              <a:t>Mathematics</a:t>
            </a:r>
            <a:r>
              <a:rPr lang="en-US" dirty="0"/>
              <a:t> 6th ed. </a:t>
            </a:r>
            <a:r>
              <a:rPr lang="en-US" dirty="0" smtClean="0"/>
              <a:t>- Richard </a:t>
            </a:r>
            <a:r>
              <a:rPr lang="en-US" dirty="0" err="1" smtClean="0"/>
              <a:t>Johnsonbaugh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Macmillan</a:t>
            </a:r>
            <a:r>
              <a:rPr lang="en-US" dirty="0"/>
              <a:t>. ISBN 0-13-045803-1</a:t>
            </a:r>
          </a:p>
          <a:p>
            <a:r>
              <a:rPr lang="en-US" b="1" dirty="0"/>
              <a:t>The Joy of </a:t>
            </a:r>
            <a:r>
              <a:rPr lang="en-US" b="1" dirty="0" smtClean="0"/>
              <a:t>Sets </a:t>
            </a:r>
            <a:r>
              <a:rPr lang="en-US" b="1" dirty="0"/>
              <a:t>(2nd ed.) </a:t>
            </a:r>
            <a:r>
              <a:rPr lang="en-US" dirty="0" smtClean="0"/>
              <a:t>- Keith Devlin Springer </a:t>
            </a:r>
            <a:r>
              <a:rPr lang="en-US" dirty="0" err="1"/>
              <a:t>Verlag</a:t>
            </a:r>
            <a:r>
              <a:rPr lang="en-US" dirty="0"/>
              <a:t>, ISBN </a:t>
            </a:r>
            <a:r>
              <a:rPr lang="en-US" dirty="0" smtClean="0"/>
              <a:t>0-387-94094-4</a:t>
            </a:r>
          </a:p>
          <a:p>
            <a:r>
              <a:rPr lang="en-US" b="1" dirty="0" smtClean="0"/>
              <a:t>Online Resources: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 http://www.sosmath.com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2666999" y="4406900"/>
            <a:ext cx="5827713" cy="1362075"/>
          </a:xfrm>
        </p:spPr>
        <p:txBody>
          <a:bodyPr/>
          <a:lstStyle/>
          <a:p>
            <a:r>
              <a:rPr lang="en-US" altLang="en-US" dirty="0" smtClean="0"/>
              <a:t>Introduction to Sets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et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291">
            <a:off x="4495800" y="1066800"/>
            <a:ext cx="2511424" cy="2361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203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Objectives</a:t>
            </a:r>
            <a:endParaRPr lang="en-GB" altLang="en-US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600200"/>
            <a:ext cx="8242300" cy="4545013"/>
          </a:xfrm>
        </p:spPr>
        <p:txBody>
          <a:bodyPr/>
          <a:lstStyle/>
          <a:p>
            <a:pPr marL="280988" indent="-280988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At the end of this chapter, students should be able to:</a:t>
            </a:r>
          </a:p>
          <a:p>
            <a:pPr marL="280988" indent="-280988"/>
            <a:r>
              <a:rPr lang="en-US" sz="2800" dirty="0"/>
              <a:t>Construct Sets and describe basic set operations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2413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944</TotalTime>
  <Words>840</Words>
  <Application>Microsoft Office PowerPoint</Application>
  <PresentationFormat>On-screen Show (4:3)</PresentationFormat>
  <Paragraphs>176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HNDIT</vt:lpstr>
      <vt:lpstr>1_HNDIT</vt:lpstr>
      <vt:lpstr>IT 1107  Mathematics for IT</vt:lpstr>
      <vt:lpstr>Module Data</vt:lpstr>
      <vt:lpstr>Aim &amp; Objectives</vt:lpstr>
      <vt:lpstr>Learning Outcomes</vt:lpstr>
      <vt:lpstr>Outline Syllabus</vt:lpstr>
      <vt:lpstr>Assessment &amp; weighting</vt:lpstr>
      <vt:lpstr>References</vt:lpstr>
      <vt:lpstr>Introduction to Sets</vt:lpstr>
      <vt:lpstr>Objectives</vt:lpstr>
      <vt:lpstr>Definition of set</vt:lpstr>
      <vt:lpstr>Properties of Sets</vt:lpstr>
      <vt:lpstr>Set Theory Notations </vt:lpstr>
      <vt:lpstr>Elements</vt:lpstr>
      <vt:lpstr>Sub Set</vt:lpstr>
      <vt:lpstr>Proper subset</vt:lpstr>
      <vt:lpstr>PowerPoint Presentation</vt:lpstr>
      <vt:lpstr>Specifying set</vt:lpstr>
      <vt:lpstr>Some common sets</vt:lpstr>
      <vt:lpstr>PowerPoint Presentation</vt:lpstr>
      <vt:lpstr>PowerPoint Presentation</vt:lpstr>
      <vt:lpstr>Equality of two sets</vt:lpstr>
      <vt:lpstr>Cardinality of sets</vt:lpstr>
      <vt:lpstr>Power set (P)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nish</cp:lastModifiedBy>
  <cp:revision>138</cp:revision>
  <dcterms:created xsi:type="dcterms:W3CDTF">2014-03-07T13:02:25Z</dcterms:created>
  <dcterms:modified xsi:type="dcterms:W3CDTF">2018-05-21T15:48:09Z</dcterms:modified>
</cp:coreProperties>
</file>