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3"/>
  </p:notesMasterIdLst>
  <p:sldIdLst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23204-145E-4E9A-8825-0DF9FD80C698}" type="datetimeFigureOut">
              <a:rPr lang="en-US" smtClean="0"/>
              <a:pPr/>
              <a:t>19/8/2018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77AEE-D46A-4C91-9543-7FBC6ED44F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3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143F5A-A5F0-46A4-8826-62D9B1122C43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8252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9C55-B1F5-4DCD-B44C-56F4D10DFF02}" type="datetime1">
              <a:rPr lang="en-US" smtClean="0"/>
              <a:t>19/8/2018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3BF-CA00-44EF-B758-B15ECF3DFDAF}" type="datetime1">
              <a:rPr lang="en-US" smtClean="0"/>
              <a:t>19/8/2018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5A7-B666-4055-9430-CD0CBCBD1CF8}" type="datetime1">
              <a:rPr lang="en-US" smtClean="0"/>
              <a:t>19/8/2018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9C55-B1F5-4DCD-B44C-56F4D10DFF02}" type="datetime1">
              <a:rPr lang="en-US" smtClean="0"/>
              <a:t>19/8/2018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67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C9F0-F6FA-4EF5-9B02-32D7E772F3DA}" type="datetime1">
              <a:rPr lang="en-US" smtClean="0"/>
              <a:t>19/8/2018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37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24C-E9C5-4837-990A-2D89EDE17F40}" type="datetime1">
              <a:rPr lang="en-US" smtClean="0"/>
              <a:t>19/8/2018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60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C87-DFFE-40DD-88ED-115007FBF96B}" type="datetime1">
              <a:rPr lang="en-US" smtClean="0"/>
              <a:t>19/8/2018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8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CCB-6840-48E9-8232-4140365FD666}" type="datetime1">
              <a:rPr lang="en-US" smtClean="0"/>
              <a:t>19/8/2018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3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2BC-620C-4804-A68B-E5D136F30A82}" type="datetime1">
              <a:rPr lang="en-US" smtClean="0"/>
              <a:t>19/8/2018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90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3FF4-2F5D-4D00-8619-BEEFC2A769C0}" type="datetime1">
              <a:rPr lang="en-US" smtClean="0"/>
              <a:t>19/8/2018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3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6F5A-D08C-4C6E-9A94-889EC7EE21A6}" type="datetime1">
              <a:rPr lang="en-US" smtClean="0"/>
              <a:t>19/8/2018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C9F0-F6FA-4EF5-9B02-32D7E772F3DA}" type="datetime1">
              <a:rPr lang="en-US" smtClean="0"/>
              <a:t>19/8/2018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78FA-CAA3-494E-AE22-6AE9783FAB5B}" type="datetime1">
              <a:rPr lang="en-US" smtClean="0"/>
              <a:t>19/8/2018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3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3BF-CA00-44EF-B758-B15ECF3DFDAF}" type="datetime1">
              <a:rPr lang="en-US" smtClean="0"/>
              <a:t>19/8/2018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46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5A7-B666-4055-9430-CD0CBCBD1CF8}" type="datetime1">
              <a:rPr lang="en-US" smtClean="0"/>
              <a:t>19/8/2018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25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24C-E9C5-4837-990A-2D89EDE17F40}" type="datetime1">
              <a:rPr lang="en-US" smtClean="0"/>
              <a:t>19/8/2018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C87-DFFE-40DD-88ED-115007FBF96B}" type="datetime1">
              <a:rPr lang="en-US" smtClean="0"/>
              <a:t>19/8/2018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CCB-6840-48E9-8232-4140365FD666}" type="datetime1">
              <a:rPr lang="en-US" smtClean="0"/>
              <a:t>19/8/2018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2BC-620C-4804-A68B-E5D136F30A82}" type="datetime1">
              <a:rPr lang="en-US" smtClean="0"/>
              <a:t>19/8/2018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3FF4-2F5D-4D00-8619-BEEFC2A769C0}" type="datetime1">
              <a:rPr lang="en-US" smtClean="0"/>
              <a:t>19/8/2018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6F5A-D08C-4C6E-9A94-889EC7EE21A6}" type="datetime1">
              <a:rPr lang="en-US" smtClean="0"/>
              <a:t>19/8/2018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78FA-CAA3-494E-AE22-6AE9783FAB5B}" type="datetime1">
              <a:rPr lang="en-US" smtClean="0"/>
              <a:t>19/8/2018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FDDB-310E-4072-8B61-ACE857F405FC}" type="datetime1">
              <a:rPr lang="en-US" smtClean="0"/>
              <a:t>19/8/2018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FDDB-310E-4072-8B61-ACE857F405FC}" type="datetime1">
              <a:rPr lang="en-US" smtClean="0"/>
              <a:t>19/8/2018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6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7" Type="http://schemas.openxmlformats.org/officeDocument/2006/relationships/image" Target="../media/image10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00600"/>
            <a:ext cx="6705600" cy="685800"/>
          </a:xfrm>
          <a:noFill/>
        </p:spPr>
        <p:txBody>
          <a:bodyPr anchorCtr="1">
            <a:normAutofit/>
          </a:bodyPr>
          <a:lstStyle/>
          <a:p>
            <a:pPr eaLnBrk="1" hangingPunct="1"/>
            <a:r>
              <a:rPr lang="en-US" altLang="en-US" dirty="0" smtClean="0"/>
              <a:t>Week </a:t>
            </a:r>
            <a:r>
              <a:rPr lang="en-US" altLang="en-US" dirty="0" smtClean="0"/>
              <a:t>11  </a:t>
            </a:r>
            <a:r>
              <a:rPr lang="en-US" altLang="en-US" dirty="0" smtClean="0"/>
              <a:t>- </a:t>
            </a:r>
            <a:r>
              <a:rPr lang="en-US" altLang="en-US" dirty="0" smtClean="0"/>
              <a:t>Solving linear equations</a:t>
            </a:r>
            <a:endParaRPr lang="en-US" altLang="en-US" dirty="0" smtClean="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4876800" y="2362200"/>
            <a:ext cx="4191000" cy="1828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IT 1107 </a:t>
            </a:r>
            <a:r>
              <a:rPr lang="en-US" dirty="0" smtClean="0"/>
              <a:t> </a:t>
            </a:r>
            <a:r>
              <a:rPr lang="en-US" dirty="0"/>
              <a:t>Mathematics for IT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19219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X= 336/48</a:t>
            </a:r>
          </a:p>
          <a:p>
            <a:r>
              <a:rPr lang="en-US" dirty="0" smtClean="0"/>
              <a:t>Y=144/48</a:t>
            </a:r>
          </a:p>
          <a:p>
            <a:r>
              <a:rPr lang="en-US" dirty="0" smtClean="0"/>
              <a:t>Z= -96/48</a:t>
            </a:r>
          </a:p>
          <a:p>
            <a:endParaRPr lang="en-US" dirty="0"/>
          </a:p>
          <a:p>
            <a:r>
              <a:rPr lang="en-US" dirty="0" smtClean="0"/>
              <a:t>Thus</a:t>
            </a:r>
          </a:p>
          <a:p>
            <a:r>
              <a:rPr lang="en-US" dirty="0"/>
              <a:t>X= </a:t>
            </a:r>
            <a:r>
              <a:rPr lang="en-US" dirty="0" smtClean="0"/>
              <a:t>7</a:t>
            </a:r>
            <a:endParaRPr lang="en-US" dirty="0"/>
          </a:p>
          <a:p>
            <a:r>
              <a:rPr lang="en-US" dirty="0" smtClean="0"/>
              <a:t>Y=3</a:t>
            </a:r>
            <a:endParaRPr lang="en-US" dirty="0"/>
          </a:p>
          <a:p>
            <a:r>
              <a:rPr lang="en-US" dirty="0"/>
              <a:t>Z= </a:t>
            </a:r>
            <a:r>
              <a:rPr lang="en-US" dirty="0" smtClean="0"/>
              <a:t>-</a:t>
            </a:r>
            <a:r>
              <a:rPr lang="en-US" dirty="0"/>
              <a:t>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02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Solving  a system of linear </a:t>
            </a:r>
            <a:r>
              <a:rPr lang="en-US" dirty="0" smtClean="0"/>
              <a:t>equations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/>
              <a:t>cramer’s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876800"/>
          </a:xfrm>
        </p:spPr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dirty="0"/>
              <a:t>First, arrange the system in the following form:</a:t>
            </a:r>
          </a:p>
          <a:p>
            <a:pPr marL="800100" lvl="2" indent="0">
              <a:buNone/>
            </a:pPr>
            <a:r>
              <a:rPr lang="en-US" dirty="0"/>
              <a:t>a </a:t>
            </a:r>
            <a:r>
              <a:rPr lang="en-US" baseline="-25000" dirty="0"/>
              <a:t>1</a:t>
            </a:r>
            <a:r>
              <a:rPr lang="en-US" dirty="0"/>
              <a:t> x + b</a:t>
            </a:r>
            <a:r>
              <a:rPr lang="en-US" baseline="-25000" dirty="0"/>
              <a:t> 1 </a:t>
            </a:r>
            <a:r>
              <a:rPr lang="en-US" dirty="0"/>
              <a:t>y + c </a:t>
            </a:r>
            <a:r>
              <a:rPr lang="en-US" baseline="-25000" dirty="0"/>
              <a:t>1</a:t>
            </a:r>
            <a:r>
              <a:rPr lang="en-US" dirty="0"/>
              <a:t> z = d </a:t>
            </a:r>
            <a:r>
              <a:rPr lang="en-US" baseline="-25000" dirty="0"/>
              <a:t>1</a:t>
            </a:r>
            <a:r>
              <a:rPr lang="en-US" dirty="0"/>
              <a:t> </a:t>
            </a:r>
          </a:p>
          <a:p>
            <a:pPr marL="800100" lvl="2" indent="0">
              <a:buNone/>
            </a:pPr>
            <a:r>
              <a:rPr lang="en-US" dirty="0"/>
              <a:t>a </a:t>
            </a:r>
            <a:r>
              <a:rPr lang="en-US" baseline="-25000" dirty="0"/>
              <a:t>2 </a:t>
            </a:r>
            <a:r>
              <a:rPr lang="en-US" dirty="0"/>
              <a:t>x + b </a:t>
            </a:r>
            <a:r>
              <a:rPr lang="en-US" baseline="-25000" dirty="0"/>
              <a:t>2</a:t>
            </a:r>
            <a:r>
              <a:rPr lang="en-US" dirty="0"/>
              <a:t> y + c </a:t>
            </a:r>
            <a:r>
              <a:rPr lang="en-US" baseline="-25000" dirty="0"/>
              <a:t>2</a:t>
            </a:r>
            <a:r>
              <a:rPr lang="en-US" dirty="0"/>
              <a:t> z = d </a:t>
            </a:r>
            <a:r>
              <a:rPr lang="en-US" baseline="-25000" dirty="0"/>
              <a:t>2</a:t>
            </a:r>
            <a:r>
              <a:rPr lang="en-US" dirty="0"/>
              <a:t> </a:t>
            </a:r>
          </a:p>
          <a:p>
            <a:pPr marL="800100" lvl="2" indent="0">
              <a:buNone/>
            </a:pPr>
            <a:r>
              <a:rPr lang="en-US" dirty="0"/>
              <a:t>a </a:t>
            </a:r>
            <a:r>
              <a:rPr lang="en-US" baseline="-25000" dirty="0"/>
              <a:t>3</a:t>
            </a:r>
            <a:r>
              <a:rPr lang="en-US" dirty="0"/>
              <a:t> x + b </a:t>
            </a:r>
            <a:r>
              <a:rPr lang="en-US" baseline="-25000" dirty="0"/>
              <a:t>3</a:t>
            </a:r>
            <a:r>
              <a:rPr lang="en-US" dirty="0"/>
              <a:t> y + c </a:t>
            </a:r>
            <a:r>
              <a:rPr lang="en-US" baseline="-25000" dirty="0"/>
              <a:t>3</a:t>
            </a:r>
            <a:r>
              <a:rPr lang="en-US" dirty="0"/>
              <a:t> z = d </a:t>
            </a:r>
            <a:r>
              <a:rPr lang="en-US" baseline="-25000" dirty="0"/>
              <a:t>3</a:t>
            </a:r>
            <a:r>
              <a:rPr lang="en-US" dirty="0"/>
              <a:t> </a:t>
            </a:r>
          </a:p>
          <a:p>
            <a:pPr marL="800100" lvl="2" indent="0">
              <a:buNone/>
            </a:pPr>
            <a:r>
              <a:rPr lang="en-US" dirty="0"/>
              <a:t>where a </a:t>
            </a:r>
            <a:r>
              <a:rPr lang="en-US" baseline="-25000" dirty="0"/>
              <a:t>1, 2, 3</a:t>
            </a:r>
            <a:r>
              <a:rPr lang="en-US" dirty="0"/>
              <a:t>, b </a:t>
            </a:r>
            <a:r>
              <a:rPr lang="en-US" baseline="-25000" dirty="0"/>
              <a:t>1, 2, 3</a:t>
            </a:r>
            <a:r>
              <a:rPr lang="en-US" dirty="0"/>
              <a:t>, and c </a:t>
            </a:r>
            <a:r>
              <a:rPr lang="en-US" baseline="-25000" dirty="0"/>
              <a:t>1, 2, 3 </a:t>
            </a:r>
            <a:r>
              <a:rPr lang="en-US" dirty="0"/>
              <a:t>are the x , y , and z coefficients, respectively, and d </a:t>
            </a:r>
            <a:r>
              <a:rPr lang="en-US" baseline="-25000" dirty="0"/>
              <a:t>1, 2, 3 </a:t>
            </a:r>
            <a:r>
              <a:rPr lang="en-US" dirty="0"/>
              <a:t>are constants</a:t>
            </a:r>
          </a:p>
        </p:txBody>
      </p:sp>
    </p:spTree>
    <p:extLst>
      <p:ext uri="{BB962C8B-B14F-4D97-AF65-F5344CB8AC3E}">
        <p14:creationId xmlns:p14="http://schemas.microsoft.com/office/powerpoint/2010/main" val="281832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876800"/>
          </a:xfrm>
        </p:spPr>
        <p:txBody>
          <a:bodyPr/>
          <a:lstStyle/>
          <a:p>
            <a:pPr marL="400050" lvl="1" indent="0">
              <a:buNone/>
            </a:pPr>
            <a:r>
              <a:rPr lang="en-US" dirty="0"/>
              <a:t>Next, create a 3×4 </a:t>
            </a:r>
            <a:r>
              <a:rPr lang="en-US" dirty="0" smtClean="0"/>
              <a:t>matrix</a:t>
            </a:r>
            <a:r>
              <a:rPr lang="en-US" dirty="0"/>
              <a:t> </a:t>
            </a:r>
            <a:r>
              <a:rPr lang="en-US" dirty="0" smtClean="0"/>
              <a:t>in the following manner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/>
              <a:t>This is equivalent to </a:t>
            </a:r>
            <a:r>
              <a:rPr lang="en-US" dirty="0" smtClean="0"/>
              <a:t>writing</a:t>
            </a:r>
          </a:p>
          <a:p>
            <a:pPr marL="400050" lvl="1" indent="0">
              <a:buNone/>
            </a:pPr>
            <a:endParaRPr lang="en-US" dirty="0" smtClean="0"/>
          </a:p>
        </p:txBody>
      </p:sp>
      <p:pic>
        <p:nvPicPr>
          <p:cNvPr id="5123" name="Picture 3" descr="http://img.sparknotes.com/figures/A/a133a8b04bbb6fd4489682a6d6707f09/latex_img1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597" y="2754573"/>
            <a:ext cx="1727304" cy="99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img.sparknotes.com/figures/A/a133a8b04bbb6fd4489682a6d6707f09/latex_img9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549" y="2743200"/>
            <a:ext cx="161365" cy="96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http://img.sparknotes.com/figures/A/a133a8b04bbb6fd4489682a6d6707f09/latex_img5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743200"/>
            <a:ext cx="609600" cy="96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img.sparknotes.com/figures/A/a133a8b04bbb6fd4489682a6d6707f09/latex_img54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399" y="2590800"/>
            <a:ext cx="298823" cy="112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img.sparknotes.com/figures/A/a133a8b04bbb6fd4489682a6d6707f09/latex_img91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10" y="2656504"/>
            <a:ext cx="302189" cy="113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http://img.sparknotes.com/figures/A/a133a8b04bbb6fd4489682a6d6707f09/latex_img1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471" y="4686300"/>
            <a:ext cx="1727304" cy="99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http://img.sparknotes.com/figures/A/a133a8b04bbb6fd4489682a6d6707f09/latex_img5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784" y="4770091"/>
            <a:ext cx="609600" cy="96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http://img.sparknotes.com/figures/A/a133a8b04bbb6fd4489682a6d6707f09/latex_img54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282" y="4612573"/>
            <a:ext cx="298823" cy="112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img.sparknotes.com/figures/A/a133a8b04bbb6fd4489682a6d6707f09/latex_img91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84" y="4588231"/>
            <a:ext cx="302189" cy="113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img.sparknotes.com/figures/A/a133a8b04bbb6fd4489682a6d6707f09/latex_img91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656" y="4619595"/>
            <a:ext cx="302189" cy="113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04800" y="2925828"/>
          <a:ext cx="8382000" cy="1501233"/>
        </p:xfrm>
        <a:graphic>
          <a:graphicData uri="http://schemas.openxmlformats.org/drawingml/2006/table">
            <a:tbl>
              <a:tblPr/>
              <a:tblGrid>
                <a:gridCol w="8284986"/>
                <a:gridCol w="97014"/>
              </a:tblGrid>
              <a:tr h="15012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      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  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5151" name="Picture 31" descr="http://img.sparknotes.com/figures/A/a133a8b04bbb6fd4489682a6d6707f09/latex_img50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744" y="4764545"/>
            <a:ext cx="486511" cy="81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2" name="Picture 32" descr="http://img.sparknotes.com/figures/A/a133a8b04bbb6fd4489682a6d6707f09/latex_img5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13" y="4670248"/>
            <a:ext cx="288415" cy="108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3" name="Picture 33" descr="http://img.sparknotes.com/figures/A/a133a8b04bbb6fd4489682a6d6707f09/latex_img52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926" y="4662532"/>
            <a:ext cx="290472" cy="108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5" name="Picture 35" descr="http://img.sparknotes.com/figures/A/a133a8b04bbb6fd4489682a6d6707f09/latex_img54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219" y="4631217"/>
            <a:ext cx="298823" cy="112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6"/>
          <p:cNvSpPr>
            <a:spLocks noChangeArrowheads="1"/>
          </p:cNvSpPr>
          <p:nvPr/>
        </p:nvSpPr>
        <p:spPr bwMode="auto">
          <a:xfrm flipV="1">
            <a:off x="287867" y="3303318"/>
            <a:ext cx="93133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1837" y="4952808"/>
            <a:ext cx="32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0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10600" cy="6477000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dirty="0"/>
              <a:t>This matrix will be used to solve systems by Cramer's Rule. We divide it into </a:t>
            </a:r>
            <a:r>
              <a:rPr lang="en-US" dirty="0" smtClean="0"/>
              <a:t>four separate</a:t>
            </a:r>
            <a:r>
              <a:rPr lang="en-US" dirty="0"/>
              <a:t> 3×3 matrices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i="1" dirty="0"/>
              <a:t>D</a:t>
            </a:r>
            <a:r>
              <a:rPr lang="en-US" dirty="0"/>
              <a:t> is the 3×3 coefficient matrix, and </a:t>
            </a:r>
            <a:r>
              <a:rPr lang="en-US" i="1" dirty="0"/>
              <a:t>D</a:t>
            </a:r>
            <a:r>
              <a:rPr lang="en-US" dirty="0"/>
              <a:t> </a:t>
            </a:r>
            <a:r>
              <a:rPr lang="en-US" baseline="-25000" dirty="0"/>
              <a:t>x</a:t>
            </a:r>
            <a:r>
              <a:rPr lang="en-US" dirty="0"/>
              <a:t> , </a:t>
            </a:r>
            <a:r>
              <a:rPr lang="en-US" i="1" dirty="0"/>
              <a:t>D</a:t>
            </a:r>
            <a:r>
              <a:rPr lang="en-US" dirty="0"/>
              <a:t> </a:t>
            </a:r>
            <a:r>
              <a:rPr lang="en-US" baseline="-25000" dirty="0"/>
              <a:t>y</a:t>
            </a:r>
            <a:r>
              <a:rPr lang="en-US" dirty="0"/>
              <a:t> , and </a:t>
            </a:r>
            <a:r>
              <a:rPr lang="en-US" i="1" dirty="0"/>
              <a:t>D</a:t>
            </a:r>
            <a:r>
              <a:rPr lang="en-US" dirty="0"/>
              <a:t> </a:t>
            </a:r>
            <a:r>
              <a:rPr lang="en-US" baseline="-25000" dirty="0"/>
              <a:t>z</a:t>
            </a:r>
            <a:r>
              <a:rPr lang="en-US" dirty="0"/>
              <a:t> are each the result of substituting the constant column for one of the coefficient columns in </a:t>
            </a:r>
            <a:r>
              <a:rPr lang="en-US" i="1" dirty="0"/>
              <a:t>D</a:t>
            </a:r>
            <a:r>
              <a:rPr lang="en-US" dirty="0"/>
              <a:t> 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34773" t="35418" r="50000" b="55023"/>
          <a:stretch/>
        </p:blipFill>
        <p:spPr>
          <a:xfrm>
            <a:off x="2362200" y="1142999"/>
            <a:ext cx="2590800" cy="91440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/>
          <a:srcRect l="34773" t="52146" r="50000" b="12009"/>
          <a:stretch/>
        </p:blipFill>
        <p:spPr>
          <a:xfrm>
            <a:off x="2362200" y="2057400"/>
            <a:ext cx="2590800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5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Cramer's Rule states that:</a:t>
                </a:r>
              </a:p>
              <a:p>
                <a:pPr marL="0" indent="0">
                  <a:buNone/>
                </a:pPr>
                <a:r>
                  <a:rPr lang="en-US" dirty="0" smtClean="0"/>
                  <a:t>x=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𝑑𝑒𝑡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func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y=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𝑑𝑒𝑡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func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z=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𝑑𝑒𝑡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func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3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44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 Solve </a:t>
            </a:r>
            <a:r>
              <a:rPr lang="en-US" dirty="0"/>
              <a:t>the following </a:t>
            </a:r>
            <a:r>
              <a:rPr lang="en-US" dirty="0" smtClean="0"/>
              <a:t>system</a:t>
            </a:r>
          </a:p>
          <a:p>
            <a:pPr marL="0" indent="0">
              <a:buNone/>
            </a:pPr>
            <a:r>
              <a:rPr lang="en-US" i="1" dirty="0"/>
              <a:t>8x + 10z = 7y + 15 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2x + 3y + 8z = 7 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5y + 9 = 4x + 2z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7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Rearrange the system:</a:t>
            </a:r>
          </a:p>
          <a:p>
            <a:pPr marL="0" indent="0">
              <a:buNone/>
            </a:pPr>
            <a:r>
              <a:rPr lang="pl-PL" dirty="0"/>
              <a:t>8x - 7y + 10z = 15 </a:t>
            </a:r>
          </a:p>
          <a:p>
            <a:pPr marL="0" indent="0">
              <a:buNone/>
            </a:pPr>
            <a:r>
              <a:rPr lang="pl-PL" dirty="0"/>
              <a:t>2x + 3y + 8z = 7 </a:t>
            </a:r>
          </a:p>
          <a:p>
            <a:pPr marL="0" indent="0">
              <a:buNone/>
            </a:pPr>
            <a:r>
              <a:rPr lang="pl-PL" dirty="0"/>
              <a:t>-4x + 5y - 2z = - 9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1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35358" t="26119" r="48829" b="17632"/>
          <a:stretch/>
        </p:blipFill>
        <p:spPr>
          <a:xfrm>
            <a:off x="1752600" y="381000"/>
            <a:ext cx="32004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2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382000" cy="5943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Find the determinants: 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i="1" dirty="0" err="1" smtClean="0"/>
              <a:t>detD</a:t>
            </a:r>
            <a:r>
              <a:rPr lang="en-US" dirty="0"/>
              <a:t> = (- 48 + 224 + 100) - (- 120 + 320 + 28) = 276 - 228 = 48 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i="1" dirty="0" err="1"/>
              <a:t>detD</a:t>
            </a:r>
            <a:r>
              <a:rPr lang="en-US" dirty="0"/>
              <a:t> </a:t>
            </a:r>
            <a:r>
              <a:rPr lang="en-US" baseline="-25000" dirty="0"/>
              <a:t>x</a:t>
            </a:r>
            <a:r>
              <a:rPr lang="en-US" dirty="0"/>
              <a:t> = (- 90 + 504 + 350) - (- 270 + 600 + 98) = 764 - 428 = 336 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i="1" dirty="0" err="1"/>
              <a:t>detD</a:t>
            </a:r>
            <a:r>
              <a:rPr lang="en-US" dirty="0"/>
              <a:t> </a:t>
            </a:r>
            <a:r>
              <a:rPr lang="en-US" baseline="-25000" dirty="0"/>
              <a:t>y</a:t>
            </a:r>
            <a:r>
              <a:rPr lang="en-US" dirty="0"/>
              <a:t> = (- 112 - 480 - 180) - (- 280 - 576 - 60) = - 772 - (- 916) = 144 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i="1" dirty="0" err="1"/>
              <a:t>detD</a:t>
            </a:r>
            <a:r>
              <a:rPr lang="en-US" dirty="0"/>
              <a:t> </a:t>
            </a:r>
            <a:r>
              <a:rPr lang="en-US" baseline="-25000" dirty="0"/>
              <a:t>z</a:t>
            </a:r>
            <a:r>
              <a:rPr lang="en-US" dirty="0"/>
              <a:t> = (- 216 + 196 + 150) - (- 180 + 280 + 126) = 130 - 226 = - 96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72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7D6EB70-AC5D-4C93-8EC9-DDBA92A97C78}" vid="{AD4A3A70-3E62-4EFF-A645-92967231B9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HNDIT</Template>
  <TotalTime>1421</TotalTime>
  <Words>200</Words>
  <Application>Microsoft Office PowerPoint</Application>
  <PresentationFormat>On-screen Show (4:3)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Times New Roman</vt:lpstr>
      <vt:lpstr>HNDIT</vt:lpstr>
      <vt:lpstr>1_HNDIT</vt:lpstr>
      <vt:lpstr>IT 1107  Mathematics for IT</vt:lpstr>
      <vt:lpstr>Solving  a system of linear equations using cramer’s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 X55</dc:creator>
  <cp:lastModifiedBy>Admin</cp:lastModifiedBy>
  <cp:revision>167</cp:revision>
  <dcterms:created xsi:type="dcterms:W3CDTF">2014-03-07T13:02:25Z</dcterms:created>
  <dcterms:modified xsi:type="dcterms:W3CDTF">2018-08-19T08:24:44Z</dcterms:modified>
</cp:coreProperties>
</file>