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5/22/2018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705600" cy="685800"/>
          </a:xfrm>
          <a:noFill/>
        </p:spPr>
        <p:txBody>
          <a:bodyPr anchorCtr="1"/>
          <a:lstStyle/>
          <a:p>
            <a:r>
              <a:rPr lang="en-US" altLang="en-US" dirty="0" smtClean="0"/>
              <a:t>Week 2 - </a:t>
            </a:r>
            <a:r>
              <a:rPr lang="en-US" dirty="0"/>
              <a:t>Sets &amp; Basic Set Operations</a:t>
            </a:r>
            <a:endParaRPr lang="en-US" altLang="en-US" dirty="0" smtClean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876800" y="2362200"/>
            <a:ext cx="4191000" cy="182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HNDIT1107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dirty="0"/>
              <a:t>Mathematics </a:t>
            </a:r>
            <a:r>
              <a:rPr lang="en-US" sz="3200" dirty="0" smtClean="0"/>
              <a:t>for IT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81000"/>
            <a:ext cx="8229600" cy="1143000"/>
          </a:xfrm>
        </p:spPr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447800"/>
            <a:ext cx="8229600" cy="5181600"/>
          </a:xfrm>
        </p:spPr>
        <p:txBody>
          <a:bodyPr/>
          <a:lstStyle/>
          <a:p>
            <a:r>
              <a:rPr lang="en-US" dirty="0"/>
              <a:t>Union of two sets A &amp; B is the set of all elements which belongs to either A or B or both</a:t>
            </a:r>
          </a:p>
          <a:p>
            <a:r>
              <a:rPr lang="en-US" dirty="0"/>
              <a:t>This is denoted by A </a:t>
            </a:r>
            <a:r>
              <a:rPr lang="en-US" dirty="0">
                <a:sym typeface="Symbol"/>
              </a:rPr>
              <a:t> B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ym typeface="Symbol"/>
              </a:rPr>
              <a:t> </a:t>
            </a:r>
            <a:r>
              <a:rPr lang="en-US" dirty="0" smtClean="0">
                <a:sym typeface="Symbol"/>
              </a:rPr>
              <a:t>B = { x: x  A or </a:t>
            </a:r>
            <a:r>
              <a:rPr lang="en-US" dirty="0">
                <a:sym typeface="Symbol"/>
              </a:rPr>
              <a:t>x  </a:t>
            </a:r>
            <a:r>
              <a:rPr lang="en-US" dirty="0" smtClean="0">
                <a:sym typeface="Symbol"/>
              </a:rPr>
              <a:t>B } 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  <p:sp>
        <p:nvSpPr>
          <p:cNvPr id="4" name="AutoShape 2" descr="data:image/jpeg;base64,/9j/4AAQSkZJRgABAQAAAQABAAD/2wCEAAkGBhAPDxQUEBQQFA8VERUUFA8UDhUSFRATFRMhFBYSFhIXJyceFxomGRIUHy8hIycpOCwsFh8xNTAqNSYrLCkBCQoKDgwOGQ8PGCwkHyUqKi8pKSo1LiksKSwsKS4vKSwsLCwpKS8sLCw0LCwsLC0sLC0sLC0sNCw0LCw0KSwvLP/AABEIAMYA/wMBIgACEQEDEQH/xAAbAAEAAgMBAQAAAAAAAAAAAAAABgcBAwUEAv/EAEkQAAEDAQIFDg0DAgUFAAAAAAEAAgMEBRESITFUkgYHFBYzQVFSYXKBk7LRExUiMjQ1QnFzdJGhsSNTYmPBJEOi4fElZIKDs//EABoBAQADAQEBAAAAAAAAAAAAAAABAgMEBgX/xAAxEQEAAgEBBQUIAgIDAAAAAAAAAQIDEQQSITFBBTJRkaETImFxgbHB0ULhI/AUUvH/2gAMAwEAAhEDEQA/ALxXyXgI83BRnVJqk2NgAMkkfJII2RxgFxcQSMRI4EEjNQFjZIUAk1RVpyUNd1I71r8f1+Y1vVDvQWHskJskKvPH9fmNb1Q708f1+Y1vVDvQWHskJskKvPH9fmNb1Q708f1+Y1vVDvQWHskJskKvPH9fmNb1Q708f1+Y1vVDvQWHskJskKvPH9fmNb1Q708f1+Y1vVDvQWHskJskKvPH9fmNb1Q708f1+Y1vVDvQWHskJskKvPH9fmNb1Q708f1+Y1vVDvQWHskJskKvPH9fmNb1Q708f1+Y1vVDvQWHskJskKvPH9fmNb1Q708f1+Y1vVDvQWHskJskKvPH9fmNb1Q708f1+Y1vVDvQWHskJskKvPH9fmNb1Q708f1+Y1vVDvQWHskJskKvPH9fmNb1Q708f1+Y1vVDvQWHskJskKvPH9fmNb1Q708f1+Y1vVDvQWHskLInCrvx/X5jW9UO9bWapqxgJfRV2CBeT4IYgMZOVBYYdesrian7ZbUwskbeGvaHAHKAeG5doFBrqDiUB1QSX11EP+8Z2XKe1GRV9bvrCi+cZ2SgnICXIFlBi5LkRAuS5ZRBi5LllEGLkuWUQYuS5ZRBi5LllEGLkuWUQYuS5ZRBi5LllEGLkuWUQYuS5ZRBi5LllEGLlotAfoyfCk7BXoXntDcZfhSdgoIvreS/4SEf02qdsyKAa3XosXMCn8eRBrqcir63fWFF84zslWDU5FX1u+sKL5xnZKCchZbl6VgLIKCEa3VrTzy1rZpJJAyoIYHuLsAYThgtvyC4DEsz2tONULYRJJsc07SYcI4F5ZfhYOS+8ZVwtTNvQ2VXVsVZhx4cxc13g3OBGESPNvNxDgQblvsS0W2hb5qIA4wshDcMtwb7m3X3b15JQWWsoiAiKOWpq7pIHFkeHUTDLFA3DwT/ACf5rfqiYiZnSEjWFA59VdpS7mympm8LiZ5B+GLxPkrn+fXVHujZHEPsCVnOWsdXZTYM9v4+fBZN6yqyFPUjJW19/LOD9iLluirrSj8ysL/4zU8b/q5txUe2qvPZ20R09VjooPT6uauL0mmbIzfkpnkkcphfj+hUksbVLS1g/QkBePOicMCRnOjONaRaJ5OPJivjnS8aOoi4Fr6tqSmdgYTpp/2IW+EeOcRib0lcKfVfaEu5RQU7d4yuM0mi25o92NRNojnKceHJl7lZlO0vVbyTV7/PrZhyRRRxD8ErXsepz2vv4dkA/a65U9tV1x2btE9PVZqKt4qu0Y/MrXu/jNBHIPqLivfT6tq2L0injmZvvp3lr/f4J+XoKmMlZ6s77FnpxmvlxTlFx7F1V0tYcGJ90oywSDwco/8AA5ei9dhaOMREQEREBee0Nxl+FJ2CvQvPaG4y/Ck7BQRPW69Fi5gU/jyKAa3XosXMCn8eRBrqcir63fWFF84zslWDU5FX1u+sKL5xnZKCchZWAsoPFX2LT1F3hoo5CMhcwEjpX3Q2ZDALoWMYOBrQF6kQF4bYtqGjiMk7sFt9wAF7nu3mMblc7kS2rYio4HSyk4LcQaMbnuPmsaN9xKr8CWpl2RVbrj8HDfeymYfZbwu4XKl7xWHTs2zWz23a/WW20LSqrQ3UugpTkpWOufIP60g7IX1TUrIm4MbWtbwAXf8AK8R1QQCfwOEfCYWD5pwcK6+7C+y6S472tPN6TZsOHHGmPjMc56iIizdgiLTVVTYmOe83NaLyf7e9SiZiI1kq6tkTC+QhrRvn8Ab5XFfZz614ke0wRjzCABO8cJf7A5F6aKjdO8TVAuuxxQHJEOM4b7z9l11fXd5c3NNPb9/u+Hj8/wBefg4FITQeRI1pgJxVDGXEH+qB2l3muBF4xg4wRvhHNBBBAIIuIOMEcC4txoXb5o3H37GcT/8AM/ZR3vmR/g4fx+39fb7dtFgFZVHUIi1zztjaXPNzWi8ngHQpRMxEay01tmxTXYbfKHmvBwXsPC14xhe2zdVlRRENqy6elyCpDb5YfitHnt/kMfvXI2z0n7rdF/cujHK17QWkOaRiIN4IWlbWo4M2DBtUTpMa+MLBp6hkjGvY5rmOALXtN4cDkIK2KtbMtN1mSYTcJ1A83ywjHsdx/wA6McXjN6VY8UrXtDmkOa4AhwN4cCLwQeC5dlbRaNYeczYbYb7tn2iIrMRee0Nxl+FJ2CvQvPaG4y/Ck7BQRPW69Fi5gU/jyKAa3XosXMCn8eRBrqcir63fWFF84zslWDU5FX1u+sKL5xnZKCchZWAsoCIo7q6tR0NIWRm6ad4gjPFw/Pf0MDvqETETM6QjNpWh4wqzJlpYHFkA3pJBifPy48TeQJV1Iijc92RrS76DIs0tM2JjWMxNa0AdC5+qOjlmgwIrry4YV5u8kY8XTcuCbb9uL1ePF/x8GlY1nTzlC7muidMZG7I8KHBmEMIi/Hi95B6FYFnVYmiY8e00Hp3/ALrlRaj6fAAc04eDjOEct2VbtTVDNBG6OW64OJaQb7wf91e9otHBhsmHJhvpaOEx08Y8fm7CIiwfUFxsHZdRjx08Dsm9JMN/lDfyvXbNYYoXFu6G5jBwvcbh39C22dRCCJrB7IxnjOOMu6SSrxwjVz39++50jjP4j8/+vSiIqOgXxLE17S1wBaQQQchB3l9oiJ4uTZUhhe6neScEYULj7UWTBv4WnF7l1ly7eiIY2Zm6Quwx/JmR7elv4XRilD2hzcbXAEHhBF4V7ceLHF7szjnpy+X9cn2udqh9Em+GV0V4rZp3SU8jWC9zmEAX3XlRXnC2aJnHaI8JQemraZsNz4HOluP6l9wv3ipNqLH+G84EYZxX+byci5lFs+KMRtgYQL7i5l5x9N32XV1K2VJAxxkxOeb8HgW+SY0l8rZKWjJWdJ5ceGmn7dxzQRcchyjhXr1FWkaeY0byfBOBfSk7wGOSC/k84cl68q8VrQvLA+LFNE4SxH+bMd3uIvHSs8V92XZt2zxmxzpzjks9F5LJtFtTTxzM82SNrwOC8Y29BvHQvWu55QXntDcZfhSdgr0Lz2huMvwpOwUET1uvRYuYFP48igGt16LFzAp/HkQa6nIq+t31hRfOM7JVg1ORV9bvrCi+cZ2SgnIWVgLKAoHqsn8LaTGezT0+FdwSTOuv0G/cqdquJn4dfWu/rtjHujiA/Lis8s6Vl27BTez1825ERcD1giIgIiIOVWjwlXCzeja6Z3v8xn3JPQuquVR+VWznisiYOkFxXVVrdIYYeO9bxmfTh+BERVbiIiDDmggg5CLiORczU6SITGcsUj4+gG9v+lwXUXKs7FVVLd4mJ/1ZceyFaOUsL8MlJ+cemv4dVERVbiIiAiIg6mt3NgxTwfs1BwRwRyjwjR9cMdClyguo1+DaVQ3efSxP6WPLPwVOl9Gk61iXjdopuZbVjxkXntDcZfhSdgr0Lz2huMvwpOwVZgiet16LFzAp/HkUA1uvRYuYFP48iDXU5FX1u+sKL5xnZKsGpyKvrd9YUXzjOyUE5CysBZQYKrWIXVVaN/Zsn3AI+xCstV1aEXg7Tq28fwMw5cKPAcfqz7rLN3X0Ozp02iPr9n2iIuF6kREQEREHKs30qq50R6DH/sV1VyofJrpB+5Axw5SxxafyuqrW5sMHdmPjP3kREVW4iIgLlUnp0/JFEOnGV1VyrJ8qapfvGUMH/rYAfu4/RWjlLDLxtSPj+JdVERVbiIiAiIg26lhfaruShx9M2L8FT1QnUPFhVtXJvNZDCDym+Rw/H1U2X0Mfdh4/a51z3n4i89objL8KTsFehee0Nxl+FJ2CruZE9br0WLmBT+PIoBrdeixcwKfx5EGupyKvrd9YUXzjOyVYNTkVfW76wovnGdkoJyFlYCygKE6uqfwVVTVHsvDqaQ8BcfCRE9IcOlTZc3VFY4rKWSE4i5t7HcSRvlMd0OA6L1Fo1jRpivOO8Xjoh6LyWXVukj8sYMrSWSs32SNxOF336V6186Y0nR7Kl4vWLRykREULiIiDk2yfByQTbzX4D+ZL5N/Q4NXWWitpWzRuY7zXNIPJy/3XlsSrc+PAk3aI+Dk5SMjvcRcfqr84YR7mSY/7cfrHP009XRREVG4iIg01lSIo3Pdka0u+gyLy2FTGOnZhee697uc84R/Ny0WofDzMpx5t4km5jT5LD73fYLrq88IYV9/JNukcPr1/HqIiKjcREQF8ySBrS45ACSeQYyvpeKqpTVTR0jL/ANU3ykexTtxvPJf5o96tWu9OjHPljFjm89Eq1vqMsohI8XPqJH1BHAHm5g0Gt+qkq+Y4w0ANADQAABvAC4D6L6X0XjZmZnWRee0Nxl+FJ2CvQvPaG4y/Ck7BRCJ63XosXMCn8eRQDW69Fi5gU/jyINdTkVfW76wovnGdkqwanIq+t31hRfOM7JQTkLKwFlAREQQbVnZJppTWRC+JwDapgGQDE2oA4RkdyXHhXkY8OAIIIIvBGMEcKsNzQQQQCCLiCLwQcoIVe23YD7OcZIWufQEkujAJdSE4yWj2ouT2Vhlx73GH1tg232X+O/Lp8P6ZRa4J2yNDmEOaReHA3grYuR6KJ14wIiKEi5NqQuieKiMXkDBmjH+ZHxh/Jv4XWRTE6M8lN+NPL4NcE7ZGhzCC1wvBG+FsXGlgfSOL4gXU7jfJAMsZ35IxwcLV06WrZKwOjcHNO+PweA8imY6wrjya+7bhP+8Y+DcvJadoCBl92E8nBZGMr3nI0LFoWmyADCvL3YmRNxueeAD+60WfZ7y/w1RcZiLmsGNsDT7I4XcJSI6yi95mdynP7f70htsmgMTSXm+aQ4cjv5bzRyAYgvciKJnVrSsUjdgREULCIvNW17IW3vOMm5rAL3PdvNa0YyVMRqra0VjWZ4M11a2Fhc73Boxl7jka0b5JUn1G6n308bpZ/S57jIP2mDzIR7t/l9y8WpfUtIZG1VYAJRuNNlFOD7buGXs+/JMF24se7Gs83mdu2z29t2vdj1+IiItXzhee0Nxl+FJ2CvQvPaG4y/Ck7BQRPW69Fi5gU/jyKAa3XosXMCn8eRBrqcir63fWFF84zslWDU5FX1u+sKL5xnZKCchZWAsoCIiAsLKIIha+oW5xloHNhkJvdTuH6Ep5oxxnlb9FHZrSdTuwKyN9O/ec7yon8yUYirRXxLE17S14a5pytc0OB94OIrO2OtubrwbZlwcKzw8JV9HIHC9pBByEG8HpC+l3arW9oXkujY+B59qCV0f+jG37Lwya30o3KumA4JII5PviWM4J6S+rTtan8qz9OP6eBF6xqErN+tbdyUbb/uVvi1u792q6p/C1mBCPsCVHsLLz2ri6RPp+3Fq6+KEXyPawcpuv9wylc+jsKpqpfCUEboWHz55f04peUQkEuP8AIAKwLM1G0NM7CjhYZP3ZL5X38OE++4+5dpa0wxXm+dtHaN8vCsaffzVFFTOoHk10cjJnYtluPhI38jZG4mDkuC7EMzXi9hDm8III+oVhvYHAggEHKCLwRwEHKo9W6gKCQlzYzC8+3BI6E6I8n7KLYYnjEr7P2lbHG7auseUuAi98mt9INyrZxySRRy/fEte0Ssz1l3ybb/zcsvYWd0dq4usT6ft5FpqauOIXyOa0cLnAf8rrxa3hO7VlS7hEbY4R9QCunZ2oeggdhNhD5P3JXGZ3vvfeB0BWjBPWWV+1q/wr5ohRmprMVHESzOpQY4hytB8qToCltgajoqV3hZHGeqIuM7wPI/jGzIwfflXfWVvWkV5PlZ9qyZ+/PDw6CIiu5hERAXntDcZfhSdgr0Lz2huMvwpOwUET1uvRYuYFP48igGt16LFzAp/HkQa6nIq+t31hRfOM7JVhVGRV7bw/6hRfOM7JQTkLKwFlAREQEREBERAREQEREBERAREQEREBERAREQEREBERAXntDcZfhSdgr0Lz2huMvwpOwUET1uvRYuYFP48igGt0P8LFzAp/HkQfMwvCr/Va9kFTRyyODY21jC55NwaMF2MlWGQufXWYyUXOa1w4C0H8oOONW9nZ1T6abd7Nzqn01iXUnCfYZoNWrafFxGaAQbtu9m51T6abd7Nzqn01p2nxcRmgE2nxcRmgEG7bvZudU+mm3ezc6p9Nadp8XEZoBNp8XEZoBBu272bnVPppt3s3OqfTWnafFxGaATafFxGaAQbtu9m51T6abd7Nzqn01p2nxcRmgE2nxcRmgEG7bvZudU+mm3ezc6p9Nadp8XEZoBNp8XEZoBBu272bnVPppt3s3OqfTWnafFxGaATafFxGaAQbtu9m51T6abd7Nzqn01p2nxcRmgE2nxcRmgEG7bvZudU+mm3ezc6p9Nadp8XEZoBNp8XEZoBBu272bnVPppt3s3OqfTWnafFxGaATafFxGaAQbtu9m51T6abd7Nzqn01p2nxcRmgE2nxcRmgEG7bvZudU+mm3ezc6p9Nadp8XEZoBNp8XEZoBBu272bnVPppt3s3OqfTWnafFxGaATafFxGaAQbtu9m51T6a01urWzjFIBVQEmN4Aw8pLSAFnafFxGaAW+DUrC07mzQag52t7T3UcB4YmlTZmReakowwAAAAZABcB0L1oCXIiDGCmCERAwQmCERAwQmCERAwQmCERAwQmCERAwQmCERAwQmCERAwQmCERAwQmCERAwQmCERAwQmCERAwQmCERAwQmCERAwQmCiIMoi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7600"/>
            <a:ext cx="24288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6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/>
          <a:lstStyle/>
          <a:p>
            <a:r>
              <a:rPr lang="en-US" dirty="0" smtClean="0"/>
              <a:t>Intersection of two sets A &amp; B is the set of all elements which belongs to both A &amp; B</a:t>
            </a:r>
          </a:p>
          <a:p>
            <a:r>
              <a:rPr lang="en-US" dirty="0" smtClean="0"/>
              <a:t>This is denoted by A </a:t>
            </a:r>
            <a:r>
              <a:rPr lang="en-US" dirty="0" smtClean="0">
                <a:sym typeface="Symbol"/>
              </a:rPr>
              <a:t> B</a:t>
            </a:r>
          </a:p>
          <a:p>
            <a:endParaRPr lang="en-US" dirty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/>
              <a:t>A </a:t>
            </a:r>
            <a:r>
              <a:rPr lang="en-US" dirty="0">
                <a:sym typeface="Symbol"/>
              </a:rPr>
              <a:t>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B = { x: x  A </a:t>
            </a:r>
            <a:r>
              <a:rPr lang="en-US" dirty="0" smtClean="0">
                <a:sym typeface="Symbol"/>
              </a:rPr>
              <a:t>and </a:t>
            </a:r>
            <a:r>
              <a:rPr lang="en-US" dirty="0">
                <a:sym typeface="Symbol"/>
              </a:rPr>
              <a:t>x  B } </a:t>
            </a:r>
          </a:p>
          <a:p>
            <a:endParaRPr lang="en-US" dirty="0" smtClean="0">
              <a:sym typeface="Symbol"/>
            </a:endParaRPr>
          </a:p>
          <a:p>
            <a:endParaRPr lang="en-US" dirty="0"/>
          </a:p>
        </p:txBody>
      </p:sp>
      <p:pic>
        <p:nvPicPr>
          <p:cNvPr id="2050" name="Picture 2" descr="http://xoax.net/math/ref/algebra/incl/set_operations/set_inters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14" y="3581400"/>
            <a:ext cx="313508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2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Difference of two sets A &amp; B is the set of all elements which belongs to A but which does not belongs to B</a:t>
            </a:r>
          </a:p>
          <a:p>
            <a:r>
              <a:rPr lang="en-US" dirty="0" smtClean="0"/>
              <a:t>This is denoted by  A\B or A-B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A\B = </a:t>
            </a:r>
            <a:r>
              <a:rPr lang="en-US" dirty="0">
                <a:sym typeface="Symbol"/>
              </a:rPr>
              <a:t>{ x: x  A </a:t>
            </a:r>
            <a:r>
              <a:rPr lang="en-US" dirty="0" smtClean="0">
                <a:sym typeface="Symbol"/>
              </a:rPr>
              <a:t>, </a:t>
            </a:r>
            <a:r>
              <a:rPr lang="en-US" dirty="0">
                <a:sym typeface="Symbol"/>
              </a:rPr>
              <a:t>x </a:t>
            </a:r>
            <a:r>
              <a:rPr lang="en-US" dirty="0" smtClean="0">
                <a:sym typeface="Symbol"/>
              </a:rPr>
              <a:t> </a:t>
            </a:r>
            <a:r>
              <a:rPr lang="en-US" dirty="0">
                <a:sym typeface="Symbol"/>
              </a:rPr>
              <a:t>B } </a:t>
            </a:r>
          </a:p>
          <a:p>
            <a:endParaRPr lang="en-US" dirty="0"/>
          </a:p>
        </p:txBody>
      </p:sp>
      <p:pic>
        <p:nvPicPr>
          <p:cNvPr id="3074" name="Picture 2" descr="http://xoax.net/math/ref/algebra/incl/set_operations/set_differ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062" y="3886200"/>
            <a:ext cx="2928257" cy="22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06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/>
          <a:lstStyle/>
          <a:p>
            <a:r>
              <a:rPr lang="en-US" dirty="0"/>
              <a:t>a finite set is a set that has </a:t>
            </a:r>
            <a:r>
              <a:rPr lang="en-US" dirty="0" smtClean="0"/>
              <a:t>countable number </a:t>
            </a:r>
            <a:r>
              <a:rPr lang="en-US" dirty="0"/>
              <a:t>of elements. 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A = {1,3,5,7,9}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 An </a:t>
            </a:r>
            <a:r>
              <a:rPr lang="en-US" dirty="0"/>
              <a:t>infinite set is a set that is not a finite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Infinite sets may be countable or </a:t>
            </a:r>
            <a:r>
              <a:rPr lang="en-US" dirty="0" smtClean="0"/>
              <a:t>uncountable.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A = { all the negative numbers}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= { all real numbers }</a:t>
            </a:r>
          </a:p>
          <a:p>
            <a:endParaRPr lang="en-US" dirty="0"/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and B have no common elements they are said to be disjoint i.e. A </a:t>
            </a:r>
            <a:r>
              <a:rPr lang="en-US" dirty="0" smtClean="0">
                <a:sym typeface="Symbol"/>
              </a:rPr>
              <a:t> B = 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5450" y="3429001"/>
            <a:ext cx="4533900" cy="2705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</a:t>
            </a:r>
            <a:r>
              <a:rPr lang="en-US" sz="3200" dirty="0" smtClean="0"/>
              <a:t>U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57730" y="3962400"/>
            <a:ext cx="1511300" cy="1638301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29430" y="4076702"/>
            <a:ext cx="1511300" cy="1638301"/>
          </a:xfrm>
          <a:prstGeom prst="ellips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set (Null 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that has no elements is called the empty set</a:t>
            </a:r>
          </a:p>
          <a:p>
            <a:r>
              <a:rPr lang="en-US" dirty="0" smtClean="0"/>
              <a:t>It is denoted by </a:t>
            </a:r>
            <a:r>
              <a:rPr lang="en-US" dirty="0" smtClean="0">
                <a:sym typeface="Symbol"/>
              </a:rPr>
              <a:t> or { }</a:t>
            </a:r>
          </a:p>
          <a:p>
            <a:r>
              <a:rPr lang="en-US" dirty="0" smtClean="0">
                <a:sym typeface="Symbol"/>
              </a:rPr>
              <a:t>The empty set is a subset of every set including itself</a:t>
            </a:r>
          </a:p>
          <a:p>
            <a:r>
              <a:rPr lang="en-US" dirty="0" err="1" smtClean="0">
                <a:sym typeface="Symbol"/>
              </a:rPr>
              <a:t>Eg</a:t>
            </a:r>
            <a:r>
              <a:rPr lang="en-US" dirty="0" smtClean="0">
                <a:sym typeface="Symbol"/>
              </a:rPr>
              <a:t>: A = { x: x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=4 &amp; x is an odd integer}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members of all the investigated sets in a particular problem usually belongs to some fixed large set. That set is called the universal set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U = {all students at ATI}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some subsets: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{all HNDIT students}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= {first year students}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pictorial way of representing sets</a:t>
            </a:r>
          </a:p>
          <a:p>
            <a:r>
              <a:rPr lang="en-US" dirty="0" smtClean="0"/>
              <a:t>Various sets are represented by circles inside a big rectangle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A = { </a:t>
            </a:r>
            <a:r>
              <a:rPr lang="en-US" dirty="0" err="1" smtClean="0"/>
              <a:t>a,e,i,o,u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</a:t>
            </a:r>
            <a:r>
              <a:rPr lang="en-US" sz="1800" dirty="0" smtClean="0"/>
              <a:t>complement of 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		A      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362200" y="4419600"/>
            <a:ext cx="2971800" cy="205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19400" y="4648200"/>
            <a:ext cx="19812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      e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o           u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4800600" y="5448300"/>
            <a:ext cx="1828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53000" y="4579620"/>
            <a:ext cx="1828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universal set is represented by the interior of a </a:t>
            </a:r>
            <a:r>
              <a:rPr lang="en-US" b="1" dirty="0" smtClean="0"/>
              <a:t>rectangle </a:t>
            </a:r>
            <a:r>
              <a:rPr lang="en-US" dirty="0" smtClean="0"/>
              <a:t>&amp; other sets are represented by </a:t>
            </a:r>
            <a:r>
              <a:rPr lang="en-US" b="1" dirty="0" smtClean="0"/>
              <a:t>disks</a:t>
            </a:r>
            <a:r>
              <a:rPr lang="en-US" dirty="0" smtClean="0"/>
              <a:t> within the rectangle</a:t>
            </a:r>
          </a:p>
          <a:p>
            <a:pPr marL="0" indent="0">
              <a:buNone/>
            </a:pPr>
            <a:r>
              <a:rPr lang="en-US" b="1" dirty="0" smtClean="0"/>
              <a:t>							</a:t>
            </a:r>
            <a:r>
              <a:rPr lang="en-US" sz="2400" dirty="0" smtClean="0"/>
              <a:t>universal set</a:t>
            </a:r>
            <a:endParaRPr lang="en-US" sz="2400" dirty="0"/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328420" y="3848099"/>
            <a:ext cx="4533900" cy="2705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</a:t>
            </a:r>
            <a:r>
              <a:rPr lang="en-US" sz="3200" dirty="0" smtClean="0"/>
              <a:t>U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90700" y="4381498"/>
            <a:ext cx="1511300" cy="1638301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      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400" y="4495800"/>
            <a:ext cx="1511300" cy="1638301"/>
          </a:xfrm>
          <a:prstGeom prst="ellips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38800" y="4038600"/>
            <a:ext cx="1828800" cy="32765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2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fundamental operations for constructing new sets from given sets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Difference</a:t>
            </a:r>
          </a:p>
          <a:p>
            <a:pPr lvl="1"/>
            <a:r>
              <a:rPr lang="en-US" dirty="0" smtClean="0"/>
              <a:t>Symmetric difference</a:t>
            </a:r>
          </a:p>
          <a:p>
            <a:pPr lvl="1"/>
            <a:r>
              <a:rPr lang="en-US" dirty="0" smtClean="0"/>
              <a:t>compliment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837</TotalTime>
  <Words>391</Words>
  <Application>Microsoft Office PowerPoint</Application>
  <PresentationFormat>On-screen Show (4:3)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HNDIT</vt:lpstr>
      <vt:lpstr>1_HNDIT</vt:lpstr>
      <vt:lpstr>HNDIT1107  Mathematics for IT</vt:lpstr>
      <vt:lpstr>Finite Sets</vt:lpstr>
      <vt:lpstr>Infinite Sets</vt:lpstr>
      <vt:lpstr>Disjoint sets</vt:lpstr>
      <vt:lpstr>Empty set (Null set)</vt:lpstr>
      <vt:lpstr>Universal Set</vt:lpstr>
      <vt:lpstr>Venn Diagrams</vt:lpstr>
      <vt:lpstr>PowerPoint Presentation</vt:lpstr>
      <vt:lpstr>Set Operations</vt:lpstr>
      <vt:lpstr>Union</vt:lpstr>
      <vt:lpstr>Intersection</vt:lpstr>
      <vt:lpstr>Difference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nish</cp:lastModifiedBy>
  <cp:revision>133</cp:revision>
  <dcterms:created xsi:type="dcterms:W3CDTF">2014-03-07T13:02:25Z</dcterms:created>
  <dcterms:modified xsi:type="dcterms:W3CDTF">2018-05-22T12:18:11Z</dcterms:modified>
</cp:coreProperties>
</file>