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6/16/2018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DCC98-CB82-47A6-809A-2B6C767F8F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9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DCC98-CB82-47A6-809A-2B6C767F8F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36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DCC98-CB82-47A6-809A-2B6C767F8F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DCC98-CB82-47A6-809A-2B6C767F8F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1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705600" cy="685800"/>
          </a:xfrm>
          <a:noFill/>
        </p:spPr>
        <p:txBody>
          <a:bodyPr anchorCtr="1"/>
          <a:lstStyle/>
          <a:p>
            <a:pPr eaLnBrk="1" hangingPunct="1"/>
            <a:r>
              <a:rPr lang="en-US" altLang="en-US" dirty="0" smtClean="0"/>
              <a:t>Week 3  - Sets &amp; set operations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876800" y="2362200"/>
            <a:ext cx="4191000" cy="1828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IT 1107 </a:t>
            </a:r>
            <a:r>
              <a:rPr lang="en-US" dirty="0" smtClean="0"/>
              <a:t> </a:t>
            </a:r>
            <a:r>
              <a:rPr lang="en-US" dirty="0"/>
              <a:t>Mathematics for IT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pt-BR" dirty="0"/>
              <a:t> (</a:t>
            </a:r>
            <a:r>
              <a:rPr lang="pt-BR" i="1" dirty="0"/>
              <a:t>A</a:t>
            </a:r>
            <a:r>
              <a:rPr lang="pt-BR" dirty="0"/>
              <a:t> ∪ </a:t>
            </a:r>
            <a:r>
              <a:rPr lang="pt-BR" dirty="0" smtClean="0"/>
              <a:t>B</a:t>
            </a:r>
            <a:r>
              <a:rPr lang="pt-BR" dirty="0"/>
              <a:t> </a:t>
            </a:r>
            <a:r>
              <a:rPr lang="pt-BR" dirty="0" smtClean="0"/>
              <a:t>∪ C) </a:t>
            </a:r>
            <a:r>
              <a:rPr lang="pt-BR" dirty="0"/>
              <a:t>= n(A) + n(B</a:t>
            </a:r>
            <a:r>
              <a:rPr lang="pt-BR" dirty="0" smtClean="0"/>
              <a:t>) +</a:t>
            </a:r>
            <a:r>
              <a:rPr lang="pt-BR" dirty="0"/>
              <a:t> </a:t>
            </a:r>
            <a:r>
              <a:rPr lang="pt-BR" dirty="0" smtClean="0"/>
              <a:t>n(C) </a:t>
            </a:r>
            <a:r>
              <a:rPr lang="pt-BR" dirty="0"/>
              <a:t>- n (</a:t>
            </a:r>
            <a:r>
              <a:rPr lang="pt-BR" i="1" dirty="0"/>
              <a:t>A</a:t>
            </a:r>
            <a:r>
              <a:rPr lang="pt-BR" dirty="0"/>
              <a:t> ∩ </a:t>
            </a:r>
            <a:r>
              <a:rPr lang="pt-BR" i="1" dirty="0"/>
              <a:t>B</a:t>
            </a:r>
            <a:r>
              <a:rPr lang="pt-BR" dirty="0"/>
              <a:t>)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/>
              <a:t>n (</a:t>
            </a:r>
            <a:r>
              <a:rPr lang="pt-BR" i="1" dirty="0"/>
              <a:t>A</a:t>
            </a:r>
            <a:r>
              <a:rPr lang="pt-BR" dirty="0"/>
              <a:t> ∩ </a:t>
            </a:r>
            <a:r>
              <a:rPr lang="pt-BR" i="1" dirty="0" smtClean="0"/>
              <a:t>C</a:t>
            </a:r>
            <a:r>
              <a:rPr lang="pt-BR" dirty="0" smtClean="0"/>
              <a:t>)  </a:t>
            </a:r>
            <a:r>
              <a:rPr lang="pt-BR" dirty="0"/>
              <a:t>- n </a:t>
            </a:r>
            <a:r>
              <a:rPr lang="pt-BR" dirty="0" smtClean="0"/>
              <a:t>(</a:t>
            </a:r>
            <a:r>
              <a:rPr lang="pt-BR" i="1" dirty="0" smtClean="0"/>
              <a:t>C</a:t>
            </a:r>
            <a:r>
              <a:rPr lang="pt-BR" dirty="0"/>
              <a:t> ∩ </a:t>
            </a:r>
            <a:r>
              <a:rPr lang="pt-BR" i="1" dirty="0"/>
              <a:t>B</a:t>
            </a:r>
            <a:r>
              <a:rPr lang="pt-BR" dirty="0"/>
              <a:t>) </a:t>
            </a:r>
            <a:r>
              <a:rPr lang="pt-BR" dirty="0" smtClean="0"/>
              <a:t>+ </a:t>
            </a:r>
            <a:r>
              <a:rPr lang="pt-BR" dirty="0"/>
              <a:t>n (</a:t>
            </a:r>
            <a:r>
              <a:rPr lang="pt-BR" i="1" dirty="0"/>
              <a:t>A</a:t>
            </a:r>
            <a:r>
              <a:rPr lang="pt-BR" dirty="0"/>
              <a:t> ∩ </a:t>
            </a:r>
            <a:r>
              <a:rPr lang="pt-BR" i="1" dirty="0" smtClean="0"/>
              <a:t>B</a:t>
            </a:r>
            <a:r>
              <a:rPr lang="pt-BR" dirty="0"/>
              <a:t> </a:t>
            </a:r>
            <a:r>
              <a:rPr lang="pt-BR" dirty="0" smtClean="0"/>
              <a:t>∩ C)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2585720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</a:t>
            </a:r>
            <a:endParaRPr lang="en-US" sz="3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2618" y="2250582"/>
            <a:ext cx="861907" cy="1061435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19200" y="2250582"/>
            <a:ext cx="861907" cy="1061435"/>
          </a:xfrm>
          <a:prstGeom prst="ellipse">
            <a:avLst/>
          </a:prstGeom>
          <a:solidFill>
            <a:srgbClr val="92D050">
              <a:alpha val="54118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7100" y="2781299"/>
            <a:ext cx="861907" cy="1061435"/>
          </a:xfrm>
          <a:prstGeom prst="ellipse">
            <a:avLst/>
          </a:prstGeom>
          <a:solidFill>
            <a:srgbClr val="FF0000">
              <a:alpha val="54118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/>
          <a:lstStyle/>
          <a:p>
            <a:endParaRPr lang="en-US" dirty="0" smtClean="0"/>
          </a:p>
          <a:p>
            <a:pPr marL="1828800" lvl="4" indent="0">
              <a:buNone/>
            </a:pPr>
            <a:r>
              <a:rPr lang="en-US" dirty="0"/>
              <a:t>	</a:t>
            </a:r>
            <a:r>
              <a:rPr lang="en-US" sz="4000" dirty="0" smtClean="0"/>
              <a:t>n(A/B) = n(A) -</a:t>
            </a:r>
            <a:r>
              <a:rPr lang="pt-BR" sz="4000" dirty="0"/>
              <a:t>n (</a:t>
            </a:r>
            <a:r>
              <a:rPr lang="pt-BR" sz="4000" i="1" dirty="0"/>
              <a:t>A</a:t>
            </a:r>
            <a:r>
              <a:rPr lang="pt-BR" sz="4000" dirty="0"/>
              <a:t> ∩ </a:t>
            </a:r>
            <a:r>
              <a:rPr lang="pt-BR" sz="4000" i="1" dirty="0"/>
              <a:t>B</a:t>
            </a:r>
            <a:r>
              <a:rPr lang="pt-BR" sz="4000" dirty="0"/>
              <a:t>) </a:t>
            </a:r>
          </a:p>
          <a:p>
            <a:pPr marL="1828800" lvl="4" indent="0">
              <a:buNone/>
            </a:pPr>
            <a:endParaRPr lang="en-US" sz="4000" dirty="0" smtClean="0"/>
          </a:p>
          <a:p>
            <a:pPr marL="1828800" lvl="4" indent="0">
              <a:buNone/>
            </a:pPr>
            <a:endParaRPr lang="en-US" sz="4000" dirty="0"/>
          </a:p>
          <a:p>
            <a:pPr marL="1828800" lvl="4" indent="0">
              <a:buNone/>
            </a:pPr>
            <a:r>
              <a:rPr lang="en-US" sz="4000" dirty="0" smtClean="0"/>
              <a:t> 	n (A</a:t>
            </a:r>
            <a:r>
              <a:rPr lang="en-US" sz="4000" baseline="30000" dirty="0" smtClean="0"/>
              <a:t>c</a:t>
            </a:r>
            <a:r>
              <a:rPr lang="en-US" sz="4000" dirty="0" smtClean="0"/>
              <a:t>) = n(U)-n(A)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472440" y="1905000"/>
            <a:ext cx="2585720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</a:t>
            </a:r>
            <a:endParaRPr lang="en-US" sz="3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7858" y="2250582"/>
            <a:ext cx="861907" cy="1061435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34440" y="2250582"/>
            <a:ext cx="861907" cy="10614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933" y="4267200"/>
            <a:ext cx="258572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</a:t>
            </a:r>
            <a:endParaRPr lang="en-US" sz="3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86933" y="4612782"/>
            <a:ext cx="861907" cy="10614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If we interchange </a:t>
            </a:r>
            <a:r>
              <a:rPr lang="en-US" dirty="0" smtClean="0">
                <a:sym typeface="Symbol"/>
              </a:rPr>
              <a:t></a:t>
            </a:r>
            <a:r>
              <a:rPr lang="en-US" dirty="0"/>
              <a:t> and  </a:t>
            </a:r>
            <a:r>
              <a:rPr lang="en-US" dirty="0" smtClean="0">
                <a:sym typeface="Symbol"/>
              </a:rPr>
              <a:t></a:t>
            </a:r>
            <a:r>
              <a:rPr lang="en-US" dirty="0" smtClean="0"/>
              <a:t> </a:t>
            </a:r>
            <a:r>
              <a:rPr lang="en-US" dirty="0"/>
              <a:t> and also U and  ø</a:t>
            </a:r>
            <a:r>
              <a:rPr lang="en-US" dirty="0" smtClean="0"/>
              <a:t> </a:t>
            </a:r>
            <a:r>
              <a:rPr lang="en-US" dirty="0"/>
              <a:t> in any statement about sets, then the new statement is called the dual of the original 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example, each of De Morgan's Laws is the dual of the other.</a:t>
            </a:r>
          </a:p>
          <a:p>
            <a:r>
              <a:rPr lang="en-US" dirty="0"/>
              <a:t>The first complement law, </a:t>
            </a:r>
            <a:r>
              <a:rPr lang="en-US" i="1" dirty="0"/>
              <a:t>A</a:t>
            </a:r>
            <a:r>
              <a:rPr lang="en-US" dirty="0"/>
              <a:t> ∪ </a:t>
            </a:r>
            <a:r>
              <a:rPr lang="en-US" i="1" dirty="0"/>
              <a:t>A</a:t>
            </a:r>
            <a:r>
              <a:rPr lang="en-US" dirty="0"/>
              <a:t> ′ = </a:t>
            </a:r>
            <a:r>
              <a:rPr lang="en-US" b="1" dirty="0"/>
              <a:t>U</a:t>
            </a:r>
            <a:r>
              <a:rPr lang="en-US" dirty="0"/>
              <a:t>, is the dual of the second: </a:t>
            </a:r>
            <a:r>
              <a:rPr lang="en-US" i="1" dirty="0"/>
              <a:t>A</a:t>
            </a:r>
            <a:r>
              <a:rPr lang="en-US" dirty="0"/>
              <a:t> ∩ </a:t>
            </a:r>
            <a:r>
              <a:rPr lang="en-US" i="1" dirty="0"/>
              <a:t>A</a:t>
            </a:r>
            <a:r>
              <a:rPr lang="en-US" dirty="0"/>
              <a:t> ′ = ø.</a:t>
            </a:r>
          </a:p>
          <a:p>
            <a:endParaRPr lang="en-US" dirty="0"/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dirty="0" smtClean="0"/>
              <a:t>Inclusion Exclusion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Inclusion </a:t>
            </a:r>
            <a:r>
              <a:rPr lang="en-US" dirty="0"/>
              <a:t>Exclusion Principle</a:t>
            </a:r>
            <a:r>
              <a:rPr lang="en-US" dirty="0" smtClean="0"/>
              <a:t> </a:t>
            </a:r>
            <a:r>
              <a:rPr lang="en-US" dirty="0"/>
              <a:t>determine </a:t>
            </a:r>
            <a:r>
              <a:rPr lang="en-US" dirty="0" smtClean="0"/>
              <a:t>the </a:t>
            </a:r>
            <a:r>
              <a:rPr lang="en-US" dirty="0"/>
              <a:t>number of elements in a union of sets when some of the sets </a:t>
            </a:r>
            <a:r>
              <a:rPr lang="en-US" dirty="0" smtClean="0"/>
              <a:t>overlap</a:t>
            </a:r>
          </a:p>
          <a:p>
            <a:r>
              <a:rPr lang="en-US" dirty="0"/>
              <a:t>The Inclusion Exclusion  Principle for Two or Three Sets </a:t>
            </a: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 </a:t>
            </a:r>
            <a:r>
              <a:rPr lang="en-US" dirty="0" smtClean="0"/>
              <a:t>n(PUQ</a:t>
            </a:r>
            <a:r>
              <a:rPr lang="en-US" dirty="0"/>
              <a:t>)=n(P) + n(Q) - n(P </a:t>
            </a:r>
            <a:r>
              <a:rPr lang="en-US" dirty="0" smtClean="0"/>
              <a:t>)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n(P </a:t>
            </a:r>
            <a:r>
              <a:rPr lang="en-US" dirty="0"/>
              <a:t>U Q U R) = n(P) + n(Q) + n(R) - </a:t>
            </a:r>
            <a:r>
              <a:rPr lang="en-US" dirty="0" smtClean="0"/>
              <a:t>n(P</a:t>
            </a:r>
            <a:r>
              <a:rPr lang="en-US" dirty="0" smtClean="0">
                <a:sym typeface="Symbol"/>
              </a:rPr>
              <a:t></a:t>
            </a:r>
            <a:r>
              <a:rPr lang="en-US" dirty="0"/>
              <a:t> Q) </a:t>
            </a:r>
            <a:r>
              <a:rPr lang="en-US"/>
              <a:t>- </a:t>
            </a:r>
            <a:r>
              <a:rPr lang="en-US" smtClean="0"/>
              <a:t>n(P</a:t>
            </a:r>
            <a:r>
              <a:rPr lang="en-US">
                <a:sym typeface="Symbol"/>
              </a:rPr>
              <a:t>  </a:t>
            </a:r>
            <a:r>
              <a:rPr lang="en-US" dirty="0"/>
              <a:t> R) </a:t>
            </a:r>
            <a:r>
              <a:rPr lang="en-US"/>
              <a:t>- </a:t>
            </a:r>
            <a:r>
              <a:rPr lang="en-US" smtClean="0"/>
              <a:t>n(Q</a:t>
            </a:r>
            <a:r>
              <a:rPr lang="en-US">
                <a:sym typeface="Symbol"/>
              </a:rPr>
              <a:t>  </a:t>
            </a:r>
            <a:r>
              <a:rPr lang="en-US" dirty="0"/>
              <a:t> R) </a:t>
            </a:r>
            <a:r>
              <a:rPr lang="en-US"/>
              <a:t>+</a:t>
            </a:r>
            <a:r>
              <a:rPr lang="en-US" smtClean="0"/>
              <a:t>n(P</a:t>
            </a:r>
            <a:r>
              <a:rPr lang="en-US">
                <a:sym typeface="Symbol"/>
              </a:rPr>
              <a:t>  </a:t>
            </a:r>
            <a:r>
              <a:rPr lang="en-US" dirty="0"/>
              <a:t>  Q</a:t>
            </a:r>
            <a:r>
              <a:rPr lang="en-US"/>
              <a:t> </a:t>
            </a:r>
            <a:r>
              <a:rPr lang="en-US">
                <a:sym typeface="Symbol"/>
              </a:rPr>
              <a:t>  </a:t>
            </a:r>
            <a:r>
              <a:rPr lang="en-US" dirty="0"/>
              <a:t> R)  </a:t>
            </a:r>
          </a:p>
        </p:txBody>
      </p:sp>
    </p:spTree>
    <p:extLst>
      <p:ext uri="{BB962C8B-B14F-4D97-AF65-F5344CB8AC3E}">
        <p14:creationId xmlns:p14="http://schemas.microsoft.com/office/powerpoint/2010/main" val="8482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en-US" dirty="0" smtClean="0"/>
              <a:t>The symmetric difference of the sets A &amp; B consist of those elements which belong to A or B but not to both A &amp; B</a:t>
            </a:r>
          </a:p>
          <a:p>
            <a:r>
              <a:rPr lang="en-US" dirty="0" smtClean="0"/>
              <a:t>This is denoted by A </a:t>
            </a:r>
            <a:r>
              <a:rPr lang="en-US" dirty="0" smtClean="0">
                <a:sym typeface="Symbol"/>
              </a:rPr>
              <a:t> B</a:t>
            </a:r>
          </a:p>
          <a:p>
            <a:endParaRPr lang="en-US" dirty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r>
              <a:rPr lang="en-US" dirty="0"/>
              <a:t>A </a:t>
            </a:r>
            <a:r>
              <a:rPr lang="en-US" dirty="0">
                <a:sym typeface="Symbol"/>
              </a:rPr>
              <a:t> </a:t>
            </a:r>
            <a:r>
              <a:rPr lang="en-US" dirty="0" smtClean="0">
                <a:sym typeface="Symbol"/>
              </a:rPr>
              <a:t>B = (</a:t>
            </a:r>
            <a:r>
              <a:rPr lang="en-US" dirty="0"/>
              <a:t>A </a:t>
            </a:r>
            <a:r>
              <a:rPr lang="en-US" dirty="0">
                <a:sym typeface="Symbol"/>
              </a:rPr>
              <a:t> B </a:t>
            </a:r>
            <a:r>
              <a:rPr lang="en-US" dirty="0" smtClean="0">
                <a:sym typeface="Symbol"/>
              </a:rPr>
              <a:t>)\</a:t>
            </a:r>
            <a:r>
              <a:rPr lang="en-US" dirty="0"/>
              <a:t> </a:t>
            </a:r>
            <a:r>
              <a:rPr lang="en-US" dirty="0" smtClean="0"/>
              <a:t>(A </a:t>
            </a:r>
            <a:r>
              <a:rPr lang="en-US" dirty="0">
                <a:sym typeface="Symbol"/>
              </a:rPr>
              <a:t> </a:t>
            </a:r>
            <a:r>
              <a:rPr lang="en-US" dirty="0" smtClean="0">
                <a:sym typeface="Symbol"/>
              </a:rPr>
              <a:t>B) </a:t>
            </a:r>
            <a:endParaRPr lang="en-US" dirty="0"/>
          </a:p>
        </p:txBody>
      </p:sp>
      <p:pic>
        <p:nvPicPr>
          <p:cNvPr id="4098" name="Picture 2" descr="http://xoax.net/math/ref/algebra/incl/set_operations/set_symmetric_differ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3581400"/>
            <a:ext cx="3048000" cy="237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8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/>
          <a:lstStyle/>
          <a:p>
            <a:r>
              <a:rPr lang="en-US" dirty="0" smtClean="0"/>
              <a:t>The complement of set A is the set of elements which belongs to the universal set but which do not belongs to A</a:t>
            </a:r>
          </a:p>
          <a:p>
            <a:r>
              <a:rPr lang="en-US" dirty="0"/>
              <a:t>This is denoted by A</a:t>
            </a:r>
            <a:r>
              <a:rPr lang="en-US" baseline="30000" dirty="0"/>
              <a:t>c </a:t>
            </a:r>
            <a:r>
              <a:rPr lang="en-US" dirty="0"/>
              <a:t>/Ā /A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Ā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{ x: </a:t>
            </a:r>
            <a:r>
              <a:rPr lang="en-US" dirty="0" smtClean="0">
                <a:sym typeface="Symbol"/>
              </a:rPr>
              <a:t>x </a:t>
            </a:r>
            <a:r>
              <a:rPr lang="en-US" dirty="0">
                <a:sym typeface="Symbol"/>
              </a:rPr>
              <a:t> </a:t>
            </a:r>
            <a:r>
              <a:rPr lang="en-US" dirty="0" smtClean="0">
                <a:sym typeface="Symbol"/>
              </a:rPr>
              <a:t>A ,</a:t>
            </a:r>
            <a:r>
              <a:rPr lang="en-US" dirty="0">
                <a:sym typeface="Symbol"/>
              </a:rPr>
              <a:t> x </a:t>
            </a:r>
            <a:r>
              <a:rPr lang="en-US">
                <a:sym typeface="Symbol"/>
              </a:rPr>
              <a:t> </a:t>
            </a:r>
            <a:r>
              <a:rPr lang="en-US" smtClean="0">
                <a:sym typeface="Symbol"/>
              </a:rPr>
              <a:t>U </a:t>
            </a:r>
            <a:r>
              <a:rPr lang="en-US" dirty="0" smtClean="0">
                <a:sym typeface="Symbol"/>
              </a:rPr>
              <a:t>} </a:t>
            </a:r>
            <a:endParaRPr lang="en-US" dirty="0">
              <a:sym typeface="Symbol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4" name="Picture 4" descr="http://www.tutorsonnet.com/images/complement_of_se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2489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of algebra of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Idempotent laws</a:t>
            </a:r>
          </a:p>
          <a:p>
            <a:pPr lvl="1">
              <a:buFont typeface="Courier New" pitchFamily="49" charset="0"/>
              <a:buChar char="o"/>
            </a:pPr>
            <a:r>
              <a:rPr lang="pt-BR" i="1" dirty="0"/>
              <a:t>A</a:t>
            </a:r>
            <a:r>
              <a:rPr lang="pt-BR" dirty="0"/>
              <a:t> ∩ </a:t>
            </a:r>
            <a:r>
              <a:rPr lang="pt-BR" i="1" dirty="0"/>
              <a:t>A</a:t>
            </a:r>
            <a:r>
              <a:rPr lang="pt-BR" dirty="0"/>
              <a:t> = </a:t>
            </a:r>
            <a:r>
              <a:rPr lang="pt-BR" i="1" dirty="0" smtClean="0"/>
              <a:t>A</a:t>
            </a:r>
          </a:p>
          <a:p>
            <a:pPr lvl="1">
              <a:buFont typeface="Courier New" pitchFamily="49" charset="0"/>
              <a:buChar char="o"/>
            </a:pPr>
            <a:r>
              <a:rPr lang="pt-BR" i="1" dirty="0" smtClean="0"/>
              <a:t>A</a:t>
            </a:r>
            <a:r>
              <a:rPr lang="pt-BR" dirty="0"/>
              <a:t> ∪ </a:t>
            </a:r>
            <a:r>
              <a:rPr lang="pt-BR" i="1" dirty="0"/>
              <a:t>A</a:t>
            </a:r>
            <a:r>
              <a:rPr lang="pt-BR" dirty="0"/>
              <a:t> = </a:t>
            </a:r>
            <a:r>
              <a:rPr lang="pt-BR" i="1" dirty="0" smtClean="0"/>
              <a:t>A</a:t>
            </a:r>
          </a:p>
          <a:p>
            <a:r>
              <a:rPr lang="pt-BR" dirty="0" smtClean="0"/>
              <a:t>Assosiative laws</a:t>
            </a:r>
          </a:p>
          <a:p>
            <a:pPr lvl="1">
              <a:buFont typeface="Courier New" pitchFamily="49" charset="0"/>
              <a:buChar char="o"/>
            </a:pPr>
            <a:r>
              <a:rPr lang="pt-BR" dirty="0"/>
              <a:t>(</a:t>
            </a:r>
            <a:r>
              <a:rPr lang="pt-BR" i="1" dirty="0"/>
              <a:t>A</a:t>
            </a:r>
            <a:r>
              <a:rPr lang="pt-BR" dirty="0"/>
              <a:t> ∩ B) ∩ C = </a:t>
            </a:r>
            <a:r>
              <a:rPr lang="pt-BR" i="1" dirty="0"/>
              <a:t>A</a:t>
            </a:r>
            <a:r>
              <a:rPr lang="pt-BR" dirty="0"/>
              <a:t> ∩ (</a:t>
            </a:r>
            <a:r>
              <a:rPr lang="pt-BR" i="1" dirty="0"/>
              <a:t>B</a:t>
            </a:r>
            <a:r>
              <a:rPr lang="pt-BR" dirty="0"/>
              <a:t> ∩ C</a:t>
            </a:r>
            <a:r>
              <a:rPr lang="pt-BR" dirty="0" smtClean="0"/>
              <a:t>)</a:t>
            </a:r>
          </a:p>
          <a:p>
            <a:pPr lvl="1">
              <a:buFont typeface="Courier New" pitchFamily="49" charset="0"/>
              <a:buChar char="o"/>
            </a:pPr>
            <a:r>
              <a:rPr lang="pt-BR" dirty="0" smtClean="0"/>
              <a:t>(</a:t>
            </a:r>
            <a:r>
              <a:rPr lang="pt-BR" i="1" dirty="0"/>
              <a:t>A</a:t>
            </a:r>
            <a:r>
              <a:rPr lang="pt-BR" dirty="0"/>
              <a:t> ∪ B) ∪ C = </a:t>
            </a:r>
            <a:r>
              <a:rPr lang="pt-BR" i="1" dirty="0"/>
              <a:t>A</a:t>
            </a:r>
            <a:r>
              <a:rPr lang="pt-BR" dirty="0"/>
              <a:t> ∪ (</a:t>
            </a:r>
            <a:r>
              <a:rPr lang="pt-BR" i="1" dirty="0"/>
              <a:t>B</a:t>
            </a:r>
            <a:r>
              <a:rPr lang="pt-BR" dirty="0"/>
              <a:t> ∪ C</a:t>
            </a:r>
            <a:r>
              <a:rPr lang="pt-BR" dirty="0" smtClean="0"/>
              <a:t>)</a:t>
            </a:r>
          </a:p>
          <a:p>
            <a:r>
              <a:rPr lang="pt-BR" dirty="0" smtClean="0"/>
              <a:t>Commutative laws</a:t>
            </a:r>
          </a:p>
          <a:p>
            <a:pPr lvl="1">
              <a:buFont typeface="Courier New" pitchFamily="49" charset="0"/>
              <a:buChar char="o"/>
            </a:pPr>
            <a:r>
              <a:rPr lang="en-US" i="1" dirty="0"/>
              <a:t>A</a:t>
            </a:r>
            <a:r>
              <a:rPr lang="en-US" dirty="0"/>
              <a:t> ∩ </a:t>
            </a:r>
            <a:r>
              <a:rPr lang="en-US" i="1" dirty="0"/>
              <a:t>B</a:t>
            </a:r>
            <a:r>
              <a:rPr lang="en-US" dirty="0"/>
              <a:t> = </a:t>
            </a:r>
            <a:r>
              <a:rPr lang="en-US" i="1" dirty="0"/>
              <a:t>B</a:t>
            </a:r>
            <a:r>
              <a:rPr lang="en-US" dirty="0"/>
              <a:t> ∩ </a:t>
            </a:r>
            <a:r>
              <a:rPr lang="en-US" i="1" dirty="0" smtClean="0"/>
              <a:t>A</a:t>
            </a:r>
          </a:p>
          <a:p>
            <a:pPr lvl="1">
              <a:buFont typeface="Courier New" pitchFamily="49" charset="0"/>
              <a:buChar char="o"/>
            </a:pPr>
            <a:r>
              <a:rPr lang="en-US" i="1" dirty="0" smtClean="0"/>
              <a:t>A</a:t>
            </a:r>
            <a:r>
              <a:rPr lang="en-US" dirty="0"/>
              <a:t> ∪ </a:t>
            </a:r>
            <a:r>
              <a:rPr lang="en-US" i="1" dirty="0"/>
              <a:t>B</a:t>
            </a:r>
            <a:r>
              <a:rPr lang="en-US" dirty="0"/>
              <a:t> = </a:t>
            </a:r>
            <a:r>
              <a:rPr lang="en-US" i="1" dirty="0"/>
              <a:t>B</a:t>
            </a:r>
            <a:r>
              <a:rPr lang="en-US" dirty="0"/>
              <a:t> ∪ </a:t>
            </a:r>
            <a:r>
              <a:rPr lang="en-US" i="1" dirty="0"/>
              <a:t>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0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4582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Distributive laws</a:t>
            </a:r>
          </a:p>
          <a:p>
            <a:pPr lvl="1">
              <a:buFont typeface="Courier New" pitchFamily="49" charset="0"/>
              <a:buChar char="o"/>
            </a:pPr>
            <a:r>
              <a:rPr lang="pt-BR" i="1" dirty="0"/>
              <a:t>A</a:t>
            </a:r>
            <a:r>
              <a:rPr lang="pt-BR" dirty="0"/>
              <a:t> ∩ (</a:t>
            </a:r>
            <a:r>
              <a:rPr lang="pt-BR" i="1" dirty="0"/>
              <a:t>B</a:t>
            </a:r>
            <a:r>
              <a:rPr lang="pt-BR" dirty="0"/>
              <a:t> ∪ C) = (</a:t>
            </a:r>
            <a:r>
              <a:rPr lang="pt-BR" i="1" dirty="0"/>
              <a:t>A</a:t>
            </a:r>
            <a:r>
              <a:rPr lang="pt-BR" dirty="0"/>
              <a:t> ∩ B) ∪ (</a:t>
            </a:r>
            <a:r>
              <a:rPr lang="pt-BR" i="1" dirty="0"/>
              <a:t>A</a:t>
            </a:r>
            <a:r>
              <a:rPr lang="pt-BR" dirty="0"/>
              <a:t> ∩ C</a:t>
            </a:r>
            <a:r>
              <a:rPr lang="pt-BR" dirty="0" smtClean="0"/>
              <a:t>)</a:t>
            </a:r>
          </a:p>
          <a:p>
            <a:pPr lvl="1">
              <a:buFont typeface="Courier New" pitchFamily="49" charset="0"/>
              <a:buChar char="o"/>
            </a:pPr>
            <a:r>
              <a:rPr lang="pt-BR" i="1" dirty="0" smtClean="0"/>
              <a:t>A</a:t>
            </a:r>
            <a:r>
              <a:rPr lang="pt-BR" dirty="0"/>
              <a:t> ∪ (</a:t>
            </a:r>
            <a:r>
              <a:rPr lang="pt-BR" i="1" dirty="0"/>
              <a:t>B</a:t>
            </a:r>
            <a:r>
              <a:rPr lang="pt-BR" dirty="0"/>
              <a:t> ∩ C) = (</a:t>
            </a:r>
            <a:r>
              <a:rPr lang="pt-BR" i="1" dirty="0"/>
              <a:t>A</a:t>
            </a:r>
            <a:r>
              <a:rPr lang="pt-BR" dirty="0"/>
              <a:t> ∪ B) ∩ (</a:t>
            </a:r>
            <a:r>
              <a:rPr lang="pt-BR" i="1" dirty="0"/>
              <a:t>A</a:t>
            </a:r>
            <a:r>
              <a:rPr lang="pt-BR" dirty="0"/>
              <a:t> ∪ C</a:t>
            </a:r>
            <a:r>
              <a:rPr lang="pt-BR" dirty="0" smtClean="0"/>
              <a:t>)</a:t>
            </a:r>
          </a:p>
          <a:p>
            <a:r>
              <a:rPr lang="pt-BR" dirty="0" smtClean="0"/>
              <a:t>Identity laws</a:t>
            </a:r>
          </a:p>
          <a:p>
            <a:pPr lvl="1">
              <a:buFont typeface="Courier New" pitchFamily="49" charset="0"/>
              <a:buChar char="o"/>
            </a:pPr>
            <a:r>
              <a:rPr lang="en-US" i="1" dirty="0"/>
              <a:t>A</a:t>
            </a:r>
            <a:r>
              <a:rPr lang="en-US" dirty="0"/>
              <a:t> ∪ ø = </a:t>
            </a:r>
            <a:r>
              <a:rPr lang="en-US" i="1" dirty="0" smtClean="0"/>
              <a:t>A</a:t>
            </a:r>
          </a:p>
          <a:p>
            <a:pPr lvl="1">
              <a:buFont typeface="Courier New" pitchFamily="49" charset="0"/>
              <a:buChar char="o"/>
            </a:pPr>
            <a:r>
              <a:rPr lang="en-US" i="1" dirty="0" smtClean="0"/>
              <a:t>A</a:t>
            </a:r>
            <a:r>
              <a:rPr lang="en-US" dirty="0"/>
              <a:t> ∩ </a:t>
            </a:r>
            <a:r>
              <a:rPr lang="en-US" b="1" dirty="0"/>
              <a:t>U</a:t>
            </a:r>
            <a:r>
              <a:rPr lang="en-US" dirty="0"/>
              <a:t> = </a:t>
            </a:r>
            <a:r>
              <a:rPr lang="en-US" i="1" dirty="0" smtClean="0"/>
              <a:t>A</a:t>
            </a:r>
          </a:p>
          <a:p>
            <a:pPr lvl="1">
              <a:buFont typeface="Courier New" pitchFamily="49" charset="0"/>
              <a:buChar char="o"/>
            </a:pPr>
            <a:r>
              <a:rPr lang="en-US" i="1" dirty="0" smtClean="0"/>
              <a:t>A</a:t>
            </a:r>
            <a:r>
              <a:rPr lang="en-US" dirty="0"/>
              <a:t> ∪ </a:t>
            </a:r>
            <a:r>
              <a:rPr lang="en-US" b="1" dirty="0"/>
              <a:t>U</a:t>
            </a:r>
            <a:r>
              <a:rPr lang="en-US" dirty="0"/>
              <a:t> = </a:t>
            </a:r>
            <a:r>
              <a:rPr lang="en-US" b="1" dirty="0" smtClean="0"/>
              <a:t>U</a:t>
            </a:r>
          </a:p>
          <a:p>
            <a:pPr lvl="1">
              <a:buFont typeface="Courier New" pitchFamily="49" charset="0"/>
              <a:buChar char="o"/>
            </a:pPr>
            <a:r>
              <a:rPr lang="en-US" i="1" dirty="0" smtClean="0"/>
              <a:t>A</a:t>
            </a:r>
            <a:r>
              <a:rPr lang="en-US" dirty="0"/>
              <a:t> ∩ ø = </a:t>
            </a:r>
            <a:r>
              <a:rPr lang="en-US" dirty="0" smtClean="0"/>
              <a:t>ø</a:t>
            </a:r>
          </a:p>
          <a:p>
            <a:r>
              <a:rPr lang="en-US" dirty="0"/>
              <a:t>Difference law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A-B =</a:t>
            </a:r>
            <a:r>
              <a:rPr lang="pt-BR" i="1" dirty="0"/>
              <a:t> A</a:t>
            </a:r>
            <a:r>
              <a:rPr lang="pt-BR" dirty="0"/>
              <a:t> ∩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dirty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dirty="0" smtClean="0"/>
              <a:t>Involution law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(A</a:t>
            </a:r>
            <a:r>
              <a:rPr lang="en-US" baseline="30000" dirty="0" smtClean="0"/>
              <a:t>c</a:t>
            </a:r>
            <a:r>
              <a:rPr lang="en-US" dirty="0" smtClean="0"/>
              <a:t>)</a:t>
            </a:r>
            <a:r>
              <a:rPr lang="en-US" baseline="30000" dirty="0" smtClean="0"/>
              <a:t>c</a:t>
            </a:r>
            <a:r>
              <a:rPr lang="en-US" dirty="0" smtClean="0"/>
              <a:t> = A</a:t>
            </a:r>
          </a:p>
          <a:p>
            <a:r>
              <a:rPr lang="en-US" dirty="0" smtClean="0"/>
              <a:t>Complement laws</a:t>
            </a:r>
          </a:p>
          <a:p>
            <a:pPr lvl="1">
              <a:buFont typeface="Courier New" pitchFamily="49" charset="0"/>
              <a:buChar char="o"/>
            </a:pPr>
            <a:r>
              <a:rPr lang="en-US" i="1" dirty="0"/>
              <a:t>A</a:t>
            </a:r>
            <a:r>
              <a:rPr lang="en-US" dirty="0"/>
              <a:t> ∪ </a:t>
            </a:r>
            <a:r>
              <a:rPr lang="en-US" i="1" dirty="0"/>
              <a:t>A'</a:t>
            </a:r>
            <a:r>
              <a:rPr lang="en-US" dirty="0"/>
              <a:t> = </a:t>
            </a:r>
            <a:r>
              <a:rPr lang="en-US" b="1" dirty="0" smtClean="0"/>
              <a:t>U</a:t>
            </a:r>
          </a:p>
          <a:p>
            <a:pPr lvl="1">
              <a:buFont typeface="Courier New" pitchFamily="49" charset="0"/>
              <a:buChar char="o"/>
            </a:pPr>
            <a:r>
              <a:rPr lang="en-US" i="1" dirty="0" smtClean="0"/>
              <a:t>A</a:t>
            </a:r>
            <a:r>
              <a:rPr lang="en-US" dirty="0"/>
              <a:t> ∩ </a:t>
            </a:r>
            <a:r>
              <a:rPr lang="en-US" i="1" dirty="0"/>
              <a:t>A'</a:t>
            </a:r>
            <a:r>
              <a:rPr lang="en-US" dirty="0"/>
              <a:t> = </a:t>
            </a:r>
            <a:r>
              <a:rPr lang="en-US" dirty="0" smtClean="0"/>
              <a:t>ø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/>
              <a:t>U</a:t>
            </a:r>
            <a:r>
              <a:rPr lang="en-US" dirty="0"/>
              <a:t> ′ = </a:t>
            </a:r>
            <a:r>
              <a:rPr lang="en-US" dirty="0" smtClean="0"/>
              <a:t>ø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ø</a:t>
            </a:r>
            <a:r>
              <a:rPr lang="en-US" dirty="0"/>
              <a:t> ′ = </a:t>
            </a:r>
            <a:r>
              <a:rPr lang="en-US" b="1" dirty="0" smtClean="0"/>
              <a:t>U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morgan’s</a:t>
            </a:r>
            <a:r>
              <a:rPr lang="en-US" dirty="0" smtClean="0"/>
              <a:t> laws</a:t>
            </a:r>
          </a:p>
          <a:p>
            <a:pPr lvl="1">
              <a:buFont typeface="Courier New" pitchFamily="49" charset="0"/>
              <a:buChar char="o"/>
            </a:pPr>
            <a:r>
              <a:rPr lang="pt-BR" dirty="0"/>
              <a:t>(</a:t>
            </a:r>
            <a:r>
              <a:rPr lang="pt-BR" i="1" dirty="0"/>
              <a:t>A</a:t>
            </a:r>
            <a:r>
              <a:rPr lang="pt-BR" dirty="0"/>
              <a:t> ∩ </a:t>
            </a:r>
            <a:r>
              <a:rPr lang="pt-BR" i="1" dirty="0"/>
              <a:t>B</a:t>
            </a:r>
            <a:r>
              <a:rPr lang="pt-BR" dirty="0"/>
              <a:t>) ′ = </a:t>
            </a:r>
            <a:r>
              <a:rPr lang="pt-BR" i="1" dirty="0"/>
              <a:t>A</a:t>
            </a:r>
            <a:r>
              <a:rPr lang="pt-BR" dirty="0"/>
              <a:t> ′ ∪ </a:t>
            </a:r>
            <a:r>
              <a:rPr lang="pt-BR" i="1" dirty="0"/>
              <a:t>B</a:t>
            </a:r>
            <a:r>
              <a:rPr lang="pt-BR" dirty="0"/>
              <a:t> </a:t>
            </a:r>
            <a:r>
              <a:rPr lang="pt-BR" dirty="0" smtClean="0"/>
              <a:t>′</a:t>
            </a:r>
          </a:p>
          <a:p>
            <a:pPr lvl="1">
              <a:buFont typeface="Courier New" pitchFamily="49" charset="0"/>
              <a:buChar char="o"/>
            </a:pPr>
            <a:r>
              <a:rPr lang="pt-BR" dirty="0" smtClean="0"/>
              <a:t>(</a:t>
            </a:r>
            <a:r>
              <a:rPr lang="pt-BR" i="1" dirty="0"/>
              <a:t>A</a:t>
            </a:r>
            <a:r>
              <a:rPr lang="pt-BR" dirty="0"/>
              <a:t> ∪ </a:t>
            </a:r>
            <a:r>
              <a:rPr lang="pt-BR" i="1" dirty="0"/>
              <a:t>B</a:t>
            </a:r>
            <a:r>
              <a:rPr lang="pt-BR" dirty="0"/>
              <a:t>) ′ = </a:t>
            </a:r>
            <a:r>
              <a:rPr lang="pt-BR" i="1" dirty="0"/>
              <a:t>A</a:t>
            </a:r>
            <a:r>
              <a:rPr lang="pt-BR" dirty="0"/>
              <a:t> ′ ∩ </a:t>
            </a:r>
            <a:r>
              <a:rPr lang="pt-BR" i="1" dirty="0"/>
              <a:t>B</a:t>
            </a:r>
            <a:r>
              <a:rPr lang="pt-BR" dirty="0"/>
              <a:t> ′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2" y="381000"/>
            <a:ext cx="8229600" cy="914400"/>
          </a:xfrm>
        </p:spPr>
        <p:txBody>
          <a:bodyPr/>
          <a:lstStyle/>
          <a:p>
            <a:r>
              <a:rPr lang="en-US" dirty="0" smtClean="0"/>
              <a:t>Proof of De Morgan’s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sing Venn Diagram</a:t>
            </a:r>
          </a:p>
          <a:p>
            <a:pPr lvl="1">
              <a:buFont typeface="Courier New" pitchFamily="49" charset="0"/>
              <a:buChar char="o"/>
            </a:pPr>
            <a:r>
              <a:rPr lang="pt-BR" dirty="0"/>
              <a:t>(</a:t>
            </a:r>
            <a:r>
              <a:rPr lang="pt-BR" i="1" dirty="0"/>
              <a:t>A</a:t>
            </a:r>
            <a:r>
              <a:rPr lang="pt-BR" dirty="0"/>
              <a:t> ∩ </a:t>
            </a:r>
            <a:r>
              <a:rPr lang="pt-BR" i="1" dirty="0"/>
              <a:t>B</a:t>
            </a:r>
            <a:r>
              <a:rPr lang="pt-BR" dirty="0"/>
              <a:t>) ′ = </a:t>
            </a:r>
            <a:r>
              <a:rPr lang="pt-BR" i="1" dirty="0"/>
              <a:t>A</a:t>
            </a:r>
            <a:r>
              <a:rPr lang="pt-BR" dirty="0"/>
              <a:t> ′ ∪ </a:t>
            </a:r>
            <a:r>
              <a:rPr lang="pt-BR" i="1" dirty="0"/>
              <a:t>B</a:t>
            </a:r>
            <a:r>
              <a:rPr lang="pt-BR" dirty="0"/>
              <a:t> ′</a:t>
            </a:r>
          </a:p>
          <a:p>
            <a:pPr marL="457200" lvl="1" indent="0">
              <a:buNone/>
            </a:pPr>
            <a:r>
              <a:rPr lang="en-US" dirty="0" smtClean="0"/>
              <a:t>         </a:t>
            </a:r>
            <a:r>
              <a:rPr lang="en-US" b="1" dirty="0" smtClean="0"/>
              <a:t>LHS</a:t>
            </a:r>
            <a:r>
              <a:rPr lang="en-US" dirty="0" smtClean="0"/>
              <a:t>				</a:t>
            </a:r>
            <a:r>
              <a:rPr lang="en-US" b="1" dirty="0" smtClean="0"/>
              <a:t>RHS</a:t>
            </a:r>
            <a:endParaRPr lang="en-US" b="1" dirty="0"/>
          </a:p>
        </p:txBody>
      </p:sp>
      <p:pic>
        <p:nvPicPr>
          <p:cNvPr id="1026" name="Picture 2" descr="http://2.bp.blogspot.com/-s9D5h2LOaBo/Tlkg0ElZYpI/AAAAAAAAACw/DqyhmwUnp08/s1600/Demorgon%2527s+Law+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5500029" cy="413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4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Algebraic method</a:t>
            </a:r>
            <a:endParaRPr lang="en-US" dirty="0"/>
          </a:p>
        </p:txBody>
      </p:sp>
      <p:pic>
        <p:nvPicPr>
          <p:cNvPr id="2050" name="Picture 2" descr="http://www.meritnation.com/img/userimages/mn_images/image/a1(105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6"/>
          <a:stretch/>
        </p:blipFill>
        <p:spPr bwMode="auto">
          <a:xfrm>
            <a:off x="1066800" y="960120"/>
            <a:ext cx="4996070" cy="5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n</a:t>
            </a:r>
            <a:r>
              <a:rPr lang="pt-BR" dirty="0"/>
              <a:t> (</a:t>
            </a:r>
            <a:r>
              <a:rPr lang="pt-BR" i="1" dirty="0"/>
              <a:t>A</a:t>
            </a:r>
            <a:r>
              <a:rPr lang="pt-BR" dirty="0"/>
              <a:t> ∪ B) </a:t>
            </a:r>
            <a:r>
              <a:rPr lang="pt-BR" dirty="0" smtClean="0"/>
              <a:t>= n(A) + n(B)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        </a:t>
            </a:r>
            <a:r>
              <a:rPr lang="en-US" dirty="0" smtClean="0"/>
              <a:t>n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i="1" dirty="0"/>
              <a:t>A</a:t>
            </a:r>
            <a:r>
              <a:rPr lang="pt-BR" dirty="0"/>
              <a:t> ∪ B) = n(A) + n(B</a:t>
            </a:r>
            <a:r>
              <a:rPr lang="pt-BR" dirty="0" smtClean="0"/>
              <a:t>) - n</a:t>
            </a:r>
            <a:r>
              <a:rPr lang="pt-BR" dirty="0"/>
              <a:t> (</a:t>
            </a:r>
            <a:r>
              <a:rPr lang="pt-BR" i="1" dirty="0"/>
              <a:t>A</a:t>
            </a:r>
            <a:r>
              <a:rPr lang="pt-BR" dirty="0"/>
              <a:t> ∩ </a:t>
            </a:r>
            <a:r>
              <a:rPr lang="pt-BR" i="1" dirty="0"/>
              <a:t>B</a:t>
            </a:r>
            <a:r>
              <a:rPr lang="pt-BR" dirty="0"/>
              <a:t>)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2585720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</a:t>
            </a:r>
            <a:endParaRPr lang="en-US" sz="3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2618" y="2174382"/>
            <a:ext cx="861907" cy="1061435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51658" y="2174382"/>
            <a:ext cx="861907" cy="1061435"/>
          </a:xfrm>
          <a:prstGeom prst="ellips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191000"/>
            <a:ext cx="2585720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</a:t>
            </a:r>
            <a:endParaRPr lang="en-US" sz="3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42618" y="4536582"/>
            <a:ext cx="861907" cy="1061435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19200" y="4536582"/>
            <a:ext cx="861907" cy="1061435"/>
          </a:xfrm>
          <a:prstGeom prst="ellipse">
            <a:avLst/>
          </a:prstGeom>
          <a:solidFill>
            <a:srgbClr val="92D050">
              <a:alpha val="54118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1026</TotalTime>
  <Words>187</Words>
  <Application>Microsoft Office PowerPoint</Application>
  <PresentationFormat>On-screen Show (4:3)</PresentationFormat>
  <Paragraphs>155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Times New Roman</vt:lpstr>
      <vt:lpstr>HNDIT</vt:lpstr>
      <vt:lpstr>1_HNDIT</vt:lpstr>
      <vt:lpstr>IT 1107  Mathematics for IT</vt:lpstr>
      <vt:lpstr>Symmetric Difference</vt:lpstr>
      <vt:lpstr>Compliment</vt:lpstr>
      <vt:lpstr>Laws of algebra of sets</vt:lpstr>
      <vt:lpstr>PowerPoint Presentation</vt:lpstr>
      <vt:lpstr>PowerPoint Presentation</vt:lpstr>
      <vt:lpstr>Proof of De Morgan’s law</vt:lpstr>
      <vt:lpstr>PowerPoint Presentation</vt:lpstr>
      <vt:lpstr>Counting Principles</vt:lpstr>
      <vt:lpstr>PowerPoint Presentation</vt:lpstr>
      <vt:lpstr>PowerPoint Presentation</vt:lpstr>
      <vt:lpstr>Duality</vt:lpstr>
      <vt:lpstr>Inclusion Exclusion Principle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nish</cp:lastModifiedBy>
  <cp:revision>142</cp:revision>
  <dcterms:created xsi:type="dcterms:W3CDTF">2014-03-07T13:02:25Z</dcterms:created>
  <dcterms:modified xsi:type="dcterms:W3CDTF">2018-06-16T03:40:17Z</dcterms:modified>
</cp:coreProperties>
</file>