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7" r:id="rId3"/>
    <p:sldId id="314" r:id="rId4"/>
    <p:sldId id="315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17/6/2018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17/6/2018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dirty="0" smtClean="0"/>
              <a:t>Week </a:t>
            </a:r>
            <a:r>
              <a:rPr lang="en-US" altLang="en-US" dirty="0" smtClean="0"/>
              <a:t>5  </a:t>
            </a:r>
            <a:r>
              <a:rPr lang="en-US" altLang="en-US" dirty="0" smtClean="0"/>
              <a:t>- Relations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</a:t>
            </a:r>
            <a:r>
              <a:rPr lang="en-US" dirty="0" smtClean="0"/>
              <a:t> </a:t>
            </a:r>
            <a:r>
              <a:rPr lang="en-US" dirty="0"/>
              <a:t>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A = {1,2,3,4}   B = {</a:t>
            </a:r>
            <a:r>
              <a:rPr lang="en-US" dirty="0" err="1" smtClean="0"/>
              <a:t>a,b,c,d</a:t>
            </a:r>
            <a:r>
              <a:rPr lang="en-US" dirty="0" smtClean="0"/>
              <a:t>}</a:t>
            </a:r>
            <a:r>
              <a:rPr lang="en-US" dirty="0"/>
              <a:t>	</a:t>
            </a:r>
            <a:r>
              <a:rPr lang="en-US" dirty="0" smtClean="0"/>
              <a:t>C = {</a:t>
            </a:r>
            <a:r>
              <a:rPr lang="en-US" dirty="0" err="1" smtClean="0"/>
              <a:t>x,y,z</a:t>
            </a:r>
            <a:r>
              <a:rPr lang="en-US" dirty="0" smtClean="0"/>
              <a:t>}</a:t>
            </a:r>
          </a:p>
          <a:p>
            <a:r>
              <a:rPr lang="en-US" dirty="0" smtClean="0"/>
              <a:t>R ={(1,a),(2,d),(3,a),(3,b),(3,d)}</a:t>
            </a:r>
          </a:p>
          <a:p>
            <a:r>
              <a:rPr lang="en-US" dirty="0" smtClean="0"/>
              <a:t>S={(</a:t>
            </a:r>
            <a:r>
              <a:rPr lang="en-US" dirty="0" err="1" smtClean="0"/>
              <a:t>b,x</a:t>
            </a:r>
            <a:r>
              <a:rPr lang="en-US" dirty="0" smtClean="0"/>
              <a:t>),(</a:t>
            </a:r>
            <a:r>
              <a:rPr lang="en-US" dirty="0" err="1" smtClean="0"/>
              <a:t>b,z</a:t>
            </a:r>
            <a:r>
              <a:rPr lang="en-US" dirty="0" smtClean="0"/>
              <a:t>),(</a:t>
            </a:r>
            <a:r>
              <a:rPr lang="en-US" dirty="0" err="1" smtClean="0"/>
              <a:t>c,y</a:t>
            </a:r>
            <a:r>
              <a:rPr lang="en-US" dirty="0" smtClean="0"/>
              <a:t>),(</a:t>
            </a:r>
            <a:r>
              <a:rPr lang="en-US" dirty="0" err="1" smtClean="0"/>
              <a:t>d,z</a:t>
            </a:r>
            <a:r>
              <a:rPr lang="en-US" dirty="0" smtClean="0"/>
              <a:t>)}</a:t>
            </a:r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R</a:t>
            </a:r>
            <a:r>
              <a:rPr lang="en-US" dirty="0" smtClean="0"/>
              <a:t> 		</a:t>
            </a:r>
            <a:r>
              <a:rPr lang="en-US" sz="2200" dirty="0" smtClean="0"/>
              <a:t>a     b</a:t>
            </a:r>
            <a:r>
              <a:rPr lang="en-US" sz="2200" dirty="0"/>
              <a:t> </a:t>
            </a:r>
            <a:r>
              <a:rPr lang="en-US" sz="2200" dirty="0" smtClean="0"/>
              <a:t>    c</a:t>
            </a:r>
            <a:r>
              <a:rPr lang="en-US" sz="2200" dirty="0"/>
              <a:t> </a:t>
            </a:r>
            <a:r>
              <a:rPr lang="en-US" sz="2200" dirty="0" smtClean="0"/>
              <a:t>    d	</a:t>
            </a:r>
            <a:r>
              <a:rPr lang="en-US" sz="2200" dirty="0"/>
              <a:t> </a:t>
            </a:r>
            <a:r>
              <a:rPr lang="en-US" sz="2200" dirty="0" smtClean="0"/>
              <a:t>	</a:t>
            </a:r>
            <a:r>
              <a:rPr lang="en-US" sz="2200" dirty="0" err="1" smtClean="0"/>
              <a:t>M</a:t>
            </a:r>
            <a:r>
              <a:rPr lang="en-US" sz="2200" baseline="-25000" dirty="0" err="1" smtClean="0"/>
              <a:t>s</a:t>
            </a:r>
            <a:r>
              <a:rPr lang="en-US" sz="2200" baseline="-25000" dirty="0"/>
              <a:t>	</a:t>
            </a:r>
            <a:r>
              <a:rPr lang="en-US" sz="2200" dirty="0" smtClean="0"/>
              <a:t>x    y    z</a:t>
            </a:r>
            <a:r>
              <a:rPr lang="en-US" sz="2200" baseline="-25000" dirty="0" smtClean="0"/>
              <a:t>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1	1     0	0     0		      a	0    0	0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2	0     0	0     1 		      b	1     0	1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3	1     1	0     1		      c	0     1	0</a:t>
            </a:r>
          </a:p>
          <a:p>
            <a:pPr marL="0" indent="0">
              <a:buNone/>
            </a:pPr>
            <a:r>
              <a:rPr lang="en-US" sz="2200" dirty="0" smtClean="0"/>
              <a:t>	4	0     0	0     0		      d	0      0	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.</a:t>
            </a:r>
            <a:r>
              <a:rPr lang="en-US" sz="2200" dirty="0"/>
              <a:t> </a:t>
            </a:r>
            <a:r>
              <a:rPr lang="en-US" sz="2200" dirty="0" err="1" smtClean="0"/>
              <a:t>M</a:t>
            </a:r>
            <a:r>
              <a:rPr lang="en-US" sz="2200" baseline="-25000" dirty="0" err="1" smtClean="0"/>
              <a:t>s</a:t>
            </a:r>
            <a:r>
              <a:rPr lang="en-US" sz="2200" baseline="-25000" dirty="0" smtClean="0"/>
              <a:t>	</a:t>
            </a:r>
            <a:r>
              <a:rPr lang="en-US" sz="2200" dirty="0" smtClean="0"/>
              <a:t>	x     y	z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    1	0     0	0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    2	0     0	1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    3	1     0	2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    4	0     0	0</a:t>
            </a:r>
            <a:endParaRPr lang="en-US" sz="2200" dirty="0"/>
          </a:p>
        </p:txBody>
      </p:sp>
      <p:sp>
        <p:nvSpPr>
          <p:cNvPr id="4" name="Left Bracket 3"/>
          <p:cNvSpPr/>
          <p:nvPr/>
        </p:nvSpPr>
        <p:spPr>
          <a:xfrm>
            <a:off x="2065564" y="3505200"/>
            <a:ext cx="95250" cy="1143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3962400" y="3472543"/>
            <a:ext cx="45719" cy="117565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5704114" y="3505200"/>
            <a:ext cx="95250" cy="1143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136946" y="3505200"/>
            <a:ext cx="45719" cy="1143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ket 8"/>
          <p:cNvSpPr/>
          <p:nvPr/>
        </p:nvSpPr>
        <p:spPr>
          <a:xfrm>
            <a:off x="3505200" y="5257800"/>
            <a:ext cx="45719" cy="1143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ket 9"/>
          <p:cNvSpPr/>
          <p:nvPr/>
        </p:nvSpPr>
        <p:spPr>
          <a:xfrm>
            <a:off x="2238375" y="5279571"/>
            <a:ext cx="95250" cy="1143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Reflexive relation</a:t>
            </a:r>
          </a:p>
          <a:p>
            <a:pPr lvl="1"/>
            <a:r>
              <a:rPr lang="en-US" dirty="0"/>
              <a:t>A relation </a:t>
            </a:r>
            <a:r>
              <a:rPr lang="en-US" i="1" dirty="0"/>
              <a:t>R</a:t>
            </a:r>
            <a:r>
              <a:rPr lang="en-US" dirty="0"/>
              <a:t> is said to be reflexive over a set </a:t>
            </a:r>
            <a:r>
              <a:rPr lang="en-US" i="1" dirty="0"/>
              <a:t>A</a:t>
            </a:r>
            <a:r>
              <a:rPr lang="en-US" dirty="0"/>
              <a:t> if (</a:t>
            </a:r>
            <a:r>
              <a:rPr lang="en-US" dirty="0" err="1"/>
              <a:t>a,a</a:t>
            </a:r>
            <a:r>
              <a:rPr lang="en-US" dirty="0"/>
              <a:t>) </a:t>
            </a:r>
            <a:r>
              <a:rPr lang="en-US" dirty="0" smtClean="0">
                <a:sym typeface="Symbol"/>
              </a:rPr>
              <a:t></a:t>
            </a:r>
            <a:r>
              <a:rPr lang="en-US" dirty="0"/>
              <a:t> </a:t>
            </a:r>
            <a:r>
              <a:rPr lang="en-US" i="1" dirty="0"/>
              <a:t>R</a:t>
            </a:r>
            <a:r>
              <a:rPr lang="en-US" dirty="0"/>
              <a:t> for every</a:t>
            </a:r>
            <a:r>
              <a:rPr lang="en-US" i="1" dirty="0"/>
              <a:t> a</a:t>
            </a:r>
            <a:r>
              <a:rPr lang="en-US" dirty="0"/>
              <a:t> </a:t>
            </a:r>
            <a:r>
              <a:rPr lang="en-US" dirty="0">
                <a:sym typeface="Symbol"/>
              </a:rPr>
              <a:t>  </a:t>
            </a:r>
            <a:r>
              <a:rPr lang="en-US" i="1" dirty="0"/>
              <a:t> 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relation R = {(1,1)(2,2)(3,3</a:t>
            </a:r>
            <a:r>
              <a:rPr lang="en-US" dirty="0" smtClean="0"/>
              <a:t>)(1,2)(1,3)} </a:t>
            </a:r>
            <a:r>
              <a:rPr lang="en-US" dirty="0"/>
              <a:t>is reflexive over the set A = {1,2,3</a:t>
            </a:r>
            <a:r>
              <a:rPr lang="en-US" dirty="0" smtClean="0"/>
              <a:t>}.</a:t>
            </a:r>
          </a:p>
          <a:p>
            <a:r>
              <a:rPr lang="en-US" dirty="0" smtClean="0"/>
              <a:t>Symmetric relation</a:t>
            </a:r>
          </a:p>
          <a:p>
            <a:pPr lvl="1"/>
            <a:r>
              <a:rPr lang="en-US" dirty="0"/>
              <a:t>A relation </a:t>
            </a:r>
            <a:r>
              <a:rPr lang="en-US" i="1" dirty="0"/>
              <a:t>R</a:t>
            </a:r>
            <a:r>
              <a:rPr lang="en-US" dirty="0"/>
              <a:t> is said to be symmetric if 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R =&gt; (</a:t>
            </a:r>
            <a:r>
              <a:rPr lang="en-US" dirty="0" err="1"/>
              <a:t>b,a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 smtClean="0"/>
              <a:t> R</a:t>
            </a:r>
          </a:p>
          <a:p>
            <a:pPr lvl="1"/>
            <a:r>
              <a:rPr lang="en-US" dirty="0"/>
              <a:t>The relation R = {(</a:t>
            </a:r>
            <a:r>
              <a:rPr lang="en-US" dirty="0" smtClean="0"/>
              <a:t>1,2)(</a:t>
            </a:r>
            <a:r>
              <a:rPr lang="en-US" dirty="0"/>
              <a:t>2,2</a:t>
            </a:r>
            <a:r>
              <a:rPr lang="en-US" dirty="0" smtClean="0"/>
              <a:t>)(2,1)} </a:t>
            </a:r>
            <a:r>
              <a:rPr lang="en-US" dirty="0"/>
              <a:t>is </a:t>
            </a:r>
            <a:r>
              <a:rPr lang="en-US" dirty="0" smtClean="0"/>
              <a:t>symmetric </a:t>
            </a:r>
            <a:r>
              <a:rPr lang="en-US" dirty="0"/>
              <a:t>over the set A = {1,2,3}.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Anti symmetric relations</a:t>
            </a:r>
          </a:p>
          <a:p>
            <a:pPr lvl="1"/>
            <a:r>
              <a:rPr lang="en-US" dirty="0"/>
              <a:t> for any a, and b in A, whenever </a:t>
            </a:r>
            <a:r>
              <a:rPr lang="en-US" dirty="0" smtClean="0"/>
              <a:t>(a</a:t>
            </a:r>
            <a:r>
              <a:rPr lang="en-US" dirty="0"/>
              <a:t>, </a:t>
            </a:r>
            <a:r>
              <a:rPr lang="en-US" dirty="0" smtClean="0"/>
              <a:t>b) </a:t>
            </a:r>
            <a:r>
              <a:rPr lang="en-US" dirty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R , and </a:t>
            </a:r>
            <a:r>
              <a:rPr lang="en-US" dirty="0" smtClean="0"/>
              <a:t>(b</a:t>
            </a:r>
            <a:r>
              <a:rPr lang="en-US" dirty="0"/>
              <a:t>, </a:t>
            </a:r>
            <a:r>
              <a:rPr lang="en-US" dirty="0" smtClean="0"/>
              <a:t>a) </a:t>
            </a:r>
            <a:r>
              <a:rPr lang="en-US" dirty="0">
                <a:sym typeface="Symbol"/>
              </a:rPr>
              <a:t> </a:t>
            </a:r>
            <a:r>
              <a:rPr lang="en-US" dirty="0" smtClean="0"/>
              <a:t>R </a:t>
            </a:r>
            <a:r>
              <a:rPr lang="en-US" dirty="0"/>
              <a:t>, a = b must </a:t>
            </a:r>
            <a:r>
              <a:rPr lang="en-US" dirty="0" smtClean="0"/>
              <a:t>hold</a:t>
            </a:r>
          </a:p>
          <a:p>
            <a:pPr lvl="1"/>
            <a:r>
              <a:rPr lang="en-US" dirty="0"/>
              <a:t>The relation R = {(</a:t>
            </a:r>
            <a:r>
              <a:rPr lang="en-US" dirty="0" smtClean="0"/>
              <a:t>1,3)(</a:t>
            </a:r>
            <a:r>
              <a:rPr lang="en-US" dirty="0"/>
              <a:t>2,2)(</a:t>
            </a:r>
            <a:r>
              <a:rPr lang="en-US" dirty="0" smtClean="0"/>
              <a:t>2,3)} </a:t>
            </a:r>
            <a:r>
              <a:rPr lang="en-US" dirty="0"/>
              <a:t>is </a:t>
            </a:r>
            <a:r>
              <a:rPr lang="en-US" dirty="0" err="1" smtClean="0"/>
              <a:t>antisymmetric</a:t>
            </a:r>
            <a:r>
              <a:rPr lang="en-US" dirty="0" smtClean="0"/>
              <a:t> </a:t>
            </a:r>
            <a:r>
              <a:rPr lang="en-US" dirty="0"/>
              <a:t>over the set A = {1,2,3</a:t>
            </a:r>
            <a:r>
              <a:rPr lang="en-US" dirty="0" smtClean="0"/>
              <a:t>}.</a:t>
            </a:r>
          </a:p>
          <a:p>
            <a:r>
              <a:rPr lang="en-US" dirty="0" smtClean="0"/>
              <a:t>Transitive relation</a:t>
            </a:r>
          </a:p>
          <a:p>
            <a:pPr lvl="1"/>
            <a:r>
              <a:rPr lang="en-US" dirty="0"/>
              <a:t>A relation </a:t>
            </a:r>
            <a:r>
              <a:rPr lang="en-US" i="1" dirty="0"/>
              <a:t>R</a:t>
            </a:r>
            <a:r>
              <a:rPr lang="en-US" dirty="0"/>
              <a:t> is said to be </a:t>
            </a:r>
            <a:r>
              <a:rPr lang="en-US" dirty="0" smtClean="0"/>
              <a:t>transitive </a:t>
            </a:r>
            <a:r>
              <a:rPr lang="en-US" dirty="0"/>
              <a:t>if 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R, (</a:t>
            </a:r>
            <a:r>
              <a:rPr lang="en-US" dirty="0" err="1"/>
              <a:t>b,c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R =&gt; (</a:t>
            </a:r>
            <a:r>
              <a:rPr lang="en-US" dirty="0" err="1"/>
              <a:t>a,c</a:t>
            </a:r>
            <a:r>
              <a:rPr lang="en-US" dirty="0"/>
              <a:t>) </a:t>
            </a:r>
            <a:r>
              <a:rPr lang="en-US" dirty="0">
                <a:sym typeface="Symbol"/>
              </a:rPr>
              <a:t>  </a:t>
            </a:r>
            <a:r>
              <a:rPr lang="en-US" dirty="0" smtClean="0"/>
              <a:t>R</a:t>
            </a:r>
          </a:p>
          <a:p>
            <a:pPr lvl="1"/>
            <a:r>
              <a:rPr lang="en-US" dirty="0"/>
              <a:t>The relation R = {(1,3)(</a:t>
            </a:r>
            <a:r>
              <a:rPr lang="en-US" dirty="0" smtClean="0"/>
              <a:t>2,3)(1,2)(1,1)} </a:t>
            </a:r>
            <a:r>
              <a:rPr lang="en-US"/>
              <a:t>is </a:t>
            </a:r>
            <a:r>
              <a:rPr lang="en-US" smtClean="0"/>
              <a:t>transitive </a:t>
            </a:r>
            <a:r>
              <a:rPr lang="en-US" dirty="0"/>
              <a:t>over the set A = {1,2,3}.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relations on finite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dirty="0" smtClean="0"/>
              <a:t>There are 3 ways of picturing a relation R from A to B</a:t>
            </a:r>
          </a:p>
          <a:p>
            <a:pPr lvl="1"/>
            <a:r>
              <a:rPr lang="en-US" dirty="0" smtClean="0"/>
              <a:t>Arrow Diagram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Directed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Let A={</a:t>
            </a:r>
            <a:r>
              <a:rPr lang="en-US" dirty="0" err="1" smtClean="0"/>
              <a:t>a,b,c,d</a:t>
            </a:r>
            <a:r>
              <a:rPr lang="en-US" dirty="0" smtClean="0"/>
              <a:t>} and B={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</a:p>
          <a:p>
            <a:r>
              <a:rPr lang="en-US" dirty="0" smtClean="0"/>
              <a:t>R= {(</a:t>
            </a:r>
            <a:r>
              <a:rPr lang="en-US" dirty="0" err="1" smtClean="0"/>
              <a:t>a,p</a:t>
            </a:r>
            <a:r>
              <a:rPr lang="en-US" dirty="0" smtClean="0"/>
              <a:t>),(</a:t>
            </a:r>
            <a:r>
              <a:rPr lang="en-US" dirty="0" err="1" smtClean="0"/>
              <a:t>b,q</a:t>
            </a:r>
            <a:r>
              <a:rPr lang="en-US" dirty="0" smtClean="0"/>
              <a:t>),(</a:t>
            </a:r>
            <a:r>
              <a:rPr lang="en-US" dirty="0" err="1" smtClean="0"/>
              <a:t>c,q</a:t>
            </a:r>
            <a:r>
              <a:rPr lang="en-US" dirty="0" smtClean="0"/>
              <a:t>),(</a:t>
            </a:r>
            <a:r>
              <a:rPr lang="en-US" dirty="0" err="1" smtClean="0"/>
              <a:t>d,r</a:t>
            </a:r>
            <a:r>
              <a:rPr lang="en-US" dirty="0" smtClean="0"/>
              <a:t>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math-only-math.com/images/domain-co-domain-and-range-of-fun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2396" r="50641" b="46766"/>
          <a:stretch/>
        </p:blipFill>
        <p:spPr bwMode="auto">
          <a:xfrm>
            <a:off x="1600200" y="3429000"/>
            <a:ext cx="3992310" cy="29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err="1"/>
              <a:t>Eg</a:t>
            </a:r>
            <a:r>
              <a:rPr lang="en-US" dirty="0"/>
              <a:t>: Let A={</a:t>
            </a:r>
            <a:r>
              <a:rPr lang="en-US" dirty="0" err="1"/>
              <a:t>a,b,c,d</a:t>
            </a:r>
            <a:r>
              <a:rPr lang="en-US" dirty="0"/>
              <a:t>} and B={</a:t>
            </a:r>
            <a:r>
              <a:rPr lang="en-US" dirty="0" err="1"/>
              <a:t>p,q,r</a:t>
            </a:r>
            <a:r>
              <a:rPr lang="en-US" dirty="0"/>
              <a:t>}</a:t>
            </a:r>
          </a:p>
          <a:p>
            <a:r>
              <a:rPr lang="en-US" dirty="0"/>
              <a:t>R= {(</a:t>
            </a:r>
            <a:r>
              <a:rPr lang="en-US" dirty="0" err="1"/>
              <a:t>a,p</a:t>
            </a:r>
            <a:r>
              <a:rPr lang="en-US" dirty="0"/>
              <a:t>),(</a:t>
            </a:r>
            <a:r>
              <a:rPr lang="en-US" dirty="0" err="1"/>
              <a:t>b,q</a:t>
            </a:r>
            <a:r>
              <a:rPr lang="en-US" dirty="0"/>
              <a:t>),(</a:t>
            </a:r>
            <a:r>
              <a:rPr lang="en-US" dirty="0" err="1"/>
              <a:t>c,q</a:t>
            </a:r>
            <a:r>
              <a:rPr lang="en-US" dirty="0"/>
              <a:t>),(</a:t>
            </a:r>
            <a:r>
              <a:rPr lang="en-US" dirty="0" err="1"/>
              <a:t>d,r</a:t>
            </a:r>
            <a:r>
              <a:rPr lang="en-US" dirty="0"/>
              <a:t>)}</a:t>
            </a:r>
          </a:p>
          <a:p>
            <a:pPr marL="0" indent="0">
              <a:buNone/>
            </a:pPr>
            <a:r>
              <a:rPr lang="en-US" dirty="0" smtClean="0"/>
              <a:t>	p	q	r</a:t>
            </a:r>
          </a:p>
          <a:p>
            <a:pPr marL="0" indent="0">
              <a:buNone/>
            </a:pPr>
            <a:r>
              <a:rPr lang="en-US" dirty="0" smtClean="0"/>
              <a:t>a	1	0	0</a:t>
            </a:r>
          </a:p>
          <a:p>
            <a:pPr marL="0" indent="0">
              <a:buNone/>
            </a:pPr>
            <a:r>
              <a:rPr lang="en-US" dirty="0" smtClean="0"/>
              <a:t>b	0	1	0</a:t>
            </a:r>
          </a:p>
          <a:p>
            <a:pPr marL="0" indent="0">
              <a:buNone/>
            </a:pPr>
            <a:r>
              <a:rPr lang="en-US" dirty="0" smtClean="0"/>
              <a:t>c	0	1	0</a:t>
            </a:r>
          </a:p>
          <a:p>
            <a:pPr marL="0" indent="0">
              <a:buNone/>
            </a:pPr>
            <a:r>
              <a:rPr lang="en-US" dirty="0" smtClean="0"/>
              <a:t>d	0	0	1</a:t>
            </a:r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952500" y="3642360"/>
            <a:ext cx="190500" cy="2438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3581400" y="3642360"/>
            <a:ext cx="114300" cy="2438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/>
          <a:lstStyle/>
          <a:p>
            <a:r>
              <a:rPr lang="en-US" dirty="0" smtClean="0"/>
              <a:t>There is another way of picturing a relation R when R is a relation from a finite set A to itself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Let A={1,2,3,4}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R={(1,2),(2,2),(2,4),(3,2),(3,4),(4,1),(4,3)}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4572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6172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6172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648200" y="4572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07920" y="48006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7745" y="4962245"/>
            <a:ext cx="0" cy="120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07920" y="635508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07920" y="6477000"/>
            <a:ext cx="1950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07920" y="4953000"/>
            <a:ext cx="22860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 flipV="1">
            <a:off x="2362200" y="5029200"/>
            <a:ext cx="2364115" cy="120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4914900" y="4343400"/>
            <a:ext cx="419100" cy="457200"/>
          </a:xfrm>
          <a:prstGeom prst="arc">
            <a:avLst>
              <a:gd name="adj1" fmla="val 12584693"/>
              <a:gd name="adj2" fmla="val 2748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A,B,C be sets and let R be a relation from A to B. let S be a relation from B to C. then R and S give rise to a relation from A to C denoted by </a:t>
            </a:r>
            <a:r>
              <a:rPr lang="en-US" dirty="0" err="1" smtClean="0"/>
              <a:t>RoS</a:t>
            </a:r>
            <a:r>
              <a:rPr lang="en-US" dirty="0" smtClean="0"/>
              <a:t> and defined as follows</a:t>
            </a:r>
          </a:p>
          <a:p>
            <a:r>
              <a:rPr lang="en-US" dirty="0" err="1" smtClean="0"/>
              <a:t>RoS</a:t>
            </a:r>
            <a:r>
              <a:rPr lang="en-US" dirty="0" smtClean="0"/>
              <a:t>={(</a:t>
            </a:r>
            <a:r>
              <a:rPr lang="en-US" dirty="0" err="1" smtClean="0"/>
              <a:t>a,c</a:t>
            </a:r>
            <a:r>
              <a:rPr lang="en-US" dirty="0" smtClean="0"/>
              <a:t>): there exists </a:t>
            </a:r>
            <a:r>
              <a:rPr lang="en-US" dirty="0" err="1" smtClean="0"/>
              <a:t>b</a:t>
            </a:r>
            <a:r>
              <a:rPr lang="en-US" dirty="0" err="1" smtClean="0">
                <a:sym typeface="Symbol"/>
              </a:rPr>
              <a:t>B</a:t>
            </a:r>
            <a:r>
              <a:rPr lang="en-US" dirty="0" smtClean="0">
                <a:sym typeface="Symbol"/>
              </a:rPr>
              <a:t> for which (</a:t>
            </a:r>
            <a:r>
              <a:rPr lang="en-US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)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R and (</a:t>
            </a:r>
            <a:r>
              <a:rPr lang="en-US" dirty="0" err="1" smtClean="0">
                <a:sym typeface="Symbol"/>
              </a:rPr>
              <a:t>b,c</a:t>
            </a:r>
            <a:r>
              <a:rPr lang="en-US" dirty="0" smtClean="0">
                <a:sym typeface="Symbol"/>
              </a:rPr>
              <a:t>)  S}</a:t>
            </a:r>
          </a:p>
          <a:p>
            <a:r>
              <a:rPr lang="en-US" dirty="0" smtClean="0">
                <a:sym typeface="Symbol"/>
              </a:rPr>
              <a:t>This relation </a:t>
            </a:r>
            <a:r>
              <a:rPr lang="en-US" dirty="0" err="1" smtClean="0">
                <a:sym typeface="Symbol"/>
              </a:rPr>
              <a:t>RoS</a:t>
            </a:r>
            <a:r>
              <a:rPr lang="en-US" dirty="0" smtClean="0">
                <a:sym typeface="Symbol"/>
              </a:rPr>
              <a:t> is called the composition of R and S </a:t>
            </a:r>
            <a:r>
              <a:rPr lang="en-US" sz="1700" dirty="0" smtClean="0">
                <a:sym typeface="Symbol"/>
              </a:rPr>
              <a:t>(</a:t>
            </a:r>
            <a:r>
              <a:rPr lang="en-US" sz="1700" dirty="0" err="1" smtClean="0">
                <a:sym typeface="Symbol"/>
              </a:rPr>
              <a:t>Ref:Descrete</a:t>
            </a:r>
            <a:r>
              <a:rPr lang="en-US" sz="1700" dirty="0" smtClean="0">
                <a:sym typeface="Symbol"/>
              </a:rPr>
              <a:t> Mathematics 3</a:t>
            </a:r>
            <a:r>
              <a:rPr lang="en-US" sz="1700" baseline="30000" dirty="0" smtClean="0">
                <a:sym typeface="Symbol"/>
              </a:rPr>
              <a:t>rd</a:t>
            </a:r>
            <a:r>
              <a:rPr lang="en-US" sz="1700" dirty="0" smtClean="0">
                <a:sym typeface="Symbol"/>
              </a:rPr>
              <a:t> Ed </a:t>
            </a:r>
            <a:r>
              <a:rPr lang="en-US" sz="1700" dirty="0" err="1" smtClean="0">
                <a:sym typeface="Symbol"/>
              </a:rPr>
              <a:t>Schamu’s</a:t>
            </a:r>
            <a:r>
              <a:rPr lang="en-US" sz="1700" dirty="0" smtClean="0">
                <a:sym typeface="Symbol"/>
              </a:rPr>
              <a:t> series </a:t>
            </a:r>
            <a:r>
              <a:rPr lang="en-US" sz="1700" dirty="0" err="1" smtClean="0">
                <a:sym typeface="Symbol"/>
              </a:rPr>
              <a:t>pg</a:t>
            </a:r>
            <a:r>
              <a:rPr lang="en-US" sz="1700" dirty="0" smtClean="0">
                <a:sym typeface="Symbol"/>
              </a:rPr>
              <a:t> 27)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67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Let A={1,2,3,4} , B={</a:t>
            </a:r>
            <a:r>
              <a:rPr lang="en-US" dirty="0" err="1" smtClean="0"/>
              <a:t>a,b,c,d</a:t>
            </a:r>
            <a:r>
              <a:rPr lang="en-US" dirty="0" smtClean="0"/>
              <a:t>} and C={</a:t>
            </a:r>
            <a:r>
              <a:rPr lang="en-US" dirty="0" err="1" smtClean="0"/>
              <a:t>x,y,z</a:t>
            </a:r>
            <a:r>
              <a:rPr lang="en-US" dirty="0" smtClean="0"/>
              <a:t>}</a:t>
            </a:r>
          </a:p>
          <a:p>
            <a:r>
              <a:rPr lang="en-US" dirty="0" smtClean="0"/>
              <a:t>R={(1,a),(2,d),(3,a),(3,b),(3,d)}</a:t>
            </a:r>
          </a:p>
          <a:p>
            <a:r>
              <a:rPr lang="en-US" dirty="0" smtClean="0"/>
              <a:t>S={(</a:t>
            </a:r>
            <a:r>
              <a:rPr lang="en-US" dirty="0" err="1" smtClean="0"/>
              <a:t>b,x</a:t>
            </a:r>
            <a:r>
              <a:rPr lang="en-US" dirty="0" smtClean="0"/>
              <a:t>),(</a:t>
            </a:r>
            <a:r>
              <a:rPr lang="en-US" dirty="0" err="1" smtClean="0"/>
              <a:t>b,z</a:t>
            </a:r>
            <a:r>
              <a:rPr lang="en-US" dirty="0" smtClean="0"/>
              <a:t>),(</a:t>
            </a:r>
            <a:r>
              <a:rPr lang="en-US" dirty="0" err="1" smtClean="0"/>
              <a:t>c,y</a:t>
            </a:r>
            <a:r>
              <a:rPr lang="en-US" dirty="0" smtClean="0"/>
              <a:t>),(</a:t>
            </a:r>
            <a:r>
              <a:rPr lang="en-US" dirty="0" err="1" smtClean="0"/>
              <a:t>d,z</a:t>
            </a:r>
            <a:r>
              <a:rPr lang="en-US" dirty="0" smtClean="0"/>
              <a:t>)}</a:t>
            </a:r>
          </a:p>
          <a:p>
            <a:r>
              <a:rPr lang="en-US" dirty="0" err="1" smtClean="0"/>
              <a:t>RoS</a:t>
            </a:r>
            <a:r>
              <a:rPr lang="en-US" dirty="0" smtClean="0"/>
              <a:t>={(3,x),(3,z),(2,z)}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A		     B		         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4724400"/>
            <a:ext cx="685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4800600"/>
            <a:ext cx="609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4724400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85900" y="4953000"/>
            <a:ext cx="22479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3"/>
          </p:cNvCxnSpPr>
          <p:nvPr/>
        </p:nvCxnSpPr>
        <p:spPr>
          <a:xfrm>
            <a:off x="1676400" y="5562600"/>
            <a:ext cx="1994274" cy="994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1676400" y="5101899"/>
            <a:ext cx="1994274" cy="727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28800" y="5562600"/>
            <a:ext cx="1752600" cy="266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3"/>
          </p:cNvCxnSpPr>
          <p:nvPr/>
        </p:nvCxnSpPr>
        <p:spPr>
          <a:xfrm>
            <a:off x="1828800" y="5829302"/>
            <a:ext cx="1841874" cy="7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41420" y="5143500"/>
            <a:ext cx="1897380" cy="32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91000" y="5562600"/>
            <a:ext cx="1447800" cy="630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2"/>
          </p:cNvCxnSpPr>
          <p:nvPr/>
        </p:nvCxnSpPr>
        <p:spPr>
          <a:xfrm flipV="1">
            <a:off x="3566160" y="5676900"/>
            <a:ext cx="207264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01440" y="6438900"/>
            <a:ext cx="173736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 is a relation on set A then </a:t>
            </a:r>
            <a:r>
              <a:rPr lang="en-US" dirty="0" err="1" smtClean="0"/>
              <a:t>RoR</a:t>
            </a:r>
            <a:r>
              <a:rPr lang="en-US" dirty="0" smtClean="0"/>
              <a:t> ,the composition of R with itself is always defined &amp; sometimes denoted as R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Note: Let A,B,C,D be sets. Suppose R is a relation from </a:t>
            </a:r>
            <a:r>
              <a:rPr lang="en-US" dirty="0"/>
              <a:t>A to </a:t>
            </a:r>
            <a:r>
              <a:rPr lang="en-US" dirty="0" smtClean="0"/>
              <a:t>B, S is a relation from B to C, T is a relation from C to D. then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RoS</a:t>
            </a:r>
            <a:r>
              <a:rPr lang="en-US" dirty="0" smtClean="0"/>
              <a:t>)</a:t>
            </a:r>
            <a:r>
              <a:rPr lang="en-US" dirty="0" err="1" smtClean="0"/>
              <a:t>oT</a:t>
            </a:r>
            <a:r>
              <a:rPr lang="en-US" dirty="0" smtClean="0"/>
              <a:t> = Ro(</a:t>
            </a:r>
            <a:r>
              <a:rPr lang="en-US" dirty="0" err="1" smtClean="0"/>
              <a:t>SoT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 of relation and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There’s another way of finding </a:t>
            </a:r>
            <a:r>
              <a:rPr lang="en-US" dirty="0" err="1" smtClean="0">
                <a:sym typeface="Symbol"/>
              </a:rPr>
              <a:t>RoS</a:t>
            </a:r>
            <a:r>
              <a:rPr lang="en-US" dirty="0" smtClean="0">
                <a:sym typeface="Symbol"/>
              </a:rPr>
              <a:t> using matrices. Let M</a:t>
            </a:r>
            <a:r>
              <a:rPr lang="en-US" baseline="-25000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and M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denote the matrices of the relations R &amp; S respectively</a:t>
            </a:r>
          </a:p>
          <a:p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RoS</a:t>
            </a:r>
            <a:r>
              <a:rPr lang="en-US" dirty="0" smtClean="0">
                <a:sym typeface="Symbol"/>
              </a:rPr>
              <a:t> = M</a:t>
            </a:r>
            <a:r>
              <a:rPr lang="en-US" baseline="-25000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.M</a:t>
            </a:r>
            <a:r>
              <a:rPr lang="en-US" baseline="-25000" dirty="0" smtClean="0">
                <a:sym typeface="Symbol"/>
              </a:rPr>
              <a:t>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307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1036</TotalTime>
  <Words>446</Words>
  <Application>Microsoft Office PowerPoint</Application>
  <PresentationFormat>On-screen Show (4:3)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HNDIT</vt:lpstr>
      <vt:lpstr>1_HNDIT</vt:lpstr>
      <vt:lpstr>IT 1107  Mathematics for IT</vt:lpstr>
      <vt:lpstr>Representation of relations on finite sets</vt:lpstr>
      <vt:lpstr>Arrow Diagram</vt:lpstr>
      <vt:lpstr>Matrix</vt:lpstr>
      <vt:lpstr>Directed Graph</vt:lpstr>
      <vt:lpstr>Composition of relations</vt:lpstr>
      <vt:lpstr>PowerPoint Presentation</vt:lpstr>
      <vt:lpstr>PowerPoint Presentation</vt:lpstr>
      <vt:lpstr>Composition of relation and matrices</vt:lpstr>
      <vt:lpstr>PowerPoint Presentation</vt:lpstr>
      <vt:lpstr>Types of Relations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Admin</cp:lastModifiedBy>
  <cp:revision>146</cp:revision>
  <dcterms:created xsi:type="dcterms:W3CDTF">2014-03-07T13:02:25Z</dcterms:created>
  <dcterms:modified xsi:type="dcterms:W3CDTF">2018-06-17T07:03:31Z</dcterms:modified>
</cp:coreProperties>
</file>