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7" r:id="rId3"/>
    <p:sldId id="317" r:id="rId4"/>
    <p:sldId id="319" r:id="rId5"/>
    <p:sldId id="318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dirty="0" smtClean="0"/>
              <a:t>Week 6  - Functions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</a:t>
            </a:r>
            <a:r>
              <a:rPr lang="en-US" dirty="0" smtClean="0"/>
              <a:t> </a:t>
            </a:r>
            <a:r>
              <a:rPr lang="en-US" dirty="0"/>
              <a:t>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to function(</a:t>
            </a:r>
            <a:r>
              <a:rPr lang="en-US" dirty="0" err="1"/>
              <a:t>surjective</a:t>
            </a:r>
            <a:r>
              <a:rPr lang="en-US" dirty="0"/>
              <a:t> function)</a:t>
            </a:r>
          </a:p>
          <a:p>
            <a:pPr lvl="1"/>
            <a:r>
              <a:rPr lang="en-US" dirty="0" smtClean="0"/>
              <a:t>A function f is </a:t>
            </a:r>
            <a:r>
              <a:rPr lang="en-US" dirty="0" err="1" smtClean="0"/>
              <a:t>surjective</a:t>
            </a:r>
            <a:r>
              <a:rPr lang="en-US" dirty="0" smtClean="0"/>
              <a:t> if for every y in B there is at least one x in A such that f(x)=y</a:t>
            </a:r>
          </a:p>
          <a:p>
            <a:pPr lvl="1"/>
            <a:r>
              <a:rPr lang="en-US" dirty="0" smtClean="0"/>
              <a:t>If each element of B is the image of some element of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Bijective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A function f is </a:t>
            </a:r>
            <a:r>
              <a:rPr lang="en-US" dirty="0" err="1" smtClean="0"/>
              <a:t>bijective</a:t>
            </a:r>
            <a:r>
              <a:rPr lang="en-US" dirty="0" smtClean="0"/>
              <a:t> if for every y in B there is exactly one x in A such that f(x)=y</a:t>
            </a:r>
          </a:p>
          <a:p>
            <a:pPr lvl="1"/>
            <a:r>
              <a:rPr lang="en-US" dirty="0" smtClean="0"/>
              <a:t>If the function is </a:t>
            </a:r>
            <a:r>
              <a:rPr lang="en-US" dirty="0" err="1" smtClean="0"/>
              <a:t>bijective</a:t>
            </a:r>
            <a:r>
              <a:rPr lang="en-US" dirty="0" smtClean="0"/>
              <a:t> then it should be injective &amp; </a:t>
            </a:r>
            <a:r>
              <a:rPr lang="en-US" smtClean="0"/>
              <a:t>surjective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 be a one to one correspondence from set A to set B.</a:t>
            </a:r>
          </a:p>
          <a:p>
            <a:r>
              <a:rPr lang="en-US" dirty="0" smtClean="0"/>
              <a:t>The inverse function of f is denoted by f</a:t>
            </a:r>
            <a:r>
              <a:rPr lang="en-US" baseline="30000" dirty="0" smtClean="0"/>
              <a:t>-1</a:t>
            </a:r>
            <a:r>
              <a:rPr lang="en-US" dirty="0" smtClean="0"/>
              <a:t> and f</a:t>
            </a:r>
            <a:r>
              <a:rPr lang="en-US" baseline="30000" dirty="0" smtClean="0"/>
              <a:t>-1</a:t>
            </a:r>
            <a:r>
              <a:rPr lang="en-US" dirty="0" smtClean="0"/>
              <a:t> (b)= a when f(a)=b</a:t>
            </a:r>
          </a:p>
          <a:p>
            <a:r>
              <a:rPr lang="en-US" dirty="0"/>
              <a:t>A function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A </a:t>
            </a:r>
            <a:r>
              <a:rPr lang="en-US" dirty="0"/>
              <a:t>→ </a:t>
            </a:r>
            <a:r>
              <a:rPr lang="en-US" i="1" dirty="0"/>
              <a:t>B </a:t>
            </a:r>
            <a:r>
              <a:rPr lang="en-US" dirty="0"/>
              <a:t>is invertible if and only if </a:t>
            </a:r>
            <a:r>
              <a:rPr lang="en-US" i="1" dirty="0"/>
              <a:t>f </a:t>
            </a:r>
            <a:r>
              <a:rPr lang="en-US" dirty="0"/>
              <a:t>is both one-to-one and onto.</a:t>
            </a:r>
          </a:p>
        </p:txBody>
      </p:sp>
    </p:spTree>
    <p:extLst>
      <p:ext uri="{BB962C8B-B14F-4D97-AF65-F5344CB8AC3E}">
        <p14:creationId xmlns:p14="http://schemas.microsoft.com/office/powerpoint/2010/main" val="22935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dirty="0" smtClean="0"/>
              <a:t>If each element of set A is assigned to a unique element of a set B then the collection of assignments is called a function from A into B.</a:t>
            </a:r>
          </a:p>
          <a:p>
            <a:r>
              <a:rPr lang="en-US" dirty="0" smtClean="0"/>
              <a:t>It is denoted by f: A -&gt; B</a:t>
            </a:r>
          </a:p>
          <a:p>
            <a:r>
              <a:rPr lang="en-US" dirty="0" smtClean="0"/>
              <a:t>It is read as “f is a function from A in to B” or “f maps A into 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No element of the domain must be left unmapped</a:t>
            </a:r>
          </a:p>
          <a:p>
            <a:r>
              <a:rPr lang="en-US" dirty="0" smtClean="0"/>
              <a:t>No element of the domain may map to more than one element of the co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r>
              <a:rPr lang="en-US" dirty="0"/>
              <a:t>Domain of the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The set A is called the domain of the function</a:t>
            </a:r>
          </a:p>
          <a:p>
            <a:r>
              <a:rPr lang="en-US" dirty="0" smtClean="0"/>
              <a:t>Target set/ Co-domain </a:t>
            </a:r>
          </a:p>
          <a:p>
            <a:pPr lvl="1"/>
            <a:r>
              <a:rPr lang="en-US" dirty="0" smtClean="0"/>
              <a:t>The set B is called the target set</a:t>
            </a:r>
          </a:p>
          <a:p>
            <a:r>
              <a:rPr lang="en-US" dirty="0" smtClean="0"/>
              <a:t>Range of A</a:t>
            </a:r>
          </a:p>
          <a:p>
            <a:pPr lvl="1"/>
            <a:r>
              <a:rPr lang="en-US" dirty="0" smtClean="0"/>
              <a:t>If f(a)=b we say that b is the image of a</a:t>
            </a:r>
          </a:p>
          <a:p>
            <a:pPr lvl="1"/>
            <a:r>
              <a:rPr lang="en-US" dirty="0" smtClean="0"/>
              <a:t>The set of all such image values is called the range</a:t>
            </a:r>
          </a:p>
          <a:p>
            <a:pPr lvl="1"/>
            <a:r>
              <a:rPr lang="en-US" dirty="0" smtClean="0"/>
              <a:t>It is denoted by Ran(f)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any set A. then there’s a function from A in to A which assigns each element in to itself</a:t>
            </a:r>
          </a:p>
          <a:p>
            <a:r>
              <a:rPr lang="en-US" dirty="0" smtClean="0"/>
              <a:t>It is called the identity function and it is denoted by I</a:t>
            </a:r>
            <a:r>
              <a:rPr lang="en-US" baseline="-25000" dirty="0" smtClean="0"/>
              <a:t>A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A </a:t>
            </a:r>
            <a:r>
              <a:rPr lang="en-US" dirty="0" smtClean="0"/>
              <a:t>: A-&gt; 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‘f’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 smtClean="0"/>
              <a:t>Every function f: A-&gt; B gives rise to a relation from A -&gt; B called the graph of f</a:t>
            </a:r>
          </a:p>
          <a:p>
            <a:r>
              <a:rPr lang="en-US" dirty="0" smtClean="0"/>
              <a:t>Graph of f = {(</a:t>
            </a:r>
            <a:r>
              <a:rPr lang="en-US" dirty="0" err="1" smtClean="0"/>
              <a:t>a,b</a:t>
            </a:r>
            <a:r>
              <a:rPr lang="en-US" dirty="0" smtClean="0"/>
              <a:t>) : 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/>
              </a:rPr>
              <a:t>A</a:t>
            </a:r>
            <a:r>
              <a:rPr lang="en-US" dirty="0" smtClean="0">
                <a:sym typeface="Symbol"/>
              </a:rPr>
              <a:t> , b = f(a)}</a:t>
            </a:r>
          </a:p>
          <a:p>
            <a:r>
              <a:rPr lang="en-US" dirty="0" err="1" smtClean="0">
                <a:sym typeface="Symbol"/>
              </a:rPr>
              <a:t>Eg</a:t>
            </a:r>
            <a:r>
              <a:rPr lang="en-US" dirty="0" smtClean="0">
                <a:sym typeface="Symbol"/>
              </a:rPr>
              <a:t>: A = {</a:t>
            </a:r>
            <a:r>
              <a:rPr lang="en-US" dirty="0" err="1" smtClean="0">
                <a:sym typeface="Symbol"/>
              </a:rPr>
              <a:t>a,b,c,d</a:t>
            </a:r>
            <a:r>
              <a:rPr lang="en-US" dirty="0" smtClean="0">
                <a:sym typeface="Symbol"/>
              </a:rPr>
              <a:t>} and B={</a:t>
            </a:r>
            <a:r>
              <a:rPr lang="en-US" dirty="0" err="1" smtClean="0">
                <a:sym typeface="Symbol"/>
              </a:rPr>
              <a:t>r,s,t,u</a:t>
            </a:r>
            <a:r>
              <a:rPr lang="en-US" dirty="0" smtClean="0">
                <a:sym typeface="Symbol"/>
              </a:rPr>
              <a:t>}</a:t>
            </a:r>
          </a:p>
          <a:p>
            <a:endParaRPr lang="en-US" dirty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Graph of f ={(</a:t>
            </a:r>
            <a:r>
              <a:rPr lang="en-US" dirty="0" err="1" smtClean="0">
                <a:sym typeface="Symbol"/>
              </a:rPr>
              <a:t>a,s</a:t>
            </a:r>
            <a:r>
              <a:rPr lang="en-US" dirty="0" smtClean="0">
                <a:sym typeface="Symbol"/>
              </a:rPr>
              <a:t>),(</a:t>
            </a:r>
            <a:r>
              <a:rPr lang="en-US" dirty="0" err="1" smtClean="0">
                <a:sym typeface="Symbol"/>
              </a:rPr>
              <a:t>b,u</a:t>
            </a:r>
            <a:r>
              <a:rPr lang="en-US" dirty="0" smtClean="0">
                <a:sym typeface="Symbol"/>
              </a:rPr>
              <a:t>),(</a:t>
            </a:r>
            <a:r>
              <a:rPr lang="en-US" dirty="0" err="1" smtClean="0">
                <a:sym typeface="Symbol"/>
              </a:rPr>
              <a:t>c,r</a:t>
            </a:r>
            <a:r>
              <a:rPr lang="en-US" dirty="0" smtClean="0">
                <a:sym typeface="Symbol"/>
              </a:rPr>
              <a:t>),(</a:t>
            </a:r>
            <a:r>
              <a:rPr lang="en-US" dirty="0" err="1" smtClean="0">
                <a:sym typeface="Symbol"/>
              </a:rPr>
              <a:t>d,t</a:t>
            </a:r>
            <a:r>
              <a:rPr lang="en-US" dirty="0" smtClean="0">
                <a:sym typeface="Symbol"/>
              </a:rPr>
              <a:t>)}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3657600"/>
            <a:ext cx="685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3657600"/>
            <a:ext cx="609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05940" y="3848100"/>
            <a:ext cx="208026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43100" y="4328160"/>
            <a:ext cx="1943100" cy="1085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73580" y="3848100"/>
            <a:ext cx="1912620" cy="10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43100" y="4899660"/>
            <a:ext cx="1943100" cy="51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/>
          <a:lstStyle/>
          <a:p>
            <a:r>
              <a:rPr lang="en-US" dirty="0" smtClean="0"/>
              <a:t>Consider the functions f: A-&gt;B and g:B-&gt;C, then we define a new function (</a:t>
            </a:r>
            <a:r>
              <a:rPr lang="en-US" dirty="0" err="1" smtClean="0"/>
              <a:t>g</a:t>
            </a:r>
            <a:r>
              <a:rPr lang="en-US" sz="2000" dirty="0" err="1" smtClean="0">
                <a:latin typeface="Calibri"/>
                <a:cs typeface="Calibri"/>
              </a:rPr>
              <a:t>o</a:t>
            </a:r>
            <a:r>
              <a:rPr lang="en-US" dirty="0" err="1" smtClean="0">
                <a:latin typeface="Calibri"/>
                <a:cs typeface="Calibri"/>
              </a:rPr>
              <a:t>f</a:t>
            </a:r>
            <a:r>
              <a:rPr lang="en-US" dirty="0" smtClean="0">
                <a:latin typeface="Calibri"/>
                <a:cs typeface="Calibri"/>
              </a:rPr>
              <a:t>): A-&gt;C by</a:t>
            </a: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	 (</a:t>
            </a:r>
            <a:r>
              <a:rPr lang="en-US" dirty="0" err="1" smtClean="0">
                <a:latin typeface="Calibri"/>
                <a:cs typeface="Calibri"/>
              </a:rPr>
              <a:t>g</a:t>
            </a:r>
            <a:r>
              <a:rPr lang="en-US" sz="2000" dirty="0" err="1" smtClean="0">
                <a:latin typeface="Calibri"/>
                <a:cs typeface="Calibri"/>
              </a:rPr>
              <a:t>o</a:t>
            </a:r>
            <a:r>
              <a:rPr lang="en-US" dirty="0" err="1" smtClean="0">
                <a:latin typeface="Calibri"/>
                <a:cs typeface="Calibri"/>
              </a:rPr>
              <a:t>f</a:t>
            </a:r>
            <a:r>
              <a:rPr lang="en-US" dirty="0" smtClean="0">
                <a:latin typeface="Calibri"/>
                <a:cs typeface="Calibri"/>
              </a:rPr>
              <a:t>)(a)=g[f(a)]</a:t>
            </a:r>
          </a:p>
          <a:p>
            <a:r>
              <a:rPr lang="en-US" dirty="0" smtClean="0"/>
              <a:t> here </a:t>
            </a:r>
            <a:r>
              <a:rPr lang="en-US" dirty="0"/>
              <a:t>codomain of </a:t>
            </a:r>
            <a:r>
              <a:rPr lang="en-US" i="1" dirty="0"/>
              <a:t>f </a:t>
            </a:r>
            <a:r>
              <a:rPr lang="en-US" dirty="0"/>
              <a:t>is the domain of </a:t>
            </a:r>
            <a:r>
              <a:rPr lang="en-US" i="1" dirty="0"/>
              <a:t>g</a:t>
            </a:r>
            <a:r>
              <a:rPr lang="en-US" dirty="0"/>
              <a:t>.</a:t>
            </a:r>
            <a:r>
              <a:rPr lang="en-US" dirty="0" smtClean="0"/>
              <a:t>			f</a:t>
            </a:r>
            <a:r>
              <a:rPr lang="en-US" sz="2000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lang="en-US" dirty="0" smtClean="0"/>
              <a:t>g</a:t>
            </a:r>
          </a:p>
          <a:p>
            <a:pPr marL="0" indent="0">
              <a:buNone/>
            </a:pPr>
            <a:r>
              <a:rPr lang="en-US" dirty="0" smtClean="0"/>
              <a:t>	A	f	B	g	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g</a:t>
            </a:r>
            <a:r>
              <a:rPr lang="en-US" sz="200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lang="en-US" dirty="0" err="1" smtClean="0"/>
              <a:t>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507128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657600" y="5029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6200000">
            <a:off x="2819400" y="3276600"/>
            <a:ext cx="1371600" cy="3657600"/>
          </a:xfrm>
          <a:prstGeom prst="arc">
            <a:avLst>
              <a:gd name="adj1" fmla="val 16200000"/>
              <a:gd name="adj2" fmla="val 492557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5400000">
            <a:off x="2641600" y="3429000"/>
            <a:ext cx="1371600" cy="3657600"/>
          </a:xfrm>
          <a:prstGeom prst="arc">
            <a:avLst>
              <a:gd name="adj1" fmla="val 16200000"/>
              <a:gd name="adj2" fmla="val 492557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Eg:Let</a:t>
            </a:r>
            <a:r>
              <a:rPr lang="en-US" dirty="0" smtClean="0"/>
              <a:t> f:R-&gt;R and g:R-&gt;R defined by f(x)=x</a:t>
            </a:r>
            <a:r>
              <a:rPr lang="en-US" baseline="30000" dirty="0" smtClean="0"/>
              <a:t>2 </a:t>
            </a:r>
            <a:r>
              <a:rPr lang="en-US" dirty="0" smtClean="0"/>
              <a:t>and g(x)=(x+3). </a:t>
            </a:r>
            <a:r>
              <a:rPr lang="en-US" dirty="0"/>
              <a:t>Find </a:t>
            </a:r>
            <a:r>
              <a:rPr lang="en-US" dirty="0" err="1" smtClean="0"/>
              <a:t>g</a:t>
            </a:r>
            <a:r>
              <a:rPr lang="en-US" sz="2000" dirty="0" err="1" smtClean="0">
                <a:cs typeface="Calibri"/>
              </a:rPr>
              <a:t>o</a:t>
            </a:r>
            <a:r>
              <a:rPr lang="en-US" dirty="0" err="1" smtClean="0">
                <a:cs typeface="Calibri"/>
              </a:rPr>
              <a:t>f</a:t>
            </a:r>
            <a:r>
              <a:rPr lang="en-US" dirty="0" smtClean="0">
                <a:cs typeface="Calibri"/>
              </a:rPr>
              <a:t>(x) and </a:t>
            </a:r>
            <a:r>
              <a:rPr lang="en-US" dirty="0" smtClean="0"/>
              <a:t>f</a:t>
            </a:r>
            <a:r>
              <a:rPr lang="en-US" sz="2000" dirty="0" smtClean="0">
                <a:cs typeface="Calibri"/>
              </a:rPr>
              <a:t>o</a:t>
            </a:r>
            <a:r>
              <a:rPr lang="en-US" dirty="0" smtClean="0">
                <a:cs typeface="Calibri"/>
              </a:rPr>
              <a:t>g(x)</a:t>
            </a:r>
          </a:p>
          <a:p>
            <a:r>
              <a:rPr lang="en-US" dirty="0" err="1"/>
              <a:t>g</a:t>
            </a:r>
            <a:r>
              <a:rPr lang="en-US" sz="2000" dirty="0" err="1">
                <a:cs typeface="Calibri"/>
              </a:rPr>
              <a:t>o</a:t>
            </a:r>
            <a:r>
              <a:rPr lang="en-US" dirty="0" err="1">
                <a:cs typeface="Calibri"/>
              </a:rPr>
              <a:t>f</a:t>
            </a:r>
            <a:r>
              <a:rPr lang="en-US" dirty="0">
                <a:cs typeface="Calibri"/>
              </a:rPr>
              <a:t>(x</a:t>
            </a:r>
            <a:r>
              <a:rPr lang="en-US" dirty="0" smtClean="0">
                <a:cs typeface="Calibri"/>
              </a:rPr>
              <a:t>) = g(f(x))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=g(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=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2 </a:t>
            </a:r>
            <a:r>
              <a:rPr lang="en-US" dirty="0" smtClean="0"/>
              <a:t>+ 3</a:t>
            </a:r>
          </a:p>
          <a:p>
            <a:r>
              <a:rPr lang="en-US" dirty="0" smtClean="0"/>
              <a:t>f</a:t>
            </a:r>
            <a:r>
              <a:rPr lang="en-US" sz="2000" dirty="0" smtClean="0">
                <a:cs typeface="Calibri"/>
              </a:rPr>
              <a:t>o</a:t>
            </a:r>
            <a:r>
              <a:rPr lang="en-US" dirty="0" smtClean="0">
                <a:cs typeface="Calibri"/>
              </a:rPr>
              <a:t>g(x</a:t>
            </a:r>
            <a:r>
              <a:rPr lang="en-US" dirty="0">
                <a:cs typeface="Calibri"/>
              </a:rPr>
              <a:t>) = </a:t>
            </a:r>
            <a:r>
              <a:rPr lang="en-US" dirty="0" smtClean="0">
                <a:cs typeface="Calibri"/>
              </a:rPr>
              <a:t>f(g(x))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=f(x+3)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=(x+3)</a:t>
            </a:r>
            <a:r>
              <a:rPr lang="en-US" baseline="30000" dirty="0" smtClean="0">
                <a:cs typeface="Calibri"/>
              </a:rPr>
              <a:t>2</a:t>
            </a:r>
            <a:r>
              <a:rPr lang="en-US" dirty="0" smtClean="0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one function(injective function)</a:t>
            </a:r>
          </a:p>
          <a:p>
            <a:pPr lvl="1"/>
            <a:r>
              <a:rPr lang="en-US" dirty="0" smtClean="0"/>
              <a:t>A function for which every element of the range corresponds to exactly one element of the domain</a:t>
            </a:r>
          </a:p>
          <a:p>
            <a:pPr lvl="1"/>
            <a:r>
              <a:rPr lang="en-US" dirty="0" smtClean="0"/>
              <a:t>A function f is injective </a:t>
            </a:r>
            <a:r>
              <a:rPr lang="en-US" dirty="0" err="1" smtClean="0"/>
              <a:t>iff</a:t>
            </a:r>
            <a:r>
              <a:rPr lang="en-US" dirty="0" smtClean="0"/>
              <a:t> whenever f(x)=f(y) ;x=y</a:t>
            </a:r>
          </a:p>
          <a:p>
            <a:pPr lvl="1"/>
            <a:r>
              <a:rPr lang="en-US" dirty="0" smtClean="0"/>
              <a:t>If distinct elements in the domain have distinct images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1172</TotalTime>
  <Words>513</Words>
  <Application>Microsoft Office PowerPoint</Application>
  <PresentationFormat>On-screen Show (4:3)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HNDIT</vt:lpstr>
      <vt:lpstr>1_HNDIT</vt:lpstr>
      <vt:lpstr>IT 1107  Mathematics for IT</vt:lpstr>
      <vt:lpstr>Definition</vt:lpstr>
      <vt:lpstr>Function requirements</vt:lpstr>
      <vt:lpstr>PowerPoint Presentation</vt:lpstr>
      <vt:lpstr>Identity function</vt:lpstr>
      <vt:lpstr>Graph of ‘f’</vt:lpstr>
      <vt:lpstr>Composition function</vt:lpstr>
      <vt:lpstr>PowerPoint Presentation</vt:lpstr>
      <vt:lpstr>Types of functions</vt:lpstr>
      <vt:lpstr>PowerPoint Presentation</vt:lpstr>
      <vt:lpstr>PowerPoint Presentation</vt:lpstr>
      <vt:lpstr>Inverse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nish</cp:lastModifiedBy>
  <cp:revision>153</cp:revision>
  <dcterms:created xsi:type="dcterms:W3CDTF">2014-03-07T13:02:25Z</dcterms:created>
  <dcterms:modified xsi:type="dcterms:W3CDTF">2018-07-20T04:41:30Z</dcterms:modified>
</cp:coreProperties>
</file>