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7" r:id="rId3"/>
    <p:sldId id="338" r:id="rId4"/>
    <p:sldId id="339" r:id="rId5"/>
    <p:sldId id="331" r:id="rId6"/>
    <p:sldId id="332" r:id="rId7"/>
    <p:sldId id="333" r:id="rId8"/>
    <p:sldId id="334" r:id="rId9"/>
    <p:sldId id="335" r:id="rId10"/>
    <p:sldId id="336" r:id="rId11"/>
    <p:sldId id="33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30/7/2018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43F5A-A5F0-46A4-8826-62D9B1122C4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8252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6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3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30/7/2018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705600" cy="685800"/>
          </a:xfrm>
          <a:noFill/>
        </p:spPr>
        <p:txBody>
          <a:bodyPr anchorCtr="1"/>
          <a:lstStyle/>
          <a:p>
            <a:pPr eaLnBrk="1" hangingPunct="1"/>
            <a:r>
              <a:rPr lang="en-US" altLang="en-US" dirty="0" smtClean="0"/>
              <a:t>Week 8  - Matrices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4876800" y="2362200"/>
            <a:ext cx="4191000" cy="182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IT 1107 </a:t>
            </a:r>
            <a:r>
              <a:rPr lang="en-US" dirty="0" smtClean="0"/>
              <a:t> </a:t>
            </a:r>
            <a:r>
              <a:rPr lang="en-US" dirty="0"/>
              <a:t>Mathematics for IT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9219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Matrix addition is commutative</a:t>
            </a:r>
          </a:p>
          <a:p>
            <a:pPr marL="0" indent="0">
              <a:buNone/>
            </a:pPr>
            <a:r>
              <a:rPr lang="en-US" dirty="0" smtClean="0">
                <a:cs typeface="Calibri"/>
              </a:rPr>
              <a:t>	A+B = B + A</a:t>
            </a:r>
          </a:p>
          <a:p>
            <a:r>
              <a:rPr lang="en-US" dirty="0">
                <a:cs typeface="Calibri"/>
              </a:rPr>
              <a:t>Matrix addition </a:t>
            </a:r>
            <a:r>
              <a:rPr lang="en-US" dirty="0" smtClean="0">
                <a:cs typeface="Calibri"/>
              </a:rPr>
              <a:t>is associative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 smtClean="0">
                <a:cs typeface="Calibri"/>
              </a:rPr>
              <a:t>A+ (B+C) = (A+B) + C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2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which is formed by turning all the rows of a given matrix into columns &amp; vice versa</a:t>
            </a:r>
            <a:r>
              <a:rPr lang="en-US" dirty="0" smtClean="0"/>
              <a:t>.</a:t>
            </a:r>
          </a:p>
          <a:p>
            <a:r>
              <a:rPr lang="en-US" dirty="0"/>
              <a:t>In other words M</a:t>
            </a:r>
            <a:r>
              <a:rPr lang="en-US" baseline="30000" dirty="0"/>
              <a:t>T</a:t>
            </a:r>
            <a:r>
              <a:rPr lang="en-US" dirty="0"/>
              <a:t> </a:t>
            </a:r>
            <a:r>
              <a:rPr lang="en-US" baseline="-25000" dirty="0" err="1"/>
              <a:t>ij</a:t>
            </a:r>
            <a:r>
              <a:rPr lang="en-US" dirty="0"/>
              <a:t> =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ji</a:t>
            </a:r>
            <a:endParaRPr lang="en-US" baseline="-25000" dirty="0" smtClean="0"/>
          </a:p>
          <a:p>
            <a:r>
              <a:rPr lang="en-US" dirty="0"/>
              <a:t>Transpose of a matrix M is denoted by M</a:t>
            </a:r>
            <a:r>
              <a:rPr lang="en-US" baseline="30000" dirty="0"/>
              <a:t>T</a:t>
            </a:r>
            <a:r>
              <a:rPr lang="en-US" dirty="0"/>
              <a:t> or M</a:t>
            </a:r>
            <a:r>
              <a:rPr lang="en-US" dirty="0" smtClean="0"/>
              <a:t>’</a:t>
            </a:r>
          </a:p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eg: </a:t>
                </a:r>
                <a:r>
                  <a:rPr lang="en-US" dirty="0"/>
                  <a:t>if A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vectors transposition turns row vector into column vector and vice </a:t>
            </a:r>
            <a:r>
              <a:rPr lang="en-US" dirty="0" smtClean="0"/>
              <a:t>versa</a:t>
            </a:r>
          </a:p>
          <a:p>
            <a:r>
              <a:rPr lang="en-US" dirty="0" smtClean="0"/>
              <a:t>(M</a:t>
            </a:r>
            <a:r>
              <a:rPr lang="en-US" baseline="30000" dirty="0" smtClean="0"/>
              <a:t>T</a:t>
            </a:r>
            <a:r>
              <a:rPr lang="en-US" dirty="0" smtClean="0"/>
              <a:t>)</a:t>
            </a:r>
            <a:r>
              <a:rPr lang="en-US" baseline="50000" dirty="0" smtClean="0"/>
              <a:t>T </a:t>
            </a:r>
            <a:r>
              <a:rPr lang="en-US" dirty="0" smtClean="0"/>
              <a:t>= M for a matrix M of any dimension</a:t>
            </a:r>
          </a:p>
          <a:p>
            <a:r>
              <a:rPr lang="en-US" dirty="0" smtClean="0"/>
              <a:t>D</a:t>
            </a:r>
            <a:r>
              <a:rPr lang="en-US" baseline="30000" dirty="0" smtClean="0"/>
              <a:t>T </a:t>
            </a:r>
            <a:r>
              <a:rPr lang="en-US" dirty="0" smtClean="0"/>
              <a:t>= D for any diagonal matrix D including the identity matrix I</a:t>
            </a:r>
          </a:p>
          <a:p>
            <a:r>
              <a:rPr lang="en-US" dirty="0" smtClean="0"/>
              <a:t>For a symmetric matrix M</a:t>
            </a:r>
            <a:r>
              <a:rPr lang="en-US" baseline="30000" dirty="0" smtClean="0"/>
              <a:t>T</a:t>
            </a:r>
            <a:r>
              <a:rPr lang="en-US" baseline="50000" dirty="0" smtClean="0"/>
              <a:t> </a:t>
            </a:r>
            <a:r>
              <a:rPr lang="en-US" dirty="0"/>
              <a:t>= M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686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Matrices with one row or one column are called vectors</a:t>
                </a:r>
              </a:p>
              <a:p>
                <a:r>
                  <a:rPr lang="en-US" dirty="0" smtClean="0"/>
                  <a:t>1xn matrix is known as a row vector and nx1 matrix is known as a column vector</a:t>
                </a:r>
              </a:p>
              <a:p>
                <a:r>
                  <a:rPr lang="en-US" dirty="0" smtClean="0"/>
                  <a:t>Row vectors are written horizontally [1,2,3,4] </a:t>
                </a:r>
                <a:r>
                  <a:rPr lang="en-US" baseline="-25000" dirty="0" smtClean="0"/>
                  <a:t>1x4</a:t>
                </a:r>
              </a:p>
              <a:p>
                <a:r>
                  <a:rPr lang="en-US" dirty="0" smtClean="0"/>
                  <a:t>Column vectors are written vertically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 smtClean="0"/>
                  <a:t>3x1</a:t>
                </a:r>
                <a:endParaRPr lang="en-US" baseline="-10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686800" cy="4572000"/>
              </a:xfrm>
              <a:blipFill rotWithShape="0">
                <a:blip r:embed="rId2"/>
                <a:stretch>
                  <a:fillRect l="-1614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5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two matrices to be equal, they must </a:t>
            </a:r>
            <a:r>
              <a:rPr lang="en-US" dirty="0" smtClean="0"/>
              <a:t>have</a:t>
            </a:r>
            <a:endParaRPr lang="en-US" dirty="0"/>
          </a:p>
          <a:p>
            <a:pPr lvl="1"/>
            <a:r>
              <a:rPr lang="en-US" dirty="0"/>
              <a:t>The same dimensions.</a:t>
            </a:r>
          </a:p>
          <a:p>
            <a:pPr lvl="1"/>
            <a:r>
              <a:rPr lang="en-US" dirty="0"/>
              <a:t>Corresponding elements must be equal.</a:t>
            </a:r>
          </a:p>
          <a:p>
            <a:r>
              <a:rPr lang="en-US" dirty="0"/>
              <a:t>In other words, say that A</a:t>
            </a:r>
            <a:r>
              <a:rPr lang="en-US" baseline="-25000" dirty="0"/>
              <a:t>n x m </a:t>
            </a:r>
            <a:r>
              <a:rPr lang="en-US" dirty="0"/>
              <a:t>= [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] and that </a:t>
            </a:r>
            <a:r>
              <a:rPr lang="en-US" dirty="0" err="1"/>
              <a:t>B</a:t>
            </a:r>
            <a:r>
              <a:rPr lang="en-US" baseline="-25000" dirty="0" err="1"/>
              <a:t>p</a:t>
            </a:r>
            <a:r>
              <a:rPr lang="en-US" baseline="-25000" dirty="0"/>
              <a:t> x q </a:t>
            </a:r>
            <a:r>
              <a:rPr lang="en-US" dirty="0"/>
              <a:t>= [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dirty="0" smtClean="0"/>
              <a:t>].</a:t>
            </a:r>
            <a:endParaRPr lang="en-US" dirty="0"/>
          </a:p>
          <a:p>
            <a:r>
              <a:rPr lang="en-US" dirty="0"/>
              <a:t>Then A = B if and only if n=p, m=q, and </a:t>
            </a:r>
            <a:r>
              <a:rPr lang="en-US" dirty="0" err="1"/>
              <a:t>a</a:t>
            </a:r>
            <a:r>
              <a:rPr lang="en-US" baseline="-25000" dirty="0" err="1"/>
              <a:t>ij</a:t>
            </a:r>
            <a:r>
              <a:rPr lang="en-US" dirty="0"/>
              <a:t>=</a:t>
            </a:r>
            <a:r>
              <a:rPr lang="en-US" dirty="0" err="1"/>
              <a:t>b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for all </a:t>
            </a:r>
            <a:r>
              <a:rPr lang="en-US" dirty="0" err="1"/>
              <a:t>i</a:t>
            </a:r>
            <a:r>
              <a:rPr lang="en-US" dirty="0"/>
              <a:t> and j in range</a:t>
            </a:r>
          </a:p>
        </p:txBody>
      </p:sp>
    </p:spTree>
    <p:extLst>
      <p:ext uri="{BB962C8B-B14F-4D97-AF65-F5344CB8AC3E}">
        <p14:creationId xmlns:p14="http://schemas.microsoft.com/office/powerpoint/2010/main" val="394082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a matrix with a scalar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458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matrix M may be multiplied with a scalar k resulting in a matrix of the same dimension as M</a:t>
                </a:r>
              </a:p>
              <a:p>
                <a:r>
                  <a:rPr lang="en-US" dirty="0" err="1" smtClean="0"/>
                  <a:t>kM</a:t>
                </a:r>
                <a:r>
                  <a:rPr lang="en-US" dirty="0" smtClean="0"/>
                  <a:t>=k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 smtClean="0"/>
                  <a:t>3x3</a:t>
                </a:r>
              </a:p>
              <a:p>
                <a:pPr marL="0" indent="0">
                  <a:buNone/>
                </a:pPr>
                <a:r>
                  <a:rPr lang="en-US" baseline="-100000" dirty="0"/>
                  <a:t> </a:t>
                </a:r>
                <a:r>
                  <a:rPr lang="en-US" baseline="-100000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100000" dirty="0"/>
                  <a:t>3x3</a:t>
                </a:r>
              </a:p>
              <a:p>
                <a:endParaRPr lang="en-US" baseline="-10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458200" cy="4953000"/>
              </a:xfrm>
              <a:blipFill rotWithShape="0">
                <a:blip r:embed="rId2"/>
                <a:stretch>
                  <a:fillRect l="-1657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6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&amp; Subtraction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simplest operation acting on two matrices is addition</a:t>
            </a:r>
          </a:p>
          <a:p>
            <a:r>
              <a:rPr lang="en-US" dirty="0" smtClean="0"/>
              <a:t>Addition of the matrices A &amp; B is written as A+B and defined by</a:t>
            </a:r>
          </a:p>
          <a:p>
            <a:r>
              <a:rPr lang="en-US" dirty="0" smtClean="0"/>
              <a:t>A+B=[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ij</a:t>
            </a:r>
            <a:r>
              <a:rPr lang="en-US" dirty="0" smtClean="0"/>
              <a:t>] for all </a:t>
            </a:r>
            <a:r>
              <a:rPr lang="en-US" dirty="0" err="1"/>
              <a:t>i</a:t>
            </a:r>
            <a:r>
              <a:rPr lang="en-US" dirty="0"/>
              <a:t> and j in </a:t>
            </a:r>
            <a:r>
              <a:rPr lang="en-US" dirty="0" smtClean="0"/>
              <a:t>range</a:t>
            </a:r>
          </a:p>
          <a:p>
            <a:r>
              <a:rPr lang="en-US" dirty="0" smtClean="0"/>
              <a:t>For subtraction replace “+” with “-”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50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1394</TotalTime>
  <Words>288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HNDIT</vt:lpstr>
      <vt:lpstr>1_HNDIT</vt:lpstr>
      <vt:lpstr>IT 1107  Mathematics for IT</vt:lpstr>
      <vt:lpstr>Transpose of a matrix</vt:lpstr>
      <vt:lpstr>PowerPoint Presentation</vt:lpstr>
      <vt:lpstr>PowerPoint Presentation</vt:lpstr>
      <vt:lpstr>Vectors</vt:lpstr>
      <vt:lpstr>Matrix Equality</vt:lpstr>
      <vt:lpstr>Matrix operations</vt:lpstr>
      <vt:lpstr>Multiplying a matrix with a scalar</vt:lpstr>
      <vt:lpstr>Addition &amp; Subtraction of matrices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Admin</cp:lastModifiedBy>
  <cp:revision>161</cp:revision>
  <dcterms:created xsi:type="dcterms:W3CDTF">2014-03-07T13:02:25Z</dcterms:created>
  <dcterms:modified xsi:type="dcterms:W3CDTF">2018-07-30T11:22:17Z</dcterms:modified>
</cp:coreProperties>
</file>