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5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23204-145E-4E9A-8825-0DF9FD80C698}" type="datetimeFigureOut">
              <a:rPr lang="en-US" smtClean="0"/>
              <a:pPr/>
              <a:t>31/7/2018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77AEE-D46A-4C91-9543-7FBC6ED44F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3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143F5A-A5F0-46A4-8826-62D9B1122C43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8252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6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37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60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8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3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90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3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3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46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25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31/7/2018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6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00600"/>
            <a:ext cx="6705600" cy="685800"/>
          </a:xfrm>
          <a:noFill/>
        </p:spPr>
        <p:txBody>
          <a:bodyPr anchorCtr="1">
            <a:normAutofit fontScale="85000" lnSpcReduction="10000"/>
          </a:bodyPr>
          <a:lstStyle/>
          <a:p>
            <a:pPr eaLnBrk="1" hangingPunct="1"/>
            <a:r>
              <a:rPr lang="en-US" altLang="en-US" dirty="0" smtClean="0"/>
              <a:t>Week </a:t>
            </a:r>
            <a:r>
              <a:rPr lang="en-US" altLang="en-US" dirty="0" smtClean="0"/>
              <a:t>9  </a:t>
            </a:r>
            <a:r>
              <a:rPr lang="en-US" altLang="en-US" dirty="0" smtClean="0"/>
              <a:t>- </a:t>
            </a:r>
            <a:r>
              <a:rPr lang="en-US" altLang="en-US" dirty="0" smtClean="0"/>
              <a:t>Matrix Multiplication &amp; Determinant</a:t>
            </a:r>
            <a:endParaRPr lang="en-US" altLang="en-US" dirty="0" smtClean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4876800" y="2362200"/>
            <a:ext cx="4191000" cy="1828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IT 1107 </a:t>
            </a:r>
            <a:r>
              <a:rPr lang="en-US" dirty="0" smtClean="0"/>
              <a:t> </a:t>
            </a:r>
            <a:r>
              <a:rPr lang="en-US" dirty="0"/>
              <a:t>Mathematics for IT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19219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Calculating determinant for a 2x2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then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|A|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       =  ad-</a:t>
                </a:r>
                <a:r>
                  <a:rPr lang="en-US" dirty="0" err="1" smtClean="0"/>
                  <a:t>bc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2819400" y="3810000"/>
            <a:ext cx="381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819400" y="3733800"/>
            <a:ext cx="381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36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determinant for a </a:t>
            </a:r>
            <a:r>
              <a:rPr lang="en-US" dirty="0" smtClean="0"/>
              <a:t>3x3 </a:t>
            </a:r>
            <a:r>
              <a:rPr lang="en-US" dirty="0"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=				then </a:t>
            </a:r>
            <a:endParaRPr lang="en-US" dirty="0"/>
          </a:p>
        </p:txBody>
      </p:sp>
      <p:pic>
        <p:nvPicPr>
          <p:cNvPr id="1026" name="Picture 2" descr="http://www.algebra-answer.com/tutorials-2/converting-fractions/articles_imgs/3709/introd49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4" b="2041"/>
          <a:stretch/>
        </p:blipFill>
        <p:spPr bwMode="auto">
          <a:xfrm>
            <a:off x="228600" y="3997384"/>
            <a:ext cx="8932942" cy="156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kwon3d.com/theory/vect/matrix_e21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0" t="81797"/>
          <a:stretch/>
        </p:blipFill>
        <p:spPr bwMode="auto">
          <a:xfrm>
            <a:off x="457200" y="6050769"/>
            <a:ext cx="8685628" cy="58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faculty.ycp.edu/~dbabcock/PastCourses/cs101/labs/images/matmult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4" r="70937" b="52277"/>
          <a:stretch/>
        </p:blipFill>
        <p:spPr bwMode="auto">
          <a:xfrm>
            <a:off x="1828800" y="1905000"/>
            <a:ext cx="285625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90600" y="38100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00367" y="38100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4600" y="38100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39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determinants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534400" cy="4221163"/>
          </a:xfrm>
        </p:spPr>
        <p:txBody>
          <a:bodyPr/>
          <a:lstStyle/>
          <a:p>
            <a:r>
              <a:rPr lang="en-US" dirty="0" smtClean="0"/>
              <a:t>If two rows or columns are equal then </a:t>
            </a:r>
            <a:r>
              <a:rPr lang="en-US" dirty="0" err="1" smtClean="0"/>
              <a:t>det</a:t>
            </a:r>
            <a:r>
              <a:rPr lang="en-US" dirty="0" smtClean="0"/>
              <a:t> A =0</a:t>
            </a:r>
          </a:p>
          <a:p>
            <a:r>
              <a:rPr lang="en-US" dirty="0" err="1" smtClean="0"/>
              <a:t>det</a:t>
            </a:r>
            <a:r>
              <a:rPr lang="en-US" dirty="0" smtClean="0"/>
              <a:t> A = </a:t>
            </a:r>
            <a:r>
              <a:rPr lang="en-US" dirty="0" err="1" smtClean="0"/>
              <a:t>det</a:t>
            </a:r>
            <a:r>
              <a:rPr lang="en-US" dirty="0" smtClean="0"/>
              <a:t> A</a:t>
            </a:r>
            <a:r>
              <a:rPr lang="en-US" baseline="30000" dirty="0" smtClean="0"/>
              <a:t>T</a:t>
            </a:r>
          </a:p>
          <a:p>
            <a:r>
              <a:rPr lang="en-US" dirty="0" smtClean="0"/>
              <a:t>If a row(or column) of A consists entirely of 0 then </a:t>
            </a:r>
            <a:r>
              <a:rPr lang="en-US" dirty="0" err="1" smtClean="0"/>
              <a:t>det</a:t>
            </a:r>
            <a:r>
              <a:rPr lang="en-US" smtClean="0"/>
              <a:t>(A)=0</a:t>
            </a:r>
            <a:endParaRPr lang="en-US" dirty="0" smtClean="0"/>
          </a:p>
          <a:p>
            <a:r>
              <a:rPr lang="en-US" dirty="0" err="1" smtClean="0"/>
              <a:t>det</a:t>
            </a:r>
            <a:r>
              <a:rPr lang="en-US" dirty="0" smtClean="0"/>
              <a:t>(AB) =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A.det</a:t>
            </a:r>
            <a:r>
              <a:rPr lang="en-US" dirty="0" smtClean="0"/>
              <a:t> B = </a:t>
            </a:r>
            <a:r>
              <a:rPr lang="en-US" dirty="0" err="1" smtClean="0"/>
              <a:t>det</a:t>
            </a:r>
            <a:r>
              <a:rPr lang="en-US" dirty="0" smtClean="0"/>
              <a:t>(BA)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Note: if </a:t>
            </a:r>
            <a:r>
              <a:rPr lang="en-US" dirty="0" err="1"/>
              <a:t>det</a:t>
            </a:r>
            <a:r>
              <a:rPr lang="en-US" dirty="0"/>
              <a:t> A=0 then the matrix don’t have an inverse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2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0099"/>
            <a:ext cx="8229600" cy="981501"/>
          </a:xfrm>
        </p:spPr>
        <p:txBody>
          <a:bodyPr>
            <a:normAutofit/>
          </a:bodyPr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 </a:t>
            </a:r>
            <a:r>
              <a:rPr lang="en-US" dirty="0" err="1" smtClean="0"/>
              <a:t>rxn</a:t>
            </a:r>
            <a:r>
              <a:rPr lang="en-US" dirty="0" smtClean="0"/>
              <a:t> matrix A can be multiplied by a </a:t>
            </a:r>
            <a:r>
              <a:rPr lang="en-US" dirty="0" err="1" smtClean="0"/>
              <a:t>nxc</a:t>
            </a:r>
            <a:r>
              <a:rPr lang="en-US" dirty="0" smtClean="0"/>
              <a:t> matrix B and the resulting matrix is a </a:t>
            </a:r>
            <a:r>
              <a:rPr lang="en-US" dirty="0" err="1" smtClean="0"/>
              <a:t>rxc</a:t>
            </a:r>
            <a:r>
              <a:rPr lang="en-US" dirty="0" smtClean="0"/>
              <a:t> matrix which is denoted by AB</a:t>
            </a:r>
          </a:p>
          <a:p>
            <a:r>
              <a:rPr lang="en-US" dirty="0" smtClean="0"/>
              <a:t>i.e. the resulting matrix has the same number of rows as the first matrix &amp; same number of columns as the 2</a:t>
            </a:r>
            <a:r>
              <a:rPr lang="en-US" baseline="30000" dirty="0" smtClean="0"/>
              <a:t>nd</a:t>
            </a:r>
            <a:r>
              <a:rPr lang="en-US" dirty="0" smtClean="0"/>
              <a:t> matrix</a:t>
            </a:r>
          </a:p>
          <a:p>
            <a:r>
              <a:rPr lang="en-US" dirty="0" smtClean="0"/>
              <a:t>Note: to multiply two matrices number of columns of the 1</a:t>
            </a:r>
            <a:r>
              <a:rPr lang="en-US" baseline="30000" dirty="0" smtClean="0"/>
              <a:t>st</a:t>
            </a:r>
            <a:r>
              <a:rPr lang="en-US" dirty="0" smtClean="0"/>
              <a:t> matrix must be equal to the number of rows of the 2</a:t>
            </a:r>
            <a:r>
              <a:rPr lang="en-US" baseline="30000" dirty="0" smtClean="0"/>
              <a:t>nd</a:t>
            </a:r>
            <a:r>
              <a:rPr lang="en-US" dirty="0" smtClean="0"/>
              <a:t> matrix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297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://algebra.nipissingu.ca/tutorials/matrixgifs/matrix_mult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75"/>
          <a:stretch/>
        </p:blipFill>
        <p:spPr bwMode="auto">
          <a:xfrm>
            <a:off x="685800" y="2057400"/>
            <a:ext cx="617466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Multiplying a matrix by a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http://www.c-jump.com/bcc/common/Talk3/Math/Matrices/const_images/multiplicati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51" b="32914"/>
          <a:stretch/>
        </p:blipFill>
        <p:spPr bwMode="auto">
          <a:xfrm>
            <a:off x="762000" y="2286000"/>
            <a:ext cx="70008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85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/>
              <a:t>when a matrix is multiplied by the </a:t>
            </a:r>
            <a:r>
              <a:rPr lang="en-US" dirty="0" smtClean="0"/>
              <a:t>identity </a:t>
            </a:r>
            <a:r>
              <a:rPr lang="en-US" dirty="0"/>
              <a:t>matrix, the product is the same as the original </a:t>
            </a:r>
            <a:r>
              <a:rPr lang="en-US" dirty="0" smtClean="0"/>
              <a:t>matrix</a:t>
            </a:r>
          </a:p>
          <a:p>
            <a:pPr marL="457200" lvl="1" indent="0">
              <a:buNone/>
            </a:pPr>
            <a:r>
              <a:rPr lang="en-US" dirty="0" smtClean="0"/>
              <a:t>MI = IM = M</a:t>
            </a:r>
          </a:p>
          <a:p>
            <a:r>
              <a:rPr lang="en-US" dirty="0" smtClean="0"/>
              <a:t>Matrix multiplication is not commutative</a:t>
            </a:r>
          </a:p>
          <a:p>
            <a:pPr marL="457200" lvl="1" indent="0">
              <a:buNone/>
            </a:pPr>
            <a:r>
              <a:rPr lang="en-US" dirty="0" smtClean="0"/>
              <a:t>AB ≠ BA</a:t>
            </a:r>
          </a:p>
          <a:p>
            <a:r>
              <a:rPr lang="en-US" dirty="0" smtClean="0"/>
              <a:t>Matrix multiplication is associative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A(BC)=(AB)C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0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Matrix multiplication </a:t>
            </a:r>
            <a:r>
              <a:rPr lang="en-US" dirty="0" smtClean="0"/>
              <a:t>is associative when it is being multiplied by a scalar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(kA)B = k(AB) = A(</a:t>
            </a:r>
            <a:r>
              <a:rPr lang="en-US" dirty="0" err="1" smtClean="0"/>
              <a:t>kB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Matrix </a:t>
            </a:r>
            <a:r>
              <a:rPr lang="en-US" dirty="0"/>
              <a:t>multiplication </a:t>
            </a:r>
            <a:r>
              <a:rPr lang="en-US" dirty="0" smtClean="0"/>
              <a:t>is distributive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A(B+C) = AB + AC</a:t>
            </a:r>
          </a:p>
          <a:p>
            <a:r>
              <a:rPr lang="en-US" dirty="0" smtClean="0"/>
              <a:t>Transposing the product of two matrices is as same as taking the product of their transposes in the reverse order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(AB)</a:t>
            </a:r>
            <a:r>
              <a:rPr lang="en-US" baseline="30000" dirty="0" smtClean="0"/>
              <a:t>T</a:t>
            </a:r>
            <a:r>
              <a:rPr lang="en-US" dirty="0" smtClean="0"/>
              <a:t> = B</a:t>
            </a:r>
            <a:r>
              <a:rPr lang="en-US" baseline="30000" dirty="0" smtClean="0"/>
              <a:t>T</a:t>
            </a:r>
            <a:r>
              <a:rPr lang="en-US" dirty="0" smtClean="0"/>
              <a:t> A</a:t>
            </a:r>
            <a:r>
              <a:rPr lang="en-US" baseline="30000" dirty="0" smtClean="0"/>
              <a:t>T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69270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Multiplying a vector &amp; a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905000"/>
                <a:ext cx="9067800" cy="4221163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𝑦𝑚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𝑧𝑚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𝑦𝑚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𝑧𝑚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𝑦𝑚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𝑧𝑚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= undefined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905000"/>
                <a:ext cx="9067800" cy="42211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21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905000"/>
                <a:ext cx="9067800" cy="42211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𝑦𝑚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𝑧𝑚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𝑦𝑚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𝑧𝑚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𝑦𝑚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𝑧𝑚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= undefined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905000"/>
                <a:ext cx="9067800" cy="42211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82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Determinant of a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05800" cy="4221163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determinant</a:t>
            </a:r>
            <a:r>
              <a:rPr lang="en-US" dirty="0"/>
              <a:t> is a real number associated with every square </a:t>
            </a:r>
            <a:r>
              <a:rPr lang="en-US" b="1" dirty="0"/>
              <a:t>matrix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Determinant tell us whether or not a matrix can be inverted</a:t>
            </a:r>
          </a:p>
          <a:p>
            <a:r>
              <a:rPr lang="en-US" dirty="0" smtClean="0"/>
              <a:t>The determinant of A is written as |A| or </a:t>
            </a:r>
            <a:r>
              <a:rPr lang="en-US" dirty="0" err="1" smtClean="0"/>
              <a:t>det</a:t>
            </a:r>
            <a:r>
              <a:rPr lang="en-US" dirty="0" smtClean="0"/>
              <a:t>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5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7D6EB70-AC5D-4C93-8EC9-DDBA92A97C78}" vid="{AD4A3A70-3E62-4EFF-A645-92967231B9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1395</TotalTime>
  <Words>235</Words>
  <Application>Microsoft Office PowerPoint</Application>
  <PresentationFormat>On-screen Show (4:3)</PresentationFormat>
  <Paragraphs>53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Times New Roman</vt:lpstr>
      <vt:lpstr>HNDIT</vt:lpstr>
      <vt:lpstr>1_HNDIT</vt:lpstr>
      <vt:lpstr>IT 1107  Mathematics for IT</vt:lpstr>
      <vt:lpstr>Matrix multiplication</vt:lpstr>
      <vt:lpstr>PowerPoint Presentation</vt:lpstr>
      <vt:lpstr>Multiplying a matrix by a vector</vt:lpstr>
      <vt:lpstr>Properties of matrix multiplication</vt:lpstr>
      <vt:lpstr>PowerPoint Presentation</vt:lpstr>
      <vt:lpstr>Multiplying a vector &amp; a matrix</vt:lpstr>
      <vt:lpstr>PowerPoint Presentation</vt:lpstr>
      <vt:lpstr>Determinant of a matrix</vt:lpstr>
      <vt:lpstr>Calculating determinant for a 2x2 matrix</vt:lpstr>
      <vt:lpstr>Calculating determinant for a 3x3 matrix</vt:lpstr>
      <vt:lpstr>Properties of determinants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 X55</dc:creator>
  <cp:lastModifiedBy>Admin</cp:lastModifiedBy>
  <cp:revision>163</cp:revision>
  <dcterms:created xsi:type="dcterms:W3CDTF">2014-03-07T13:02:25Z</dcterms:created>
  <dcterms:modified xsi:type="dcterms:W3CDTF">2018-07-31T04:17:55Z</dcterms:modified>
</cp:coreProperties>
</file>