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28"/>
  </p:notesMasterIdLst>
  <p:sldIdLst>
    <p:sldId id="256" r:id="rId2"/>
    <p:sldId id="307" r:id="rId3"/>
    <p:sldId id="258" r:id="rId4"/>
    <p:sldId id="259" r:id="rId5"/>
    <p:sldId id="264" r:id="rId6"/>
    <p:sldId id="267" r:id="rId7"/>
    <p:sldId id="303" r:id="rId8"/>
    <p:sldId id="304" r:id="rId9"/>
    <p:sldId id="305" r:id="rId10"/>
    <p:sldId id="268" r:id="rId11"/>
    <p:sldId id="273" r:id="rId12"/>
    <p:sldId id="306" r:id="rId13"/>
    <p:sldId id="270" r:id="rId14"/>
    <p:sldId id="271" r:id="rId15"/>
    <p:sldId id="272" r:id="rId16"/>
    <p:sldId id="265" r:id="rId17"/>
    <p:sldId id="274" r:id="rId18"/>
    <p:sldId id="301" r:id="rId19"/>
    <p:sldId id="260" r:id="rId20"/>
    <p:sldId id="282" r:id="rId21"/>
    <p:sldId id="284" r:id="rId22"/>
    <p:sldId id="286" r:id="rId23"/>
    <p:sldId id="290" r:id="rId24"/>
    <p:sldId id="292" r:id="rId25"/>
    <p:sldId id="288" r:id="rId26"/>
    <p:sldId id="300" r:id="rId27"/>
  </p:sldIdLst>
  <p:sldSz cx="9144000" cy="6858000" type="screen4x3"/>
  <p:notesSz cx="6858000" cy="9144000"/>
  <p:defaultTextStyle>
    <a:defPPr>
      <a:defRPr lang="sk-S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sk-S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3357208-717C-44E8-B4E1-3502ACFE00F4}" type="datetimeFigureOut">
              <a:rPr lang="sk-SK"/>
              <a:pPr>
                <a:defRPr/>
              </a:pPr>
              <a:t>30.11.2018</a:t>
            </a:fld>
            <a:endParaRPr lang="sk-S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sk-SK"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k-SK"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sk-S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B3DD20-A010-460E-A037-D57153D2A322}" type="slidenum">
              <a:rPr lang="sk-SK" altLang="en-US"/>
              <a:pPr/>
              <a:t>‹#›</a:t>
            </a:fld>
            <a:endParaRPr lang="sk-SK" altLang="en-US"/>
          </a:p>
        </p:txBody>
      </p:sp>
    </p:spTree>
    <p:extLst>
      <p:ext uri="{BB962C8B-B14F-4D97-AF65-F5344CB8AC3E}">
        <p14:creationId xmlns:p14="http://schemas.microsoft.com/office/powerpoint/2010/main" val="8611698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3DD20-A010-460E-A037-D57153D2A322}" type="slidenum">
              <a:rPr lang="sk-SK" altLang="en-US" smtClean="0"/>
              <a:pPr/>
              <a:t>1</a:t>
            </a:fld>
            <a:endParaRPr lang="sk-SK" altLang="en-US"/>
          </a:p>
        </p:txBody>
      </p:sp>
    </p:spTree>
    <p:extLst>
      <p:ext uri="{BB962C8B-B14F-4D97-AF65-F5344CB8AC3E}">
        <p14:creationId xmlns:p14="http://schemas.microsoft.com/office/powerpoint/2010/main" val="2570955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A6AA0E6-FCC2-4936-BDB1-6C8247F185C1}" type="datetime1">
              <a:rPr lang="sk-SK" smtClean="0"/>
              <a:t>1.12.2018</a:t>
            </a:fld>
            <a:endParaRPr lang="sk-SK"/>
          </a:p>
        </p:txBody>
      </p:sp>
      <p:sp>
        <p:nvSpPr>
          <p:cNvPr id="5" name="Footer Placeholder 4"/>
          <p:cNvSpPr>
            <a:spLocks noGrp="1"/>
          </p:cNvSpPr>
          <p:nvPr>
            <p:ph type="ftr" sz="quarter" idx="11"/>
          </p:nvPr>
        </p:nvSpPr>
        <p:spPr/>
        <p:txBody>
          <a:bodyPr/>
          <a:lstStyle/>
          <a:p>
            <a:pPr>
              <a:defRPr/>
            </a:pPr>
            <a:endParaRPr lang="sk-SK"/>
          </a:p>
        </p:txBody>
      </p:sp>
      <p:sp>
        <p:nvSpPr>
          <p:cNvPr id="6" name="Slide Number Placeholder 5"/>
          <p:cNvSpPr>
            <a:spLocks noGrp="1"/>
          </p:cNvSpPr>
          <p:nvPr>
            <p:ph type="sldNum" sz="quarter" idx="12"/>
          </p:nvPr>
        </p:nvSpPr>
        <p:spPr/>
        <p:txBody>
          <a:bodyPr/>
          <a:lstStyle/>
          <a:p>
            <a:fld id="{A5028008-FD0C-4DF4-B8B4-5168A303C62B}" type="slidenum">
              <a:rPr lang="sk-SK" altLang="en-US" smtClean="0"/>
              <a:pPr/>
              <a:t>‹#›</a:t>
            </a:fld>
            <a:endParaRPr lang="sk-SK"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00262"/>
            <a:ext cx="9144000" cy="2566851"/>
          </a:xfrm>
          <a:prstGeom prst="rect">
            <a:avLst/>
          </a:prstGeom>
        </p:spPr>
      </p:pic>
    </p:spTree>
    <p:extLst>
      <p:ext uri="{BB962C8B-B14F-4D97-AF65-F5344CB8AC3E}">
        <p14:creationId xmlns:p14="http://schemas.microsoft.com/office/powerpoint/2010/main" val="2656883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A556E95-DDCD-441F-9FA2-66410C81C25C}" type="datetime1">
              <a:rPr lang="sk-SK" smtClean="0"/>
              <a:t>1.12.2018</a:t>
            </a:fld>
            <a:endParaRPr lang="sk-SK"/>
          </a:p>
        </p:txBody>
      </p:sp>
      <p:sp>
        <p:nvSpPr>
          <p:cNvPr id="5" name="Footer Placeholder 4"/>
          <p:cNvSpPr>
            <a:spLocks noGrp="1"/>
          </p:cNvSpPr>
          <p:nvPr>
            <p:ph type="ftr" sz="quarter" idx="11"/>
          </p:nvPr>
        </p:nvSpPr>
        <p:spPr/>
        <p:txBody>
          <a:bodyPr/>
          <a:lstStyle/>
          <a:p>
            <a:pPr>
              <a:defRPr/>
            </a:pPr>
            <a:endParaRPr lang="sk-SK"/>
          </a:p>
        </p:txBody>
      </p:sp>
      <p:sp>
        <p:nvSpPr>
          <p:cNvPr id="6" name="Slide Number Placeholder 5"/>
          <p:cNvSpPr>
            <a:spLocks noGrp="1"/>
          </p:cNvSpPr>
          <p:nvPr>
            <p:ph type="sldNum" sz="quarter" idx="12"/>
          </p:nvPr>
        </p:nvSpPr>
        <p:spPr/>
        <p:txBody>
          <a:bodyPr/>
          <a:lstStyle/>
          <a:p>
            <a:fld id="{ED6BC898-3F5C-4F54-AEEF-8649AF7D3336}" type="slidenum">
              <a:rPr lang="sk-SK" altLang="en-US" smtClean="0"/>
              <a:pPr/>
              <a:t>‹#›</a:t>
            </a:fld>
            <a:endParaRPr lang="sk-SK" altLang="en-US"/>
          </a:p>
        </p:txBody>
      </p:sp>
    </p:spTree>
    <p:extLst>
      <p:ext uri="{BB962C8B-B14F-4D97-AF65-F5344CB8AC3E}">
        <p14:creationId xmlns:p14="http://schemas.microsoft.com/office/powerpoint/2010/main" val="385590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AE7A7EA-CB27-4BB4-8D38-519DF93152E4}" type="datetime1">
              <a:rPr lang="sk-SK" smtClean="0"/>
              <a:t>1.12.2018</a:t>
            </a:fld>
            <a:endParaRPr lang="sk-SK"/>
          </a:p>
        </p:txBody>
      </p:sp>
      <p:sp>
        <p:nvSpPr>
          <p:cNvPr id="5" name="Footer Placeholder 4"/>
          <p:cNvSpPr>
            <a:spLocks noGrp="1"/>
          </p:cNvSpPr>
          <p:nvPr>
            <p:ph type="ftr" sz="quarter" idx="11"/>
          </p:nvPr>
        </p:nvSpPr>
        <p:spPr/>
        <p:txBody>
          <a:bodyPr/>
          <a:lstStyle/>
          <a:p>
            <a:pPr>
              <a:defRPr/>
            </a:pPr>
            <a:endParaRPr lang="sk-SK"/>
          </a:p>
        </p:txBody>
      </p:sp>
      <p:sp>
        <p:nvSpPr>
          <p:cNvPr id="6" name="Slide Number Placeholder 5"/>
          <p:cNvSpPr>
            <a:spLocks noGrp="1"/>
          </p:cNvSpPr>
          <p:nvPr>
            <p:ph type="sldNum" sz="quarter" idx="12"/>
          </p:nvPr>
        </p:nvSpPr>
        <p:spPr/>
        <p:txBody>
          <a:bodyPr/>
          <a:lstStyle/>
          <a:p>
            <a:fld id="{20F37975-C1F7-4F81-A987-E0EFEC6DE82F}" type="slidenum">
              <a:rPr lang="sk-SK" altLang="en-US" smtClean="0"/>
              <a:pPr/>
              <a:t>‹#›</a:t>
            </a:fld>
            <a:endParaRPr lang="sk-SK" altLang="en-US"/>
          </a:p>
        </p:txBody>
      </p:sp>
    </p:spTree>
    <p:extLst>
      <p:ext uri="{BB962C8B-B14F-4D97-AF65-F5344CB8AC3E}">
        <p14:creationId xmlns:p14="http://schemas.microsoft.com/office/powerpoint/2010/main" val="229896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A5573DB-7B0E-44C3-80D4-A58413C394BD}" type="datetime1">
              <a:rPr lang="sk-SK" smtClean="0"/>
              <a:t>1.12.2018</a:t>
            </a:fld>
            <a:endParaRPr lang="sk-SK"/>
          </a:p>
        </p:txBody>
      </p:sp>
      <p:sp>
        <p:nvSpPr>
          <p:cNvPr id="5" name="Footer Placeholder 4"/>
          <p:cNvSpPr>
            <a:spLocks noGrp="1"/>
          </p:cNvSpPr>
          <p:nvPr>
            <p:ph type="ftr" sz="quarter" idx="11"/>
          </p:nvPr>
        </p:nvSpPr>
        <p:spPr/>
        <p:txBody>
          <a:bodyPr/>
          <a:lstStyle/>
          <a:p>
            <a:pPr>
              <a:defRPr/>
            </a:pPr>
            <a:endParaRPr lang="sk-SK"/>
          </a:p>
        </p:txBody>
      </p:sp>
      <p:sp>
        <p:nvSpPr>
          <p:cNvPr id="6" name="Slide Number Placeholder 5"/>
          <p:cNvSpPr>
            <a:spLocks noGrp="1"/>
          </p:cNvSpPr>
          <p:nvPr>
            <p:ph type="sldNum" sz="quarter" idx="12"/>
          </p:nvPr>
        </p:nvSpPr>
        <p:spPr/>
        <p:txBody>
          <a:bodyPr/>
          <a:lstStyle/>
          <a:p>
            <a:fld id="{B28244E1-F03B-4B88-8594-25158BDC924B}" type="slidenum">
              <a:rPr lang="sk-SK" altLang="en-US" smtClean="0"/>
              <a:pPr/>
              <a:t>‹#›</a:t>
            </a:fld>
            <a:endParaRPr lang="sk-SK" altLang="en-US"/>
          </a:p>
        </p:txBody>
      </p:sp>
    </p:spTree>
    <p:extLst>
      <p:ext uri="{BB962C8B-B14F-4D97-AF65-F5344CB8AC3E}">
        <p14:creationId xmlns:p14="http://schemas.microsoft.com/office/powerpoint/2010/main" val="173081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9FEF902-A5DB-48E5-8F05-EF8273CCF8FB}" type="datetime1">
              <a:rPr lang="sk-SK" smtClean="0"/>
              <a:t>1.12.2018</a:t>
            </a:fld>
            <a:endParaRPr lang="sk-SK"/>
          </a:p>
        </p:txBody>
      </p:sp>
      <p:sp>
        <p:nvSpPr>
          <p:cNvPr id="5" name="Footer Placeholder 4"/>
          <p:cNvSpPr>
            <a:spLocks noGrp="1"/>
          </p:cNvSpPr>
          <p:nvPr>
            <p:ph type="ftr" sz="quarter" idx="11"/>
          </p:nvPr>
        </p:nvSpPr>
        <p:spPr/>
        <p:txBody>
          <a:bodyPr/>
          <a:lstStyle/>
          <a:p>
            <a:pPr>
              <a:defRPr/>
            </a:pPr>
            <a:endParaRPr lang="sk-SK"/>
          </a:p>
        </p:txBody>
      </p:sp>
      <p:sp>
        <p:nvSpPr>
          <p:cNvPr id="6" name="Slide Number Placeholder 5"/>
          <p:cNvSpPr>
            <a:spLocks noGrp="1"/>
          </p:cNvSpPr>
          <p:nvPr>
            <p:ph type="sldNum" sz="quarter" idx="12"/>
          </p:nvPr>
        </p:nvSpPr>
        <p:spPr/>
        <p:txBody>
          <a:bodyPr/>
          <a:lstStyle/>
          <a:p>
            <a:fld id="{5BEC5911-7B5E-4052-BCF0-F04EB67C1EE0}" type="slidenum">
              <a:rPr lang="sk-SK" altLang="en-US" smtClean="0"/>
              <a:pPr/>
              <a:t>‹#›</a:t>
            </a:fld>
            <a:endParaRPr lang="sk-SK" altLang="en-US"/>
          </a:p>
        </p:txBody>
      </p:sp>
    </p:spTree>
    <p:extLst>
      <p:ext uri="{BB962C8B-B14F-4D97-AF65-F5344CB8AC3E}">
        <p14:creationId xmlns:p14="http://schemas.microsoft.com/office/powerpoint/2010/main" val="187012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2134A937-7D95-4C56-8442-6F3E871D601A}" type="datetime1">
              <a:rPr lang="sk-SK" smtClean="0"/>
              <a:t>1.12.2018</a:t>
            </a:fld>
            <a:endParaRPr lang="sk-SK"/>
          </a:p>
        </p:txBody>
      </p:sp>
      <p:sp>
        <p:nvSpPr>
          <p:cNvPr id="6" name="Footer Placeholder 5"/>
          <p:cNvSpPr>
            <a:spLocks noGrp="1"/>
          </p:cNvSpPr>
          <p:nvPr>
            <p:ph type="ftr" sz="quarter" idx="11"/>
          </p:nvPr>
        </p:nvSpPr>
        <p:spPr/>
        <p:txBody>
          <a:bodyPr/>
          <a:lstStyle/>
          <a:p>
            <a:pPr>
              <a:defRPr/>
            </a:pPr>
            <a:endParaRPr lang="sk-SK"/>
          </a:p>
        </p:txBody>
      </p:sp>
      <p:sp>
        <p:nvSpPr>
          <p:cNvPr id="7" name="Slide Number Placeholder 6"/>
          <p:cNvSpPr>
            <a:spLocks noGrp="1"/>
          </p:cNvSpPr>
          <p:nvPr>
            <p:ph type="sldNum" sz="quarter" idx="12"/>
          </p:nvPr>
        </p:nvSpPr>
        <p:spPr/>
        <p:txBody>
          <a:bodyPr/>
          <a:lstStyle/>
          <a:p>
            <a:fld id="{14B0B4F1-100B-4DE8-8132-D47AF86A6E7B}" type="slidenum">
              <a:rPr lang="sk-SK" altLang="en-US" smtClean="0"/>
              <a:pPr/>
              <a:t>‹#›</a:t>
            </a:fld>
            <a:endParaRPr lang="sk-SK" altLang="en-US"/>
          </a:p>
        </p:txBody>
      </p:sp>
    </p:spTree>
    <p:extLst>
      <p:ext uri="{BB962C8B-B14F-4D97-AF65-F5344CB8AC3E}">
        <p14:creationId xmlns:p14="http://schemas.microsoft.com/office/powerpoint/2010/main" val="254313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normAutofit/>
          </a:bodyPr>
          <a:lstStyle>
            <a:lvl1pPr>
              <a:defRPr sz="3300" b="1"/>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4AF166B3-205D-46EE-8ADA-3A3A660B3D3B}" type="datetime1">
              <a:rPr lang="sk-SK" smtClean="0"/>
              <a:t>1.12.2018</a:t>
            </a:fld>
            <a:endParaRPr lang="sk-SK"/>
          </a:p>
        </p:txBody>
      </p:sp>
      <p:sp>
        <p:nvSpPr>
          <p:cNvPr id="8" name="Footer Placeholder 7"/>
          <p:cNvSpPr>
            <a:spLocks noGrp="1"/>
          </p:cNvSpPr>
          <p:nvPr>
            <p:ph type="ftr" sz="quarter" idx="11"/>
          </p:nvPr>
        </p:nvSpPr>
        <p:spPr/>
        <p:txBody>
          <a:bodyPr/>
          <a:lstStyle/>
          <a:p>
            <a:pPr>
              <a:defRPr/>
            </a:pPr>
            <a:endParaRPr lang="sk-SK"/>
          </a:p>
        </p:txBody>
      </p:sp>
      <p:sp>
        <p:nvSpPr>
          <p:cNvPr id="9" name="Slide Number Placeholder 8"/>
          <p:cNvSpPr>
            <a:spLocks noGrp="1"/>
          </p:cNvSpPr>
          <p:nvPr>
            <p:ph type="sldNum" sz="quarter" idx="12"/>
          </p:nvPr>
        </p:nvSpPr>
        <p:spPr/>
        <p:txBody>
          <a:bodyPr/>
          <a:lstStyle/>
          <a:p>
            <a:fld id="{ADBF7290-CED7-40C2-8CFD-1E56823935CB}" type="slidenum">
              <a:rPr lang="sk-SK" altLang="en-US" smtClean="0"/>
              <a:pPr/>
              <a:t>‹#›</a:t>
            </a:fld>
            <a:endParaRPr lang="sk-SK" altLang="en-US"/>
          </a:p>
        </p:txBody>
      </p:sp>
    </p:spTree>
    <p:extLst>
      <p:ext uri="{BB962C8B-B14F-4D97-AF65-F5344CB8AC3E}">
        <p14:creationId xmlns:p14="http://schemas.microsoft.com/office/powerpoint/2010/main" val="46812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F267010-BEFA-4D98-B5BA-F441ABE5757D}" type="datetime1">
              <a:rPr lang="sk-SK" smtClean="0"/>
              <a:t>1.12.2018</a:t>
            </a:fld>
            <a:endParaRPr lang="sk-SK"/>
          </a:p>
        </p:txBody>
      </p:sp>
      <p:sp>
        <p:nvSpPr>
          <p:cNvPr id="4" name="Footer Placeholder 3"/>
          <p:cNvSpPr>
            <a:spLocks noGrp="1"/>
          </p:cNvSpPr>
          <p:nvPr>
            <p:ph type="ftr" sz="quarter" idx="11"/>
          </p:nvPr>
        </p:nvSpPr>
        <p:spPr/>
        <p:txBody>
          <a:bodyPr/>
          <a:lstStyle/>
          <a:p>
            <a:pPr>
              <a:defRPr/>
            </a:pPr>
            <a:endParaRPr lang="sk-SK"/>
          </a:p>
        </p:txBody>
      </p:sp>
      <p:sp>
        <p:nvSpPr>
          <p:cNvPr id="5" name="Slide Number Placeholder 4"/>
          <p:cNvSpPr>
            <a:spLocks noGrp="1"/>
          </p:cNvSpPr>
          <p:nvPr>
            <p:ph type="sldNum" sz="quarter" idx="12"/>
          </p:nvPr>
        </p:nvSpPr>
        <p:spPr/>
        <p:txBody>
          <a:bodyPr/>
          <a:lstStyle/>
          <a:p>
            <a:fld id="{5E417811-DB0A-4EF4-B9A4-3EEB58344E2A}" type="slidenum">
              <a:rPr lang="sk-SK" altLang="en-US" smtClean="0"/>
              <a:pPr/>
              <a:t>‹#›</a:t>
            </a:fld>
            <a:endParaRPr lang="sk-SK" altLang="en-US"/>
          </a:p>
        </p:txBody>
      </p:sp>
    </p:spTree>
    <p:extLst>
      <p:ext uri="{BB962C8B-B14F-4D97-AF65-F5344CB8AC3E}">
        <p14:creationId xmlns:p14="http://schemas.microsoft.com/office/powerpoint/2010/main" val="427429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3DE9DF1-12DE-4A3A-B85F-DB6D9DE55B0A}" type="datetime1">
              <a:rPr lang="sk-SK" smtClean="0"/>
              <a:t>1.12.2018</a:t>
            </a:fld>
            <a:endParaRPr lang="sk-SK"/>
          </a:p>
        </p:txBody>
      </p:sp>
      <p:sp>
        <p:nvSpPr>
          <p:cNvPr id="3" name="Footer Placeholder 2"/>
          <p:cNvSpPr>
            <a:spLocks noGrp="1"/>
          </p:cNvSpPr>
          <p:nvPr>
            <p:ph type="ftr" sz="quarter" idx="11"/>
          </p:nvPr>
        </p:nvSpPr>
        <p:spPr/>
        <p:txBody>
          <a:bodyPr/>
          <a:lstStyle/>
          <a:p>
            <a:pPr>
              <a:defRPr/>
            </a:pPr>
            <a:endParaRPr lang="sk-SK"/>
          </a:p>
        </p:txBody>
      </p:sp>
      <p:sp>
        <p:nvSpPr>
          <p:cNvPr id="4" name="Slide Number Placeholder 3"/>
          <p:cNvSpPr>
            <a:spLocks noGrp="1"/>
          </p:cNvSpPr>
          <p:nvPr>
            <p:ph type="sldNum" sz="quarter" idx="12"/>
          </p:nvPr>
        </p:nvSpPr>
        <p:spPr/>
        <p:txBody>
          <a:bodyPr/>
          <a:lstStyle/>
          <a:p>
            <a:fld id="{EE2A7CA0-523A-47CD-A8F3-C044E789CFF0}" type="slidenum">
              <a:rPr lang="sk-SK" altLang="en-US" smtClean="0"/>
              <a:pPr/>
              <a:t>‹#›</a:t>
            </a:fld>
            <a:endParaRPr lang="sk-SK" altLang="en-US"/>
          </a:p>
        </p:txBody>
      </p:sp>
    </p:spTree>
    <p:extLst>
      <p:ext uri="{BB962C8B-B14F-4D97-AF65-F5344CB8AC3E}">
        <p14:creationId xmlns:p14="http://schemas.microsoft.com/office/powerpoint/2010/main" val="90409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3D5BCA9-FF5A-4D6C-8490-745335CE1E68}" type="datetime1">
              <a:rPr lang="sk-SK" smtClean="0"/>
              <a:t>1.12.2018</a:t>
            </a:fld>
            <a:endParaRPr lang="sk-SK"/>
          </a:p>
        </p:txBody>
      </p:sp>
      <p:sp>
        <p:nvSpPr>
          <p:cNvPr id="6" name="Footer Placeholder 5"/>
          <p:cNvSpPr>
            <a:spLocks noGrp="1"/>
          </p:cNvSpPr>
          <p:nvPr>
            <p:ph type="ftr" sz="quarter" idx="11"/>
          </p:nvPr>
        </p:nvSpPr>
        <p:spPr/>
        <p:txBody>
          <a:bodyPr/>
          <a:lstStyle/>
          <a:p>
            <a:pPr>
              <a:defRPr/>
            </a:pPr>
            <a:endParaRPr lang="sk-SK"/>
          </a:p>
        </p:txBody>
      </p:sp>
      <p:sp>
        <p:nvSpPr>
          <p:cNvPr id="7" name="Slide Number Placeholder 6"/>
          <p:cNvSpPr>
            <a:spLocks noGrp="1"/>
          </p:cNvSpPr>
          <p:nvPr>
            <p:ph type="sldNum" sz="quarter" idx="12"/>
          </p:nvPr>
        </p:nvSpPr>
        <p:spPr/>
        <p:txBody>
          <a:bodyPr/>
          <a:lstStyle/>
          <a:p>
            <a:fld id="{78F3E2ED-FF53-42E9-B919-4E00F35CBB33}" type="slidenum">
              <a:rPr lang="sk-SK" altLang="en-US" smtClean="0"/>
              <a:pPr/>
              <a:t>‹#›</a:t>
            </a:fld>
            <a:endParaRPr lang="sk-SK" altLang="en-US"/>
          </a:p>
        </p:txBody>
      </p:sp>
    </p:spTree>
    <p:extLst>
      <p:ext uri="{BB962C8B-B14F-4D97-AF65-F5344CB8AC3E}">
        <p14:creationId xmlns:p14="http://schemas.microsoft.com/office/powerpoint/2010/main" val="94961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D167B84-D8B3-4D34-96CB-EE86CFCCE6AC}" type="datetime1">
              <a:rPr lang="sk-SK" smtClean="0"/>
              <a:t>1.12.2018</a:t>
            </a:fld>
            <a:endParaRPr lang="sk-SK"/>
          </a:p>
        </p:txBody>
      </p:sp>
      <p:sp>
        <p:nvSpPr>
          <p:cNvPr id="6" name="Footer Placeholder 5"/>
          <p:cNvSpPr>
            <a:spLocks noGrp="1"/>
          </p:cNvSpPr>
          <p:nvPr>
            <p:ph type="ftr" sz="quarter" idx="11"/>
          </p:nvPr>
        </p:nvSpPr>
        <p:spPr/>
        <p:txBody>
          <a:bodyPr/>
          <a:lstStyle/>
          <a:p>
            <a:pPr>
              <a:defRPr/>
            </a:pPr>
            <a:endParaRPr lang="sk-SK"/>
          </a:p>
        </p:txBody>
      </p:sp>
      <p:sp>
        <p:nvSpPr>
          <p:cNvPr id="7" name="Slide Number Placeholder 6"/>
          <p:cNvSpPr>
            <a:spLocks noGrp="1"/>
          </p:cNvSpPr>
          <p:nvPr>
            <p:ph type="sldNum" sz="quarter" idx="12"/>
          </p:nvPr>
        </p:nvSpPr>
        <p:spPr/>
        <p:txBody>
          <a:bodyPr/>
          <a:lstStyle/>
          <a:p>
            <a:fld id="{B27010C2-25EB-45A1-BCE4-631C171A7A29}" type="slidenum">
              <a:rPr lang="sk-SK" altLang="en-US" smtClean="0"/>
              <a:pPr/>
              <a:t>‹#›</a:t>
            </a:fld>
            <a:endParaRPr lang="sk-SK" altLang="en-US"/>
          </a:p>
        </p:txBody>
      </p:sp>
    </p:spTree>
    <p:extLst>
      <p:ext uri="{BB962C8B-B14F-4D97-AF65-F5344CB8AC3E}">
        <p14:creationId xmlns:p14="http://schemas.microsoft.com/office/powerpoint/2010/main" val="129256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4B12762-E610-4FF1-829C-6A519E6DD83E}" type="datetime1">
              <a:rPr lang="sk-SK" smtClean="0"/>
              <a:t>1.12.2018</a:t>
            </a:fld>
            <a:endParaRPr lang="sk-SK"/>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sk-SK"/>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C59629-44FA-48FF-9C47-4DA1A0B33A52}" type="slidenum">
              <a:rPr lang="sk-SK" altLang="en-US" smtClean="0"/>
              <a:pPr/>
              <a:t>‹#›</a:t>
            </a:fld>
            <a:endParaRPr lang="sk-SK" alt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3769537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1.bin"/><Relationship Id="rId7" Type="http://schemas.openxmlformats.org/officeDocument/2006/relationships/image" Target="../media/image9.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ctrTitle"/>
          </p:nvPr>
        </p:nvSpPr>
        <p:spPr>
          <a:xfrm>
            <a:off x="4788024" y="2132856"/>
            <a:ext cx="4355976" cy="2520280"/>
          </a:xfrm>
        </p:spPr>
        <p:txBody>
          <a:bodyPr/>
          <a:lstStyle/>
          <a:p>
            <a:r>
              <a:rPr lang="en-US" altLang="en-US" dirty="0" smtClean="0"/>
              <a:t>HNDIT 1214</a:t>
            </a:r>
            <a:br>
              <a:rPr lang="en-US" altLang="en-US" dirty="0" smtClean="0"/>
            </a:br>
            <a:r>
              <a:rPr lang="sk-SK" altLang="en-US" dirty="0" smtClean="0"/>
              <a:t>Statistics</a:t>
            </a:r>
            <a:r>
              <a:rPr lang="en-US" altLang="en-US" dirty="0" smtClean="0"/>
              <a:t> for IT</a:t>
            </a:r>
            <a:endParaRPr lang="sk-SK" altLang="en-US" dirty="0" smtClean="0"/>
          </a:p>
        </p:txBody>
      </p:sp>
      <p:sp>
        <p:nvSpPr>
          <p:cNvPr id="12290" name="Subtitle 2"/>
          <p:cNvSpPr>
            <a:spLocks noGrp="1"/>
          </p:cNvSpPr>
          <p:nvPr>
            <p:ph type="subTitle" idx="1"/>
          </p:nvPr>
        </p:nvSpPr>
        <p:spPr>
          <a:xfrm>
            <a:off x="1148827" y="4869160"/>
            <a:ext cx="6858000" cy="792088"/>
          </a:xfrm>
        </p:spPr>
        <p:txBody>
          <a:bodyPr>
            <a:normAutofit/>
          </a:bodyPr>
          <a:lstStyle/>
          <a:p>
            <a:r>
              <a:rPr lang="en-US" altLang="en-US" sz="2800" b="1" dirty="0" smtClean="0"/>
              <a:t>1. </a:t>
            </a:r>
            <a:r>
              <a:rPr lang="sk-SK" altLang="en-US" sz="2800" b="1" dirty="0" smtClean="0"/>
              <a:t>Introduction To Statistics</a:t>
            </a:r>
            <a:endParaRPr lang="sk-SK" altLang="en-US" sz="2800" b="1" dirty="0" smtClean="0">
              <a:solidFill>
                <a:schemeClr val="tx1"/>
              </a:solidFill>
            </a:endParaRPr>
          </a:p>
        </p:txBody>
      </p:sp>
      <p:sp>
        <p:nvSpPr>
          <p:cNvPr id="2" name="Slide Number Placeholder 1"/>
          <p:cNvSpPr>
            <a:spLocks noGrp="1"/>
          </p:cNvSpPr>
          <p:nvPr>
            <p:ph type="sldNum" sz="quarter" idx="12"/>
          </p:nvPr>
        </p:nvSpPr>
        <p:spPr/>
        <p:txBody>
          <a:bodyPr/>
          <a:lstStyle/>
          <a:p>
            <a:fld id="{A5028008-FD0C-4DF4-B8B4-5168A303C62B}" type="slidenum">
              <a:rPr lang="sk-SK" altLang="en-US" smtClean="0"/>
              <a:pPr/>
              <a:t>1</a:t>
            </a:fld>
            <a:endParaRPr lang="sk-SK"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143000" y="304800"/>
            <a:ext cx="6923088" cy="858838"/>
          </a:xfrm>
        </p:spPr>
        <p:txBody>
          <a:bodyPr/>
          <a:lstStyle/>
          <a:p>
            <a:pPr eaLnBrk="1" hangingPunct="1"/>
            <a:r>
              <a:rPr lang="en-US" altLang="en-US" smtClean="0"/>
              <a:t>Descriptive Statistics</a:t>
            </a:r>
          </a:p>
        </p:txBody>
      </p:sp>
      <p:sp>
        <p:nvSpPr>
          <p:cNvPr id="1029" name="Rectangle 3"/>
          <p:cNvSpPr>
            <a:spLocks noGrp="1" noChangeArrowheads="1"/>
          </p:cNvSpPr>
          <p:nvPr>
            <p:ph idx="1"/>
          </p:nvPr>
        </p:nvSpPr>
        <p:spPr>
          <a:xfrm>
            <a:off x="914400" y="1828800"/>
            <a:ext cx="8077200" cy="4532313"/>
          </a:xfrm>
        </p:spPr>
        <p:txBody>
          <a:bodyPr/>
          <a:lstStyle/>
          <a:p>
            <a:pPr eaLnBrk="1" hangingPunct="1">
              <a:lnSpc>
                <a:spcPct val="130000"/>
              </a:lnSpc>
            </a:pPr>
            <a:r>
              <a:rPr lang="en-US" altLang="en-US" sz="3200" smtClean="0"/>
              <a:t>Collect data</a:t>
            </a:r>
          </a:p>
          <a:p>
            <a:pPr lvl="1" eaLnBrk="1" hangingPunct="1">
              <a:lnSpc>
                <a:spcPct val="130000"/>
              </a:lnSpc>
            </a:pPr>
            <a:r>
              <a:rPr lang="en-US" altLang="en-US" sz="2700" smtClean="0"/>
              <a:t>e.g., Survey</a:t>
            </a:r>
          </a:p>
          <a:p>
            <a:pPr eaLnBrk="1" hangingPunct="1">
              <a:lnSpc>
                <a:spcPct val="130000"/>
              </a:lnSpc>
            </a:pPr>
            <a:r>
              <a:rPr lang="en-US" altLang="en-US" sz="3200" smtClean="0"/>
              <a:t>Present data</a:t>
            </a:r>
          </a:p>
          <a:p>
            <a:pPr lvl="1" eaLnBrk="1" hangingPunct="1">
              <a:lnSpc>
                <a:spcPct val="130000"/>
              </a:lnSpc>
            </a:pPr>
            <a:r>
              <a:rPr lang="en-US" altLang="en-US" sz="2700" smtClean="0"/>
              <a:t>e.g., Tables and graphs</a:t>
            </a:r>
          </a:p>
          <a:p>
            <a:pPr eaLnBrk="1" hangingPunct="1">
              <a:lnSpc>
                <a:spcPct val="130000"/>
              </a:lnSpc>
            </a:pPr>
            <a:r>
              <a:rPr lang="en-US" altLang="en-US" sz="3200" smtClean="0"/>
              <a:t>Summarize data</a:t>
            </a:r>
          </a:p>
          <a:p>
            <a:pPr lvl="1" eaLnBrk="1" hangingPunct="1">
              <a:lnSpc>
                <a:spcPct val="130000"/>
              </a:lnSpc>
            </a:pPr>
            <a:r>
              <a:rPr lang="en-US" altLang="en-US" sz="2700" smtClean="0"/>
              <a:t>e.g., Sample mean =</a:t>
            </a:r>
            <a:r>
              <a:rPr lang="en-US" altLang="en-US" sz="2800" smtClean="0"/>
              <a:t> </a:t>
            </a:r>
          </a:p>
        </p:txBody>
      </p:sp>
      <p:graphicFrame>
        <p:nvGraphicFramePr>
          <p:cNvPr id="1026" name="Object 2"/>
          <p:cNvGraphicFramePr>
            <a:graphicFrameLocks noChangeAspect="1"/>
          </p:cNvGraphicFramePr>
          <p:nvPr/>
        </p:nvGraphicFramePr>
        <p:xfrm>
          <a:off x="4876800" y="5105400"/>
          <a:ext cx="887413" cy="914400"/>
        </p:xfrm>
        <a:graphic>
          <a:graphicData uri="http://schemas.openxmlformats.org/presentationml/2006/ole">
            <mc:AlternateContent xmlns:mc="http://schemas.openxmlformats.org/markup-compatibility/2006">
              <mc:Choice xmlns:v="urn:schemas-microsoft-com:vml" Requires="v">
                <p:oleObj spid="_x0000_s1054" name="Equation" r:id="rId3" imgW="418918" imgH="431613" progId="">
                  <p:embed/>
                </p:oleObj>
              </mc:Choice>
              <mc:Fallback>
                <p:oleObj name="Equation" r:id="rId3" imgW="418918" imgH="431613"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105400"/>
                        <a:ext cx="887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3">
            <a:hlinkClick r:id="" action="ppaction://ole?verb=0"/>
          </p:cNvPr>
          <p:cNvGraphicFramePr>
            <a:graphicFrameLocks/>
          </p:cNvGraphicFramePr>
          <p:nvPr/>
        </p:nvGraphicFramePr>
        <p:xfrm>
          <a:off x="5638800" y="3906838"/>
          <a:ext cx="1803400" cy="1274762"/>
        </p:xfrm>
        <a:graphic>
          <a:graphicData uri="http://schemas.openxmlformats.org/presentationml/2006/ole">
            <mc:AlternateContent xmlns:mc="http://schemas.openxmlformats.org/markup-compatibility/2006">
              <mc:Choice xmlns:v="urn:schemas-microsoft-com:vml" Requires="v">
                <p:oleObj spid="_x0000_s1055" name="Clip" r:id="rId5" imgW="1800275" imgH="1272553" progId="">
                  <p:embed/>
                </p:oleObj>
              </mc:Choice>
              <mc:Fallback>
                <p:oleObj name="Clip" r:id="rId5" imgW="1800275" imgH="1272553" progId="">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906838"/>
                        <a:ext cx="180340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7"/>
          <p:cNvSpPr>
            <a:spLocks noChangeShapeType="1"/>
          </p:cNvSpPr>
          <p:nvPr/>
        </p:nvSpPr>
        <p:spPr bwMode="auto">
          <a:xfrm>
            <a:off x="7010400" y="3678238"/>
            <a:ext cx="1588" cy="990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31" name="Line 8"/>
          <p:cNvSpPr>
            <a:spLocks noChangeShapeType="1"/>
          </p:cNvSpPr>
          <p:nvPr/>
        </p:nvSpPr>
        <p:spPr bwMode="auto">
          <a:xfrm>
            <a:off x="7010400" y="4668838"/>
            <a:ext cx="1600200" cy="15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32" name="Rectangle 9"/>
          <p:cNvSpPr>
            <a:spLocks noChangeArrowheads="1"/>
          </p:cNvSpPr>
          <p:nvPr/>
        </p:nvSpPr>
        <p:spPr bwMode="auto">
          <a:xfrm>
            <a:off x="7239000" y="4211638"/>
            <a:ext cx="1524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sp>
        <p:nvSpPr>
          <p:cNvPr id="1033" name="Rectangle 10"/>
          <p:cNvSpPr>
            <a:spLocks noChangeArrowheads="1"/>
          </p:cNvSpPr>
          <p:nvPr/>
        </p:nvSpPr>
        <p:spPr bwMode="auto">
          <a:xfrm>
            <a:off x="7391400" y="4287838"/>
            <a:ext cx="1524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sp>
        <p:nvSpPr>
          <p:cNvPr id="1034" name="Rectangle 11"/>
          <p:cNvSpPr>
            <a:spLocks noChangeArrowheads="1"/>
          </p:cNvSpPr>
          <p:nvPr/>
        </p:nvSpPr>
        <p:spPr bwMode="auto">
          <a:xfrm>
            <a:off x="7543800" y="3983038"/>
            <a:ext cx="15240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sp>
        <p:nvSpPr>
          <p:cNvPr id="1035" name="Rectangle 12"/>
          <p:cNvSpPr>
            <a:spLocks noChangeArrowheads="1"/>
          </p:cNvSpPr>
          <p:nvPr/>
        </p:nvSpPr>
        <p:spPr bwMode="auto">
          <a:xfrm>
            <a:off x="7696200" y="4059238"/>
            <a:ext cx="1524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sp>
        <p:nvSpPr>
          <p:cNvPr id="1036" name="Rectangle 13"/>
          <p:cNvSpPr>
            <a:spLocks noChangeArrowheads="1"/>
          </p:cNvSpPr>
          <p:nvPr/>
        </p:nvSpPr>
        <p:spPr bwMode="auto">
          <a:xfrm>
            <a:off x="7848600" y="4211638"/>
            <a:ext cx="1524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sp>
        <p:nvSpPr>
          <p:cNvPr id="1037" name="Rectangle 14"/>
          <p:cNvSpPr>
            <a:spLocks noChangeArrowheads="1"/>
          </p:cNvSpPr>
          <p:nvPr/>
        </p:nvSpPr>
        <p:spPr bwMode="auto">
          <a:xfrm>
            <a:off x="8001000" y="4440238"/>
            <a:ext cx="152400" cy="228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sp>
        <p:nvSpPr>
          <p:cNvPr id="1038" name="Rectangle 15"/>
          <p:cNvSpPr>
            <a:spLocks noChangeArrowheads="1"/>
          </p:cNvSpPr>
          <p:nvPr/>
        </p:nvSpPr>
        <p:spPr bwMode="auto">
          <a:xfrm>
            <a:off x="7086600" y="4440238"/>
            <a:ext cx="152400" cy="228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sp>
        <p:nvSpPr>
          <p:cNvPr id="1039" name="Rectangle 16"/>
          <p:cNvSpPr>
            <a:spLocks noChangeArrowheads="1"/>
          </p:cNvSpPr>
          <p:nvPr/>
        </p:nvSpPr>
        <p:spPr bwMode="auto">
          <a:xfrm>
            <a:off x="8153400" y="4516438"/>
            <a:ext cx="152400" cy="152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pic>
        <p:nvPicPr>
          <p:cNvPr id="1040" name="Picture 17" descr="j0283537"/>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209800"/>
            <a:ext cx="990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20"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2743200"/>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21"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2895600"/>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 name="Picture 22" descr="che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590800"/>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28244E1-F03B-4B88-8594-25158BDC924B}" type="slidenum">
              <a:rPr lang="sk-SK" altLang="en-US" smtClean="0"/>
              <a:pPr/>
              <a:t>10</a:t>
            </a:fld>
            <a:endParaRPr lang="sk-SK"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sk-SK" altLang="en-US" smtClean="0"/>
              <a:t>Statistical data</a:t>
            </a:r>
          </a:p>
        </p:txBody>
      </p:sp>
      <p:sp>
        <p:nvSpPr>
          <p:cNvPr id="3" name="Content Placeholder 2"/>
          <p:cNvSpPr>
            <a:spLocks noGrp="1"/>
          </p:cNvSpPr>
          <p:nvPr>
            <p:ph idx="1"/>
          </p:nvPr>
        </p:nvSpPr>
        <p:spPr/>
        <p:txBody>
          <a:bodyPr>
            <a:normAutofit/>
          </a:bodyPr>
          <a:lstStyle/>
          <a:p>
            <a:pPr marL="274320" indent="-274320" eaLnBrk="1" fontAlgn="auto" hangingPunct="1">
              <a:spcBef>
                <a:spcPts val="580"/>
              </a:spcBef>
              <a:spcAft>
                <a:spcPts val="0"/>
              </a:spcAft>
              <a:buFont typeface="Wingdings 2"/>
              <a:buChar char=""/>
              <a:defRPr/>
            </a:pPr>
            <a:r>
              <a:rPr lang="sk-SK" dirty="0" smtClean="0"/>
              <a:t>The collection of data that are relevant to the problem being studied is commonly the most difficult, expensive, and time-consuming part of the entire research project.</a:t>
            </a:r>
          </a:p>
          <a:p>
            <a:pPr marL="274320" indent="-274320" eaLnBrk="1" fontAlgn="auto" hangingPunct="1">
              <a:spcBef>
                <a:spcPts val="580"/>
              </a:spcBef>
              <a:spcAft>
                <a:spcPts val="0"/>
              </a:spcAft>
              <a:buFont typeface="Wingdings 2"/>
              <a:buChar char=""/>
              <a:defRPr/>
            </a:pPr>
            <a:r>
              <a:rPr lang="sk-SK" dirty="0" smtClean="0"/>
              <a:t>Statistical data are usually obtained by counting or measuring items.</a:t>
            </a:r>
          </a:p>
          <a:p>
            <a:pPr marL="548640" lvl="1" eaLnBrk="1" fontAlgn="auto" hangingPunct="1">
              <a:spcBef>
                <a:spcPts val="370"/>
              </a:spcBef>
              <a:spcAft>
                <a:spcPts val="0"/>
              </a:spcAft>
              <a:buFont typeface="Wingdings 2"/>
              <a:buChar char=""/>
              <a:defRPr/>
            </a:pPr>
            <a:r>
              <a:rPr lang="sk-SK" b="1" dirty="0" smtClean="0"/>
              <a:t>Primary data </a:t>
            </a:r>
            <a:r>
              <a:rPr lang="sk-SK" dirty="0" smtClean="0"/>
              <a:t>are collected specifically  for the analysis desired</a:t>
            </a:r>
          </a:p>
          <a:p>
            <a:pPr marL="548640" lvl="1" eaLnBrk="1" fontAlgn="auto" hangingPunct="1">
              <a:spcBef>
                <a:spcPts val="370"/>
              </a:spcBef>
              <a:spcAft>
                <a:spcPts val="0"/>
              </a:spcAft>
              <a:buFont typeface="Wingdings 2"/>
              <a:buChar char=""/>
              <a:defRPr/>
            </a:pPr>
            <a:r>
              <a:rPr lang="sk-SK" b="1" dirty="0" smtClean="0"/>
              <a:t>Secondary data </a:t>
            </a:r>
            <a:r>
              <a:rPr lang="sk-SK" dirty="0" smtClean="0"/>
              <a:t>have already been compiled and are available for statistical analysis</a:t>
            </a:r>
          </a:p>
          <a:p>
            <a:pPr marL="274320" indent="-274320" eaLnBrk="1" fontAlgn="auto" hangingPunct="1">
              <a:spcBef>
                <a:spcPts val="580"/>
              </a:spcBef>
              <a:spcAft>
                <a:spcPts val="0"/>
              </a:spcAft>
              <a:buFont typeface="Wingdings 2"/>
              <a:buChar char=""/>
              <a:defRPr/>
            </a:pPr>
            <a:r>
              <a:rPr lang="sk-SK" dirty="0" smtClean="0"/>
              <a:t>A </a:t>
            </a:r>
            <a:r>
              <a:rPr lang="sk-SK" b="1" dirty="0" smtClean="0"/>
              <a:t>variable</a:t>
            </a:r>
            <a:r>
              <a:rPr lang="sk-SK" dirty="0" smtClean="0"/>
              <a:t> is an item of interest that can take on many different numerical values.</a:t>
            </a:r>
          </a:p>
          <a:p>
            <a:pPr marL="274320" indent="-274320" eaLnBrk="1" fontAlgn="auto" hangingPunct="1">
              <a:spcBef>
                <a:spcPts val="580"/>
              </a:spcBef>
              <a:spcAft>
                <a:spcPts val="0"/>
              </a:spcAft>
              <a:buFont typeface="Wingdings 2"/>
              <a:buChar char=""/>
              <a:defRPr/>
            </a:pPr>
            <a:r>
              <a:rPr lang="sk-SK" dirty="0" smtClean="0"/>
              <a:t>A </a:t>
            </a:r>
            <a:r>
              <a:rPr lang="sk-SK" b="1" dirty="0" smtClean="0"/>
              <a:t>constant</a:t>
            </a:r>
            <a:r>
              <a:rPr lang="sk-SK" dirty="0" smtClean="0"/>
              <a:t> has a fixed numerical value.</a:t>
            </a:r>
            <a:endParaRPr lang="sk-SK" dirty="0"/>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11</a:t>
            </a:fld>
            <a:endParaRPr lang="sk-SK"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Methods </a:t>
            </a:r>
            <a:endParaRPr lang="en-US" dirty="0"/>
          </a:p>
        </p:txBody>
      </p:sp>
      <p:sp>
        <p:nvSpPr>
          <p:cNvPr id="3" name="Content Placeholder 2"/>
          <p:cNvSpPr>
            <a:spLocks noGrp="1"/>
          </p:cNvSpPr>
          <p:nvPr>
            <p:ph idx="1"/>
          </p:nvPr>
        </p:nvSpPr>
        <p:spPr/>
        <p:txBody>
          <a:bodyPr>
            <a:normAutofit lnSpcReduction="10000"/>
          </a:bodyPr>
          <a:lstStyle/>
          <a:p>
            <a:r>
              <a:rPr lang="en-US" dirty="0" smtClean="0"/>
              <a:t>Data can be collected in a variety of ways</a:t>
            </a:r>
          </a:p>
          <a:p>
            <a:pPr lvl="1"/>
            <a:r>
              <a:rPr lang="en-US" sz="1800" b="1" dirty="0" smtClean="0"/>
              <a:t>Interviews</a:t>
            </a:r>
          </a:p>
          <a:p>
            <a:pPr lvl="2"/>
            <a:r>
              <a:rPr lang="en-US" sz="1800" dirty="0"/>
              <a:t>Face -to -face interviews </a:t>
            </a:r>
          </a:p>
          <a:p>
            <a:pPr lvl="2"/>
            <a:r>
              <a:rPr lang="en-US" sz="1800" dirty="0"/>
              <a:t>Telephone interviews </a:t>
            </a:r>
          </a:p>
          <a:p>
            <a:pPr lvl="2"/>
            <a:r>
              <a:rPr lang="en-US" sz="1800" dirty="0"/>
              <a:t>Computer Assisted Personal Interviewing (CAPI)</a:t>
            </a:r>
          </a:p>
          <a:p>
            <a:pPr lvl="1"/>
            <a:r>
              <a:rPr lang="en-US" b="1" dirty="0"/>
              <a:t>Questionnaires</a:t>
            </a:r>
          </a:p>
          <a:p>
            <a:pPr lvl="2"/>
            <a:r>
              <a:rPr lang="en-US" sz="1800" dirty="0"/>
              <a:t>Paper-pencil-questionnaires </a:t>
            </a:r>
          </a:p>
          <a:p>
            <a:pPr lvl="2"/>
            <a:r>
              <a:rPr lang="en-US" sz="1800" dirty="0"/>
              <a:t>Web based questionnaires  </a:t>
            </a:r>
          </a:p>
          <a:p>
            <a:pPr lvl="1"/>
            <a:r>
              <a:rPr lang="en-US" b="1" dirty="0" smtClean="0"/>
              <a:t>Survey</a:t>
            </a:r>
          </a:p>
          <a:p>
            <a:pPr lvl="2"/>
            <a:endParaRPr lang="en-US" b="1" dirty="0" smtClean="0"/>
          </a:p>
          <a:p>
            <a:pPr lvl="1"/>
            <a:r>
              <a:rPr lang="en-US" b="1" dirty="0" smtClean="0"/>
              <a:t>Observation </a:t>
            </a:r>
          </a:p>
          <a:p>
            <a:endParaRPr lang="en-US" b="1" dirty="0" smtClean="0"/>
          </a:p>
          <a:p>
            <a:r>
              <a:rPr lang="en-US" b="1" dirty="0" smtClean="0"/>
              <a:t>Exercise : </a:t>
            </a:r>
            <a:r>
              <a:rPr lang="en-US" dirty="0" smtClean="0"/>
              <a:t>Discuss advantage and disadvantage of each above data collective methods </a:t>
            </a:r>
          </a:p>
          <a:p>
            <a:pPr lvl="1"/>
            <a:endParaRPr lang="en-US" dirty="0" smtClean="0"/>
          </a:p>
          <a:p>
            <a:pPr lvl="2"/>
            <a:endParaRPr lang="en-US" dirty="0"/>
          </a:p>
        </p:txBody>
      </p:sp>
      <p:sp>
        <p:nvSpPr>
          <p:cNvPr id="4" name="Slide Number Placeholder 3"/>
          <p:cNvSpPr>
            <a:spLocks noGrp="1"/>
          </p:cNvSpPr>
          <p:nvPr>
            <p:ph type="sldNum" sz="quarter" idx="12"/>
          </p:nvPr>
        </p:nvSpPr>
        <p:spPr/>
        <p:txBody>
          <a:bodyPr/>
          <a:lstStyle/>
          <a:p>
            <a:fld id="{B28244E1-F03B-4B88-8594-25158BDC924B}" type="slidenum">
              <a:rPr lang="sk-SK" altLang="en-US" smtClean="0"/>
              <a:pPr/>
              <a:t>12</a:t>
            </a:fld>
            <a:endParaRPr lang="sk-SK" altLang="en-US"/>
          </a:p>
        </p:txBody>
      </p:sp>
    </p:spTree>
    <p:extLst>
      <p:ext uri="{BB962C8B-B14F-4D97-AF65-F5344CB8AC3E}">
        <p14:creationId xmlns:p14="http://schemas.microsoft.com/office/powerpoint/2010/main" val="77178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Data</a:t>
            </a:r>
            <a:endParaRPr lang="sk-SK" altLang="en-US" smtClean="0"/>
          </a:p>
        </p:txBody>
      </p:sp>
      <p:sp>
        <p:nvSpPr>
          <p:cNvPr id="24579" name="Content Placeholder 2"/>
          <p:cNvSpPr>
            <a:spLocks noGrp="1"/>
          </p:cNvSpPr>
          <p:nvPr>
            <p:ph idx="1"/>
          </p:nvPr>
        </p:nvSpPr>
        <p:spPr/>
        <p:txBody>
          <a:bodyPr/>
          <a:lstStyle/>
          <a:p>
            <a:pPr eaLnBrk="1" hangingPunct="1">
              <a:buFontTx/>
              <a:buNone/>
            </a:pPr>
            <a:r>
              <a:rPr lang="en-US" altLang="en-US" smtClean="0"/>
              <a:t>Statistical data are usually obtained by counting</a:t>
            </a:r>
            <a:r>
              <a:rPr lang="sk-SK" altLang="en-US" smtClean="0"/>
              <a:t> </a:t>
            </a:r>
            <a:r>
              <a:rPr lang="en-US" altLang="en-US" smtClean="0"/>
              <a:t>or measuring items.</a:t>
            </a:r>
            <a:r>
              <a:rPr lang="sk-SK" altLang="en-US" smtClean="0"/>
              <a:t> Most data can be put into the following categories:</a:t>
            </a:r>
            <a:endParaRPr lang="en-US" altLang="en-US" smtClean="0"/>
          </a:p>
          <a:p>
            <a:pPr eaLnBrk="1" hangingPunct="1"/>
            <a:r>
              <a:rPr lang="en-US" altLang="en-US" b="1" smtClean="0"/>
              <a:t>Qualitative</a:t>
            </a:r>
            <a:r>
              <a:rPr lang="sk-SK" altLang="en-US" b="1" smtClean="0"/>
              <a:t> - </a:t>
            </a:r>
            <a:r>
              <a:rPr lang="en-US" altLang="en-US" smtClean="0"/>
              <a:t>data are measurements that each fail into one of several categories</a:t>
            </a:r>
            <a:r>
              <a:rPr lang="sk-SK" altLang="en-US" smtClean="0"/>
              <a:t>.</a:t>
            </a:r>
            <a:r>
              <a:rPr lang="en-US" altLang="en-US" smtClean="0"/>
              <a:t> (hair color, ethnic groups and other attributes of the population)</a:t>
            </a:r>
          </a:p>
          <a:p>
            <a:pPr eaLnBrk="1" hangingPunct="1"/>
            <a:r>
              <a:rPr lang="en-US" altLang="en-US" b="1" smtClean="0"/>
              <a:t>quantitative</a:t>
            </a:r>
            <a:r>
              <a:rPr lang="en-US" altLang="en-US" smtClean="0"/>
              <a:t> </a:t>
            </a:r>
            <a:r>
              <a:rPr lang="sk-SK" altLang="en-US" smtClean="0"/>
              <a:t>- </a:t>
            </a:r>
            <a:r>
              <a:rPr lang="en-US" altLang="en-US" smtClean="0"/>
              <a:t>data are observations that are measured on a numerical scale (</a:t>
            </a:r>
            <a:r>
              <a:rPr lang="sk-SK" altLang="en-US" smtClean="0"/>
              <a:t>distance traveled to college, number of children in a family, etc.</a:t>
            </a:r>
            <a:r>
              <a:rPr lang="en-US" altLang="en-US" smtClean="0"/>
              <a:t>)</a:t>
            </a:r>
            <a:endParaRPr lang="sk-SK" altLang="en-US" smtClean="0"/>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13</a:t>
            </a:fld>
            <a:endParaRPr lang="sk-SK"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Qualitative data</a:t>
            </a:r>
            <a:endParaRPr lang="sk-SK" altLang="en-US" smtClean="0"/>
          </a:p>
        </p:txBody>
      </p:sp>
      <p:sp>
        <p:nvSpPr>
          <p:cNvPr id="3" name="Content Placeholder 2"/>
          <p:cNvSpPr>
            <a:spLocks noGrp="1"/>
          </p:cNvSpPr>
          <p:nvPr>
            <p:ph idx="1"/>
          </p:nvPr>
        </p:nvSpPr>
        <p:spPr/>
        <p:txBody>
          <a:bodyPr>
            <a:normAutofit/>
          </a:bodyPr>
          <a:lstStyle/>
          <a:p>
            <a:pPr marL="274320" indent="-274320" eaLnBrk="1" fontAlgn="auto" hangingPunct="1">
              <a:spcBef>
                <a:spcPts val="580"/>
              </a:spcBef>
              <a:spcAft>
                <a:spcPts val="0"/>
              </a:spcAft>
              <a:buFontTx/>
              <a:buNone/>
              <a:defRPr/>
            </a:pPr>
            <a:r>
              <a:rPr lang="en-US" sz="2400" dirty="0" smtClean="0"/>
              <a:t>Qualitative data are generally described by words or</a:t>
            </a:r>
          </a:p>
          <a:p>
            <a:pPr marL="274320" indent="-274320" eaLnBrk="1" fontAlgn="auto" hangingPunct="1">
              <a:spcBef>
                <a:spcPts val="580"/>
              </a:spcBef>
              <a:spcAft>
                <a:spcPts val="0"/>
              </a:spcAft>
              <a:buFontTx/>
              <a:buNone/>
              <a:defRPr/>
            </a:pPr>
            <a:r>
              <a:rPr lang="en-US" sz="2400" dirty="0" smtClean="0"/>
              <a:t>letters. They are not as widely used as quantitative data </a:t>
            </a:r>
          </a:p>
          <a:p>
            <a:pPr marL="274320" indent="-274320" eaLnBrk="1" fontAlgn="auto" hangingPunct="1">
              <a:spcBef>
                <a:spcPts val="580"/>
              </a:spcBef>
              <a:spcAft>
                <a:spcPts val="0"/>
              </a:spcAft>
              <a:buFontTx/>
              <a:buNone/>
              <a:defRPr/>
            </a:pPr>
            <a:r>
              <a:rPr lang="en-US" sz="2400" dirty="0" smtClean="0"/>
              <a:t>because many numerical techniques do not apply to the </a:t>
            </a:r>
          </a:p>
          <a:p>
            <a:pPr marL="274320" indent="-274320" eaLnBrk="1" fontAlgn="auto" hangingPunct="1">
              <a:spcBef>
                <a:spcPts val="580"/>
              </a:spcBef>
              <a:spcAft>
                <a:spcPts val="0"/>
              </a:spcAft>
              <a:buFontTx/>
              <a:buNone/>
              <a:defRPr/>
            </a:pPr>
            <a:r>
              <a:rPr lang="en-US" sz="2400" dirty="0" smtClean="0"/>
              <a:t>qualitative data. For example, it does not make sense to</a:t>
            </a:r>
          </a:p>
          <a:p>
            <a:pPr marL="274320" indent="-274320" eaLnBrk="1" fontAlgn="auto" hangingPunct="1">
              <a:spcBef>
                <a:spcPts val="580"/>
              </a:spcBef>
              <a:spcAft>
                <a:spcPts val="0"/>
              </a:spcAft>
              <a:buFontTx/>
              <a:buNone/>
              <a:defRPr/>
            </a:pPr>
            <a:r>
              <a:rPr lang="en-US" sz="2400" dirty="0" smtClean="0"/>
              <a:t>find an average hair color or blood type.</a:t>
            </a:r>
          </a:p>
          <a:p>
            <a:pPr marL="274320" indent="-274320" eaLnBrk="1" fontAlgn="auto" hangingPunct="1">
              <a:spcBef>
                <a:spcPts val="580"/>
              </a:spcBef>
              <a:spcAft>
                <a:spcPts val="0"/>
              </a:spcAft>
              <a:buFontTx/>
              <a:buNone/>
              <a:defRPr/>
            </a:pPr>
            <a:r>
              <a:rPr lang="en-US" sz="2400" dirty="0" smtClean="0"/>
              <a:t>Qualitative data can be separated into two subgroups: </a:t>
            </a:r>
          </a:p>
          <a:p>
            <a:pPr marL="274320" indent="-274320" eaLnBrk="1" fontAlgn="auto" hangingPunct="1">
              <a:spcBef>
                <a:spcPts val="580"/>
              </a:spcBef>
              <a:spcAft>
                <a:spcPts val="0"/>
              </a:spcAft>
              <a:buFont typeface="Wingdings 2"/>
              <a:buChar char=""/>
              <a:defRPr/>
            </a:pPr>
            <a:r>
              <a:rPr lang="en-US" sz="2400" b="1" dirty="0" err="1"/>
              <a:t>D</a:t>
            </a:r>
            <a:r>
              <a:rPr lang="en-US" sz="2400" b="1" dirty="0" err="1" smtClean="0"/>
              <a:t>ichotomic</a:t>
            </a:r>
            <a:r>
              <a:rPr lang="en-US" sz="2400" dirty="0" smtClean="0"/>
              <a:t> </a:t>
            </a:r>
            <a:r>
              <a:rPr lang="en-US" sz="2400" dirty="0" smtClean="0"/>
              <a:t>(if it takes the form of a word with two options (gender - male or female)</a:t>
            </a:r>
          </a:p>
          <a:p>
            <a:pPr marL="274320" indent="-274320" eaLnBrk="1" fontAlgn="auto" hangingPunct="1">
              <a:spcBef>
                <a:spcPts val="580"/>
              </a:spcBef>
              <a:spcAft>
                <a:spcPts val="0"/>
              </a:spcAft>
              <a:buFont typeface="Wingdings 2"/>
              <a:buChar char=""/>
              <a:defRPr/>
            </a:pPr>
            <a:r>
              <a:rPr lang="en-US" sz="2400" b="1" dirty="0"/>
              <a:t>P</a:t>
            </a:r>
            <a:r>
              <a:rPr lang="en-US" sz="2400" b="1" dirty="0" smtClean="0"/>
              <a:t>olynomic</a:t>
            </a:r>
            <a:r>
              <a:rPr lang="en-US" sz="2400" dirty="0" smtClean="0"/>
              <a:t> </a:t>
            </a:r>
            <a:r>
              <a:rPr lang="en-US" sz="2400" dirty="0" smtClean="0"/>
              <a:t>(if it takes the form of a word with more than two options (education - primary school, secondary school and university).</a:t>
            </a:r>
          </a:p>
          <a:p>
            <a:pPr marL="274320" indent="-274320" eaLnBrk="1" fontAlgn="auto" hangingPunct="1">
              <a:spcBef>
                <a:spcPts val="580"/>
              </a:spcBef>
              <a:spcAft>
                <a:spcPts val="0"/>
              </a:spcAft>
              <a:buFont typeface="Wingdings 2"/>
              <a:buChar char=""/>
              <a:defRPr/>
            </a:pPr>
            <a:endParaRPr lang="sk-SK" dirty="0"/>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14</a:t>
            </a:fld>
            <a:endParaRPr lang="sk-SK"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Quantitative data</a:t>
            </a:r>
            <a:endParaRPr lang="sk-SK" altLang="en-US" smtClean="0"/>
          </a:p>
        </p:txBody>
      </p:sp>
      <p:sp>
        <p:nvSpPr>
          <p:cNvPr id="26627" name="Content Placeholder 2"/>
          <p:cNvSpPr>
            <a:spLocks noGrp="1"/>
          </p:cNvSpPr>
          <p:nvPr>
            <p:ph idx="1"/>
          </p:nvPr>
        </p:nvSpPr>
        <p:spPr/>
        <p:txBody>
          <a:bodyPr/>
          <a:lstStyle/>
          <a:p>
            <a:pPr eaLnBrk="1" hangingPunct="1">
              <a:buFontTx/>
              <a:buNone/>
            </a:pPr>
            <a:r>
              <a:rPr lang="en-US" altLang="en-US" sz="2400" dirty="0" smtClean="0"/>
              <a:t>Quantitative data are always numbers and are the</a:t>
            </a:r>
          </a:p>
          <a:p>
            <a:pPr eaLnBrk="1" hangingPunct="1">
              <a:buFontTx/>
              <a:buNone/>
            </a:pPr>
            <a:r>
              <a:rPr lang="en-US" altLang="en-US" sz="2400" b="1" dirty="0" smtClean="0"/>
              <a:t>result of counting or measuring</a:t>
            </a:r>
            <a:r>
              <a:rPr lang="en-US" altLang="en-US" sz="2400" dirty="0" smtClean="0"/>
              <a:t> attributes of a population.</a:t>
            </a:r>
          </a:p>
          <a:p>
            <a:pPr eaLnBrk="1" hangingPunct="1">
              <a:buFontTx/>
              <a:buNone/>
            </a:pPr>
            <a:r>
              <a:rPr lang="en-US" altLang="en-US" sz="2400" dirty="0" smtClean="0"/>
              <a:t>Quantitative data can be separated into two </a:t>
            </a:r>
          </a:p>
          <a:p>
            <a:pPr eaLnBrk="1" hangingPunct="1">
              <a:buFontTx/>
              <a:buNone/>
            </a:pPr>
            <a:r>
              <a:rPr lang="en-US" altLang="en-US" sz="2400" dirty="0" smtClean="0"/>
              <a:t>subgroups: </a:t>
            </a:r>
          </a:p>
          <a:p>
            <a:pPr eaLnBrk="1" hangingPunct="1"/>
            <a:r>
              <a:rPr lang="en-US" altLang="en-US" sz="2400" b="1" dirty="0"/>
              <a:t>D</a:t>
            </a:r>
            <a:r>
              <a:rPr lang="en-US" altLang="en-US" sz="2400" b="1" dirty="0" smtClean="0"/>
              <a:t>iscrete</a:t>
            </a:r>
            <a:r>
              <a:rPr lang="en-US" altLang="en-US" sz="2400" dirty="0" smtClean="0"/>
              <a:t> </a:t>
            </a:r>
            <a:r>
              <a:rPr lang="en-US" altLang="en-US" sz="2400" dirty="0" smtClean="0"/>
              <a:t>(if it is the result of </a:t>
            </a:r>
            <a:r>
              <a:rPr lang="en-US" altLang="en-US" sz="2400" i="1" dirty="0" smtClean="0"/>
              <a:t>counting</a:t>
            </a:r>
            <a:r>
              <a:rPr lang="en-US" altLang="en-US" sz="2400" dirty="0" smtClean="0"/>
              <a:t> (the number of students of a given ethnic group in a class, the number of books on a shelf, ...)</a:t>
            </a:r>
          </a:p>
          <a:p>
            <a:pPr eaLnBrk="1" hangingPunct="1"/>
            <a:r>
              <a:rPr lang="en-US" altLang="en-US" sz="2400" b="1" dirty="0"/>
              <a:t>C</a:t>
            </a:r>
            <a:r>
              <a:rPr lang="en-US" altLang="en-US" sz="2400" b="1" dirty="0" smtClean="0"/>
              <a:t>ontinuous</a:t>
            </a:r>
            <a:r>
              <a:rPr lang="en-US" altLang="en-US" sz="2400" dirty="0" smtClean="0"/>
              <a:t> </a:t>
            </a:r>
            <a:r>
              <a:rPr lang="en-US" altLang="en-US" sz="2400" dirty="0" smtClean="0"/>
              <a:t>(if it is the result of </a:t>
            </a:r>
            <a:r>
              <a:rPr lang="en-US" altLang="en-US" sz="2400" i="1" dirty="0" smtClean="0"/>
              <a:t>measuring</a:t>
            </a:r>
            <a:r>
              <a:rPr lang="en-US" altLang="en-US" sz="2400" dirty="0" smtClean="0"/>
              <a:t> (distance traveled, weight of luggage, …)</a:t>
            </a:r>
            <a:endParaRPr lang="sk-SK" altLang="en-US" sz="2400" dirty="0" smtClean="0"/>
          </a:p>
          <a:p>
            <a:pPr eaLnBrk="1" hangingPunct="1"/>
            <a:endParaRPr lang="sk-SK" altLang="en-US" dirty="0" smtClean="0"/>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15</a:t>
            </a:fld>
            <a:endParaRPr lang="sk-SK"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sk-SK" altLang="en-US" smtClean="0"/>
              <a:t>Types of variables</a:t>
            </a:r>
          </a:p>
        </p:txBody>
      </p:sp>
      <p:sp>
        <p:nvSpPr>
          <p:cNvPr id="7" name="Rounded Rectangle 6"/>
          <p:cNvSpPr/>
          <p:nvPr/>
        </p:nvSpPr>
        <p:spPr>
          <a:xfrm>
            <a:off x="3492500" y="1341438"/>
            <a:ext cx="2087563" cy="935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Variables</a:t>
            </a:r>
          </a:p>
        </p:txBody>
      </p:sp>
      <p:sp>
        <p:nvSpPr>
          <p:cNvPr id="8" name="Rounded Rectangle 7"/>
          <p:cNvSpPr/>
          <p:nvPr/>
        </p:nvSpPr>
        <p:spPr>
          <a:xfrm>
            <a:off x="529272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Quantitative</a:t>
            </a:r>
          </a:p>
        </p:txBody>
      </p:sp>
      <p:sp>
        <p:nvSpPr>
          <p:cNvPr id="9" name="Rounded Rectangle 8"/>
          <p:cNvSpPr/>
          <p:nvPr/>
        </p:nvSpPr>
        <p:spPr>
          <a:xfrm>
            <a:off x="169227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Qualitative</a:t>
            </a:r>
          </a:p>
        </p:txBody>
      </p:sp>
      <p:sp>
        <p:nvSpPr>
          <p:cNvPr id="10" name="Rounded Rectangle 9"/>
          <p:cNvSpPr/>
          <p:nvPr/>
        </p:nvSpPr>
        <p:spPr>
          <a:xfrm>
            <a:off x="0"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Dichotomic</a:t>
            </a:r>
          </a:p>
        </p:txBody>
      </p:sp>
      <p:sp>
        <p:nvSpPr>
          <p:cNvPr id="11" name="Rounded Rectangle 10"/>
          <p:cNvSpPr/>
          <p:nvPr/>
        </p:nvSpPr>
        <p:spPr>
          <a:xfrm>
            <a:off x="2339975"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Polynomic</a:t>
            </a:r>
          </a:p>
        </p:txBody>
      </p:sp>
      <p:sp>
        <p:nvSpPr>
          <p:cNvPr id="12" name="Rounded Rectangle 11"/>
          <p:cNvSpPr/>
          <p:nvPr/>
        </p:nvSpPr>
        <p:spPr>
          <a:xfrm>
            <a:off x="4643438"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Discrete</a:t>
            </a:r>
          </a:p>
        </p:txBody>
      </p:sp>
      <p:sp>
        <p:nvSpPr>
          <p:cNvPr id="13" name="Rounded Rectangle 12"/>
          <p:cNvSpPr/>
          <p:nvPr/>
        </p:nvSpPr>
        <p:spPr>
          <a:xfrm>
            <a:off x="6983413"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Continuous</a:t>
            </a:r>
          </a:p>
        </p:txBody>
      </p:sp>
      <p:sp>
        <p:nvSpPr>
          <p:cNvPr id="14" name="Rounded Rectangle 13"/>
          <p:cNvSpPr/>
          <p:nvPr/>
        </p:nvSpPr>
        <p:spPr>
          <a:xfrm>
            <a:off x="0" y="5229225"/>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Gender, marital status</a:t>
            </a:r>
          </a:p>
        </p:txBody>
      </p:sp>
      <p:sp>
        <p:nvSpPr>
          <p:cNvPr id="15" name="Rounded Rectangle 14"/>
          <p:cNvSpPr/>
          <p:nvPr/>
        </p:nvSpPr>
        <p:spPr>
          <a:xfrm>
            <a:off x="2339975" y="5229225"/>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Brand of Pc, hair color</a:t>
            </a:r>
          </a:p>
        </p:txBody>
      </p:sp>
      <p:sp>
        <p:nvSpPr>
          <p:cNvPr id="16" name="Rounded Rectangle 15"/>
          <p:cNvSpPr/>
          <p:nvPr/>
        </p:nvSpPr>
        <p:spPr>
          <a:xfrm>
            <a:off x="4643438" y="5229225"/>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Children in family, Strokes on a golf hole</a:t>
            </a:r>
          </a:p>
        </p:txBody>
      </p:sp>
      <p:sp>
        <p:nvSpPr>
          <p:cNvPr id="17" name="Rounded Rectangle 16"/>
          <p:cNvSpPr/>
          <p:nvPr/>
        </p:nvSpPr>
        <p:spPr>
          <a:xfrm>
            <a:off x="6983413" y="5229225"/>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dirty="0"/>
              <a:t>Amount of income tax paid, weight of a student</a:t>
            </a:r>
          </a:p>
        </p:txBody>
      </p:sp>
      <p:cxnSp>
        <p:nvCxnSpPr>
          <p:cNvPr id="19" name="Straight Connector 18"/>
          <p:cNvCxnSpPr>
            <a:stCxn id="7" idx="2"/>
            <a:endCxn id="9" idx="0"/>
          </p:cNvCxnSpPr>
          <p:nvPr/>
        </p:nvCxnSpPr>
        <p:spPr>
          <a:xfrm flipH="1">
            <a:off x="2771775" y="2276475"/>
            <a:ext cx="1763713"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2"/>
            <a:endCxn id="8" idx="0"/>
          </p:cNvCxnSpPr>
          <p:nvPr/>
        </p:nvCxnSpPr>
        <p:spPr>
          <a:xfrm>
            <a:off x="4535488" y="2276475"/>
            <a:ext cx="1836737"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1" idx="0"/>
          </p:cNvCxnSpPr>
          <p:nvPr/>
        </p:nvCxnSpPr>
        <p:spPr>
          <a:xfrm>
            <a:off x="2771775" y="3500438"/>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10" idx="0"/>
          </p:cNvCxnSpPr>
          <p:nvPr/>
        </p:nvCxnSpPr>
        <p:spPr>
          <a:xfrm flipH="1">
            <a:off x="1079500" y="3500438"/>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2"/>
            <a:endCxn id="12" idx="0"/>
          </p:cNvCxnSpPr>
          <p:nvPr/>
        </p:nvCxnSpPr>
        <p:spPr>
          <a:xfrm flipH="1">
            <a:off x="5724525" y="3500438"/>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3" idx="0"/>
          </p:cNvCxnSpPr>
          <p:nvPr/>
        </p:nvCxnSpPr>
        <p:spPr>
          <a:xfrm>
            <a:off x="6372225" y="3500438"/>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a:endCxn id="14" idx="0"/>
          </p:cNvCxnSpPr>
          <p:nvPr/>
        </p:nvCxnSpPr>
        <p:spPr>
          <a:xfrm>
            <a:off x="1079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2"/>
            <a:endCxn id="15" idx="0"/>
          </p:cNvCxnSpPr>
          <p:nvPr/>
        </p:nvCxnSpPr>
        <p:spPr>
          <a:xfrm>
            <a:off x="341947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6" idx="0"/>
          </p:cNvCxnSpPr>
          <p:nvPr/>
        </p:nvCxnSpPr>
        <p:spPr>
          <a:xfrm>
            <a:off x="572452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2"/>
            <a:endCxn id="17" idx="0"/>
          </p:cNvCxnSpPr>
          <p:nvPr/>
        </p:nvCxnSpPr>
        <p:spPr>
          <a:xfrm>
            <a:off x="8064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28244E1-F03B-4B88-8594-25158BDC924B}" type="slidenum">
              <a:rPr lang="sk-SK" altLang="en-US" smtClean="0"/>
              <a:pPr/>
              <a:t>16</a:t>
            </a:fld>
            <a:endParaRPr lang="sk-SK"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sk-SK" altLang="en-US" smtClean="0"/>
              <a:t>Numerical scale of measurement:</a:t>
            </a:r>
          </a:p>
        </p:txBody>
      </p:sp>
      <p:sp>
        <p:nvSpPr>
          <p:cNvPr id="28675" name="Content Placeholder 2"/>
          <p:cNvSpPr>
            <a:spLocks noGrp="1"/>
          </p:cNvSpPr>
          <p:nvPr>
            <p:ph idx="1"/>
          </p:nvPr>
        </p:nvSpPr>
        <p:spPr>
          <a:xfrm>
            <a:off x="468313" y="1628775"/>
            <a:ext cx="8229600" cy="4525963"/>
          </a:xfrm>
        </p:spPr>
        <p:txBody>
          <a:bodyPr/>
          <a:lstStyle/>
          <a:p>
            <a:pPr eaLnBrk="1" hangingPunct="1"/>
            <a:r>
              <a:rPr lang="sk-SK" altLang="en-US" sz="2000" b="1" smtClean="0"/>
              <a:t>Nominal</a:t>
            </a:r>
            <a:r>
              <a:rPr lang="sk-SK" altLang="en-US" sz="2000" smtClean="0"/>
              <a:t> – consist of categories in each of which the number of respective observations is recorded. The categories are in no logical order and  have no particular relationship. The categories are said to be </a:t>
            </a:r>
            <a:r>
              <a:rPr lang="sk-SK" altLang="en-US" sz="2000" b="1" i="1" smtClean="0"/>
              <a:t>mutually exclusive </a:t>
            </a:r>
            <a:r>
              <a:rPr lang="sk-SK" altLang="en-US" sz="2000" smtClean="0"/>
              <a:t>since an individual, object, or measurement can be included in only one  of them. </a:t>
            </a:r>
          </a:p>
          <a:p>
            <a:pPr eaLnBrk="1" hangingPunct="1"/>
            <a:r>
              <a:rPr lang="sk-SK" altLang="en-US" sz="2000" b="1" smtClean="0"/>
              <a:t>Ordinal </a:t>
            </a:r>
            <a:r>
              <a:rPr lang="sk-SK" altLang="en-US" sz="2000" smtClean="0"/>
              <a:t>– contain more information. Consists of distinct categories in which order is implied. Values in one category are larger or smaller than values in other categories (e.g. rating-excelent, good, fair, poor)</a:t>
            </a:r>
          </a:p>
          <a:p>
            <a:pPr eaLnBrk="1" hangingPunct="1"/>
            <a:r>
              <a:rPr lang="sk-SK" altLang="en-US" sz="2000" b="1" smtClean="0"/>
              <a:t>Interval</a:t>
            </a:r>
            <a:r>
              <a:rPr lang="sk-SK" altLang="en-US" sz="2000" smtClean="0"/>
              <a:t> – is a set of numerical measurements in which the distance between numbers is of a known, sonstant size.</a:t>
            </a:r>
          </a:p>
          <a:p>
            <a:pPr eaLnBrk="1" hangingPunct="1"/>
            <a:r>
              <a:rPr lang="sk-SK" altLang="en-US" sz="2000" b="1" smtClean="0"/>
              <a:t>Ratio</a:t>
            </a:r>
            <a:r>
              <a:rPr lang="sk-SK" altLang="en-US" sz="2000" smtClean="0"/>
              <a:t> – consists of numerical measurements where the distance between numbers is of a known, constant size, in addition, there is a nonarbitrary zero point.</a:t>
            </a:r>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17</a:t>
            </a:fld>
            <a:endParaRPr lang="sk-SK"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endParaRPr lang="en-US" altLang="en-US" smtClean="0"/>
          </a:p>
        </p:txBody>
      </p:sp>
      <p:sp>
        <p:nvSpPr>
          <p:cNvPr id="29699" name="Content Placeholder 2"/>
          <p:cNvSpPr>
            <a:spLocks noGrp="1"/>
          </p:cNvSpPr>
          <p:nvPr>
            <p:ph idx="1"/>
          </p:nvPr>
        </p:nvSpPr>
        <p:spPr/>
        <p:txBody>
          <a:bodyPr/>
          <a:lstStyle/>
          <a:p>
            <a:pPr eaLnBrk="1" hangingPunct="1"/>
            <a:endParaRPr lang="en-US" altLang="en-US" dirty="0" smtClean="0"/>
          </a:p>
        </p:txBody>
      </p:sp>
      <p:pic>
        <p:nvPicPr>
          <p:cNvPr id="29700" name="Picture 2" descr="C:\Users\Jojo\Documents\2013\funny\dilbert-statistic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836613"/>
            <a:ext cx="4905375" cy="478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28244E1-F03B-4B88-8594-25158BDC924B}" type="slidenum">
              <a:rPr lang="sk-SK" altLang="en-US" smtClean="0"/>
              <a:pPr/>
              <a:t>18</a:t>
            </a:fld>
            <a:endParaRPr lang="sk-SK"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1188" y="1844675"/>
            <a:ext cx="8229600" cy="1143000"/>
          </a:xfrm>
        </p:spPr>
        <p:txBody>
          <a:bodyPr/>
          <a:lstStyle/>
          <a:p>
            <a:pPr eaLnBrk="1" hangingPunct="1"/>
            <a:r>
              <a:rPr lang="sk-SK" altLang="en-US" sz="4800" smtClean="0"/>
              <a:t>Data presentation</a:t>
            </a:r>
          </a:p>
        </p:txBody>
      </p:sp>
      <p:sp>
        <p:nvSpPr>
          <p:cNvPr id="30723" name="Content Placeholder 2"/>
          <p:cNvSpPr>
            <a:spLocks noGrp="1"/>
          </p:cNvSpPr>
          <p:nvPr>
            <p:ph idx="1"/>
          </p:nvPr>
        </p:nvSpPr>
        <p:spPr>
          <a:xfrm>
            <a:off x="1116013" y="3429000"/>
            <a:ext cx="7632700" cy="2016125"/>
          </a:xfrm>
        </p:spPr>
        <p:txBody>
          <a:bodyPr/>
          <a:lstStyle/>
          <a:p>
            <a:pPr eaLnBrk="1" hangingPunct="1">
              <a:buFont typeface="Wingdings 2" panose="05020102010507070707" pitchFamily="18" charset="2"/>
              <a:buNone/>
            </a:pPr>
            <a:r>
              <a:rPr lang="sk-SK" altLang="en-US" sz="2800" smtClean="0"/>
              <a:t>„ The question is“ said Alice, „whether you can make words mean so many different things.“</a:t>
            </a:r>
          </a:p>
          <a:p>
            <a:pPr eaLnBrk="1" hangingPunct="1">
              <a:buFont typeface="Wingdings 2" panose="05020102010507070707" pitchFamily="18" charset="2"/>
              <a:buNone/>
            </a:pPr>
            <a:r>
              <a:rPr lang="sk-SK" altLang="en-US" sz="2800" smtClean="0"/>
              <a:t>„The question is,“ said Humpty Dumpty, „which is to be master-that´s all.“ (Lewis Carroll)</a:t>
            </a:r>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19</a:t>
            </a:fld>
            <a:endParaRPr lang="sk-SK"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28244E1-F03B-4B88-8594-25158BDC924B}" type="slidenum">
              <a:rPr lang="sk-SK" altLang="en-US" smtClean="0"/>
              <a:pPr/>
              <a:t>2</a:t>
            </a:fld>
            <a:endParaRPr lang="sk-SK" altLang="en-US"/>
          </a:p>
        </p:txBody>
      </p:sp>
      <p:pic>
        <p:nvPicPr>
          <p:cNvPr id="16390" name="Picture 6" descr="Image result for stat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0768"/>
            <a:ext cx="8928992"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889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sk-SK" altLang="en-US" smtClean="0"/>
              <a:t>Histogram</a:t>
            </a:r>
          </a:p>
        </p:txBody>
      </p:sp>
      <p:sp>
        <p:nvSpPr>
          <p:cNvPr id="35843" name="Content Placeholder 2"/>
          <p:cNvSpPr>
            <a:spLocks noGrp="1"/>
          </p:cNvSpPr>
          <p:nvPr>
            <p:ph sz="half" idx="1"/>
          </p:nvPr>
        </p:nvSpPr>
        <p:spPr/>
        <p:txBody>
          <a:bodyPr/>
          <a:lstStyle/>
          <a:p>
            <a:pPr eaLnBrk="1" hangingPunct="1"/>
            <a:r>
              <a:rPr lang="sk-SK" altLang="en-US" smtClean="0"/>
              <a:t>Frequently used to graphically present interval and ratio data</a:t>
            </a:r>
          </a:p>
          <a:p>
            <a:pPr eaLnBrk="1" hangingPunct="1"/>
            <a:r>
              <a:rPr lang="sk-SK" altLang="en-US" smtClean="0"/>
              <a:t>Is often used for interval and ratio data</a:t>
            </a:r>
          </a:p>
          <a:p>
            <a:pPr eaLnBrk="1" hangingPunct="1"/>
            <a:r>
              <a:rPr lang="sk-SK" altLang="en-US" smtClean="0"/>
              <a:t>The adjacent bars indicate that a numerical range is being summarized by indicating the frequencies in arbitrarily chosen classes</a:t>
            </a:r>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20</a:t>
            </a:fld>
            <a:endParaRPr lang="sk-SK" altLang="en-US"/>
          </a:p>
        </p:txBody>
      </p:sp>
      <p:pic>
        <p:nvPicPr>
          <p:cNvPr id="8" name="Picture 5" descr="Related imag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04048" y="1713340"/>
            <a:ext cx="3228975"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sk-SK" altLang="en-US" dirty="0" smtClean="0"/>
              <a:t>Frequency polygon</a:t>
            </a:r>
          </a:p>
        </p:txBody>
      </p:sp>
      <p:sp>
        <p:nvSpPr>
          <p:cNvPr id="37891" name="Content Placeholder 2"/>
          <p:cNvSpPr>
            <a:spLocks noGrp="1"/>
          </p:cNvSpPr>
          <p:nvPr>
            <p:ph sz="half" idx="1"/>
          </p:nvPr>
        </p:nvSpPr>
        <p:spPr/>
        <p:txBody>
          <a:bodyPr/>
          <a:lstStyle/>
          <a:p>
            <a:pPr eaLnBrk="1" hangingPunct="1"/>
            <a:r>
              <a:rPr lang="sk-SK" altLang="en-US" dirty="0" smtClean="0"/>
              <a:t>Another common method for graphically presenting interval and ratio data</a:t>
            </a:r>
          </a:p>
          <a:p>
            <a:pPr eaLnBrk="1" hangingPunct="1"/>
            <a:r>
              <a:rPr lang="sk-SK" altLang="en-US" dirty="0" smtClean="0"/>
              <a:t>To construct a frequency polygon mark the frequencies on the vertical axis and the values of the variable being measured on the horizontal axis, as with the histogram.</a:t>
            </a:r>
          </a:p>
          <a:p>
            <a:pPr eaLnBrk="1" hangingPunct="1"/>
            <a:r>
              <a:rPr lang="sk-SK" altLang="en-US" dirty="0" smtClean="0"/>
              <a:t>If the purpose of presenting is comparation with other distributions, the frequency polygon provides a good summary of the data</a:t>
            </a:r>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21</a:t>
            </a:fld>
            <a:endParaRPr lang="sk-SK" altLang="en-US"/>
          </a:p>
        </p:txBody>
      </p:sp>
      <p:pic>
        <p:nvPicPr>
          <p:cNvPr id="10" name="Picture 5" descr="Image result for Frequency polyg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99009" y="2132856"/>
            <a:ext cx="4377579" cy="3312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sk-SK" altLang="en-US" dirty="0" smtClean="0"/>
              <a:t>Ogive</a:t>
            </a:r>
          </a:p>
        </p:txBody>
      </p:sp>
      <p:sp>
        <p:nvSpPr>
          <p:cNvPr id="39939" name="Content Placeholder 2"/>
          <p:cNvSpPr>
            <a:spLocks noGrp="1"/>
          </p:cNvSpPr>
          <p:nvPr>
            <p:ph sz="half" idx="1"/>
          </p:nvPr>
        </p:nvSpPr>
        <p:spPr/>
        <p:txBody>
          <a:bodyPr>
            <a:normAutofit lnSpcReduction="10000"/>
          </a:bodyPr>
          <a:lstStyle/>
          <a:p>
            <a:pPr eaLnBrk="1" hangingPunct="1"/>
            <a:r>
              <a:rPr lang="sk-SK" altLang="en-US" dirty="0" smtClean="0"/>
              <a:t>A graph of a cumulative frequency distribution</a:t>
            </a:r>
          </a:p>
          <a:p>
            <a:pPr eaLnBrk="1" hangingPunct="1"/>
            <a:r>
              <a:rPr lang="sk-SK" altLang="en-US" dirty="0" smtClean="0"/>
              <a:t>Ogive is used when one wants to determine how many observations lie above or below a certain value in a distribution.</a:t>
            </a:r>
          </a:p>
          <a:p>
            <a:pPr eaLnBrk="1" hangingPunct="1"/>
            <a:r>
              <a:rPr lang="sk-SK" altLang="en-US" dirty="0" smtClean="0"/>
              <a:t>First cumulative frequency distribution is constructed</a:t>
            </a:r>
          </a:p>
          <a:p>
            <a:pPr eaLnBrk="1" hangingPunct="1"/>
            <a:r>
              <a:rPr lang="sk-SK" altLang="en-US" dirty="0" smtClean="0"/>
              <a:t>Cumulative frequencies are plotted at the upper class limit of each category</a:t>
            </a:r>
          </a:p>
          <a:p>
            <a:pPr eaLnBrk="1" hangingPunct="1"/>
            <a:r>
              <a:rPr lang="sk-SK" altLang="en-US" dirty="0" smtClean="0"/>
              <a:t>Ogive can also be constructed for  a relative frequency distribution.</a:t>
            </a:r>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22</a:t>
            </a:fld>
            <a:endParaRPr lang="sk-SK" altLang="en-US"/>
          </a:p>
        </p:txBody>
      </p:sp>
      <p:pic>
        <p:nvPicPr>
          <p:cNvPr id="39941" name="Picture 5" descr="https://1.bp.blogspot.com/-YaJTjkDj7I0/WflpJKIE4JI/AAAAAAAAArY/kn0BqxLL36Q2KYcu58yQMNjFOv_YBL7zACLcBGAs/s640/Ogive.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55976" y="1690689"/>
            <a:ext cx="4680520" cy="3247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sk-SK" altLang="en-US" smtClean="0"/>
              <a:t>Pie Chart</a:t>
            </a:r>
          </a:p>
        </p:txBody>
      </p:sp>
      <p:sp>
        <p:nvSpPr>
          <p:cNvPr id="41987" name="Content Placeholder 2"/>
          <p:cNvSpPr>
            <a:spLocks noGrp="1"/>
          </p:cNvSpPr>
          <p:nvPr>
            <p:ph sz="half" idx="1"/>
          </p:nvPr>
        </p:nvSpPr>
        <p:spPr/>
        <p:txBody>
          <a:bodyPr/>
          <a:lstStyle/>
          <a:p>
            <a:pPr eaLnBrk="1" hangingPunct="1"/>
            <a:r>
              <a:rPr lang="sk-SK" altLang="en-US" smtClean="0"/>
              <a:t>The pie chart is an effective way of displaying the percentage breakdown of data by category. </a:t>
            </a:r>
          </a:p>
          <a:p>
            <a:pPr eaLnBrk="1" hangingPunct="1"/>
            <a:r>
              <a:rPr lang="sk-SK" altLang="en-US" smtClean="0"/>
              <a:t>Useful if the relative sizes of the data components are to be emphasized</a:t>
            </a:r>
          </a:p>
          <a:p>
            <a:pPr eaLnBrk="1" hangingPunct="1"/>
            <a:r>
              <a:rPr lang="sk-SK" altLang="en-US" smtClean="0"/>
              <a:t>Pie charts also provide an effective way of presenting ratio- or interval-scaled data after they have been organized into categories</a:t>
            </a:r>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23</a:t>
            </a:fld>
            <a:endParaRPr lang="sk-SK" altLang="en-US"/>
          </a:p>
        </p:txBody>
      </p:sp>
      <p:pic>
        <p:nvPicPr>
          <p:cNvPr id="10" name="Content Placeholder 9"/>
          <p:cNvPicPr>
            <a:picLocks noGrp="1" noChangeAspect="1"/>
          </p:cNvPicPr>
          <p:nvPr>
            <p:ph sz="half" idx="2"/>
          </p:nvPr>
        </p:nvPicPr>
        <p:blipFill>
          <a:blip r:embed="rId2"/>
          <a:stretch>
            <a:fillRect/>
          </a:stretch>
        </p:blipFill>
        <p:spPr>
          <a:xfrm>
            <a:off x="4572000" y="2132856"/>
            <a:ext cx="4182997" cy="254797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sk-SK" altLang="en-US" smtClean="0"/>
              <a:t>Bar chart</a:t>
            </a:r>
          </a:p>
        </p:txBody>
      </p:sp>
      <p:sp>
        <p:nvSpPr>
          <p:cNvPr id="44035" name="Content Placeholder 2"/>
          <p:cNvSpPr>
            <a:spLocks noGrp="1"/>
          </p:cNvSpPr>
          <p:nvPr>
            <p:ph sz="half" idx="1"/>
          </p:nvPr>
        </p:nvSpPr>
        <p:spPr/>
        <p:txBody>
          <a:bodyPr>
            <a:normAutofit lnSpcReduction="10000"/>
          </a:bodyPr>
          <a:lstStyle/>
          <a:p>
            <a:pPr eaLnBrk="1" hangingPunct="1"/>
            <a:r>
              <a:rPr lang="sk-SK" altLang="en-US" smtClean="0"/>
              <a:t>Another common method for graphically presenting nominal and ordinal scaled data</a:t>
            </a:r>
          </a:p>
          <a:p>
            <a:pPr eaLnBrk="1" hangingPunct="1"/>
            <a:r>
              <a:rPr lang="sk-SK" altLang="en-US" smtClean="0"/>
              <a:t>One bar is used to represent the frequency for each category</a:t>
            </a:r>
          </a:p>
          <a:p>
            <a:pPr eaLnBrk="1" hangingPunct="1"/>
            <a:r>
              <a:rPr lang="sk-SK" altLang="en-US" smtClean="0"/>
              <a:t>The bars are usually positioned vertically with their bases located on the horizontal axis of the graph</a:t>
            </a:r>
          </a:p>
          <a:p>
            <a:pPr eaLnBrk="1" hangingPunct="1"/>
            <a:r>
              <a:rPr lang="sk-SK" altLang="en-US" smtClean="0"/>
              <a:t>The bars are separated, and this is why such a graph is frequently used for nominal and ordinal data – the separation emphasize the plotting of frequencies for distinct categories</a:t>
            </a:r>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24</a:t>
            </a:fld>
            <a:endParaRPr lang="sk-SK" altLang="en-US"/>
          </a:p>
        </p:txBody>
      </p:sp>
      <p:pic>
        <p:nvPicPr>
          <p:cNvPr id="44039" name="Picture 7" descr="Image result for bar char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14850" y="1825625"/>
            <a:ext cx="4388103" cy="3528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sk-SK" altLang="en-US" dirty="0" smtClean="0"/>
              <a:t>Time Series Graph</a:t>
            </a:r>
          </a:p>
        </p:txBody>
      </p:sp>
      <p:sp>
        <p:nvSpPr>
          <p:cNvPr id="46083" name="Content Placeholder 2"/>
          <p:cNvSpPr>
            <a:spLocks noGrp="1"/>
          </p:cNvSpPr>
          <p:nvPr>
            <p:ph sz="half" idx="1"/>
          </p:nvPr>
        </p:nvSpPr>
        <p:spPr/>
        <p:txBody>
          <a:bodyPr>
            <a:normAutofit fontScale="85000" lnSpcReduction="10000"/>
          </a:bodyPr>
          <a:lstStyle/>
          <a:p>
            <a:pPr eaLnBrk="1" hangingPunct="1"/>
            <a:r>
              <a:rPr lang="sk-SK" altLang="en-US" sz="3600" dirty="0" smtClean="0"/>
              <a:t>The time series graph is a graph of data that have been measured over time.</a:t>
            </a:r>
          </a:p>
          <a:p>
            <a:pPr eaLnBrk="1" hangingPunct="1"/>
            <a:r>
              <a:rPr lang="sk-SK" altLang="en-US" sz="3600" dirty="0" smtClean="0"/>
              <a:t>The horizontal axis of this graph represents time periods and the vertical axis shows the numerical values corresponding to these time periods</a:t>
            </a:r>
          </a:p>
          <a:p>
            <a:pPr eaLnBrk="1" hangingPunct="1"/>
            <a:endParaRPr lang="sk-SK" altLang="en-US" dirty="0" smtClean="0"/>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25</a:t>
            </a:fld>
            <a:endParaRPr lang="sk-SK" altLang="en-US"/>
          </a:p>
        </p:txBody>
      </p:sp>
      <p:pic>
        <p:nvPicPr>
          <p:cNvPr id="46085" name="Picture 5" descr="Image result for Time Series Graph"/>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29149" y="2132856"/>
            <a:ext cx="4363289" cy="3368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endParaRPr lang="en-US" altLang="en-US" smtClean="0"/>
          </a:p>
        </p:txBody>
      </p:sp>
      <p:sp>
        <p:nvSpPr>
          <p:cNvPr id="49155" name="Content Placeholder 2"/>
          <p:cNvSpPr>
            <a:spLocks noGrp="1"/>
          </p:cNvSpPr>
          <p:nvPr>
            <p:ph idx="1"/>
          </p:nvPr>
        </p:nvSpPr>
        <p:spPr/>
        <p:txBody>
          <a:bodyPr/>
          <a:lstStyle/>
          <a:p>
            <a:pPr eaLnBrk="1" hangingPunct="1"/>
            <a:endParaRPr lang="en-US" altLang="en-US" smtClean="0"/>
          </a:p>
        </p:txBody>
      </p:sp>
      <p:pic>
        <p:nvPicPr>
          <p:cNvPr id="49156" name="Picture 2" descr="C:\Users\Jojo\Documents\2013\funny\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401888"/>
            <a:ext cx="295275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28244E1-F03B-4B88-8594-25158BDC924B}" type="slidenum">
              <a:rPr lang="sk-SK" altLang="en-US" smtClean="0"/>
              <a:pPr/>
              <a:t>26</a:t>
            </a:fld>
            <a:endParaRPr lang="sk-SK"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smtClean="0"/>
              <a:t>What is </a:t>
            </a:r>
            <a:r>
              <a:rPr lang="sk-SK" altLang="en-US" dirty="0" smtClean="0"/>
              <a:t>Statistics</a:t>
            </a:r>
            <a:endParaRPr lang="sk-SK" altLang="en-US" dirty="0" smtClean="0"/>
          </a:p>
        </p:txBody>
      </p:sp>
      <p:sp>
        <p:nvSpPr>
          <p:cNvPr id="15363" name="Content Placeholder 2"/>
          <p:cNvSpPr>
            <a:spLocks noGrp="1"/>
          </p:cNvSpPr>
          <p:nvPr>
            <p:ph idx="1"/>
          </p:nvPr>
        </p:nvSpPr>
        <p:spPr/>
        <p:txBody>
          <a:bodyPr/>
          <a:lstStyle/>
          <a:p>
            <a:pPr eaLnBrk="1" hangingPunct="1"/>
            <a:r>
              <a:rPr lang="sk-SK" altLang="en-US" smtClean="0"/>
              <a:t>The science of collectiong, organizing, presenting, analyzing, and interpreting data to assist in making more effective decisions</a:t>
            </a:r>
          </a:p>
          <a:p>
            <a:pPr eaLnBrk="1" hangingPunct="1"/>
            <a:r>
              <a:rPr lang="sk-SK" altLang="en-US" smtClean="0"/>
              <a:t>Statistical analysis – used to manipulate  summarize, and investigate data, so that useful decision-making information results.</a:t>
            </a:r>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3</a:t>
            </a:fld>
            <a:endParaRPr lang="sk-SK" altLang="en-US"/>
          </a:p>
        </p:txBody>
      </p:sp>
      <p:pic>
        <p:nvPicPr>
          <p:cNvPr id="5" name="Picture 2" descr="C:\Users\Jojo\Documents\2013\funny\statistic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4662488"/>
            <a:ext cx="29654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sk-SK" altLang="en-US" smtClean="0"/>
              <a:t>Types of statistics</a:t>
            </a:r>
          </a:p>
        </p:txBody>
      </p:sp>
      <p:sp>
        <p:nvSpPr>
          <p:cNvPr id="17411" name="Content Placeholder 2"/>
          <p:cNvSpPr>
            <a:spLocks noGrp="1"/>
          </p:cNvSpPr>
          <p:nvPr>
            <p:ph idx="1"/>
          </p:nvPr>
        </p:nvSpPr>
        <p:spPr/>
        <p:txBody>
          <a:bodyPr/>
          <a:lstStyle/>
          <a:p>
            <a:pPr eaLnBrk="1" hangingPunct="1"/>
            <a:r>
              <a:rPr lang="sk-SK" altLang="en-US" b="1" smtClean="0"/>
              <a:t>Descriptive statistics </a:t>
            </a:r>
            <a:r>
              <a:rPr lang="sk-SK" altLang="en-US" smtClean="0"/>
              <a:t>– Methods of organizing, summarizing, and presenting data in an informative way</a:t>
            </a:r>
          </a:p>
          <a:p>
            <a:pPr eaLnBrk="1" hangingPunct="1"/>
            <a:r>
              <a:rPr lang="sk-SK" altLang="en-US" b="1" smtClean="0"/>
              <a:t>Inferential statistics </a:t>
            </a:r>
            <a:r>
              <a:rPr lang="sk-SK" altLang="en-US" smtClean="0"/>
              <a:t>– The methods used to determine something about a population on the basis of a sample</a:t>
            </a:r>
          </a:p>
          <a:p>
            <a:pPr lvl="1" eaLnBrk="1" hangingPunct="1"/>
            <a:r>
              <a:rPr lang="sk-SK" altLang="en-US" smtClean="0"/>
              <a:t>Population –The entire set of individuals or objects of interest or the measurements obtained from all individuals or objects of interest</a:t>
            </a:r>
          </a:p>
          <a:p>
            <a:pPr lvl="1" eaLnBrk="1" hangingPunct="1"/>
            <a:r>
              <a:rPr lang="sk-SK" altLang="en-US" smtClean="0"/>
              <a:t>Sample – A portion, or part, of the population of interest</a:t>
            </a:r>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4</a:t>
            </a:fld>
            <a:endParaRPr lang="sk-SK"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773238"/>
            <a:ext cx="6835775" cy="3971925"/>
          </a:xfrm>
          <a:noFill/>
        </p:spPr>
      </p:pic>
      <p:sp>
        <p:nvSpPr>
          <p:cNvPr id="2" name="Slide Number Placeholder 1"/>
          <p:cNvSpPr>
            <a:spLocks noGrp="1"/>
          </p:cNvSpPr>
          <p:nvPr>
            <p:ph type="sldNum" sz="quarter" idx="12"/>
          </p:nvPr>
        </p:nvSpPr>
        <p:spPr/>
        <p:txBody>
          <a:bodyPr/>
          <a:lstStyle/>
          <a:p>
            <a:fld id="{B28244E1-F03B-4B88-8594-25158BDC924B}" type="slidenum">
              <a:rPr lang="sk-SK" altLang="en-US" smtClean="0"/>
              <a:pPr/>
              <a:t>5</a:t>
            </a:fld>
            <a:endParaRPr lang="sk-SK"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457200"/>
            <a:ext cx="6934200" cy="762000"/>
          </a:xfrm>
        </p:spPr>
        <p:txBody>
          <a:bodyPr/>
          <a:lstStyle/>
          <a:p>
            <a:pPr eaLnBrk="1" hangingPunct="1"/>
            <a:r>
              <a:rPr lang="en-US" altLang="en-US" smtClean="0"/>
              <a:t>Inferential Statistics</a:t>
            </a:r>
          </a:p>
        </p:txBody>
      </p:sp>
      <p:sp>
        <p:nvSpPr>
          <p:cNvPr id="19459" name="Rectangle 3"/>
          <p:cNvSpPr>
            <a:spLocks noGrp="1" noChangeArrowheads="1"/>
          </p:cNvSpPr>
          <p:nvPr>
            <p:ph idx="1"/>
          </p:nvPr>
        </p:nvSpPr>
        <p:spPr>
          <a:xfrm>
            <a:off x="685800" y="1676400"/>
            <a:ext cx="5029200" cy="4532313"/>
          </a:xfrm>
        </p:spPr>
        <p:txBody>
          <a:bodyPr/>
          <a:lstStyle/>
          <a:p>
            <a:pPr eaLnBrk="1" hangingPunct="1">
              <a:lnSpc>
                <a:spcPct val="110000"/>
              </a:lnSpc>
            </a:pPr>
            <a:r>
              <a:rPr lang="en-US" altLang="en-US" sz="2400" smtClean="0"/>
              <a:t>Estimation</a:t>
            </a:r>
          </a:p>
          <a:p>
            <a:pPr lvl="1" eaLnBrk="1" hangingPunct="1">
              <a:lnSpc>
                <a:spcPct val="110000"/>
              </a:lnSpc>
            </a:pPr>
            <a:r>
              <a:rPr lang="en-US" altLang="en-US" sz="2300" smtClean="0"/>
              <a:t>e.g., Estimate the population mean weight using the sample mean weight</a:t>
            </a:r>
          </a:p>
          <a:p>
            <a:pPr eaLnBrk="1" hangingPunct="1">
              <a:lnSpc>
                <a:spcPct val="110000"/>
              </a:lnSpc>
            </a:pPr>
            <a:r>
              <a:rPr lang="en-US" altLang="en-US" sz="2400" smtClean="0"/>
              <a:t>Hypothesis testing</a:t>
            </a:r>
          </a:p>
          <a:p>
            <a:pPr lvl="1" eaLnBrk="1" hangingPunct="1">
              <a:lnSpc>
                <a:spcPct val="110000"/>
              </a:lnSpc>
            </a:pPr>
            <a:r>
              <a:rPr lang="en-US" altLang="en-US" sz="2300" smtClean="0"/>
              <a:t>e.g., Test the claim that the population mean weight is 70 kg</a:t>
            </a:r>
          </a:p>
        </p:txBody>
      </p:sp>
      <p:sp>
        <p:nvSpPr>
          <p:cNvPr id="19460" name="Rectangle 4"/>
          <p:cNvSpPr>
            <a:spLocks noChangeArrowheads="1"/>
          </p:cNvSpPr>
          <p:nvPr/>
        </p:nvSpPr>
        <p:spPr bwMode="auto">
          <a:xfrm>
            <a:off x="990600" y="5553075"/>
            <a:ext cx="7772400" cy="977900"/>
          </a:xfrm>
          <a:prstGeom prst="rect">
            <a:avLst/>
          </a:prstGeom>
          <a:solidFill>
            <a:srgbClr val="CBDDF7"/>
          </a:solidFill>
          <a:ln w="12700">
            <a:solidFill>
              <a:schemeClr val="tx1"/>
            </a:solidFill>
            <a:miter lim="800000"/>
            <a:headEnd/>
            <a:tailEnd/>
          </a:ln>
        </p:spPr>
        <p:txBody>
          <a:bodyPr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50000"/>
              </a:spcBef>
            </a:pPr>
            <a:r>
              <a:rPr lang="en-US" altLang="en-US" b="1">
                <a:solidFill>
                  <a:srgbClr val="000066"/>
                </a:solidFill>
                <a:latin typeface="Perpetua" panose="02020502060401020303" pitchFamily="18" charset="0"/>
              </a:rPr>
              <a:t>Inference is the process of drawing conclusions or making decisions about a </a:t>
            </a:r>
            <a:r>
              <a:rPr lang="en-US" altLang="en-US" b="1">
                <a:solidFill>
                  <a:schemeClr val="folHlink"/>
                </a:solidFill>
                <a:latin typeface="Perpetua" panose="02020502060401020303" pitchFamily="18" charset="0"/>
              </a:rPr>
              <a:t>population</a:t>
            </a:r>
            <a:r>
              <a:rPr lang="en-US" altLang="en-US" b="1">
                <a:solidFill>
                  <a:schemeClr val="bg2"/>
                </a:solidFill>
                <a:latin typeface="Perpetua" panose="02020502060401020303" pitchFamily="18" charset="0"/>
              </a:rPr>
              <a:t> </a:t>
            </a:r>
            <a:r>
              <a:rPr lang="en-US" altLang="en-US" b="1">
                <a:solidFill>
                  <a:srgbClr val="000066"/>
                </a:solidFill>
                <a:latin typeface="Perpetua" panose="02020502060401020303" pitchFamily="18" charset="0"/>
              </a:rPr>
              <a:t>based on </a:t>
            </a:r>
            <a:r>
              <a:rPr lang="en-US" altLang="en-US" b="1">
                <a:solidFill>
                  <a:srgbClr val="FF0000"/>
                </a:solidFill>
                <a:latin typeface="Perpetua" panose="02020502060401020303" pitchFamily="18" charset="0"/>
              </a:rPr>
              <a:t>sample</a:t>
            </a:r>
            <a:r>
              <a:rPr lang="en-US" altLang="en-US" b="1">
                <a:solidFill>
                  <a:srgbClr val="000066"/>
                </a:solidFill>
                <a:latin typeface="Perpetua" panose="02020502060401020303" pitchFamily="18" charset="0"/>
              </a:rPr>
              <a:t> results</a:t>
            </a:r>
          </a:p>
        </p:txBody>
      </p:sp>
      <p:pic>
        <p:nvPicPr>
          <p:cNvPr id="19461"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1905000"/>
            <a:ext cx="3124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28244E1-F03B-4B88-8594-25158BDC924B}" type="slidenum">
              <a:rPr lang="sk-SK" altLang="en-US" smtClean="0"/>
              <a:pPr/>
              <a:t>6</a:t>
            </a:fld>
            <a:endParaRPr lang="sk-SK"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Sampling</a:t>
            </a:r>
            <a:endParaRPr lang="sk-SK" altLang="en-US" smtClean="0"/>
          </a:p>
        </p:txBody>
      </p:sp>
      <p:sp>
        <p:nvSpPr>
          <p:cNvPr id="20483" name="Content Placeholder 2"/>
          <p:cNvSpPr>
            <a:spLocks noGrp="1"/>
          </p:cNvSpPr>
          <p:nvPr>
            <p:ph idx="1"/>
          </p:nvPr>
        </p:nvSpPr>
        <p:spPr/>
        <p:txBody>
          <a:bodyPr/>
          <a:lstStyle/>
          <a:p>
            <a:pPr eaLnBrk="1" hangingPunct="1">
              <a:buFontTx/>
              <a:buNone/>
            </a:pPr>
            <a:r>
              <a:rPr lang="en-US" altLang="en-US" smtClean="0"/>
              <a:t>a  sample should have the same characteristics</a:t>
            </a:r>
          </a:p>
          <a:p>
            <a:pPr eaLnBrk="1" hangingPunct="1">
              <a:buFontTx/>
              <a:buNone/>
            </a:pPr>
            <a:r>
              <a:rPr lang="en-US" altLang="en-US" smtClean="0"/>
              <a:t>as the population it is representing. </a:t>
            </a:r>
          </a:p>
          <a:p>
            <a:pPr eaLnBrk="1" hangingPunct="1">
              <a:buFontTx/>
              <a:buNone/>
            </a:pPr>
            <a:r>
              <a:rPr lang="en-US" altLang="en-US" smtClean="0"/>
              <a:t>Sampling can be:</a:t>
            </a:r>
          </a:p>
          <a:p>
            <a:pPr eaLnBrk="1" hangingPunct="1"/>
            <a:r>
              <a:rPr lang="en-US" altLang="en-US" b="1" smtClean="0"/>
              <a:t>with replacement</a:t>
            </a:r>
            <a:r>
              <a:rPr lang="en-US" altLang="en-US" smtClean="0"/>
              <a:t>: a member of the population may be chosen more than once (picking the candy from the bowl)</a:t>
            </a:r>
          </a:p>
          <a:p>
            <a:pPr eaLnBrk="1" hangingPunct="1"/>
            <a:r>
              <a:rPr lang="en-US" altLang="en-US" smtClean="0"/>
              <a:t> </a:t>
            </a:r>
            <a:r>
              <a:rPr lang="en-US" altLang="en-US" b="1" smtClean="0"/>
              <a:t>without replacement</a:t>
            </a:r>
            <a:r>
              <a:rPr lang="en-US" altLang="en-US" smtClean="0"/>
              <a:t>: a member of the population may be chosen only once (lottery ticket)</a:t>
            </a:r>
          </a:p>
          <a:p>
            <a:pPr eaLnBrk="1" hangingPunct="1"/>
            <a:endParaRPr lang="sk-SK" altLang="en-US" smtClean="0"/>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7</a:t>
            </a:fld>
            <a:endParaRPr lang="sk-SK"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Sampling methods</a:t>
            </a:r>
            <a:endParaRPr lang="sk-SK" altLang="en-US" smtClean="0"/>
          </a:p>
        </p:txBody>
      </p:sp>
      <p:sp>
        <p:nvSpPr>
          <p:cNvPr id="21507" name="Content Placeholder 2"/>
          <p:cNvSpPr>
            <a:spLocks noGrp="1"/>
          </p:cNvSpPr>
          <p:nvPr>
            <p:ph idx="1"/>
          </p:nvPr>
        </p:nvSpPr>
        <p:spPr>
          <a:xfrm>
            <a:off x="609600" y="1828800"/>
            <a:ext cx="8077200" cy="4724400"/>
          </a:xfrm>
        </p:spPr>
        <p:txBody>
          <a:bodyPr/>
          <a:lstStyle/>
          <a:p>
            <a:pPr eaLnBrk="1" hangingPunct="1">
              <a:lnSpc>
                <a:spcPct val="90000"/>
              </a:lnSpc>
              <a:buFontTx/>
              <a:buNone/>
            </a:pPr>
            <a:r>
              <a:rPr lang="en-US" altLang="en-US" sz="2400" smtClean="0"/>
              <a:t>Sampling methods can be:</a:t>
            </a:r>
          </a:p>
          <a:p>
            <a:pPr eaLnBrk="1" hangingPunct="1">
              <a:lnSpc>
                <a:spcPct val="90000"/>
              </a:lnSpc>
            </a:pPr>
            <a:r>
              <a:rPr lang="en-US" altLang="en-US" sz="2400" b="1" smtClean="0"/>
              <a:t>random </a:t>
            </a:r>
            <a:r>
              <a:rPr lang="en-US" altLang="en-US" sz="2400" smtClean="0"/>
              <a:t>(each member of the population has an equal chance of being selected</a:t>
            </a:r>
            <a:r>
              <a:rPr lang="en-US" altLang="en-US" sz="2400" b="1" smtClean="0"/>
              <a:t>)	</a:t>
            </a:r>
          </a:p>
          <a:p>
            <a:pPr eaLnBrk="1" hangingPunct="1">
              <a:lnSpc>
                <a:spcPct val="90000"/>
              </a:lnSpc>
            </a:pPr>
            <a:r>
              <a:rPr lang="en-US" altLang="en-US" sz="2400" b="1" smtClean="0"/>
              <a:t>nonrandom</a:t>
            </a:r>
          </a:p>
          <a:p>
            <a:pPr eaLnBrk="1" hangingPunct="1">
              <a:lnSpc>
                <a:spcPct val="90000"/>
              </a:lnSpc>
              <a:buFontTx/>
              <a:buNone/>
            </a:pPr>
            <a:endParaRPr lang="en-US" altLang="en-US" sz="2400" smtClean="0"/>
          </a:p>
          <a:p>
            <a:pPr eaLnBrk="1" hangingPunct="1">
              <a:lnSpc>
                <a:spcPct val="90000"/>
              </a:lnSpc>
              <a:buFontTx/>
              <a:buNone/>
            </a:pPr>
            <a:r>
              <a:rPr lang="en-US" altLang="en-US" sz="2400" smtClean="0"/>
              <a:t>The actual process of sampling causes </a:t>
            </a:r>
            <a:r>
              <a:rPr lang="en-US" altLang="en-US" sz="2400" b="1" smtClean="0"/>
              <a:t>sampling</a:t>
            </a:r>
            <a:r>
              <a:rPr lang="en-US" altLang="en-US" sz="2400" smtClean="0"/>
              <a:t> </a:t>
            </a:r>
          </a:p>
          <a:p>
            <a:pPr eaLnBrk="1" hangingPunct="1">
              <a:lnSpc>
                <a:spcPct val="90000"/>
              </a:lnSpc>
              <a:buFontTx/>
              <a:buNone/>
            </a:pPr>
            <a:r>
              <a:rPr lang="en-US" altLang="en-US" sz="2400" b="1" smtClean="0"/>
              <a:t>errors</a:t>
            </a:r>
            <a:r>
              <a:rPr lang="en-US" altLang="en-US" sz="2400" smtClean="0"/>
              <a:t>. For example, the sample may not be large </a:t>
            </a:r>
          </a:p>
          <a:p>
            <a:pPr eaLnBrk="1" hangingPunct="1">
              <a:lnSpc>
                <a:spcPct val="90000"/>
              </a:lnSpc>
              <a:buFontTx/>
              <a:buNone/>
            </a:pPr>
            <a:r>
              <a:rPr lang="en-US" altLang="en-US" sz="2400" smtClean="0"/>
              <a:t>enough or representative of the population. Factors not</a:t>
            </a:r>
          </a:p>
          <a:p>
            <a:pPr eaLnBrk="1" hangingPunct="1">
              <a:lnSpc>
                <a:spcPct val="90000"/>
              </a:lnSpc>
              <a:buFontTx/>
              <a:buNone/>
            </a:pPr>
            <a:r>
              <a:rPr lang="en-US" altLang="en-US" sz="2400" smtClean="0"/>
              <a:t>related to the sampling process cause nonsampling</a:t>
            </a:r>
          </a:p>
          <a:p>
            <a:pPr eaLnBrk="1" hangingPunct="1">
              <a:lnSpc>
                <a:spcPct val="90000"/>
              </a:lnSpc>
              <a:buFontTx/>
              <a:buNone/>
            </a:pPr>
            <a:r>
              <a:rPr lang="en-US" altLang="en-US" sz="2400" smtClean="0"/>
              <a:t>errors. A defective counting device can cause a </a:t>
            </a:r>
          </a:p>
          <a:p>
            <a:pPr eaLnBrk="1" hangingPunct="1">
              <a:lnSpc>
                <a:spcPct val="90000"/>
              </a:lnSpc>
              <a:buFontTx/>
              <a:buNone/>
            </a:pPr>
            <a:r>
              <a:rPr lang="en-US" altLang="en-US" sz="2400" smtClean="0"/>
              <a:t>nonsampling error.</a:t>
            </a:r>
            <a:endParaRPr lang="sk-SK" altLang="en-US" sz="2400" smtClean="0"/>
          </a:p>
          <a:p>
            <a:pPr eaLnBrk="1" hangingPunct="1"/>
            <a:endParaRPr lang="sk-SK" altLang="en-US" smtClean="0"/>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8</a:t>
            </a:fld>
            <a:endParaRPr lang="sk-SK"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Random sampling methods</a:t>
            </a:r>
            <a:endParaRPr lang="sk-SK" altLang="en-US" smtClean="0"/>
          </a:p>
        </p:txBody>
      </p:sp>
      <p:sp>
        <p:nvSpPr>
          <p:cNvPr id="22531" name="Content Placeholder 2"/>
          <p:cNvSpPr>
            <a:spLocks noGrp="1"/>
          </p:cNvSpPr>
          <p:nvPr>
            <p:ph idx="1"/>
          </p:nvPr>
        </p:nvSpPr>
        <p:spPr/>
        <p:txBody>
          <a:bodyPr/>
          <a:lstStyle/>
          <a:p>
            <a:pPr eaLnBrk="1" hangingPunct="1">
              <a:lnSpc>
                <a:spcPct val="90000"/>
              </a:lnSpc>
            </a:pPr>
            <a:r>
              <a:rPr lang="en-US" altLang="en-US" sz="2400" b="1" dirty="0"/>
              <a:t>S</a:t>
            </a:r>
            <a:r>
              <a:rPr lang="en-US" altLang="en-US" sz="2400" b="1" dirty="0" smtClean="0"/>
              <a:t>imple </a:t>
            </a:r>
            <a:r>
              <a:rPr lang="en-US" altLang="en-US" sz="2400" b="1" dirty="0" smtClean="0"/>
              <a:t>random sample</a:t>
            </a:r>
            <a:r>
              <a:rPr lang="en-US" altLang="en-US" sz="2400" dirty="0" smtClean="0"/>
              <a:t> (each sample of the same size has an equal chance of being selected)</a:t>
            </a:r>
          </a:p>
          <a:p>
            <a:pPr eaLnBrk="1" hangingPunct="1">
              <a:lnSpc>
                <a:spcPct val="90000"/>
              </a:lnSpc>
            </a:pPr>
            <a:r>
              <a:rPr lang="en-US" altLang="en-US" sz="2400" b="1" dirty="0"/>
              <a:t>S</a:t>
            </a:r>
            <a:r>
              <a:rPr lang="en-US" altLang="en-US" sz="2400" b="1" dirty="0" smtClean="0"/>
              <a:t>tratified </a:t>
            </a:r>
            <a:r>
              <a:rPr lang="en-US" altLang="en-US" sz="2400" b="1" dirty="0" smtClean="0"/>
              <a:t>sample</a:t>
            </a:r>
            <a:r>
              <a:rPr lang="en-US" altLang="en-US" sz="2400" dirty="0" smtClean="0"/>
              <a:t> (divide the population into groups called strata and then take a sample from each stratum)</a:t>
            </a:r>
          </a:p>
          <a:p>
            <a:pPr eaLnBrk="1" hangingPunct="1">
              <a:lnSpc>
                <a:spcPct val="90000"/>
              </a:lnSpc>
            </a:pPr>
            <a:r>
              <a:rPr lang="en-US" altLang="en-US" sz="2400" b="1" dirty="0"/>
              <a:t>C</a:t>
            </a:r>
            <a:r>
              <a:rPr lang="en-US" altLang="en-US" sz="2400" b="1" dirty="0" smtClean="0"/>
              <a:t>luster </a:t>
            </a:r>
            <a:r>
              <a:rPr lang="en-US" altLang="en-US" sz="2400" b="1" dirty="0" smtClean="0"/>
              <a:t>sample</a:t>
            </a:r>
            <a:r>
              <a:rPr lang="en-US" altLang="en-US" sz="2400" dirty="0" smtClean="0"/>
              <a:t> (divide the population into strata and then randomly select some of the strata. All the members from these strata are in the cluster sample.)</a:t>
            </a:r>
          </a:p>
          <a:p>
            <a:pPr eaLnBrk="1" hangingPunct="1">
              <a:lnSpc>
                <a:spcPct val="90000"/>
              </a:lnSpc>
            </a:pPr>
            <a:r>
              <a:rPr lang="en-US" altLang="en-US" sz="2400" b="1" dirty="0"/>
              <a:t>S</a:t>
            </a:r>
            <a:r>
              <a:rPr lang="en-US" altLang="en-US" sz="2400" b="1" dirty="0" smtClean="0"/>
              <a:t>ystematic </a:t>
            </a:r>
            <a:r>
              <a:rPr lang="en-US" altLang="en-US" sz="2400" b="1" dirty="0" smtClean="0"/>
              <a:t>sample</a:t>
            </a:r>
            <a:r>
              <a:rPr lang="en-US" altLang="en-US" sz="2400" dirty="0" smtClean="0"/>
              <a:t> (</a:t>
            </a:r>
            <a:r>
              <a:rPr lang="sk-SK" altLang="en-US" sz="2400" dirty="0" smtClean="0"/>
              <a:t>randomly select a starting point and take every n</a:t>
            </a:r>
            <a:r>
              <a:rPr lang="en-US" altLang="en-US" sz="2400" dirty="0" smtClean="0"/>
              <a:t>-</a:t>
            </a:r>
            <a:r>
              <a:rPr lang="sk-SK" altLang="en-US" sz="2400" dirty="0" smtClean="0"/>
              <a:t>th piece of data from a</a:t>
            </a:r>
            <a:r>
              <a:rPr lang="en-US" altLang="en-US" sz="2400" dirty="0" smtClean="0"/>
              <a:t> </a:t>
            </a:r>
            <a:r>
              <a:rPr lang="sk-SK" altLang="en-US" sz="2400" dirty="0" smtClean="0"/>
              <a:t>listing of the population</a:t>
            </a:r>
            <a:r>
              <a:rPr lang="en-US" altLang="en-US" sz="2400" dirty="0" smtClean="0"/>
              <a:t>)</a:t>
            </a:r>
            <a:endParaRPr lang="sk-SK" altLang="en-US" sz="2400" dirty="0" smtClean="0"/>
          </a:p>
          <a:p>
            <a:pPr eaLnBrk="1" hangingPunct="1"/>
            <a:endParaRPr lang="sk-SK" altLang="en-US" dirty="0" smtClean="0"/>
          </a:p>
        </p:txBody>
      </p:sp>
      <p:sp>
        <p:nvSpPr>
          <p:cNvPr id="2" name="Slide Number Placeholder 1"/>
          <p:cNvSpPr>
            <a:spLocks noGrp="1"/>
          </p:cNvSpPr>
          <p:nvPr>
            <p:ph type="sldNum" sz="quarter" idx="12"/>
          </p:nvPr>
        </p:nvSpPr>
        <p:spPr/>
        <p:txBody>
          <a:bodyPr/>
          <a:lstStyle/>
          <a:p>
            <a:fld id="{B28244E1-F03B-4B88-8594-25158BDC924B}" type="slidenum">
              <a:rPr lang="sk-SK" altLang="en-US" smtClean="0"/>
              <a:pPr/>
              <a:t>9</a:t>
            </a:fld>
            <a:endParaRPr lang="sk-SK"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1574</TotalTime>
  <Words>1316</Words>
  <Application>Microsoft Office PowerPoint</Application>
  <PresentationFormat>On-screen Show (4:3)</PresentationFormat>
  <Paragraphs>159</Paragraphs>
  <Slides>26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5" baseType="lpstr">
      <vt:lpstr>Arial</vt:lpstr>
      <vt:lpstr>Franklin Gothic Book</vt:lpstr>
      <vt:lpstr>Perpetua</vt:lpstr>
      <vt:lpstr>Wingdings 2</vt:lpstr>
      <vt:lpstr>Calibri</vt:lpstr>
      <vt:lpstr>Wingdings</vt:lpstr>
      <vt:lpstr>Office Theme</vt:lpstr>
      <vt:lpstr>Equation</vt:lpstr>
      <vt:lpstr>Clip</vt:lpstr>
      <vt:lpstr>HNDIT 1214 Statistics for IT</vt:lpstr>
      <vt:lpstr>PowerPoint Presentation</vt:lpstr>
      <vt:lpstr>What is Statistics</vt:lpstr>
      <vt:lpstr>Types of statistics</vt:lpstr>
      <vt:lpstr>PowerPoint Presentation</vt:lpstr>
      <vt:lpstr>Inferential Statistics</vt:lpstr>
      <vt:lpstr>Sampling</vt:lpstr>
      <vt:lpstr>Sampling methods</vt:lpstr>
      <vt:lpstr>Random sampling methods</vt:lpstr>
      <vt:lpstr>Descriptive Statistics</vt:lpstr>
      <vt:lpstr>Statistical data</vt:lpstr>
      <vt:lpstr>Data Collection Methods </vt:lpstr>
      <vt:lpstr>Data</vt:lpstr>
      <vt:lpstr>Qualitative data</vt:lpstr>
      <vt:lpstr>Quantitative data</vt:lpstr>
      <vt:lpstr>Types of variables</vt:lpstr>
      <vt:lpstr>Numerical scale of measurement:</vt:lpstr>
      <vt:lpstr>PowerPoint Presentation</vt:lpstr>
      <vt:lpstr>Data presentation</vt:lpstr>
      <vt:lpstr>Histogram</vt:lpstr>
      <vt:lpstr>Frequency polygon</vt:lpstr>
      <vt:lpstr>Ogive</vt:lpstr>
      <vt:lpstr>Pie Chart</vt:lpstr>
      <vt:lpstr>Bar chart</vt:lpstr>
      <vt:lpstr>Time Series Graph</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dc:title>
  <dc:creator>Jojo</dc:creator>
  <cp:lastModifiedBy>Acer</cp:lastModifiedBy>
  <cp:revision>25</cp:revision>
  <dcterms:created xsi:type="dcterms:W3CDTF">2013-09-24T07:44:05Z</dcterms:created>
  <dcterms:modified xsi:type="dcterms:W3CDTF">2018-12-01T05:54:13Z</dcterms:modified>
</cp:coreProperties>
</file>