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63"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26"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5" Type="http://schemas.openxmlformats.org/officeDocument/2006/relationships/image" Target="../media/image24.emf"/><Relationship Id="rId4"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04EF4D-A722-4B39-9ACF-CCAD53727FFC}" type="datetimeFigureOut">
              <a:rPr lang="en-US" smtClean="0"/>
              <a:t>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AD75CC-13CB-4E57-A528-8E333CD4B476}" type="slidenum">
              <a:rPr lang="en-US" smtClean="0"/>
              <a:t>‹#›</a:t>
            </a:fld>
            <a:endParaRPr lang="en-US"/>
          </a:p>
        </p:txBody>
      </p:sp>
    </p:spTree>
    <p:extLst>
      <p:ext uri="{BB962C8B-B14F-4D97-AF65-F5344CB8AC3E}">
        <p14:creationId xmlns:p14="http://schemas.microsoft.com/office/powerpoint/2010/main" val="276796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71F9F9D-B1E1-4E2C-95C6-F2102B9C0C4E}" type="slidenum">
              <a:rPr lang="en-US" smtClean="0">
                <a:solidFill>
                  <a:prstClr val="black"/>
                </a:solidFill>
                <a:latin typeface="Arial" pitchFamily="34" charset="0"/>
              </a:rPr>
              <a:pPr/>
              <a:t>1</a:t>
            </a:fld>
            <a:endParaRPr lang="en-US" smtClean="0">
              <a:solidFill>
                <a:prstClr val="black"/>
              </a:solidFill>
              <a:latin typeface="Arial"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smtClean="0">
              <a:latin typeface="Arial" pitchFamily="34" charset="0"/>
            </a:endParaRPr>
          </a:p>
        </p:txBody>
      </p:sp>
    </p:spTree>
    <p:extLst>
      <p:ext uri="{BB962C8B-B14F-4D97-AF65-F5344CB8AC3E}">
        <p14:creationId xmlns:p14="http://schemas.microsoft.com/office/powerpoint/2010/main" val="1737867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294F16-6B5D-47AA-86AE-84FA457B5163}" type="slidenum">
              <a:rPr lang="en-US" altLang="en-US"/>
              <a:pPr/>
              <a:t>10</a:t>
            </a:fld>
            <a:endParaRPr lang="en-US" altLang="en-US"/>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21343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E2DFD9-7A4D-49E0-8F6E-BE86830D1EB7}" type="slidenum">
              <a:rPr lang="en-US" altLang="en-US"/>
              <a:pPr/>
              <a:t>11</a:t>
            </a:fld>
            <a:endParaRPr lang="en-US" altLang="en-US"/>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157193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DA104B-0688-43D8-850E-8BB0CC8AA467}" type="slidenum">
              <a:rPr lang="en-US" altLang="en-US"/>
              <a:pPr/>
              <a:t>22</a:t>
            </a:fld>
            <a:endParaRPr lang="en-US" altLang="en-US"/>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84210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330109-1DF5-4CFB-BC0B-85024DD1BEFB}" type="slidenum">
              <a:rPr lang="en-US" altLang="en-US"/>
              <a:pPr/>
              <a:t>23</a:t>
            </a:fld>
            <a:endParaRPr lang="en-US" alt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2828813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45F56E-B5AF-4719-B237-2028574DD1B7}" type="slidenum">
              <a:rPr lang="en-US" altLang="en-US"/>
              <a:pPr/>
              <a:t>24</a:t>
            </a:fld>
            <a:endParaRPr lang="en-US" altLang="en-U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4034715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28358C-6E3C-4C50-BA19-7342D27CF36C}" type="slidenum">
              <a:rPr lang="en-US" altLang="en-US"/>
              <a:pPr/>
              <a:t>25</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42605807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pic>
        <p:nvPicPr>
          <p:cNvPr id="1027" name="Picture 3" descr="C:\Users\Dell PC\Desktop\main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4" y="2133600"/>
            <a:ext cx="12216984"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393909" y="4800600"/>
            <a:ext cx="11594892"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304800" y="2247902"/>
            <a:ext cx="51816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25549709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53617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9951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21477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pic>
        <p:nvPicPr>
          <p:cNvPr id="1026" name="Picture 2" descr="C:\Users\Dell PC\Desktop\templa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12192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4011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8587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79942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43577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029051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788508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271929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52776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905000"/>
            <a:ext cx="109728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pic>
        <p:nvPicPr>
          <p:cNvPr id="8" name="Picture 2" descr="C:\Users\Dell PC\Desktop\template2.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4763"/>
            <a:ext cx="12192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877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8.emf"/><Relationship Id="rId3" Type="http://schemas.openxmlformats.org/officeDocument/2006/relationships/notesSlide" Target="../notesSlides/notesSlide2.xml"/><Relationship Id="rId7" Type="http://schemas.openxmlformats.org/officeDocument/2006/relationships/image" Target="../media/image15.e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7.emf"/><Relationship Id="rId5" Type="http://schemas.openxmlformats.org/officeDocument/2006/relationships/image" Target="../media/image14.emf"/><Relationship Id="rId15" Type="http://schemas.openxmlformats.org/officeDocument/2006/relationships/image" Target="../media/image19.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6.emf"/><Relationship Id="rId1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24.emf"/><Relationship Id="rId3" Type="http://schemas.openxmlformats.org/officeDocument/2006/relationships/notesSlide" Target="../notesSlides/notesSlide3.xml"/><Relationship Id="rId7" Type="http://schemas.openxmlformats.org/officeDocument/2006/relationships/image" Target="../media/image21.emf"/><Relationship Id="rId12"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23.emf"/><Relationship Id="rId5" Type="http://schemas.openxmlformats.org/officeDocument/2006/relationships/image" Target="../media/image20.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22.emf"/></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jpeg"/><Relationship Id="rId5" Type="http://schemas.openxmlformats.org/officeDocument/2006/relationships/image" Target="../media/image25.w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1.wmf"/><Relationship Id="rId4"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32.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image" Target="../media/image34.jpeg"/><Relationship Id="rId4" Type="http://schemas.openxmlformats.org/officeDocument/2006/relationships/image" Target="../media/image33.jpe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3.jpeg"/><Relationship Id="rId5" Type="http://schemas.openxmlformats.org/officeDocument/2006/relationships/image" Target="../media/image35.wmf"/><Relationship Id="rId4"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7.png"/><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38.wmf"/><Relationship Id="rId5" Type="http://schemas.openxmlformats.org/officeDocument/2006/relationships/oleObject" Target="../embeddings/oleObject17.bin"/><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notesSlide" Target="../notesSlides/notesSlide6.xml"/><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0.wmf"/><Relationship Id="rId5" Type="http://schemas.openxmlformats.org/officeDocument/2006/relationships/oleObject" Target="../embeddings/oleObject18.bin"/><Relationship Id="rId4" Type="http://schemas.openxmlformats.org/officeDocument/2006/relationships/image" Target="../media/image42.png"/><Relationship Id="rId9"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3.wmf"/><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37.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www.stat.berkeley.edu/users/stark/SticiGui/Text/index.htm"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image" Target="../media/image47.wmf"/><Relationship Id="rId4" Type="http://schemas.openxmlformats.org/officeDocument/2006/relationships/oleObject" Target="../embeddings/oleObject21.bin"/></Relationships>
</file>

<file path=ppt/slides/_rels/slide2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9.wmf"/><Relationship Id="rId5" Type="http://schemas.openxmlformats.org/officeDocument/2006/relationships/oleObject" Target="../embeddings/oleObject22.bin"/><Relationship Id="rId4" Type="http://schemas.openxmlformats.org/officeDocument/2006/relationships/image" Target="../media/image50.jpeg"/></Relationships>
</file>

<file path=ppt/slides/_rels/slide31.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3.jpeg"/><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1.wmf"/><Relationship Id="rId5" Type="http://schemas.openxmlformats.org/officeDocument/2006/relationships/oleObject" Target="../embeddings/oleObject23.bin"/><Relationship Id="rId4" Type="http://schemas.openxmlformats.org/officeDocument/2006/relationships/image" Target="../media/image50.jpeg"/><Relationship Id="rId9" Type="http://schemas.openxmlformats.org/officeDocument/2006/relationships/image" Target="../media/image53.jpeg"/></Relationships>
</file>

<file path=ppt/slides/_rels/slide3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3.jpeg"/><Relationship Id="rId7"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5.png"/><Relationship Id="rId5" Type="http://schemas.openxmlformats.org/officeDocument/2006/relationships/image" Target="../media/image54.wmf"/><Relationship Id="rId10" Type="http://schemas.openxmlformats.org/officeDocument/2006/relationships/image" Target="../media/image59.png"/><Relationship Id="rId4" Type="http://schemas.openxmlformats.org/officeDocument/2006/relationships/oleObject" Target="../embeddings/oleObject25.bin"/><Relationship Id="rId9" Type="http://schemas.openxmlformats.org/officeDocument/2006/relationships/image" Target="../media/image58.png"/></Relationships>
</file>

<file path=ppt/slides/_rels/slide33.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3.jpeg"/><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0.wmf"/><Relationship Id="rId5" Type="http://schemas.openxmlformats.org/officeDocument/2006/relationships/oleObject" Target="../embeddings/oleObject26.bin"/><Relationship Id="rId4" Type="http://schemas.openxmlformats.org/officeDocument/2006/relationships/image" Target="../media/image62.jpeg"/></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63.wmf"/><Relationship Id="rId4" Type="http://schemas.openxmlformats.org/officeDocument/2006/relationships/oleObject" Target="../embeddings/oleObject28.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dt" sz="quarter" idx="10"/>
          </p:nvPr>
        </p:nvSpPr>
        <p:spPr>
          <a:noFill/>
        </p:spPr>
        <p:txBody>
          <a:bodyPr/>
          <a:lstStyle/>
          <a:p>
            <a:fld id="{BB097DFD-9DB1-4078-8404-B2467898D681}" type="datetime1">
              <a:rPr lang="en-US" smtClean="0">
                <a:solidFill>
                  <a:prstClr val="black">
                    <a:tint val="75000"/>
                  </a:prstClr>
                </a:solidFill>
              </a:rPr>
              <a:pPr/>
              <a:t>2/6/2019</a:t>
            </a:fld>
            <a:endParaRPr lang="en-US" dirty="0" smtClean="0">
              <a:solidFill>
                <a:prstClr val="black">
                  <a:tint val="75000"/>
                </a:prstClr>
              </a:solidFill>
            </a:endParaRPr>
          </a:p>
        </p:txBody>
      </p:sp>
      <p:sp>
        <p:nvSpPr>
          <p:cNvPr id="3075" name="Rectangle 2"/>
          <p:cNvSpPr>
            <a:spLocks noGrp="1" noChangeArrowheads="1"/>
          </p:cNvSpPr>
          <p:nvPr>
            <p:ph type="ctrTitle"/>
          </p:nvPr>
        </p:nvSpPr>
        <p:spPr/>
        <p:txBody>
          <a:bodyPr>
            <a:normAutofit/>
          </a:bodyPr>
          <a:lstStyle/>
          <a:p>
            <a:pPr eaLnBrk="1" hangingPunct="1"/>
            <a:r>
              <a:rPr lang="en-US" dirty="0" smtClean="0"/>
              <a:t>Statistics for IT</a:t>
            </a:r>
          </a:p>
        </p:txBody>
      </p:sp>
      <p:sp>
        <p:nvSpPr>
          <p:cNvPr id="3076" name="Rectangle 3"/>
          <p:cNvSpPr>
            <a:spLocks noGrp="1" noChangeArrowheads="1"/>
          </p:cNvSpPr>
          <p:nvPr>
            <p:ph type="subTitle" idx="1"/>
          </p:nvPr>
        </p:nvSpPr>
        <p:spPr>
          <a:xfrm>
            <a:off x="1819432" y="4800600"/>
            <a:ext cx="8696169" cy="1752600"/>
          </a:xfrm>
        </p:spPr>
        <p:txBody>
          <a:bodyPr>
            <a:normAutofit/>
          </a:bodyPr>
          <a:lstStyle/>
          <a:p>
            <a:r>
              <a:rPr lang="en-US" smtClean="0"/>
              <a:t>Normal </a:t>
            </a:r>
            <a:r>
              <a:rPr lang="en-US" dirty="0" smtClean="0"/>
              <a:t>Distribution</a:t>
            </a:r>
          </a:p>
        </p:txBody>
      </p:sp>
    </p:spTree>
    <p:extLst>
      <p:ext uri="{BB962C8B-B14F-4D97-AF65-F5344CB8AC3E}">
        <p14:creationId xmlns:p14="http://schemas.microsoft.com/office/powerpoint/2010/main" val="1256204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2034" name="Object 2"/>
          <p:cNvGraphicFramePr>
            <a:graphicFrameLocks noChangeAspect="1"/>
          </p:cNvGraphicFramePr>
          <p:nvPr/>
        </p:nvGraphicFramePr>
        <p:xfrm>
          <a:off x="2163763" y="457201"/>
          <a:ext cx="7802562" cy="5935663"/>
        </p:xfrm>
        <a:graphic>
          <a:graphicData uri="http://schemas.openxmlformats.org/presentationml/2006/ole">
            <mc:AlternateContent xmlns:mc="http://schemas.openxmlformats.org/markup-compatibility/2006">
              <mc:Choice xmlns:v="urn:schemas-microsoft-com:vml" Requires="v">
                <p:oleObj spid="_x0000_s2080" name="Worksheet" r:id="rId4" imgW="7801213" imgH="5924788" progId="Excel.Sheet.8">
                  <p:embed/>
                </p:oleObj>
              </mc:Choice>
              <mc:Fallback>
                <p:oleObj name="Worksheet" r:id="rId4" imgW="7801213" imgH="5924788"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457201"/>
                        <a:ext cx="7802562" cy="59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2035" name="Object 3"/>
          <p:cNvGraphicFramePr>
            <a:graphicFrameLocks noChangeAspect="1"/>
          </p:cNvGraphicFramePr>
          <p:nvPr/>
        </p:nvGraphicFramePr>
        <p:xfrm>
          <a:off x="2163763" y="455613"/>
          <a:ext cx="7802562" cy="5935662"/>
        </p:xfrm>
        <a:graphic>
          <a:graphicData uri="http://schemas.openxmlformats.org/presentationml/2006/ole">
            <mc:AlternateContent xmlns:mc="http://schemas.openxmlformats.org/markup-compatibility/2006">
              <mc:Choice xmlns:v="urn:schemas-microsoft-com:vml" Requires="v">
                <p:oleObj spid="_x0000_s2081" name="Worksheet" r:id="rId6" imgW="7801213" imgH="5924788" progId="Excel.Sheet.8">
                  <p:embed/>
                </p:oleObj>
              </mc:Choice>
              <mc:Fallback>
                <p:oleObj name="Worksheet" r:id="rId6" imgW="7801213" imgH="5924788"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3763" y="455613"/>
                        <a:ext cx="7802562" cy="593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2036" name="Object 4"/>
          <p:cNvGraphicFramePr>
            <a:graphicFrameLocks noChangeAspect="1"/>
          </p:cNvGraphicFramePr>
          <p:nvPr/>
        </p:nvGraphicFramePr>
        <p:xfrm>
          <a:off x="2163763" y="457201"/>
          <a:ext cx="7802562" cy="5935663"/>
        </p:xfrm>
        <a:graphic>
          <a:graphicData uri="http://schemas.openxmlformats.org/presentationml/2006/ole">
            <mc:AlternateContent xmlns:mc="http://schemas.openxmlformats.org/markup-compatibility/2006">
              <mc:Choice xmlns:v="urn:schemas-microsoft-com:vml" Requires="v">
                <p:oleObj spid="_x0000_s2082" name="Worksheet" r:id="rId8" imgW="7801213" imgH="5924788" progId="Excel.Sheet.8">
                  <p:embed/>
                </p:oleObj>
              </mc:Choice>
              <mc:Fallback>
                <p:oleObj name="Worksheet" r:id="rId8" imgW="7801213" imgH="5924788"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63763" y="457201"/>
                        <a:ext cx="7802562" cy="59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2037" name="Object 5"/>
          <p:cNvGraphicFramePr>
            <a:graphicFrameLocks noChangeAspect="1"/>
          </p:cNvGraphicFramePr>
          <p:nvPr/>
        </p:nvGraphicFramePr>
        <p:xfrm>
          <a:off x="2163763" y="457201"/>
          <a:ext cx="7802562" cy="5935663"/>
        </p:xfrm>
        <a:graphic>
          <a:graphicData uri="http://schemas.openxmlformats.org/presentationml/2006/ole">
            <mc:AlternateContent xmlns:mc="http://schemas.openxmlformats.org/markup-compatibility/2006">
              <mc:Choice xmlns:v="urn:schemas-microsoft-com:vml" Requires="v">
                <p:oleObj spid="_x0000_s2083" name="Worksheet" r:id="rId10" imgW="7801213" imgH="5924788" progId="Excel.Sheet.8">
                  <p:embed/>
                </p:oleObj>
              </mc:Choice>
              <mc:Fallback>
                <p:oleObj name="Worksheet" r:id="rId10" imgW="7801213" imgH="5924788" progId="Excel.Shee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63763" y="457201"/>
                        <a:ext cx="7802562" cy="59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2038" name="Object 6"/>
          <p:cNvGraphicFramePr>
            <a:graphicFrameLocks noChangeAspect="1"/>
          </p:cNvGraphicFramePr>
          <p:nvPr/>
        </p:nvGraphicFramePr>
        <p:xfrm>
          <a:off x="2163763" y="457201"/>
          <a:ext cx="7802562" cy="5935663"/>
        </p:xfrm>
        <a:graphic>
          <a:graphicData uri="http://schemas.openxmlformats.org/presentationml/2006/ole">
            <mc:AlternateContent xmlns:mc="http://schemas.openxmlformats.org/markup-compatibility/2006">
              <mc:Choice xmlns:v="urn:schemas-microsoft-com:vml" Requires="v">
                <p:oleObj spid="_x0000_s2084" name="Worksheet" r:id="rId12" imgW="7801213" imgH="5934313" progId="Excel.Sheet.8">
                  <p:embed/>
                </p:oleObj>
              </mc:Choice>
              <mc:Fallback>
                <p:oleObj name="Worksheet" r:id="rId12" imgW="7801213" imgH="5934313" progId="Excel.Sheet.8">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63763" y="457201"/>
                        <a:ext cx="7802562" cy="59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2039" name="Object 7"/>
          <p:cNvGraphicFramePr>
            <a:graphicFrameLocks noChangeAspect="1"/>
          </p:cNvGraphicFramePr>
          <p:nvPr/>
        </p:nvGraphicFramePr>
        <p:xfrm>
          <a:off x="2163763" y="455613"/>
          <a:ext cx="7802562" cy="5935662"/>
        </p:xfrm>
        <a:graphic>
          <a:graphicData uri="http://schemas.openxmlformats.org/presentationml/2006/ole">
            <mc:AlternateContent xmlns:mc="http://schemas.openxmlformats.org/markup-compatibility/2006">
              <mc:Choice xmlns:v="urn:schemas-microsoft-com:vml" Requires="v">
                <p:oleObj spid="_x0000_s2085" name="Worksheet" r:id="rId14" imgW="7801213" imgH="5943838" progId="Excel.Sheet.8">
                  <p:embed/>
                </p:oleObj>
              </mc:Choice>
              <mc:Fallback>
                <p:oleObj name="Worksheet" r:id="rId14" imgW="7801213" imgH="5943838" progId="Excel.Sheet.8">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63763" y="455613"/>
                        <a:ext cx="7802562" cy="593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578862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2034"/>
                                        </p:tgtEl>
                                        <p:attrNameLst>
                                          <p:attrName>style.visibility</p:attrName>
                                        </p:attrNameLst>
                                      </p:cBhvr>
                                      <p:to>
                                        <p:strVal val="visible"/>
                                      </p:to>
                                    </p:set>
                                    <p:animEffect transition="in" filter="dissolve">
                                      <p:cBhvr>
                                        <p:cTn id="7" dur="500"/>
                                        <p:tgtEl>
                                          <p:spTgt spid="172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2035"/>
                                        </p:tgtEl>
                                        <p:attrNameLst>
                                          <p:attrName>style.visibility</p:attrName>
                                        </p:attrNameLst>
                                      </p:cBhvr>
                                      <p:to>
                                        <p:strVal val="visible"/>
                                      </p:to>
                                    </p:set>
                                    <p:animEffect transition="in" filter="dissolve">
                                      <p:cBhvr>
                                        <p:cTn id="12" dur="500"/>
                                        <p:tgtEl>
                                          <p:spTgt spid="1720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72036"/>
                                        </p:tgtEl>
                                        <p:attrNameLst>
                                          <p:attrName>style.visibility</p:attrName>
                                        </p:attrNameLst>
                                      </p:cBhvr>
                                      <p:to>
                                        <p:strVal val="visible"/>
                                      </p:to>
                                    </p:set>
                                    <p:animEffect transition="in" filter="dissolve">
                                      <p:cBhvr>
                                        <p:cTn id="17" dur="500"/>
                                        <p:tgtEl>
                                          <p:spTgt spid="1720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72037"/>
                                        </p:tgtEl>
                                        <p:attrNameLst>
                                          <p:attrName>style.visibility</p:attrName>
                                        </p:attrNameLst>
                                      </p:cBhvr>
                                      <p:to>
                                        <p:strVal val="visible"/>
                                      </p:to>
                                    </p:set>
                                    <p:animEffect transition="in" filter="dissolve">
                                      <p:cBhvr>
                                        <p:cTn id="22" dur="500"/>
                                        <p:tgtEl>
                                          <p:spTgt spid="1720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72038"/>
                                        </p:tgtEl>
                                        <p:attrNameLst>
                                          <p:attrName>style.visibility</p:attrName>
                                        </p:attrNameLst>
                                      </p:cBhvr>
                                      <p:to>
                                        <p:strVal val="visible"/>
                                      </p:to>
                                    </p:set>
                                    <p:animEffect transition="in" filter="dissolve">
                                      <p:cBhvr>
                                        <p:cTn id="27" dur="500"/>
                                        <p:tgtEl>
                                          <p:spTgt spid="1720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72039"/>
                                        </p:tgtEl>
                                        <p:attrNameLst>
                                          <p:attrName>style.visibility</p:attrName>
                                        </p:attrNameLst>
                                      </p:cBhvr>
                                      <p:to>
                                        <p:strVal val="visible"/>
                                      </p:to>
                                    </p:set>
                                    <p:animEffect transition="in" filter="dissolve">
                                      <p:cBhvr>
                                        <p:cTn id="32" dur="500"/>
                                        <p:tgtEl>
                                          <p:spTgt spid="172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2209800" y="609600"/>
            <a:ext cx="7772400" cy="685800"/>
          </a:xfrm>
        </p:spPr>
        <p:txBody>
          <a:bodyPr>
            <a:normAutofit fontScale="90000"/>
          </a:bodyPr>
          <a:lstStyle/>
          <a:p>
            <a:r>
              <a:rPr lang="en-US" altLang="en-US"/>
              <a:t>Normal Distributions:  </a:t>
            </a:r>
            <a:r>
              <a:rPr lang="en-US" altLang="en-US">
                <a:latin typeface="Symbol" panose="05050102010706020507" pitchFamily="18" charset="2"/>
              </a:rPr>
              <a:t>m</a:t>
            </a:r>
            <a:r>
              <a:rPr lang="en-US" altLang="en-US"/>
              <a:t>=0</a:t>
            </a:r>
          </a:p>
        </p:txBody>
      </p:sp>
      <p:graphicFrame>
        <p:nvGraphicFramePr>
          <p:cNvPr id="175107" name="Object 3"/>
          <p:cNvGraphicFramePr>
            <a:graphicFrameLocks noChangeAspect="1"/>
          </p:cNvGraphicFramePr>
          <p:nvPr/>
        </p:nvGraphicFramePr>
        <p:xfrm>
          <a:off x="2163763" y="639763"/>
          <a:ext cx="8229600" cy="6248400"/>
        </p:xfrm>
        <a:graphic>
          <a:graphicData uri="http://schemas.openxmlformats.org/presentationml/2006/ole">
            <mc:AlternateContent xmlns:mc="http://schemas.openxmlformats.org/markup-compatibility/2006">
              <mc:Choice xmlns:v="urn:schemas-microsoft-com:vml" Requires="v">
                <p:oleObj spid="_x0000_s3099" name="Worksheet" r:id="rId4" imgW="5277088" imgH="3714988" progId="Excel.Sheet.8">
                  <p:embed/>
                </p:oleObj>
              </mc:Choice>
              <mc:Fallback>
                <p:oleObj name="Worksheet" r:id="rId4" imgW="5277088" imgH="3714988"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639763"/>
                        <a:ext cx="82296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5108" name="Object 4"/>
          <p:cNvGraphicFramePr>
            <a:graphicFrameLocks noChangeAspect="1"/>
          </p:cNvGraphicFramePr>
          <p:nvPr/>
        </p:nvGraphicFramePr>
        <p:xfrm>
          <a:off x="2163763" y="639763"/>
          <a:ext cx="8229600" cy="6248400"/>
        </p:xfrm>
        <a:graphic>
          <a:graphicData uri="http://schemas.openxmlformats.org/presentationml/2006/ole">
            <mc:AlternateContent xmlns:mc="http://schemas.openxmlformats.org/markup-compatibility/2006">
              <mc:Choice xmlns:v="urn:schemas-microsoft-com:vml" Requires="v">
                <p:oleObj spid="_x0000_s3100" name="Worksheet" r:id="rId6" imgW="5277088" imgH="3753088" progId="Excel.Sheet.8">
                  <p:embed/>
                </p:oleObj>
              </mc:Choice>
              <mc:Fallback>
                <p:oleObj name="Worksheet" r:id="rId6" imgW="5277088" imgH="3753088"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3763" y="639763"/>
                        <a:ext cx="82296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5109" name="Object 5"/>
          <p:cNvGraphicFramePr>
            <a:graphicFrameLocks noChangeAspect="1"/>
          </p:cNvGraphicFramePr>
          <p:nvPr/>
        </p:nvGraphicFramePr>
        <p:xfrm>
          <a:off x="2163763" y="639763"/>
          <a:ext cx="8229600" cy="6248400"/>
        </p:xfrm>
        <a:graphic>
          <a:graphicData uri="http://schemas.openxmlformats.org/presentationml/2006/ole">
            <mc:AlternateContent xmlns:mc="http://schemas.openxmlformats.org/markup-compatibility/2006">
              <mc:Choice xmlns:v="urn:schemas-microsoft-com:vml" Requires="v">
                <p:oleObj spid="_x0000_s3101" name="Worksheet" r:id="rId8" imgW="5277088" imgH="3753088" progId="Excel.Sheet.8">
                  <p:embed/>
                </p:oleObj>
              </mc:Choice>
              <mc:Fallback>
                <p:oleObj name="Worksheet" r:id="rId8" imgW="5277088" imgH="3753088"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63763" y="639763"/>
                        <a:ext cx="82296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5110" name="Object 6"/>
          <p:cNvGraphicFramePr>
            <a:graphicFrameLocks noChangeAspect="1"/>
          </p:cNvGraphicFramePr>
          <p:nvPr/>
        </p:nvGraphicFramePr>
        <p:xfrm>
          <a:off x="2163763" y="639763"/>
          <a:ext cx="8229600" cy="6248400"/>
        </p:xfrm>
        <a:graphic>
          <a:graphicData uri="http://schemas.openxmlformats.org/presentationml/2006/ole">
            <mc:AlternateContent xmlns:mc="http://schemas.openxmlformats.org/markup-compatibility/2006">
              <mc:Choice xmlns:v="urn:schemas-microsoft-com:vml" Requires="v">
                <p:oleObj spid="_x0000_s3102" name="Worksheet" r:id="rId10" imgW="5277088" imgH="3753088" progId="Excel.Sheet.8">
                  <p:embed/>
                </p:oleObj>
              </mc:Choice>
              <mc:Fallback>
                <p:oleObj name="Worksheet" r:id="rId10" imgW="5277088" imgH="3753088" progId="Excel.Shee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63763" y="639763"/>
                        <a:ext cx="82296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5111" name="Object 7"/>
          <p:cNvGraphicFramePr>
            <a:graphicFrameLocks noChangeAspect="1"/>
          </p:cNvGraphicFramePr>
          <p:nvPr/>
        </p:nvGraphicFramePr>
        <p:xfrm>
          <a:off x="2163763" y="639763"/>
          <a:ext cx="8229600" cy="6248400"/>
        </p:xfrm>
        <a:graphic>
          <a:graphicData uri="http://schemas.openxmlformats.org/presentationml/2006/ole">
            <mc:AlternateContent xmlns:mc="http://schemas.openxmlformats.org/markup-compatibility/2006">
              <mc:Choice xmlns:v="urn:schemas-microsoft-com:vml" Requires="v">
                <p:oleObj spid="_x0000_s3103" name="Worksheet" r:id="rId12" imgW="5277088" imgH="3753088" progId="Excel.Sheet.8">
                  <p:embed/>
                </p:oleObj>
              </mc:Choice>
              <mc:Fallback>
                <p:oleObj name="Worksheet" r:id="rId12" imgW="5277088" imgH="3753088" progId="Excel.Sheet.8">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63763" y="639763"/>
                        <a:ext cx="82296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222166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5107"/>
                                        </p:tgtEl>
                                        <p:attrNameLst>
                                          <p:attrName>style.visibility</p:attrName>
                                        </p:attrNameLst>
                                      </p:cBhvr>
                                      <p:to>
                                        <p:strVal val="visible"/>
                                      </p:to>
                                    </p:set>
                                    <p:animEffect transition="in" filter="dissolve">
                                      <p:cBhvr>
                                        <p:cTn id="7" dur="500"/>
                                        <p:tgtEl>
                                          <p:spTgt spid="1751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5108"/>
                                        </p:tgtEl>
                                        <p:attrNameLst>
                                          <p:attrName>style.visibility</p:attrName>
                                        </p:attrNameLst>
                                      </p:cBhvr>
                                      <p:to>
                                        <p:strVal val="visible"/>
                                      </p:to>
                                    </p:set>
                                    <p:animEffect transition="in" filter="dissolve">
                                      <p:cBhvr>
                                        <p:cTn id="12" dur="500"/>
                                        <p:tgtEl>
                                          <p:spTgt spid="1751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75109"/>
                                        </p:tgtEl>
                                        <p:attrNameLst>
                                          <p:attrName>style.visibility</p:attrName>
                                        </p:attrNameLst>
                                      </p:cBhvr>
                                      <p:to>
                                        <p:strVal val="visible"/>
                                      </p:to>
                                    </p:set>
                                    <p:animEffect transition="in" filter="dissolve">
                                      <p:cBhvr>
                                        <p:cTn id="17" dur="500"/>
                                        <p:tgtEl>
                                          <p:spTgt spid="1751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75110"/>
                                        </p:tgtEl>
                                        <p:attrNameLst>
                                          <p:attrName>style.visibility</p:attrName>
                                        </p:attrNameLst>
                                      </p:cBhvr>
                                      <p:to>
                                        <p:strVal val="visible"/>
                                      </p:to>
                                    </p:set>
                                    <p:animEffect transition="in" filter="dissolve">
                                      <p:cBhvr>
                                        <p:cTn id="22" dur="500"/>
                                        <p:tgtEl>
                                          <p:spTgt spid="1751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75111"/>
                                        </p:tgtEl>
                                        <p:attrNameLst>
                                          <p:attrName>style.visibility</p:attrName>
                                        </p:attrNameLst>
                                      </p:cBhvr>
                                      <p:to>
                                        <p:strVal val="visible"/>
                                      </p:to>
                                    </p:set>
                                    <p:animEffect transition="in" filter="dissolve">
                                      <p:cBhvr>
                                        <p:cTn id="27" dur="500"/>
                                        <p:tgtEl>
                                          <p:spTgt spid="175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xfrm>
            <a:off x="1295400" y="304800"/>
            <a:ext cx="8382000" cy="1143000"/>
          </a:xfrm>
        </p:spPr>
        <p:txBody>
          <a:bodyPr>
            <a:normAutofit fontScale="90000"/>
          </a:bodyPr>
          <a:lstStyle/>
          <a:p>
            <a:r>
              <a:rPr lang="en-US" altLang="en-US" sz="4800" b="1"/>
              <a:t>The Standard Normal Distribution</a:t>
            </a:r>
            <a:r>
              <a:rPr lang="en-US" altLang="en-US" b="1"/>
              <a:t> </a:t>
            </a:r>
          </a:p>
        </p:txBody>
      </p:sp>
      <p:pic>
        <p:nvPicPr>
          <p:cNvPr id="81925" name="Picture 5"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81926" name="Rectangle 6"/>
          <p:cNvSpPr>
            <a:spLocks noGrp="1" noChangeArrowheads="1"/>
          </p:cNvSpPr>
          <p:nvPr>
            <p:ph type="body" idx="1"/>
          </p:nvPr>
        </p:nvSpPr>
        <p:spPr>
          <a:xfrm>
            <a:off x="2209800" y="1676400"/>
            <a:ext cx="8229600" cy="3505200"/>
          </a:xfrm>
          <a:noFill/>
          <a:ln/>
        </p:spPr>
        <p:txBody>
          <a:bodyPr/>
          <a:lstStyle/>
          <a:p>
            <a:r>
              <a:rPr lang="en-US" altLang="en-US"/>
              <a:t>To find P(a &lt; </a:t>
            </a:r>
            <a:r>
              <a:rPr lang="en-US" altLang="en-US" i="1"/>
              <a:t>x &lt; </a:t>
            </a:r>
            <a:r>
              <a:rPr lang="en-US" altLang="en-US"/>
              <a:t>b), we need to find the area under the appropriate normal curve.</a:t>
            </a:r>
          </a:p>
          <a:p>
            <a:r>
              <a:rPr lang="en-US" altLang="en-US"/>
              <a:t>To simplify the tabulation of these areas, we </a:t>
            </a:r>
            <a:r>
              <a:rPr lang="en-US" altLang="en-US" b="1">
                <a:solidFill>
                  <a:srgbClr val="CC0066"/>
                </a:solidFill>
                <a:effectLst>
                  <a:outerShdw blurRad="38100" dist="38100" dir="2700000" algn="tl">
                    <a:srgbClr val="C0C0C0"/>
                  </a:outerShdw>
                </a:effectLst>
              </a:rPr>
              <a:t>standardize</a:t>
            </a:r>
            <a:r>
              <a:rPr lang="en-US" altLang="en-US" b="1">
                <a:effectLst>
                  <a:outerShdw blurRad="38100" dist="38100" dir="2700000" algn="tl">
                    <a:srgbClr val="C0C0C0"/>
                  </a:outerShdw>
                </a:effectLst>
              </a:rPr>
              <a:t> </a:t>
            </a:r>
            <a:r>
              <a:rPr lang="en-US" altLang="en-US"/>
              <a:t>each value of </a:t>
            </a:r>
            <a:r>
              <a:rPr lang="en-US" altLang="en-US" i="1"/>
              <a:t>x</a:t>
            </a:r>
            <a:r>
              <a:rPr lang="en-US" altLang="en-US"/>
              <a:t> by expressing it as a </a:t>
            </a:r>
            <a:r>
              <a:rPr lang="en-US" altLang="en-US" i="1"/>
              <a:t>z</a:t>
            </a:r>
            <a:r>
              <a:rPr lang="en-US" altLang="en-US"/>
              <a:t>-score, the number of standard deviations </a:t>
            </a:r>
            <a:r>
              <a:rPr lang="en-US" altLang="en-US">
                <a:latin typeface="Symbol" panose="05050102010706020507" pitchFamily="18" charset="2"/>
              </a:rPr>
              <a:t>s</a:t>
            </a:r>
            <a:r>
              <a:rPr lang="en-US" altLang="en-US"/>
              <a:t> it lies from the mean </a:t>
            </a:r>
            <a:r>
              <a:rPr lang="en-US" altLang="en-US">
                <a:latin typeface="Symbol" panose="05050102010706020507" pitchFamily="18" charset="2"/>
              </a:rPr>
              <a:t>m</a:t>
            </a:r>
            <a:r>
              <a:rPr lang="en-US" altLang="en-US"/>
              <a:t>.</a:t>
            </a:r>
            <a:endParaRPr lang="en-US" altLang="en-US" b="1">
              <a:effectLst>
                <a:outerShdw blurRad="38100" dist="38100" dir="2700000" algn="tl">
                  <a:srgbClr val="C0C0C0"/>
                </a:outerShdw>
              </a:effectLst>
            </a:endParaRPr>
          </a:p>
        </p:txBody>
      </p:sp>
      <p:graphicFrame>
        <p:nvGraphicFramePr>
          <p:cNvPr id="81934" name="Object 14"/>
          <p:cNvGraphicFramePr>
            <a:graphicFrameLocks noChangeAspect="1"/>
          </p:cNvGraphicFramePr>
          <p:nvPr/>
        </p:nvGraphicFramePr>
        <p:xfrm>
          <a:off x="5334000" y="4876801"/>
          <a:ext cx="1924050" cy="1241425"/>
        </p:xfrm>
        <a:graphic>
          <a:graphicData uri="http://schemas.openxmlformats.org/presentationml/2006/ole">
            <mc:AlternateContent xmlns:mc="http://schemas.openxmlformats.org/markup-compatibility/2006">
              <mc:Choice xmlns:v="urn:schemas-microsoft-com:vml" Requires="v">
                <p:oleObj spid="_x0000_s4103" name="Equation" r:id="rId4" imgW="609480" imgH="393480" progId="Equation.3">
                  <p:embed/>
                </p:oleObj>
              </mc:Choice>
              <mc:Fallback>
                <p:oleObj name="Equation" r:id="rId4" imgW="60948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4876801"/>
                        <a:ext cx="1924050" cy="1241425"/>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grpSp>
        <p:nvGrpSpPr>
          <p:cNvPr id="81935" name="Group 15"/>
          <p:cNvGrpSpPr>
            <a:grpSpLocks/>
          </p:cNvGrpSpPr>
          <p:nvPr/>
        </p:nvGrpSpPr>
        <p:grpSpPr bwMode="auto">
          <a:xfrm>
            <a:off x="8763000" y="228600"/>
            <a:ext cx="1676400" cy="1066800"/>
            <a:chOff x="432" y="528"/>
            <a:chExt cx="1056" cy="672"/>
          </a:xfrm>
        </p:grpSpPr>
        <p:sp>
          <p:nvSpPr>
            <p:cNvPr id="81936" name="Rectangle 16"/>
            <p:cNvSpPr>
              <a:spLocks noChangeArrowheads="1"/>
            </p:cNvSpPr>
            <p:nvPr/>
          </p:nvSpPr>
          <p:spPr bwMode="auto">
            <a:xfrm>
              <a:off x="432" y="528"/>
              <a:ext cx="1056" cy="672"/>
            </a:xfrm>
            <a:prstGeom prst="rect">
              <a:avLst/>
            </a:prstGeom>
            <a:solidFill>
              <a:srgbClr val="F0D27E"/>
            </a:solidFill>
            <a:ln w="28575">
              <a:solidFill>
                <a:srgbClr val="CC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1937" name="Picture 17" descr="curve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 y="576"/>
              <a:ext cx="960" cy="5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79910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26">
                                            <p:txEl>
                                              <p:pRg st="0" end="0"/>
                                            </p:txEl>
                                          </p:spTgt>
                                        </p:tgtEl>
                                        <p:attrNameLst>
                                          <p:attrName>style.visibility</p:attrName>
                                        </p:attrNameLst>
                                      </p:cBhvr>
                                      <p:to>
                                        <p:strVal val="visible"/>
                                      </p:to>
                                    </p:set>
                                    <p:animEffect transition="in" filter="dissolve">
                                      <p:cBhvr>
                                        <p:cTn id="7" dur="500"/>
                                        <p:tgtEl>
                                          <p:spTgt spid="819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926">
                                            <p:txEl>
                                              <p:pRg st="1" end="1"/>
                                            </p:txEl>
                                          </p:spTgt>
                                        </p:tgtEl>
                                        <p:attrNameLst>
                                          <p:attrName>style.visibility</p:attrName>
                                        </p:attrNameLst>
                                      </p:cBhvr>
                                      <p:to>
                                        <p:strVal val="visible"/>
                                      </p:to>
                                    </p:set>
                                    <p:animEffect transition="in" filter="dissolve">
                                      <p:cBhvr>
                                        <p:cTn id="12" dur="500"/>
                                        <p:tgtEl>
                                          <p:spTgt spid="81926">
                                            <p:txEl>
                                              <p:pRg st="1" end="1"/>
                                            </p:txEl>
                                          </p:spTgt>
                                        </p:tgtEl>
                                      </p:cBhvr>
                                    </p:animEffect>
                                  </p:childTnLst>
                                </p:cTn>
                              </p:par>
                            </p:childTnLst>
                          </p:cTn>
                        </p:par>
                        <p:par>
                          <p:cTn id="13" fill="hold" nodeType="afterGroup">
                            <p:stCondLst>
                              <p:cond delay="500"/>
                            </p:stCondLst>
                            <p:childTnLst>
                              <p:par>
                                <p:cTn id="14" presetID="22" presetClass="entr" presetSubtype="1" fill="hold" nodeType="afterEffect">
                                  <p:stCondLst>
                                    <p:cond delay="1000"/>
                                  </p:stCondLst>
                                  <p:childTnLst>
                                    <p:set>
                                      <p:cBhvr>
                                        <p:cTn id="15" dur="1" fill="hold">
                                          <p:stCondLst>
                                            <p:cond delay="0"/>
                                          </p:stCondLst>
                                        </p:cTn>
                                        <p:tgtEl>
                                          <p:spTgt spid="81934"/>
                                        </p:tgtEl>
                                        <p:attrNameLst>
                                          <p:attrName>style.visibility</p:attrName>
                                        </p:attrNameLst>
                                      </p:cBhvr>
                                      <p:to>
                                        <p:strVal val="visible"/>
                                      </p:to>
                                    </p:set>
                                    <p:animEffect transition="in" filter="wipe(up)">
                                      <p:cBhvr>
                                        <p:cTn id="16" dur="500"/>
                                        <p:tgtEl>
                                          <p:spTgt spid="81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050"/>
          <p:cNvSpPr>
            <a:spLocks noGrp="1" noChangeArrowheads="1"/>
          </p:cNvSpPr>
          <p:nvPr>
            <p:ph type="title"/>
          </p:nvPr>
        </p:nvSpPr>
        <p:spPr>
          <a:xfrm>
            <a:off x="6248400" y="381000"/>
            <a:ext cx="4038600" cy="2209800"/>
          </a:xfrm>
        </p:spPr>
        <p:txBody>
          <a:bodyPr>
            <a:normAutofit fontScale="90000"/>
          </a:bodyPr>
          <a:lstStyle/>
          <a:p>
            <a:r>
              <a:rPr lang="en-US" altLang="en-US" sz="4800" b="1"/>
              <a:t>The Standard Normal (</a:t>
            </a:r>
            <a:r>
              <a:rPr lang="en-US" altLang="en-US" sz="4800" b="1" i="1"/>
              <a:t>z</a:t>
            </a:r>
            <a:r>
              <a:rPr lang="en-US" altLang="en-US" sz="4800" b="1"/>
              <a:t>) Distribution</a:t>
            </a:r>
            <a:r>
              <a:rPr lang="en-US" altLang="en-US" b="1"/>
              <a:t> </a:t>
            </a:r>
          </a:p>
        </p:txBody>
      </p:sp>
      <p:pic>
        <p:nvPicPr>
          <p:cNvPr id="142339" name="Picture 2051"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42340" name="Rectangle 2052"/>
          <p:cNvSpPr>
            <a:spLocks noGrp="1" noChangeArrowheads="1"/>
          </p:cNvSpPr>
          <p:nvPr>
            <p:ph type="body" idx="1"/>
          </p:nvPr>
        </p:nvSpPr>
        <p:spPr>
          <a:xfrm>
            <a:off x="2209800" y="3276600"/>
            <a:ext cx="8077200" cy="3276600"/>
          </a:xfrm>
          <a:noFill/>
          <a:ln/>
        </p:spPr>
        <p:txBody>
          <a:bodyPr/>
          <a:lstStyle/>
          <a:p>
            <a:pPr>
              <a:lnSpc>
                <a:spcPct val="80000"/>
              </a:lnSpc>
            </a:pPr>
            <a:r>
              <a:rPr lang="en-US" altLang="en-US" sz="2800"/>
              <a:t>Mean = 0; Standard deviation = 1</a:t>
            </a:r>
          </a:p>
          <a:p>
            <a:pPr>
              <a:lnSpc>
                <a:spcPct val="80000"/>
              </a:lnSpc>
            </a:pPr>
            <a:r>
              <a:rPr lang="en-US" altLang="en-US" sz="2800"/>
              <a:t>When </a:t>
            </a:r>
            <a:r>
              <a:rPr lang="en-US" altLang="en-US" sz="2800" i="1"/>
              <a:t>x</a:t>
            </a:r>
            <a:r>
              <a:rPr lang="en-US" altLang="en-US" sz="2800"/>
              <a:t> = </a:t>
            </a:r>
            <a:r>
              <a:rPr lang="en-US" altLang="en-US" sz="2800">
                <a:latin typeface="Symbol" panose="05050102010706020507" pitchFamily="18" charset="2"/>
              </a:rPr>
              <a:t>m</a:t>
            </a:r>
            <a:r>
              <a:rPr lang="en-US" altLang="en-US" sz="2800"/>
              <a:t>, </a:t>
            </a:r>
            <a:r>
              <a:rPr lang="en-US" altLang="en-US" sz="2800" i="1"/>
              <a:t>z</a:t>
            </a:r>
            <a:r>
              <a:rPr lang="en-US" altLang="en-US" sz="2800"/>
              <a:t> = 0</a:t>
            </a:r>
          </a:p>
          <a:p>
            <a:pPr>
              <a:lnSpc>
                <a:spcPct val="80000"/>
              </a:lnSpc>
            </a:pPr>
            <a:r>
              <a:rPr lang="en-US" altLang="en-US" sz="2800"/>
              <a:t>Symmetric about </a:t>
            </a:r>
            <a:r>
              <a:rPr lang="en-US" altLang="en-US" sz="2800" i="1"/>
              <a:t>z</a:t>
            </a:r>
            <a:r>
              <a:rPr lang="en-US" altLang="en-US" sz="2800"/>
              <a:t> = 0</a:t>
            </a:r>
          </a:p>
          <a:p>
            <a:pPr>
              <a:lnSpc>
                <a:spcPct val="80000"/>
              </a:lnSpc>
            </a:pPr>
            <a:r>
              <a:rPr lang="en-US" altLang="en-US" sz="2800"/>
              <a:t>Values of </a:t>
            </a:r>
            <a:r>
              <a:rPr lang="en-US" altLang="en-US" sz="2800" i="1"/>
              <a:t>z</a:t>
            </a:r>
            <a:r>
              <a:rPr lang="en-US" altLang="en-US" sz="2800"/>
              <a:t> to the left of center are negative</a:t>
            </a:r>
          </a:p>
          <a:p>
            <a:pPr>
              <a:lnSpc>
                <a:spcPct val="80000"/>
              </a:lnSpc>
            </a:pPr>
            <a:r>
              <a:rPr lang="en-US" altLang="en-US" sz="2800"/>
              <a:t>Values of </a:t>
            </a:r>
            <a:r>
              <a:rPr lang="en-US" altLang="en-US" sz="2800" i="1"/>
              <a:t>z</a:t>
            </a:r>
            <a:r>
              <a:rPr lang="en-US" altLang="en-US" sz="2800"/>
              <a:t> to the right of center are positive</a:t>
            </a:r>
          </a:p>
          <a:p>
            <a:pPr>
              <a:lnSpc>
                <a:spcPct val="80000"/>
              </a:lnSpc>
            </a:pPr>
            <a:r>
              <a:rPr lang="en-US" altLang="en-US" sz="2800"/>
              <a:t>Total area under the curve is 1.</a:t>
            </a:r>
          </a:p>
          <a:p>
            <a:pPr>
              <a:lnSpc>
                <a:spcPct val="80000"/>
              </a:lnSpc>
            </a:pPr>
            <a:r>
              <a:rPr lang="en-US" altLang="en-US" sz="2800"/>
              <a:t>Areas on both sides of center equal .5</a:t>
            </a:r>
          </a:p>
        </p:txBody>
      </p:sp>
      <p:sp>
        <p:nvSpPr>
          <p:cNvPr id="142346" name="Rectangle 2058"/>
          <p:cNvSpPr>
            <a:spLocks noChangeArrowheads="1"/>
          </p:cNvSpPr>
          <p:nvPr/>
        </p:nvSpPr>
        <p:spPr bwMode="auto">
          <a:xfrm>
            <a:off x="2209800" y="228600"/>
            <a:ext cx="3733800" cy="2667000"/>
          </a:xfrm>
          <a:prstGeom prst="rect">
            <a:avLst/>
          </a:prstGeom>
          <a:solidFill>
            <a:srgbClr val="F0D27E"/>
          </a:solidFill>
          <a:ln w="28575">
            <a:solidFill>
              <a:srgbClr val="CC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42345" name="Picture 2057" descr="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81000"/>
            <a:ext cx="34925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337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340">
                                            <p:txEl>
                                              <p:pRg st="0" end="0"/>
                                            </p:txEl>
                                          </p:spTgt>
                                        </p:tgtEl>
                                        <p:attrNameLst>
                                          <p:attrName>style.visibility</p:attrName>
                                        </p:attrNameLst>
                                      </p:cBhvr>
                                      <p:to>
                                        <p:strVal val="visible"/>
                                      </p:to>
                                    </p:set>
                                    <p:animEffect transition="in" filter="wipe(left)">
                                      <p:cBhvr>
                                        <p:cTn id="7" dur="500"/>
                                        <p:tgtEl>
                                          <p:spTgt spid="1423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2340">
                                            <p:txEl>
                                              <p:pRg st="1" end="1"/>
                                            </p:txEl>
                                          </p:spTgt>
                                        </p:tgtEl>
                                        <p:attrNameLst>
                                          <p:attrName>style.visibility</p:attrName>
                                        </p:attrNameLst>
                                      </p:cBhvr>
                                      <p:to>
                                        <p:strVal val="visible"/>
                                      </p:to>
                                    </p:set>
                                    <p:animEffect transition="in" filter="wipe(left)">
                                      <p:cBhvr>
                                        <p:cTn id="12" dur="500"/>
                                        <p:tgtEl>
                                          <p:spTgt spid="14234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2340">
                                            <p:txEl>
                                              <p:pRg st="2" end="2"/>
                                            </p:txEl>
                                          </p:spTgt>
                                        </p:tgtEl>
                                        <p:attrNameLst>
                                          <p:attrName>style.visibility</p:attrName>
                                        </p:attrNameLst>
                                      </p:cBhvr>
                                      <p:to>
                                        <p:strVal val="visible"/>
                                      </p:to>
                                    </p:set>
                                    <p:animEffect transition="in" filter="wipe(left)">
                                      <p:cBhvr>
                                        <p:cTn id="17" dur="500"/>
                                        <p:tgtEl>
                                          <p:spTgt spid="14234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2340">
                                            <p:txEl>
                                              <p:pRg st="3" end="3"/>
                                            </p:txEl>
                                          </p:spTgt>
                                        </p:tgtEl>
                                        <p:attrNameLst>
                                          <p:attrName>style.visibility</p:attrName>
                                        </p:attrNameLst>
                                      </p:cBhvr>
                                      <p:to>
                                        <p:strVal val="visible"/>
                                      </p:to>
                                    </p:set>
                                    <p:animEffect transition="in" filter="wipe(left)">
                                      <p:cBhvr>
                                        <p:cTn id="22" dur="500"/>
                                        <p:tgtEl>
                                          <p:spTgt spid="14234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2340">
                                            <p:txEl>
                                              <p:pRg st="4" end="4"/>
                                            </p:txEl>
                                          </p:spTgt>
                                        </p:tgtEl>
                                        <p:attrNameLst>
                                          <p:attrName>style.visibility</p:attrName>
                                        </p:attrNameLst>
                                      </p:cBhvr>
                                      <p:to>
                                        <p:strVal val="visible"/>
                                      </p:to>
                                    </p:set>
                                    <p:animEffect transition="in" filter="wipe(left)">
                                      <p:cBhvr>
                                        <p:cTn id="27" dur="500"/>
                                        <p:tgtEl>
                                          <p:spTgt spid="14234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2340">
                                            <p:txEl>
                                              <p:pRg st="5" end="5"/>
                                            </p:txEl>
                                          </p:spTgt>
                                        </p:tgtEl>
                                        <p:attrNameLst>
                                          <p:attrName>style.visibility</p:attrName>
                                        </p:attrNameLst>
                                      </p:cBhvr>
                                      <p:to>
                                        <p:strVal val="visible"/>
                                      </p:to>
                                    </p:set>
                                    <p:animEffect transition="in" filter="wipe(left)">
                                      <p:cBhvr>
                                        <p:cTn id="32" dur="500"/>
                                        <p:tgtEl>
                                          <p:spTgt spid="14234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2340">
                                            <p:txEl>
                                              <p:pRg st="6" end="6"/>
                                            </p:txEl>
                                          </p:spTgt>
                                        </p:tgtEl>
                                        <p:attrNameLst>
                                          <p:attrName>style.visibility</p:attrName>
                                        </p:attrNameLst>
                                      </p:cBhvr>
                                      <p:to>
                                        <p:strVal val="visible"/>
                                      </p:to>
                                    </p:set>
                                    <p:animEffect transition="in" filter="wipe(left)">
                                      <p:cBhvr>
                                        <p:cTn id="37" dur="500"/>
                                        <p:tgtEl>
                                          <p:spTgt spid="1423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3048000" y="0"/>
            <a:ext cx="5486400" cy="1295400"/>
          </a:xfrm>
        </p:spPr>
        <p:txBody>
          <a:bodyPr/>
          <a:lstStyle/>
          <a:p>
            <a:r>
              <a:rPr lang="en-US" altLang="en-US" b="1"/>
              <a:t>Using Table 3</a:t>
            </a:r>
          </a:p>
        </p:txBody>
      </p:sp>
      <p:pic>
        <p:nvPicPr>
          <p:cNvPr id="113667" name="Picture 3"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13668" name="Text Box 4"/>
          <p:cNvSpPr txBox="1">
            <a:spLocks noChangeArrowheads="1"/>
          </p:cNvSpPr>
          <p:nvPr/>
        </p:nvSpPr>
        <p:spPr bwMode="auto">
          <a:xfrm>
            <a:off x="2133600" y="1189039"/>
            <a:ext cx="8305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800"/>
              <a:t>The four digit probability in a particular row and column of Table 3 gives the area under the standard normal curve </a:t>
            </a:r>
            <a:r>
              <a:rPr lang="en-US" altLang="en-US" sz="2800">
                <a:solidFill>
                  <a:srgbClr val="CC0066"/>
                </a:solidFill>
              </a:rPr>
              <a:t>between 0 and a positive value </a:t>
            </a:r>
            <a:r>
              <a:rPr lang="en-US" altLang="en-US" sz="2800" i="1">
                <a:solidFill>
                  <a:srgbClr val="CC0066"/>
                </a:solidFill>
              </a:rPr>
              <a:t>z</a:t>
            </a:r>
            <a:r>
              <a:rPr lang="en-US" altLang="en-US" sz="2800" i="1"/>
              <a:t>. </a:t>
            </a:r>
            <a:r>
              <a:rPr lang="en-US" altLang="en-US" sz="2800"/>
              <a:t>This is enough because the standard normal curve is symmetric</a:t>
            </a:r>
            <a:r>
              <a:rPr lang="en-US" altLang="en-US" sz="2800" i="1"/>
              <a:t>.</a:t>
            </a:r>
            <a:endParaRPr lang="en-US" altLang="en-US" sz="2800"/>
          </a:p>
        </p:txBody>
      </p:sp>
      <p:pic>
        <p:nvPicPr>
          <p:cNvPr id="113729" name="Picture 65" descr="p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048000"/>
            <a:ext cx="4572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040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Effect transition="in" filter="wipe(up)">
                                      <p:cBhvr>
                                        <p:cTn id="7" dur="500"/>
                                        <p:tgtEl>
                                          <p:spTgt spid="113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6" name="Text Box 4"/>
          <p:cNvSpPr txBox="1">
            <a:spLocks noChangeArrowheads="1"/>
          </p:cNvSpPr>
          <p:nvPr/>
        </p:nvSpPr>
        <p:spPr bwMode="auto">
          <a:xfrm>
            <a:off x="2133600" y="838200"/>
            <a:ext cx="8305800" cy="2255838"/>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l">
              <a:buFont typeface="Wingdings" panose="05000000000000000000" pitchFamily="2" charset="2"/>
              <a:buChar char="ü"/>
            </a:pPr>
            <a:r>
              <a:rPr lang="en-US" altLang="en-US" sz="2800"/>
              <a:t>To find an area between 0 and a positive z-value, read directly from the table</a:t>
            </a:r>
          </a:p>
          <a:p>
            <a:pPr algn="l">
              <a:buFont typeface="Wingdings" panose="05000000000000000000" pitchFamily="2" charset="2"/>
              <a:buChar char="ü"/>
            </a:pPr>
            <a:r>
              <a:rPr lang="en-US" altLang="en-US" sz="2800"/>
              <a:t>Use properties of standard normal curve and other probability rules to find other areas</a:t>
            </a:r>
          </a:p>
          <a:p>
            <a:pPr algn="l">
              <a:buFont typeface="Wingdings" panose="05000000000000000000" pitchFamily="2" charset="2"/>
              <a:buChar char="ü"/>
            </a:pPr>
            <a:endParaRPr lang="en-US" altLang="en-US" sz="2800"/>
          </a:p>
        </p:txBody>
      </p:sp>
      <p:sp>
        <p:nvSpPr>
          <p:cNvPr id="161794" name="Rectangle 2"/>
          <p:cNvSpPr>
            <a:spLocks noGrp="1" noChangeArrowheads="1"/>
          </p:cNvSpPr>
          <p:nvPr>
            <p:ph type="title"/>
          </p:nvPr>
        </p:nvSpPr>
        <p:spPr>
          <a:xfrm>
            <a:off x="4267200" y="0"/>
            <a:ext cx="5334000" cy="762000"/>
          </a:xfrm>
        </p:spPr>
        <p:txBody>
          <a:bodyPr/>
          <a:lstStyle/>
          <a:p>
            <a:r>
              <a:rPr lang="en-US" altLang="en-US" sz="3600" b="1"/>
              <a:t>Using Table 3</a:t>
            </a:r>
          </a:p>
        </p:txBody>
      </p:sp>
      <p:pic>
        <p:nvPicPr>
          <p:cNvPr id="161795" name="Picture 3"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61820" name="Rectangle 28"/>
          <p:cNvSpPr>
            <a:spLocks noGrp="1" noChangeArrowheads="1"/>
          </p:cNvSpPr>
          <p:nvPr>
            <p:ph type="body" idx="1"/>
          </p:nvPr>
        </p:nvSpPr>
        <p:spPr>
          <a:xfrm>
            <a:off x="2286000" y="3200400"/>
            <a:ext cx="8229600" cy="3276600"/>
          </a:xfrm>
          <a:noFill/>
          <a:ln/>
        </p:spPr>
        <p:txBody>
          <a:bodyPr/>
          <a:lstStyle/>
          <a:p>
            <a:pPr marL="0" indent="0">
              <a:buNone/>
            </a:pPr>
            <a:r>
              <a:rPr lang="en-US" altLang="en-US" sz="2800"/>
              <a:t>P(0&lt;z&lt;1.96) = .4750</a:t>
            </a:r>
          </a:p>
          <a:p>
            <a:pPr marL="0" indent="0">
              <a:buNone/>
            </a:pPr>
            <a:r>
              <a:rPr lang="en-US" altLang="en-US" sz="2800"/>
              <a:t>P(-1.96&lt;z&lt;0)= P(0&lt;z&lt;1.96)=.4750</a:t>
            </a:r>
          </a:p>
          <a:p>
            <a:pPr marL="0" indent="0">
              <a:buNone/>
            </a:pPr>
            <a:r>
              <a:rPr lang="en-US" altLang="en-US" sz="2800"/>
              <a:t>P(z&lt;1.96)=P(z&lt;0)+ P(0&lt;z&lt;1.96)=.5+.4750=.9750</a:t>
            </a:r>
          </a:p>
          <a:p>
            <a:pPr marL="0" indent="0">
              <a:buNone/>
            </a:pPr>
            <a:r>
              <a:rPr lang="en-US" altLang="en-US" sz="2800"/>
              <a:t>P(z&lt;-1.96)=P(z&gt;1.96)=.5-.4750=.0250</a:t>
            </a:r>
          </a:p>
          <a:p>
            <a:pPr marL="0" indent="0">
              <a:buNone/>
            </a:pPr>
            <a:r>
              <a:rPr lang="en-US" altLang="en-US" sz="2800"/>
              <a:t>P(-1.96&lt;z&lt;1.96)=P(z&lt;1.96)-P(z&lt;-1.96)</a:t>
            </a:r>
          </a:p>
          <a:p>
            <a:pPr marL="0" indent="0">
              <a:buNone/>
            </a:pPr>
            <a:r>
              <a:rPr lang="en-US" altLang="en-US" sz="2800"/>
              <a:t>                           =.9750-.0250=.9500</a:t>
            </a:r>
          </a:p>
        </p:txBody>
      </p:sp>
      <p:pic>
        <p:nvPicPr>
          <p:cNvPr id="161822" name="Picture 30" descr="p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6363" y="2622281"/>
            <a:ext cx="2664854" cy="2220712"/>
          </a:xfrm>
          <a:prstGeom prst="rect">
            <a:avLst/>
          </a:prstGeom>
          <a:noFill/>
          <a:extLst>
            <a:ext uri="{909E8E84-426E-40DD-AFC4-6F175D3DCCD1}">
              <a14:hiddenFill xmlns:a14="http://schemas.microsoft.com/office/drawing/2010/main">
                <a:solidFill>
                  <a:srgbClr val="FFFFFF"/>
                </a:solidFill>
              </a14:hiddenFill>
            </a:ext>
          </a:extLst>
        </p:spPr>
      </p:pic>
      <p:pic>
        <p:nvPicPr>
          <p:cNvPr id="161823" name="Picture 31" descr="p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4783" y="4385972"/>
            <a:ext cx="2966434" cy="2472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427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1796">
                                            <p:bg/>
                                          </p:spTgt>
                                        </p:tgtEl>
                                        <p:attrNameLst>
                                          <p:attrName>style.visibility</p:attrName>
                                        </p:attrNameLst>
                                      </p:cBhvr>
                                      <p:to>
                                        <p:strVal val="visible"/>
                                      </p:to>
                                    </p:set>
                                    <p:animEffect transition="in" filter="wipe(up)">
                                      <p:cBhvr>
                                        <p:cTn id="7" dur="500"/>
                                        <p:tgtEl>
                                          <p:spTgt spid="161796">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1796">
                                            <p:txEl>
                                              <p:pRg st="0" end="0"/>
                                            </p:txEl>
                                          </p:spTgt>
                                        </p:tgtEl>
                                        <p:attrNameLst>
                                          <p:attrName>style.visibility</p:attrName>
                                        </p:attrNameLst>
                                      </p:cBhvr>
                                      <p:to>
                                        <p:strVal val="visible"/>
                                      </p:to>
                                    </p:set>
                                    <p:animEffect transition="in" filter="wipe(up)">
                                      <p:cBhvr>
                                        <p:cTn id="12" dur="500"/>
                                        <p:tgtEl>
                                          <p:spTgt spid="16179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1796">
                                            <p:txEl>
                                              <p:pRg st="1" end="1"/>
                                            </p:txEl>
                                          </p:spTgt>
                                        </p:tgtEl>
                                        <p:attrNameLst>
                                          <p:attrName>style.visibility</p:attrName>
                                        </p:attrNameLst>
                                      </p:cBhvr>
                                      <p:to>
                                        <p:strVal val="visible"/>
                                      </p:to>
                                    </p:set>
                                    <p:animEffect transition="in" filter="wipe(up)">
                                      <p:cBhvr>
                                        <p:cTn id="17" dur="500"/>
                                        <p:tgtEl>
                                          <p:spTgt spid="16179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161820">
                                            <p:txEl>
                                              <p:pRg st="0" end="0"/>
                                            </p:txEl>
                                          </p:spTgt>
                                        </p:tgtEl>
                                        <p:attrNameLst>
                                          <p:attrName>style.visibility</p:attrName>
                                        </p:attrNameLst>
                                      </p:cBhvr>
                                      <p:to>
                                        <p:strVal val="visible"/>
                                      </p:to>
                                    </p:set>
                                    <p:anim calcmode="lin" valueType="num">
                                      <p:cBhvr additive="base">
                                        <p:cTn id="22" dur="500" fill="hold"/>
                                        <p:tgtEl>
                                          <p:spTgt spid="161820">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618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161820">
                                            <p:txEl>
                                              <p:pRg st="1" end="1"/>
                                            </p:txEl>
                                          </p:spTgt>
                                        </p:tgtEl>
                                        <p:attrNameLst>
                                          <p:attrName>style.visibility</p:attrName>
                                        </p:attrNameLst>
                                      </p:cBhvr>
                                      <p:to>
                                        <p:strVal val="visible"/>
                                      </p:to>
                                    </p:set>
                                    <p:anim calcmode="lin" valueType="num">
                                      <p:cBhvr additive="base">
                                        <p:cTn id="28" dur="500" fill="hold"/>
                                        <p:tgtEl>
                                          <p:spTgt spid="161820">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61820">
                                            <p:txEl>
                                              <p:pRg st="1" end="1"/>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61822"/>
                                        </p:tgtEl>
                                        <p:attrNameLst>
                                          <p:attrName>style.visibility</p:attrName>
                                        </p:attrNameLst>
                                      </p:cBhvr>
                                      <p:to>
                                        <p:strVal val="visible"/>
                                      </p:to>
                                    </p:set>
                                    <p:anim calcmode="lin" valueType="num">
                                      <p:cBhvr additive="base">
                                        <p:cTn id="32" dur="500" fill="hold"/>
                                        <p:tgtEl>
                                          <p:spTgt spid="161822"/>
                                        </p:tgtEl>
                                        <p:attrNameLst>
                                          <p:attrName>ppt_x</p:attrName>
                                        </p:attrNameLst>
                                      </p:cBhvr>
                                      <p:tavLst>
                                        <p:tav tm="0">
                                          <p:val>
                                            <p:strVal val="#ppt_x"/>
                                          </p:val>
                                        </p:tav>
                                        <p:tav tm="100000">
                                          <p:val>
                                            <p:strVal val="#ppt_x"/>
                                          </p:val>
                                        </p:tav>
                                      </p:tavLst>
                                    </p:anim>
                                    <p:anim calcmode="lin" valueType="num">
                                      <p:cBhvr additive="base">
                                        <p:cTn id="33" dur="500" fill="hold"/>
                                        <p:tgtEl>
                                          <p:spTgt spid="161822"/>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161820">
                                            <p:txEl>
                                              <p:pRg st="2" end="2"/>
                                            </p:txEl>
                                          </p:spTgt>
                                        </p:tgtEl>
                                        <p:attrNameLst>
                                          <p:attrName>style.visibility</p:attrName>
                                        </p:attrNameLst>
                                      </p:cBhvr>
                                      <p:to>
                                        <p:strVal val="visible"/>
                                      </p:to>
                                    </p:set>
                                    <p:anim calcmode="lin" valueType="num">
                                      <p:cBhvr additive="base">
                                        <p:cTn id="38" dur="500" fill="hold"/>
                                        <p:tgtEl>
                                          <p:spTgt spid="161820">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61820">
                                            <p:txEl>
                                              <p:pRg st="2" end="2"/>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61823"/>
                                        </p:tgtEl>
                                        <p:attrNameLst>
                                          <p:attrName>style.visibility</p:attrName>
                                        </p:attrNameLst>
                                      </p:cBhvr>
                                      <p:to>
                                        <p:strVal val="visible"/>
                                      </p:to>
                                    </p:set>
                                    <p:anim calcmode="lin" valueType="num">
                                      <p:cBhvr additive="base">
                                        <p:cTn id="42" dur="500" fill="hold"/>
                                        <p:tgtEl>
                                          <p:spTgt spid="161823"/>
                                        </p:tgtEl>
                                        <p:attrNameLst>
                                          <p:attrName>ppt_x</p:attrName>
                                        </p:attrNameLst>
                                      </p:cBhvr>
                                      <p:tavLst>
                                        <p:tav tm="0">
                                          <p:val>
                                            <p:strVal val="#ppt_x"/>
                                          </p:val>
                                        </p:tav>
                                        <p:tav tm="100000">
                                          <p:val>
                                            <p:strVal val="#ppt_x"/>
                                          </p:val>
                                        </p:tav>
                                      </p:tavLst>
                                    </p:anim>
                                    <p:anim calcmode="lin" valueType="num">
                                      <p:cBhvr additive="base">
                                        <p:cTn id="43" dur="500" fill="hold"/>
                                        <p:tgtEl>
                                          <p:spTgt spid="161823"/>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161820">
                                            <p:txEl>
                                              <p:pRg st="3" end="3"/>
                                            </p:txEl>
                                          </p:spTgt>
                                        </p:tgtEl>
                                        <p:attrNameLst>
                                          <p:attrName>style.visibility</p:attrName>
                                        </p:attrNameLst>
                                      </p:cBhvr>
                                      <p:to>
                                        <p:strVal val="visible"/>
                                      </p:to>
                                    </p:set>
                                    <p:anim calcmode="lin" valueType="num">
                                      <p:cBhvr additive="base">
                                        <p:cTn id="48" dur="500" fill="hold"/>
                                        <p:tgtEl>
                                          <p:spTgt spid="161820">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618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nodeType="clickEffect">
                                  <p:stCondLst>
                                    <p:cond delay="0"/>
                                  </p:stCondLst>
                                  <p:childTnLst>
                                    <p:set>
                                      <p:cBhvr>
                                        <p:cTn id="53" dur="1" fill="hold">
                                          <p:stCondLst>
                                            <p:cond delay="0"/>
                                          </p:stCondLst>
                                        </p:cTn>
                                        <p:tgtEl>
                                          <p:spTgt spid="161820">
                                            <p:txEl>
                                              <p:pRg st="4" end="4"/>
                                            </p:txEl>
                                          </p:spTgt>
                                        </p:tgtEl>
                                        <p:attrNameLst>
                                          <p:attrName>style.visibility</p:attrName>
                                        </p:attrNameLst>
                                      </p:cBhvr>
                                      <p:to>
                                        <p:strVal val="visible"/>
                                      </p:to>
                                    </p:set>
                                    <p:anim calcmode="lin" valueType="num">
                                      <p:cBhvr additive="base">
                                        <p:cTn id="54" dur="500" fill="hold"/>
                                        <p:tgtEl>
                                          <p:spTgt spid="161820">
                                            <p:txEl>
                                              <p:pRg st="4" end="4"/>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61820">
                                            <p:txEl>
                                              <p:pRg st="4" end="4"/>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161820">
                                            <p:txEl>
                                              <p:pRg st="5" end="5"/>
                                            </p:txEl>
                                          </p:spTgt>
                                        </p:tgtEl>
                                        <p:attrNameLst>
                                          <p:attrName>style.visibility</p:attrName>
                                        </p:attrNameLst>
                                      </p:cBhvr>
                                      <p:to>
                                        <p:strVal val="visible"/>
                                      </p:to>
                                    </p:set>
                                    <p:anim calcmode="lin" valueType="num">
                                      <p:cBhvr additive="base">
                                        <p:cTn id="58" dur="500" fill="hold"/>
                                        <p:tgtEl>
                                          <p:spTgt spid="161820">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6182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build="p"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96" name="Text Box 12"/>
          <p:cNvSpPr txBox="1">
            <a:spLocks noChangeArrowheads="1"/>
          </p:cNvSpPr>
          <p:nvPr/>
        </p:nvSpPr>
        <p:spPr bwMode="auto">
          <a:xfrm>
            <a:off x="2438400" y="4267200"/>
            <a:ext cx="7696200" cy="15811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lvl1pPr marL="457200" indent="-457200" algn="l">
              <a:defRPr sz="2400">
                <a:solidFill>
                  <a:schemeClr val="tx1"/>
                </a:solidFill>
                <a:latin typeface="Times New Roman" panose="02020603050405020304" pitchFamily="18" charset="0"/>
              </a:defRPr>
            </a:lvl1pPr>
            <a:lvl2pPr marL="914400" indent="-457200" algn="l">
              <a:defRPr sz="2400">
                <a:solidFill>
                  <a:schemeClr val="tx1"/>
                </a:solidFill>
                <a:latin typeface="Times New Roman" panose="02020603050405020304" pitchFamily="18" charset="0"/>
              </a:defRPr>
            </a:lvl2pPr>
            <a:lvl3pPr marL="1371600" indent="-457200" algn="l">
              <a:defRPr sz="2400">
                <a:solidFill>
                  <a:schemeClr val="tx1"/>
                </a:solidFill>
                <a:latin typeface="Times New Roman" panose="02020603050405020304" pitchFamily="18" charset="0"/>
              </a:defRPr>
            </a:lvl3pPr>
            <a:lvl4pPr marL="1828800" indent="-457200" algn="l">
              <a:defRPr sz="2400">
                <a:solidFill>
                  <a:schemeClr val="tx1"/>
                </a:solidFill>
                <a:latin typeface="Times New Roman" panose="02020603050405020304" pitchFamily="18" charset="0"/>
              </a:defRPr>
            </a:lvl4pPr>
            <a:lvl5pPr marL="2286000" indent="-457200" algn="l">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buFont typeface="Wingdings" panose="05000000000000000000" pitchFamily="2" charset="2"/>
              <a:buAutoNum type="arabicPeriod"/>
            </a:pPr>
            <a:r>
              <a:rPr lang="en-US" altLang="en-US">
                <a:solidFill>
                  <a:srgbClr val="333333"/>
                </a:solidFill>
                <a:sym typeface="Symbol" panose="05050102010706020507" pitchFamily="18" charset="2"/>
              </a:rPr>
              <a:t>Look for the four digit area closest to .4750 in Table 3. </a:t>
            </a:r>
          </a:p>
          <a:p>
            <a:pPr>
              <a:spcBef>
                <a:spcPct val="50000"/>
              </a:spcBef>
              <a:buFont typeface="Wingdings" panose="05000000000000000000" pitchFamily="2" charset="2"/>
              <a:buAutoNum type="arabicPeriod"/>
            </a:pPr>
            <a:r>
              <a:rPr lang="en-US" altLang="en-US">
                <a:solidFill>
                  <a:srgbClr val="333333"/>
                </a:solidFill>
                <a:sym typeface="Symbol" panose="05050102010706020507" pitchFamily="18" charset="2"/>
              </a:rPr>
              <a:t>What row and column does this value correspond to?</a:t>
            </a:r>
          </a:p>
          <a:p>
            <a:pPr>
              <a:spcBef>
                <a:spcPct val="50000"/>
              </a:spcBef>
              <a:buFont typeface="Wingdings" panose="05000000000000000000" pitchFamily="2" charset="2"/>
              <a:buNone/>
            </a:pPr>
            <a:endParaRPr lang="en-US" altLang="en-US">
              <a:solidFill>
                <a:srgbClr val="333333"/>
              </a:solidFill>
              <a:sym typeface="Symbol" panose="05050102010706020507" pitchFamily="18" charset="2"/>
            </a:endParaRPr>
          </a:p>
        </p:txBody>
      </p:sp>
      <p:sp>
        <p:nvSpPr>
          <p:cNvPr id="144387" name="Rectangle 3"/>
          <p:cNvSpPr>
            <a:spLocks noGrp="1" noChangeArrowheads="1"/>
          </p:cNvSpPr>
          <p:nvPr>
            <p:ph type="title"/>
          </p:nvPr>
        </p:nvSpPr>
        <p:spPr>
          <a:xfrm>
            <a:off x="2362200" y="228600"/>
            <a:ext cx="5943600" cy="1295400"/>
          </a:xfrm>
        </p:spPr>
        <p:txBody>
          <a:bodyPr/>
          <a:lstStyle/>
          <a:p>
            <a:r>
              <a:rPr lang="en-US" altLang="en-US" sz="4800" b="1"/>
              <a:t>Working Backwards</a:t>
            </a:r>
          </a:p>
        </p:txBody>
      </p:sp>
      <p:pic>
        <p:nvPicPr>
          <p:cNvPr id="144388" name="Picture 4"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44389" name="Text Box 5"/>
          <p:cNvSpPr txBox="1">
            <a:spLocks noChangeArrowheads="1"/>
          </p:cNvSpPr>
          <p:nvPr/>
        </p:nvSpPr>
        <p:spPr bwMode="auto">
          <a:xfrm>
            <a:off x="2438400" y="1752601"/>
            <a:ext cx="7924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800"/>
              <a:t>Often we know the area and want to find the z-value that gives the area.</a:t>
            </a:r>
          </a:p>
          <a:p>
            <a:pPr algn="l"/>
            <a:endParaRPr lang="en-US" altLang="en-US" sz="2800"/>
          </a:p>
          <a:p>
            <a:pPr algn="l"/>
            <a:r>
              <a:rPr lang="en-US" altLang="en-US" sz="2800"/>
              <a:t>Example: Find the value of a positive </a:t>
            </a:r>
            <a:r>
              <a:rPr lang="en-US" altLang="en-US" sz="2800" i="1"/>
              <a:t>z </a:t>
            </a:r>
            <a:r>
              <a:rPr lang="en-US" altLang="en-US" sz="2800"/>
              <a:t>that has area .4750 between 0 and </a:t>
            </a:r>
            <a:r>
              <a:rPr lang="en-US" altLang="en-US" sz="2800" i="1"/>
              <a:t>z</a:t>
            </a:r>
            <a:r>
              <a:rPr lang="en-US" altLang="en-US" sz="2800"/>
              <a:t>.</a:t>
            </a:r>
          </a:p>
        </p:txBody>
      </p:sp>
      <p:grpSp>
        <p:nvGrpSpPr>
          <p:cNvPr id="144397" name="Group 13"/>
          <p:cNvGrpSpPr>
            <a:grpSpLocks/>
          </p:cNvGrpSpPr>
          <p:nvPr/>
        </p:nvGrpSpPr>
        <p:grpSpPr bwMode="auto">
          <a:xfrm>
            <a:off x="8534400" y="152400"/>
            <a:ext cx="1676400" cy="1066800"/>
            <a:chOff x="432" y="528"/>
            <a:chExt cx="1056" cy="672"/>
          </a:xfrm>
        </p:grpSpPr>
        <p:sp>
          <p:nvSpPr>
            <p:cNvPr id="144398" name="Rectangle 14"/>
            <p:cNvSpPr>
              <a:spLocks noChangeArrowheads="1"/>
            </p:cNvSpPr>
            <p:nvPr/>
          </p:nvSpPr>
          <p:spPr bwMode="auto">
            <a:xfrm>
              <a:off x="432" y="528"/>
              <a:ext cx="1056" cy="672"/>
            </a:xfrm>
            <a:prstGeom prst="rect">
              <a:avLst/>
            </a:prstGeom>
            <a:solidFill>
              <a:srgbClr val="F0D27E"/>
            </a:solidFill>
            <a:ln w="28575">
              <a:solidFill>
                <a:srgbClr val="CC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44399" name="Picture 15" descr="curv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 y="576"/>
              <a:ext cx="960" cy="571"/>
            </a:xfrm>
            <a:prstGeom prst="rect">
              <a:avLst/>
            </a:prstGeom>
            <a:noFill/>
            <a:extLst>
              <a:ext uri="{909E8E84-426E-40DD-AFC4-6F175D3DCCD1}">
                <a14:hiddenFill xmlns:a14="http://schemas.microsoft.com/office/drawing/2010/main">
                  <a:solidFill>
                    <a:srgbClr val="FFFFFF"/>
                  </a:solidFill>
                </a14:hiddenFill>
              </a:ext>
            </a:extLst>
          </p:spPr>
        </p:pic>
      </p:grpSp>
      <p:sp>
        <p:nvSpPr>
          <p:cNvPr id="144420" name="Text Box 36"/>
          <p:cNvSpPr txBox="1">
            <a:spLocks noChangeArrowheads="1"/>
          </p:cNvSpPr>
          <p:nvPr/>
        </p:nvSpPr>
        <p:spPr bwMode="auto">
          <a:xfrm>
            <a:off x="2438400" y="5257800"/>
            <a:ext cx="12394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   </a:t>
            </a:r>
            <a:r>
              <a:rPr lang="en-US" altLang="en-US" i="1">
                <a:solidFill>
                  <a:srgbClr val="333333"/>
                </a:solidFill>
                <a:sym typeface="Symbol" panose="05050102010706020507" pitchFamily="18" charset="2"/>
              </a:rPr>
              <a:t>z</a:t>
            </a:r>
            <a:r>
              <a:rPr lang="en-US" altLang="en-US">
                <a:solidFill>
                  <a:srgbClr val="333333"/>
                </a:solidFill>
                <a:sym typeface="Symbol" panose="05050102010706020507" pitchFamily="18" charset="2"/>
              </a:rPr>
              <a:t> = 1.96</a:t>
            </a:r>
          </a:p>
        </p:txBody>
      </p:sp>
    </p:spTree>
    <p:extLst>
      <p:ext uri="{BB962C8B-B14F-4D97-AF65-F5344CB8AC3E}">
        <p14:creationId xmlns:p14="http://schemas.microsoft.com/office/powerpoint/2010/main" val="1000201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396">
                                            <p:bg/>
                                          </p:spTgt>
                                        </p:tgtEl>
                                        <p:attrNameLst>
                                          <p:attrName>style.visibility</p:attrName>
                                        </p:attrNameLst>
                                      </p:cBhvr>
                                      <p:to>
                                        <p:strVal val="visible"/>
                                      </p:to>
                                    </p:set>
                                    <p:animEffect transition="in" filter="wipe(left)">
                                      <p:cBhvr>
                                        <p:cTn id="7" dur="500"/>
                                        <p:tgtEl>
                                          <p:spTgt spid="144396">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396">
                                            <p:txEl>
                                              <p:pRg st="0" end="0"/>
                                            </p:txEl>
                                          </p:spTgt>
                                        </p:tgtEl>
                                        <p:attrNameLst>
                                          <p:attrName>style.visibility</p:attrName>
                                        </p:attrNameLst>
                                      </p:cBhvr>
                                      <p:to>
                                        <p:strVal val="visible"/>
                                      </p:to>
                                    </p:set>
                                    <p:animEffect transition="in" filter="wipe(left)">
                                      <p:cBhvr>
                                        <p:cTn id="12" dur="500"/>
                                        <p:tgtEl>
                                          <p:spTgt spid="14439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4396">
                                            <p:txEl>
                                              <p:pRg st="1" end="1"/>
                                            </p:txEl>
                                          </p:spTgt>
                                        </p:tgtEl>
                                        <p:attrNameLst>
                                          <p:attrName>style.visibility</p:attrName>
                                        </p:attrNameLst>
                                      </p:cBhvr>
                                      <p:to>
                                        <p:strVal val="visible"/>
                                      </p:to>
                                    </p:set>
                                    <p:animEffect transition="in" filter="wipe(left)">
                                      <p:cBhvr>
                                        <p:cTn id="17" dur="500"/>
                                        <p:tgtEl>
                                          <p:spTgt spid="14439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4420"/>
                                        </p:tgtEl>
                                        <p:attrNameLst>
                                          <p:attrName>style.visibility</p:attrName>
                                        </p:attrNameLst>
                                      </p:cBhvr>
                                      <p:to>
                                        <p:strVal val="visible"/>
                                      </p:to>
                                    </p:set>
                                    <p:animEffect transition="in" filter="wipe(left)">
                                      <p:cBhvr>
                                        <p:cTn id="22" dur="500"/>
                                        <p:tgtEl>
                                          <p:spTgt spid="144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6" grpId="0" build="p" animBg="1" autoUpdateAnimBg="0"/>
      <p:bldP spid="14442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2209800" y="228600"/>
            <a:ext cx="7772400" cy="1143000"/>
          </a:xfrm>
        </p:spPr>
        <p:txBody>
          <a:bodyPr/>
          <a:lstStyle/>
          <a:p>
            <a:r>
              <a:rPr lang="en-US" altLang="en-US" sz="4800"/>
              <a:t>Example</a:t>
            </a:r>
          </a:p>
        </p:txBody>
      </p:sp>
      <p:sp>
        <p:nvSpPr>
          <p:cNvPr id="189449" name="Rectangle 9"/>
          <p:cNvSpPr>
            <a:spLocks noChangeArrowheads="1"/>
          </p:cNvSpPr>
          <p:nvPr/>
        </p:nvSpPr>
        <p:spPr bwMode="auto">
          <a:xfrm>
            <a:off x="2286000" y="1524000"/>
            <a:ext cx="7086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en-US" sz="2800"/>
              <a:t>P(z&lt;?) = .75</a:t>
            </a:r>
          </a:p>
          <a:p>
            <a:pPr algn="l">
              <a:spcBef>
                <a:spcPct val="20000"/>
              </a:spcBef>
            </a:pPr>
            <a:r>
              <a:rPr lang="en-US" altLang="en-US" sz="2800"/>
              <a:t>P(z&lt;?)=P(z&lt;0)+P(0&lt;z&lt;?)=.5+P(0&lt;z&lt;?)=.75</a:t>
            </a:r>
          </a:p>
          <a:p>
            <a:pPr algn="l">
              <a:spcBef>
                <a:spcPct val="20000"/>
              </a:spcBef>
            </a:pPr>
            <a:r>
              <a:rPr lang="en-US" altLang="en-US" sz="2800"/>
              <a:t>P(0&lt;z&lt;?)=.25</a:t>
            </a:r>
          </a:p>
          <a:p>
            <a:pPr algn="l">
              <a:spcBef>
                <a:spcPct val="20000"/>
              </a:spcBef>
            </a:pPr>
            <a:r>
              <a:rPr lang="en-US" altLang="en-US" sz="2800"/>
              <a:t>z = .67</a:t>
            </a:r>
          </a:p>
        </p:txBody>
      </p:sp>
      <p:sp>
        <p:nvSpPr>
          <p:cNvPr id="189450" name="Text Box 10"/>
          <p:cNvSpPr txBox="1">
            <a:spLocks noChangeArrowheads="1"/>
          </p:cNvSpPr>
          <p:nvPr/>
        </p:nvSpPr>
        <p:spPr bwMode="auto">
          <a:xfrm>
            <a:off x="2590800" y="3886200"/>
            <a:ext cx="6477000" cy="1189038"/>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l">
              <a:spcBef>
                <a:spcPct val="50000"/>
              </a:spcBef>
              <a:buFont typeface="Wingdings" panose="05000000000000000000" pitchFamily="2" charset="2"/>
              <a:buNone/>
            </a:pPr>
            <a:r>
              <a:rPr lang="en-US" altLang="en-US" sz="2800">
                <a:solidFill>
                  <a:srgbClr val="333333"/>
                </a:solidFill>
                <a:sym typeface="Symbol" panose="05050102010706020507" pitchFamily="18" charset="2"/>
              </a:rPr>
              <a:t>What percentile does this value represent?</a:t>
            </a:r>
          </a:p>
          <a:p>
            <a:pPr algn="l">
              <a:spcBef>
                <a:spcPct val="50000"/>
              </a:spcBef>
              <a:buFont typeface="Wingdings" panose="05000000000000000000" pitchFamily="2" charset="2"/>
              <a:buNone/>
            </a:pPr>
            <a:r>
              <a:rPr lang="en-US" altLang="en-US" sz="2800">
                <a:solidFill>
                  <a:srgbClr val="333333"/>
                </a:solidFill>
                <a:sym typeface="Symbol" panose="05050102010706020507" pitchFamily="18" charset="2"/>
              </a:rPr>
              <a:t>75</a:t>
            </a:r>
            <a:r>
              <a:rPr lang="en-US" altLang="en-US" sz="2800" baseline="30000">
                <a:solidFill>
                  <a:srgbClr val="333333"/>
                </a:solidFill>
                <a:sym typeface="Symbol" panose="05050102010706020507" pitchFamily="18" charset="2"/>
              </a:rPr>
              <a:t>th</a:t>
            </a:r>
            <a:r>
              <a:rPr lang="en-US" altLang="en-US" sz="2800">
                <a:solidFill>
                  <a:srgbClr val="333333"/>
                </a:solidFill>
                <a:sym typeface="Symbol" panose="05050102010706020507" pitchFamily="18" charset="2"/>
              </a:rPr>
              <a:t> percentile, or the third quartile.</a:t>
            </a:r>
            <a:endParaRPr lang="en-US" altLang="en-US" sz="2800"/>
          </a:p>
        </p:txBody>
      </p:sp>
    </p:spTree>
    <p:extLst>
      <p:ext uri="{BB962C8B-B14F-4D97-AF65-F5344CB8AC3E}">
        <p14:creationId xmlns:p14="http://schemas.microsoft.com/office/powerpoint/2010/main" val="13499181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9449">
                                            <p:txEl>
                                              <p:pRg st="0" end="0"/>
                                            </p:txEl>
                                          </p:spTgt>
                                        </p:tgtEl>
                                        <p:attrNameLst>
                                          <p:attrName>style.visibility</p:attrName>
                                        </p:attrNameLst>
                                      </p:cBhvr>
                                      <p:to>
                                        <p:strVal val="visible"/>
                                      </p:to>
                                    </p:set>
                                    <p:anim calcmode="lin" valueType="num">
                                      <p:cBhvr additive="base">
                                        <p:cTn id="7" dur="500" fill="hold"/>
                                        <p:tgtEl>
                                          <p:spTgt spid="18944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4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9449">
                                            <p:txEl>
                                              <p:pRg st="1" end="1"/>
                                            </p:txEl>
                                          </p:spTgt>
                                        </p:tgtEl>
                                        <p:attrNameLst>
                                          <p:attrName>style.visibility</p:attrName>
                                        </p:attrNameLst>
                                      </p:cBhvr>
                                      <p:to>
                                        <p:strVal val="visible"/>
                                      </p:to>
                                    </p:set>
                                    <p:anim calcmode="lin" valueType="num">
                                      <p:cBhvr additive="base">
                                        <p:cTn id="13" dur="500" fill="hold"/>
                                        <p:tgtEl>
                                          <p:spTgt spid="18944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94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9449">
                                            <p:txEl>
                                              <p:pRg st="2" end="2"/>
                                            </p:txEl>
                                          </p:spTgt>
                                        </p:tgtEl>
                                        <p:attrNameLst>
                                          <p:attrName>style.visibility</p:attrName>
                                        </p:attrNameLst>
                                      </p:cBhvr>
                                      <p:to>
                                        <p:strVal val="visible"/>
                                      </p:to>
                                    </p:set>
                                    <p:anim calcmode="lin" valueType="num">
                                      <p:cBhvr additive="base">
                                        <p:cTn id="19" dur="500" fill="hold"/>
                                        <p:tgtEl>
                                          <p:spTgt spid="18944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94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9449">
                                            <p:txEl>
                                              <p:pRg st="3" end="3"/>
                                            </p:txEl>
                                          </p:spTgt>
                                        </p:tgtEl>
                                        <p:attrNameLst>
                                          <p:attrName>style.visibility</p:attrName>
                                        </p:attrNameLst>
                                      </p:cBhvr>
                                      <p:to>
                                        <p:strVal val="visible"/>
                                      </p:to>
                                    </p:set>
                                    <p:anim calcmode="lin" valueType="num">
                                      <p:cBhvr additive="base">
                                        <p:cTn id="25" dur="500" fill="hold"/>
                                        <p:tgtEl>
                                          <p:spTgt spid="18944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944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89450"/>
                                        </p:tgtEl>
                                        <p:attrNameLst>
                                          <p:attrName>style.visibility</p:attrName>
                                        </p:attrNameLst>
                                      </p:cBhvr>
                                      <p:to>
                                        <p:strVal val="visible"/>
                                      </p:to>
                                    </p:set>
                                    <p:animEffect transition="in" filter="dissolve">
                                      <p:cBhvr>
                                        <p:cTn id="31" dur="500"/>
                                        <p:tgtEl>
                                          <p:spTgt spid="189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21" name="Text Box 5"/>
          <p:cNvSpPr txBox="1">
            <a:spLocks noChangeArrowheads="1"/>
          </p:cNvSpPr>
          <p:nvPr/>
        </p:nvSpPr>
        <p:spPr bwMode="auto">
          <a:xfrm>
            <a:off x="2133600" y="1981201"/>
            <a:ext cx="5334000" cy="4007251"/>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lvl1pPr marL="457200" indent="-457200" algn="l">
              <a:defRPr sz="2400">
                <a:solidFill>
                  <a:schemeClr val="tx1"/>
                </a:solidFill>
                <a:latin typeface="Times New Roman" panose="02020603050405020304" pitchFamily="18" charset="0"/>
              </a:defRPr>
            </a:lvl1pPr>
            <a:lvl2pPr marL="914400" indent="-457200" algn="l">
              <a:defRPr sz="2400">
                <a:solidFill>
                  <a:schemeClr val="tx1"/>
                </a:solidFill>
                <a:latin typeface="Times New Roman" panose="02020603050405020304" pitchFamily="18" charset="0"/>
              </a:defRPr>
            </a:lvl2pPr>
            <a:lvl3pPr marL="1371600" indent="-457200" algn="l">
              <a:defRPr sz="2400">
                <a:solidFill>
                  <a:schemeClr val="tx1"/>
                </a:solidFill>
                <a:latin typeface="Times New Roman" panose="02020603050405020304" pitchFamily="18" charset="0"/>
              </a:defRPr>
            </a:lvl3pPr>
            <a:lvl4pPr marL="1828800" indent="-457200" algn="l">
              <a:defRPr sz="2400">
                <a:solidFill>
                  <a:schemeClr val="tx1"/>
                </a:solidFill>
                <a:latin typeface="Times New Roman" panose="02020603050405020304" pitchFamily="18" charset="0"/>
              </a:defRPr>
            </a:lvl4pPr>
            <a:lvl5pPr marL="2286000" indent="-457200" algn="l">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AutoNum type="arabicPeriod"/>
            </a:pPr>
            <a:r>
              <a:rPr lang="en-US" altLang="en-US" dirty="0">
                <a:solidFill>
                  <a:srgbClr val="333333"/>
                </a:solidFill>
                <a:sym typeface="Symbol" panose="05050102010706020507" pitchFamily="18" charset="2"/>
              </a:rPr>
              <a:t>The area to its left will be 1 - .05 = .95</a:t>
            </a:r>
          </a:p>
          <a:p>
            <a:pPr>
              <a:spcBef>
                <a:spcPct val="20000"/>
              </a:spcBef>
              <a:buFont typeface="Wingdings" panose="05000000000000000000" pitchFamily="2" charset="2"/>
              <a:buAutoNum type="arabicPeriod"/>
            </a:pPr>
            <a:r>
              <a:rPr lang="en-US" altLang="en-US" dirty="0">
                <a:solidFill>
                  <a:srgbClr val="333333"/>
                </a:solidFill>
                <a:sym typeface="Symbol" panose="05050102010706020507" pitchFamily="18" charset="2"/>
              </a:rPr>
              <a:t>The area to its left and right to 0 will be .95-.5=.45 </a:t>
            </a:r>
          </a:p>
          <a:p>
            <a:pPr>
              <a:spcBef>
                <a:spcPct val="20000"/>
              </a:spcBef>
              <a:buFont typeface="Wingdings" panose="05000000000000000000" pitchFamily="2" charset="2"/>
              <a:buAutoNum type="arabicPeriod"/>
            </a:pPr>
            <a:r>
              <a:rPr lang="en-US" altLang="en-US" dirty="0">
                <a:solidFill>
                  <a:srgbClr val="333333"/>
                </a:solidFill>
                <a:sym typeface="Symbol" panose="05050102010706020507" pitchFamily="18" charset="2"/>
              </a:rPr>
              <a:t>Look for the four digit area closest to .4500 in Table 3. </a:t>
            </a:r>
          </a:p>
          <a:p>
            <a:pPr>
              <a:spcBef>
                <a:spcPct val="20000"/>
              </a:spcBef>
              <a:buFont typeface="Wingdings" panose="05000000000000000000" pitchFamily="2" charset="2"/>
              <a:buAutoNum type="arabicPeriod"/>
            </a:pPr>
            <a:r>
              <a:rPr lang="en-US" altLang="en-US" dirty="0">
                <a:solidFill>
                  <a:srgbClr val="333333"/>
                </a:solidFill>
                <a:sym typeface="Symbol" panose="05050102010706020507" pitchFamily="18" charset="2"/>
              </a:rPr>
              <a:t>Since the value .4500 is halfway between .4495 and .4505, we choose </a:t>
            </a:r>
            <a:r>
              <a:rPr lang="en-US" altLang="en-US" i="1" dirty="0">
                <a:solidFill>
                  <a:srgbClr val="333333"/>
                </a:solidFill>
                <a:sym typeface="Symbol" panose="05050102010706020507" pitchFamily="18" charset="2"/>
              </a:rPr>
              <a:t>z</a:t>
            </a:r>
            <a:r>
              <a:rPr lang="en-US" altLang="en-US" dirty="0">
                <a:solidFill>
                  <a:srgbClr val="333333"/>
                </a:solidFill>
                <a:sym typeface="Symbol" panose="05050102010706020507" pitchFamily="18" charset="2"/>
              </a:rPr>
              <a:t> halfway between 1.64 and 1.65. </a:t>
            </a:r>
            <a:r>
              <a:rPr lang="en-US" altLang="en-US" i="1" dirty="0">
                <a:solidFill>
                  <a:srgbClr val="333333"/>
                </a:solidFill>
                <a:sym typeface="Symbol" panose="05050102010706020507" pitchFamily="18" charset="2"/>
              </a:rPr>
              <a:t>z</a:t>
            </a:r>
            <a:r>
              <a:rPr lang="en-US" altLang="en-US" dirty="0">
                <a:solidFill>
                  <a:srgbClr val="333333"/>
                </a:solidFill>
                <a:sym typeface="Symbol" panose="05050102010706020507" pitchFamily="18" charset="2"/>
              </a:rPr>
              <a:t>=1.645 </a:t>
            </a:r>
          </a:p>
        </p:txBody>
      </p:sp>
      <p:sp>
        <p:nvSpPr>
          <p:cNvPr id="162818" name="Rectangle 2"/>
          <p:cNvSpPr>
            <a:spLocks noGrp="1" noChangeArrowheads="1"/>
          </p:cNvSpPr>
          <p:nvPr>
            <p:ph type="title"/>
          </p:nvPr>
        </p:nvSpPr>
        <p:spPr>
          <a:xfrm>
            <a:off x="2362200" y="0"/>
            <a:ext cx="5943600" cy="1295400"/>
          </a:xfrm>
        </p:spPr>
        <p:txBody>
          <a:bodyPr/>
          <a:lstStyle/>
          <a:p>
            <a:r>
              <a:rPr lang="en-US" altLang="en-US" sz="4800" b="1"/>
              <a:t>Working Backwards</a:t>
            </a:r>
          </a:p>
        </p:txBody>
      </p:sp>
      <p:pic>
        <p:nvPicPr>
          <p:cNvPr id="162819" name="Picture 3"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62820" name="Text Box 4"/>
          <p:cNvSpPr txBox="1">
            <a:spLocks noChangeArrowheads="1"/>
          </p:cNvSpPr>
          <p:nvPr/>
        </p:nvSpPr>
        <p:spPr bwMode="auto">
          <a:xfrm>
            <a:off x="2438399" y="1371600"/>
            <a:ext cx="88177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3200" dirty="0"/>
              <a:t>Find the value of </a:t>
            </a:r>
            <a:r>
              <a:rPr lang="en-US" altLang="en-US" sz="3200" i="1" dirty="0"/>
              <a:t>z </a:t>
            </a:r>
            <a:r>
              <a:rPr lang="en-US" altLang="en-US" sz="3200" dirty="0"/>
              <a:t>that has area .05 to its right.</a:t>
            </a:r>
          </a:p>
        </p:txBody>
      </p:sp>
      <p:grpSp>
        <p:nvGrpSpPr>
          <p:cNvPr id="162822" name="Group 6"/>
          <p:cNvGrpSpPr>
            <a:grpSpLocks/>
          </p:cNvGrpSpPr>
          <p:nvPr/>
        </p:nvGrpSpPr>
        <p:grpSpPr bwMode="auto">
          <a:xfrm>
            <a:off x="8534400" y="76200"/>
            <a:ext cx="1676400" cy="1066800"/>
            <a:chOff x="432" y="528"/>
            <a:chExt cx="1056" cy="672"/>
          </a:xfrm>
        </p:grpSpPr>
        <p:sp>
          <p:nvSpPr>
            <p:cNvPr id="162823" name="Rectangle 7"/>
            <p:cNvSpPr>
              <a:spLocks noChangeArrowheads="1"/>
            </p:cNvSpPr>
            <p:nvPr/>
          </p:nvSpPr>
          <p:spPr bwMode="auto">
            <a:xfrm>
              <a:off x="432" y="528"/>
              <a:ext cx="1056" cy="672"/>
            </a:xfrm>
            <a:prstGeom prst="rect">
              <a:avLst/>
            </a:prstGeom>
            <a:solidFill>
              <a:srgbClr val="F0D27E"/>
            </a:solidFill>
            <a:ln w="28575">
              <a:solidFill>
                <a:srgbClr val="CC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62824" name="Picture 8" descr="curv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 y="576"/>
              <a:ext cx="960" cy="5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2835" name="Group 19"/>
          <p:cNvGrpSpPr>
            <a:grpSpLocks/>
          </p:cNvGrpSpPr>
          <p:nvPr/>
        </p:nvGrpSpPr>
        <p:grpSpPr bwMode="auto">
          <a:xfrm>
            <a:off x="7315200" y="2286000"/>
            <a:ext cx="3505200" cy="1676400"/>
            <a:chOff x="3408" y="2880"/>
            <a:chExt cx="2208" cy="1056"/>
          </a:xfrm>
        </p:grpSpPr>
        <p:sp>
          <p:nvSpPr>
            <p:cNvPr id="162833" name="Rectangle 17"/>
            <p:cNvSpPr>
              <a:spLocks noChangeArrowheads="1"/>
            </p:cNvSpPr>
            <p:nvPr/>
          </p:nvSpPr>
          <p:spPr bwMode="auto">
            <a:xfrm>
              <a:off x="3408" y="2880"/>
              <a:ext cx="2208" cy="1056"/>
            </a:xfrm>
            <a:prstGeom prst="rect">
              <a:avLst/>
            </a:prstGeom>
            <a:solidFill>
              <a:srgbClr val="F0D27E"/>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p>
          </p:txBody>
        </p:sp>
        <p:pic>
          <p:nvPicPr>
            <p:cNvPr id="162832" name="Picture 16" descr="curve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2928"/>
              <a:ext cx="2096" cy="93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21950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2835"/>
                                        </p:tgtEl>
                                        <p:attrNameLst>
                                          <p:attrName>style.visibility</p:attrName>
                                        </p:attrNameLst>
                                      </p:cBhvr>
                                      <p:to>
                                        <p:strVal val="visible"/>
                                      </p:to>
                                    </p:set>
                                    <p:animEffect transition="in" filter="dissolve">
                                      <p:cBhvr>
                                        <p:cTn id="7" dur="500"/>
                                        <p:tgtEl>
                                          <p:spTgt spid="1628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2821">
                                            <p:bg/>
                                          </p:spTgt>
                                        </p:tgtEl>
                                        <p:attrNameLst>
                                          <p:attrName>style.visibility</p:attrName>
                                        </p:attrNameLst>
                                      </p:cBhvr>
                                      <p:to>
                                        <p:strVal val="visible"/>
                                      </p:to>
                                    </p:set>
                                    <p:animEffect transition="in" filter="wipe(left)">
                                      <p:cBhvr>
                                        <p:cTn id="12" dur="500"/>
                                        <p:tgtEl>
                                          <p:spTgt spid="162821">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2821">
                                            <p:txEl>
                                              <p:pRg st="0" end="0"/>
                                            </p:txEl>
                                          </p:spTgt>
                                        </p:tgtEl>
                                        <p:attrNameLst>
                                          <p:attrName>style.visibility</p:attrName>
                                        </p:attrNameLst>
                                      </p:cBhvr>
                                      <p:to>
                                        <p:strVal val="visible"/>
                                      </p:to>
                                    </p:set>
                                    <p:animEffect transition="in" filter="wipe(left)">
                                      <p:cBhvr>
                                        <p:cTn id="17" dur="500"/>
                                        <p:tgtEl>
                                          <p:spTgt spid="16282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2821">
                                            <p:txEl>
                                              <p:pRg st="1" end="1"/>
                                            </p:txEl>
                                          </p:spTgt>
                                        </p:tgtEl>
                                        <p:attrNameLst>
                                          <p:attrName>style.visibility</p:attrName>
                                        </p:attrNameLst>
                                      </p:cBhvr>
                                      <p:to>
                                        <p:strVal val="visible"/>
                                      </p:to>
                                    </p:set>
                                    <p:animEffect transition="in" filter="wipe(left)">
                                      <p:cBhvr>
                                        <p:cTn id="22" dur="500"/>
                                        <p:tgtEl>
                                          <p:spTgt spid="16282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2821">
                                            <p:txEl>
                                              <p:pRg st="2" end="2"/>
                                            </p:txEl>
                                          </p:spTgt>
                                        </p:tgtEl>
                                        <p:attrNameLst>
                                          <p:attrName>style.visibility</p:attrName>
                                        </p:attrNameLst>
                                      </p:cBhvr>
                                      <p:to>
                                        <p:strVal val="visible"/>
                                      </p:to>
                                    </p:set>
                                    <p:animEffect transition="in" filter="wipe(left)">
                                      <p:cBhvr>
                                        <p:cTn id="27" dur="500"/>
                                        <p:tgtEl>
                                          <p:spTgt spid="162821">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2821">
                                            <p:txEl>
                                              <p:pRg st="3" end="3"/>
                                            </p:txEl>
                                          </p:spTgt>
                                        </p:tgtEl>
                                        <p:attrNameLst>
                                          <p:attrName>style.visibility</p:attrName>
                                        </p:attrNameLst>
                                      </p:cBhvr>
                                      <p:to>
                                        <p:strVal val="visible"/>
                                      </p:to>
                                    </p:set>
                                    <p:animEffect transition="in" filter="wipe(left)">
                                      <p:cBhvr>
                                        <p:cTn id="32" dur="500"/>
                                        <p:tgtEl>
                                          <p:spTgt spid="1628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build="p"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362200" y="152400"/>
            <a:ext cx="7924800" cy="1295400"/>
          </a:xfrm>
        </p:spPr>
        <p:txBody>
          <a:bodyPr>
            <a:normAutofit fontScale="90000"/>
          </a:bodyPr>
          <a:lstStyle/>
          <a:p>
            <a:r>
              <a:rPr lang="en-US" altLang="en-US" sz="4000" b="1"/>
              <a:t>Finding Probabilities for the General Normal Random Variable</a:t>
            </a:r>
          </a:p>
        </p:txBody>
      </p:sp>
      <p:pic>
        <p:nvPicPr>
          <p:cNvPr id="163843" name="Picture 3"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63844" name="Text Box 4"/>
          <p:cNvSpPr txBox="1">
            <a:spLocks noChangeArrowheads="1"/>
          </p:cNvSpPr>
          <p:nvPr/>
        </p:nvSpPr>
        <p:spPr bwMode="auto">
          <a:xfrm>
            <a:off x="2133600" y="1524000"/>
            <a:ext cx="8305800" cy="182880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l">
              <a:buFont typeface="Wingdings" panose="05000000000000000000" pitchFamily="2" charset="2"/>
              <a:buChar char="ü"/>
            </a:pPr>
            <a:r>
              <a:rPr lang="en-US" altLang="en-US" sz="2800"/>
              <a:t>To find an area for a normal random variable </a:t>
            </a:r>
            <a:r>
              <a:rPr lang="en-US" altLang="en-US" sz="2800" i="1"/>
              <a:t>x</a:t>
            </a:r>
            <a:r>
              <a:rPr lang="en-US" altLang="en-US" sz="2800"/>
              <a:t> with mean </a:t>
            </a:r>
            <a:r>
              <a:rPr lang="en-US" altLang="en-US" sz="2800">
                <a:latin typeface="Symbol" panose="05050102010706020507" pitchFamily="18" charset="2"/>
              </a:rPr>
              <a:t>m </a:t>
            </a:r>
            <a:r>
              <a:rPr lang="en-US" altLang="en-US" sz="2800"/>
              <a:t>and standard deviation </a:t>
            </a:r>
            <a:r>
              <a:rPr lang="en-US" altLang="en-US" sz="2800">
                <a:latin typeface="Symbol" panose="05050102010706020507" pitchFamily="18" charset="2"/>
              </a:rPr>
              <a:t>s,</a:t>
            </a:r>
            <a:r>
              <a:rPr lang="en-US" altLang="en-US" sz="2800"/>
              <a:t> </a:t>
            </a:r>
            <a:r>
              <a:rPr lang="en-US" altLang="en-US" sz="2800" i="1">
                <a:solidFill>
                  <a:srgbClr val="CC0066"/>
                </a:solidFill>
              </a:rPr>
              <a:t>standardize or rescale</a:t>
            </a:r>
            <a:r>
              <a:rPr lang="en-US" altLang="en-US" sz="2800"/>
              <a:t> the interval in terms of </a:t>
            </a:r>
            <a:r>
              <a:rPr lang="en-US" altLang="en-US" sz="2800" i="1"/>
              <a:t>z.</a:t>
            </a:r>
            <a:r>
              <a:rPr lang="en-US" altLang="en-US" sz="2800"/>
              <a:t> </a:t>
            </a:r>
          </a:p>
          <a:p>
            <a:pPr algn="l">
              <a:buFont typeface="Wingdings" panose="05000000000000000000" pitchFamily="2" charset="2"/>
              <a:buChar char="ü"/>
            </a:pPr>
            <a:r>
              <a:rPr lang="en-US" altLang="en-US" sz="2800"/>
              <a:t>Find the appropriate area using Table 3.</a:t>
            </a:r>
          </a:p>
        </p:txBody>
      </p:sp>
      <p:sp>
        <p:nvSpPr>
          <p:cNvPr id="163853" name="Text Box 13"/>
          <p:cNvSpPr txBox="1">
            <a:spLocks noChangeArrowheads="1"/>
          </p:cNvSpPr>
          <p:nvPr/>
        </p:nvSpPr>
        <p:spPr bwMode="auto">
          <a:xfrm>
            <a:off x="2209800" y="36576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800">
                <a:solidFill>
                  <a:srgbClr val="333333"/>
                </a:solidFill>
                <a:effectLst>
                  <a:outerShdw blurRad="38100" dist="38100" dir="2700000" algn="tl">
                    <a:srgbClr val="C0C0C0"/>
                  </a:outerShdw>
                </a:effectLst>
              </a:rPr>
              <a:t>Example: </a:t>
            </a:r>
            <a:r>
              <a:rPr lang="en-US" altLang="en-US" sz="2800" i="1"/>
              <a:t>x </a:t>
            </a:r>
            <a:r>
              <a:rPr lang="en-US" altLang="en-US" sz="2800"/>
              <a:t>has a normal distribution with mean = 5 and   sd = 2. Find P(</a:t>
            </a:r>
            <a:r>
              <a:rPr lang="en-US" altLang="en-US" sz="2800" i="1"/>
              <a:t>x</a:t>
            </a:r>
            <a:r>
              <a:rPr lang="en-US" altLang="en-US" sz="2800"/>
              <a:t> &gt; 7). </a:t>
            </a:r>
            <a:endParaRPr lang="en-US" altLang="en-US" sz="2800">
              <a:effectLst>
                <a:outerShdw blurRad="38100" dist="38100" dir="2700000" algn="tl">
                  <a:srgbClr val="C0C0C0"/>
                </a:outerShdw>
              </a:effectLst>
            </a:endParaRPr>
          </a:p>
        </p:txBody>
      </p:sp>
      <p:graphicFrame>
        <p:nvGraphicFramePr>
          <p:cNvPr id="163858" name="Object 18"/>
          <p:cNvGraphicFramePr>
            <a:graphicFrameLocks noChangeAspect="1"/>
          </p:cNvGraphicFramePr>
          <p:nvPr>
            <p:extLst>
              <p:ext uri="{D42A27DB-BD31-4B8C-83A1-F6EECF244321}">
                <p14:modId xmlns:p14="http://schemas.microsoft.com/office/powerpoint/2010/main" val="526493224"/>
              </p:ext>
            </p:extLst>
          </p:nvPr>
        </p:nvGraphicFramePr>
        <p:xfrm>
          <a:off x="2446338" y="4768850"/>
          <a:ext cx="7794625" cy="1651000"/>
        </p:xfrm>
        <a:graphic>
          <a:graphicData uri="http://schemas.openxmlformats.org/presentationml/2006/ole">
            <mc:AlternateContent xmlns:mc="http://schemas.openxmlformats.org/markup-compatibility/2006">
              <mc:Choice xmlns:v="urn:schemas-microsoft-com:vml" Requires="v">
                <p:oleObj spid="_x0000_s5127" name="Equation" r:id="rId4" imgW="2158920" imgH="457200" progId="Equation.3">
                  <p:embed/>
                </p:oleObj>
              </mc:Choice>
              <mc:Fallback>
                <p:oleObj name="Equation" r:id="rId4" imgW="2158920" imgH="457200" progId="Equation.3">
                  <p:embed/>
                  <p:pic>
                    <p:nvPicPr>
                      <p:cNvPr id="0" name=""/>
                      <p:cNvPicPr>
                        <a:picLocks noChangeAspect="1" noChangeArrowheads="1"/>
                      </p:cNvPicPr>
                      <p:nvPr/>
                    </p:nvPicPr>
                    <p:blipFill>
                      <a:blip r:embed="rId5"/>
                      <a:srcRect/>
                      <a:stretch>
                        <a:fillRect/>
                      </a:stretch>
                    </p:blipFill>
                    <p:spPr bwMode="auto">
                      <a:xfrm>
                        <a:off x="2446338" y="4768850"/>
                        <a:ext cx="7794625" cy="1651000"/>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40126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3844">
                                            <p:bg/>
                                          </p:spTgt>
                                        </p:tgtEl>
                                        <p:attrNameLst>
                                          <p:attrName>style.visibility</p:attrName>
                                        </p:attrNameLst>
                                      </p:cBhvr>
                                      <p:to>
                                        <p:strVal val="visible"/>
                                      </p:to>
                                    </p:set>
                                    <p:animEffect transition="in" filter="wipe(up)">
                                      <p:cBhvr>
                                        <p:cTn id="7" dur="500"/>
                                        <p:tgtEl>
                                          <p:spTgt spid="16384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3844">
                                            <p:txEl>
                                              <p:pRg st="0" end="0"/>
                                            </p:txEl>
                                          </p:spTgt>
                                        </p:tgtEl>
                                        <p:attrNameLst>
                                          <p:attrName>style.visibility</p:attrName>
                                        </p:attrNameLst>
                                      </p:cBhvr>
                                      <p:to>
                                        <p:strVal val="visible"/>
                                      </p:to>
                                    </p:set>
                                    <p:animEffect transition="in" filter="wipe(up)">
                                      <p:cBhvr>
                                        <p:cTn id="12" dur="500"/>
                                        <p:tgtEl>
                                          <p:spTgt spid="16384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3844">
                                            <p:txEl>
                                              <p:pRg st="1" end="1"/>
                                            </p:txEl>
                                          </p:spTgt>
                                        </p:tgtEl>
                                        <p:attrNameLst>
                                          <p:attrName>style.visibility</p:attrName>
                                        </p:attrNameLst>
                                      </p:cBhvr>
                                      <p:to>
                                        <p:strVal val="visible"/>
                                      </p:to>
                                    </p:set>
                                    <p:animEffect transition="in" filter="wipe(up)">
                                      <p:cBhvr>
                                        <p:cTn id="17" dur="500"/>
                                        <p:tgtEl>
                                          <p:spTgt spid="16384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6385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nodeType="clickEffect">
                                  <p:stCondLst>
                                    <p:cond delay="0"/>
                                  </p:stCondLst>
                                  <p:childTnLst>
                                    <p:set>
                                      <p:cBhvr>
                                        <p:cTn id="25" dur="1" fill="hold">
                                          <p:stCondLst>
                                            <p:cond delay="0"/>
                                          </p:stCondLst>
                                        </p:cTn>
                                        <p:tgtEl>
                                          <p:spTgt spid="163858"/>
                                        </p:tgtEl>
                                        <p:attrNameLst>
                                          <p:attrName>style.visibility</p:attrName>
                                        </p:attrNameLst>
                                      </p:cBhvr>
                                      <p:to>
                                        <p:strVal val="visible"/>
                                      </p:to>
                                    </p:set>
                                    <p:anim calcmode="lin" valueType="num">
                                      <p:cBhvr additive="base">
                                        <p:cTn id="26" dur="500" fill="hold"/>
                                        <p:tgtEl>
                                          <p:spTgt spid="163858"/>
                                        </p:tgtEl>
                                        <p:attrNameLst>
                                          <p:attrName>ppt_x</p:attrName>
                                        </p:attrNameLst>
                                      </p:cBhvr>
                                      <p:tavLst>
                                        <p:tav tm="0">
                                          <p:val>
                                            <p:strVal val="0-#ppt_w/2"/>
                                          </p:val>
                                        </p:tav>
                                        <p:tav tm="100000">
                                          <p:val>
                                            <p:strVal val="#ppt_x"/>
                                          </p:val>
                                        </p:tav>
                                      </p:tavLst>
                                    </p:anim>
                                    <p:anim calcmode="lin" valueType="num">
                                      <p:cBhvr additive="base">
                                        <p:cTn id="27" dur="500" fill="hold"/>
                                        <p:tgtEl>
                                          <p:spTgt spid="1638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build="p" animBg="1" autoUpdateAnimBg="0"/>
      <p:bldP spid="16385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52600" y="0"/>
            <a:ext cx="8915400" cy="1219200"/>
          </a:xfrm>
          <a:noFill/>
          <a:ln/>
          <a:extLst>
            <a:ext uri="{AF507438-7753-43E0-B8FC-AC1667EBCBE1}">
              <a14:hiddenEffects xmlns:a14="http://schemas.microsoft.com/office/drawing/2010/main">
                <a:effectLst>
                  <a:outerShdw dist="107763" dir="2700000" algn="ctr" rotWithShape="0">
                    <a:srgbClr val="969696">
                      <a:alpha val="50000"/>
                    </a:srgbClr>
                  </a:outerShdw>
                </a:effectLst>
              </a14:hiddenEffects>
            </a:ext>
          </a:extLst>
        </p:spPr>
        <p:txBody>
          <a:bodyPr/>
          <a:lstStyle/>
          <a:p>
            <a:r>
              <a:rPr lang="en-US" altLang="en-US" b="1"/>
              <a:t>Continuous Random Variables</a:t>
            </a:r>
          </a:p>
        </p:txBody>
      </p:sp>
      <p:sp>
        <p:nvSpPr>
          <p:cNvPr id="9220" name="Rectangle 4"/>
          <p:cNvSpPr>
            <a:spLocks noGrp="1" noChangeArrowheads="1"/>
          </p:cNvSpPr>
          <p:nvPr>
            <p:ph type="body" idx="1"/>
          </p:nvPr>
        </p:nvSpPr>
        <p:spPr>
          <a:xfrm>
            <a:off x="2133600" y="1066800"/>
            <a:ext cx="8305800" cy="5029200"/>
          </a:xfrm>
        </p:spPr>
        <p:txBody>
          <a:bodyPr/>
          <a:lstStyle/>
          <a:p>
            <a:pPr>
              <a:lnSpc>
                <a:spcPct val="110000"/>
              </a:lnSpc>
              <a:buFontTx/>
              <a:buNone/>
            </a:pPr>
            <a:r>
              <a:rPr lang="en-US" altLang="en-US"/>
              <a:t>   </a:t>
            </a:r>
            <a:r>
              <a:rPr lang="en-US" altLang="en-US">
                <a:solidFill>
                  <a:schemeClr val="tx1"/>
                </a:solidFill>
              </a:rPr>
              <a:t>A</a:t>
            </a:r>
            <a:r>
              <a:rPr lang="en-US" altLang="en-US"/>
              <a:t> </a:t>
            </a:r>
            <a:r>
              <a:rPr lang="en-US" altLang="en-US">
                <a:solidFill>
                  <a:schemeClr val="tx1"/>
                </a:solidFill>
              </a:rPr>
              <a:t>random variable is </a:t>
            </a:r>
            <a:r>
              <a:rPr lang="en-US" altLang="en-US"/>
              <a:t>continuous</a:t>
            </a:r>
            <a:r>
              <a:rPr lang="en-US" altLang="en-US">
                <a:solidFill>
                  <a:schemeClr val="tx1"/>
                </a:solidFill>
              </a:rPr>
              <a:t> if it can assume the infinitely many values corresponding to points on a line interval.</a:t>
            </a:r>
          </a:p>
          <a:p>
            <a:pPr>
              <a:lnSpc>
                <a:spcPct val="110000"/>
              </a:lnSpc>
            </a:pPr>
            <a:r>
              <a:rPr lang="en-US" altLang="en-US" b="1">
                <a:solidFill>
                  <a:srgbClr val="333333"/>
                </a:solidFill>
                <a:effectLst>
                  <a:outerShdw blurRad="38100" dist="38100" dir="2700000" algn="tl">
                    <a:srgbClr val="C0C0C0"/>
                  </a:outerShdw>
                </a:effectLst>
              </a:rPr>
              <a:t>Examples:</a:t>
            </a:r>
            <a:r>
              <a:rPr lang="en-US" altLang="en-US"/>
              <a:t> </a:t>
            </a:r>
          </a:p>
          <a:p>
            <a:pPr lvl="1">
              <a:lnSpc>
                <a:spcPct val="110000"/>
              </a:lnSpc>
            </a:pPr>
            <a:r>
              <a:rPr lang="en-US" altLang="en-US">
                <a:solidFill>
                  <a:schemeClr val="tx1"/>
                </a:solidFill>
              </a:rPr>
              <a:t>Heights, weights</a:t>
            </a:r>
          </a:p>
          <a:p>
            <a:pPr lvl="1">
              <a:lnSpc>
                <a:spcPct val="110000"/>
              </a:lnSpc>
            </a:pPr>
            <a:r>
              <a:rPr lang="en-US" altLang="en-US">
                <a:solidFill>
                  <a:schemeClr val="tx1"/>
                </a:solidFill>
              </a:rPr>
              <a:t>length of life of a particular product</a:t>
            </a:r>
          </a:p>
          <a:p>
            <a:pPr lvl="1">
              <a:lnSpc>
                <a:spcPct val="110000"/>
              </a:lnSpc>
            </a:pPr>
            <a:r>
              <a:rPr lang="en-US" altLang="en-US">
                <a:solidFill>
                  <a:schemeClr val="tx1"/>
                </a:solidFill>
              </a:rPr>
              <a:t> experimental laboratory error</a:t>
            </a:r>
          </a:p>
        </p:txBody>
      </p:sp>
      <p:pic>
        <p:nvPicPr>
          <p:cNvPr id="9221" name="Picture 5"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11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wipe(up)">
                                      <p:cBhvr>
                                        <p:cTn id="7" dur="500"/>
                                        <p:tgtEl>
                                          <p:spTgt spid="92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20">
                                            <p:txEl>
                                              <p:pRg st="1" end="1"/>
                                            </p:txEl>
                                          </p:spTgt>
                                        </p:tgtEl>
                                        <p:attrNameLst>
                                          <p:attrName>style.visibility</p:attrName>
                                        </p:attrNameLst>
                                      </p:cBhvr>
                                      <p:to>
                                        <p:strVal val="visible"/>
                                      </p:to>
                                    </p:set>
                                    <p:animEffect transition="in" filter="wipe(up)">
                                      <p:cBhvr>
                                        <p:cTn id="12" dur="500"/>
                                        <p:tgtEl>
                                          <p:spTgt spid="922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220">
                                            <p:txEl>
                                              <p:pRg st="2" end="2"/>
                                            </p:txEl>
                                          </p:spTgt>
                                        </p:tgtEl>
                                        <p:attrNameLst>
                                          <p:attrName>style.visibility</p:attrName>
                                        </p:attrNameLst>
                                      </p:cBhvr>
                                      <p:to>
                                        <p:strVal val="visible"/>
                                      </p:to>
                                    </p:set>
                                    <p:animEffect transition="in" filter="wipe(up)">
                                      <p:cBhvr>
                                        <p:cTn id="17" dur="500"/>
                                        <p:tgtEl>
                                          <p:spTgt spid="922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220">
                                            <p:txEl>
                                              <p:pRg st="3" end="3"/>
                                            </p:txEl>
                                          </p:spTgt>
                                        </p:tgtEl>
                                        <p:attrNameLst>
                                          <p:attrName>style.visibility</p:attrName>
                                        </p:attrNameLst>
                                      </p:cBhvr>
                                      <p:to>
                                        <p:strVal val="visible"/>
                                      </p:to>
                                    </p:set>
                                    <p:animEffect transition="in" filter="wipe(up)">
                                      <p:cBhvr>
                                        <p:cTn id="22" dur="500"/>
                                        <p:tgtEl>
                                          <p:spTgt spid="922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220">
                                            <p:txEl>
                                              <p:pRg st="4" end="4"/>
                                            </p:txEl>
                                          </p:spTgt>
                                        </p:tgtEl>
                                        <p:attrNameLst>
                                          <p:attrName>style.visibility</p:attrName>
                                        </p:attrNameLst>
                                      </p:cBhvr>
                                      <p:to>
                                        <p:strVal val="visible"/>
                                      </p:to>
                                    </p:set>
                                    <p:animEffect transition="in" filter="wipe(up)">
                                      <p:cBhvr>
                                        <p:cTn id="27" dur="500"/>
                                        <p:tgtEl>
                                          <p:spTgt spid="92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2895600" y="533400"/>
            <a:ext cx="7772400" cy="1143000"/>
          </a:xfrm>
        </p:spPr>
        <p:txBody>
          <a:bodyPr/>
          <a:lstStyle/>
          <a:p>
            <a:r>
              <a:rPr lang="en-US" altLang="en-US" sz="4800" b="1"/>
              <a:t>Example</a:t>
            </a:r>
          </a:p>
        </p:txBody>
      </p:sp>
      <p:pic>
        <p:nvPicPr>
          <p:cNvPr id="154627" name="Picture 3"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54662" name="Text Box 38"/>
          <p:cNvSpPr txBox="1">
            <a:spLocks noChangeArrowheads="1"/>
          </p:cNvSpPr>
          <p:nvPr/>
        </p:nvSpPr>
        <p:spPr bwMode="auto">
          <a:xfrm>
            <a:off x="2286000" y="1752601"/>
            <a:ext cx="8077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800"/>
              <a:t>The weights of packages of ground beef are normally distributed with mean 1 pound and standard deviation .10. What is the probability that a randomly selected package weighs between 0.80 and 0.85 pounds?</a:t>
            </a:r>
            <a:endParaRPr lang="en-US" altLang="en-US" sz="2800">
              <a:effectLst>
                <a:outerShdw blurRad="38100" dist="38100" dir="2700000" algn="tl">
                  <a:srgbClr val="C0C0C0"/>
                </a:outerShdw>
              </a:effectLst>
            </a:endParaRPr>
          </a:p>
        </p:txBody>
      </p:sp>
      <p:grpSp>
        <p:nvGrpSpPr>
          <p:cNvPr id="154698" name="Group 74"/>
          <p:cNvGrpSpPr>
            <a:grpSpLocks/>
          </p:cNvGrpSpPr>
          <p:nvPr/>
        </p:nvGrpSpPr>
        <p:grpSpPr bwMode="auto">
          <a:xfrm>
            <a:off x="8382000" y="152400"/>
            <a:ext cx="2057400" cy="1600200"/>
            <a:chOff x="4320" y="96"/>
            <a:chExt cx="1296" cy="1008"/>
          </a:xfrm>
        </p:grpSpPr>
        <p:sp>
          <p:nvSpPr>
            <p:cNvPr id="154689" name="Rectangle 65"/>
            <p:cNvSpPr>
              <a:spLocks noChangeArrowheads="1"/>
            </p:cNvSpPr>
            <p:nvPr/>
          </p:nvSpPr>
          <p:spPr bwMode="auto">
            <a:xfrm>
              <a:off x="4320" y="96"/>
              <a:ext cx="1296" cy="1008"/>
            </a:xfrm>
            <a:prstGeom prst="rect">
              <a:avLst/>
            </a:prstGeom>
            <a:solidFill>
              <a:srgbClr val="F0D27E"/>
            </a:solidFill>
            <a:ln>
              <a:noFill/>
            </a:ln>
            <a:effectLst/>
            <a:extLst>
              <a:ext uri="{91240B29-F687-4F45-9708-019B960494DF}">
                <a14:hiddenLine xmlns:a14="http://schemas.microsoft.com/office/drawing/2010/main" w="28575">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54688" name="Picture 64" descr="hamburg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8" y="165"/>
              <a:ext cx="1152" cy="8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4697" name="Group 73"/>
          <p:cNvGrpSpPr>
            <a:grpSpLocks/>
          </p:cNvGrpSpPr>
          <p:nvPr/>
        </p:nvGrpSpPr>
        <p:grpSpPr bwMode="auto">
          <a:xfrm>
            <a:off x="2057400" y="0"/>
            <a:ext cx="2895600" cy="1676400"/>
            <a:chOff x="3216" y="2256"/>
            <a:chExt cx="2112" cy="1488"/>
          </a:xfrm>
        </p:grpSpPr>
        <p:sp>
          <p:nvSpPr>
            <p:cNvPr id="154696" name="Rectangle 72"/>
            <p:cNvSpPr>
              <a:spLocks noChangeArrowheads="1"/>
            </p:cNvSpPr>
            <p:nvPr/>
          </p:nvSpPr>
          <p:spPr bwMode="auto">
            <a:xfrm>
              <a:off x="3216" y="2256"/>
              <a:ext cx="2112" cy="1488"/>
            </a:xfrm>
            <a:prstGeom prst="rect">
              <a:avLst/>
            </a:prstGeom>
            <a:solidFill>
              <a:srgbClr val="F0D27E"/>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p>
          </p:txBody>
        </p:sp>
        <p:pic>
          <p:nvPicPr>
            <p:cNvPr id="154695" name="Picture 71" descr="curve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 y="2304"/>
              <a:ext cx="2024" cy="1392"/>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54704" name="Object 80"/>
          <p:cNvGraphicFramePr>
            <a:graphicFrameLocks noGrp="1" noChangeAspect="1"/>
          </p:cNvGraphicFramePr>
          <p:nvPr>
            <p:ph idx="1"/>
          </p:nvPr>
        </p:nvGraphicFramePr>
        <p:xfrm>
          <a:off x="2438400" y="3657601"/>
          <a:ext cx="7086600" cy="2860675"/>
        </p:xfrm>
        <a:graphic>
          <a:graphicData uri="http://schemas.openxmlformats.org/presentationml/2006/ole">
            <mc:AlternateContent xmlns:mc="http://schemas.openxmlformats.org/markup-compatibility/2006">
              <mc:Choice xmlns:v="urn:schemas-microsoft-com:vml" Requires="v">
                <p:oleObj spid="_x0000_s6151" name="Equation" r:id="rId6" imgW="2577960" imgH="1041120" progId="Equation.3">
                  <p:embed/>
                </p:oleObj>
              </mc:Choice>
              <mc:Fallback>
                <p:oleObj name="Equation" r:id="rId6" imgW="2577960" imgH="10411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3657601"/>
                        <a:ext cx="7086600" cy="2860675"/>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51404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4704"/>
                                        </p:tgtEl>
                                        <p:attrNameLst>
                                          <p:attrName>style.visibility</p:attrName>
                                        </p:attrNameLst>
                                      </p:cBhvr>
                                      <p:to>
                                        <p:strVal val="visible"/>
                                      </p:to>
                                    </p:set>
                                    <p:anim calcmode="lin" valueType="num">
                                      <p:cBhvr additive="base">
                                        <p:cTn id="7" dur="500" fill="hold"/>
                                        <p:tgtEl>
                                          <p:spTgt spid="154704"/>
                                        </p:tgtEl>
                                        <p:attrNameLst>
                                          <p:attrName>ppt_x</p:attrName>
                                        </p:attrNameLst>
                                      </p:cBhvr>
                                      <p:tavLst>
                                        <p:tav tm="0">
                                          <p:val>
                                            <p:strVal val="0-#ppt_w/2"/>
                                          </p:val>
                                        </p:tav>
                                        <p:tav tm="100000">
                                          <p:val>
                                            <p:strVal val="#ppt_x"/>
                                          </p:val>
                                        </p:tav>
                                      </p:tavLst>
                                    </p:anim>
                                    <p:anim calcmode="lin" valueType="num">
                                      <p:cBhvr additive="base">
                                        <p:cTn id="8" dur="500" fill="hold"/>
                                        <p:tgtEl>
                                          <p:spTgt spid="1547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154697"/>
                                        </p:tgtEl>
                                        <p:attrNameLst>
                                          <p:attrName>style.visibility</p:attrName>
                                        </p:attrNameLst>
                                      </p:cBhvr>
                                      <p:to>
                                        <p:strVal val="visible"/>
                                      </p:to>
                                    </p:set>
                                    <p:animEffect transition="in" filter="dissolve">
                                      <p:cBhvr>
                                        <p:cTn id="13" dur="500"/>
                                        <p:tgtEl>
                                          <p:spTgt spid="154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2971800" y="0"/>
            <a:ext cx="5486400" cy="1295400"/>
          </a:xfrm>
        </p:spPr>
        <p:txBody>
          <a:bodyPr/>
          <a:lstStyle/>
          <a:p>
            <a:r>
              <a:rPr lang="en-US" altLang="en-US" sz="4800" b="1"/>
              <a:t>Example</a:t>
            </a:r>
          </a:p>
        </p:txBody>
      </p:sp>
      <p:pic>
        <p:nvPicPr>
          <p:cNvPr id="155651" name="Picture 3"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55681" name="Text Box 33"/>
          <p:cNvSpPr txBox="1">
            <a:spLocks noChangeArrowheads="1"/>
          </p:cNvSpPr>
          <p:nvPr/>
        </p:nvSpPr>
        <p:spPr bwMode="auto">
          <a:xfrm>
            <a:off x="2362200" y="1035050"/>
            <a:ext cx="5867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800"/>
              <a:t>What is the weight of a package such that only 5% of all packages exceed this weight?</a:t>
            </a:r>
            <a:endParaRPr lang="en-US" altLang="en-US" sz="2800">
              <a:effectLst>
                <a:outerShdw blurRad="38100" dist="38100" dir="2700000" algn="tl">
                  <a:srgbClr val="C0C0C0"/>
                </a:outerShdw>
              </a:effectLst>
            </a:endParaRPr>
          </a:p>
        </p:txBody>
      </p:sp>
      <p:graphicFrame>
        <p:nvGraphicFramePr>
          <p:cNvPr id="155734" name="Object 86"/>
          <p:cNvGraphicFramePr>
            <a:graphicFrameLocks noChangeAspect="1"/>
          </p:cNvGraphicFramePr>
          <p:nvPr>
            <p:extLst>
              <p:ext uri="{D42A27DB-BD31-4B8C-83A1-F6EECF244321}">
                <p14:modId xmlns:p14="http://schemas.microsoft.com/office/powerpoint/2010/main" val="2372535369"/>
              </p:ext>
            </p:extLst>
          </p:nvPr>
        </p:nvGraphicFramePr>
        <p:xfrm>
          <a:off x="3733800" y="2437327"/>
          <a:ext cx="4953000" cy="4162425"/>
        </p:xfrm>
        <a:graphic>
          <a:graphicData uri="http://schemas.openxmlformats.org/presentationml/2006/ole">
            <mc:AlternateContent xmlns:mc="http://schemas.openxmlformats.org/markup-compatibility/2006">
              <mc:Choice xmlns:v="urn:schemas-microsoft-com:vml" Requires="v">
                <p:oleObj spid="_x0000_s7176" name="Equation" r:id="rId4" imgW="1981080" imgH="1663560" progId="Equation.3">
                  <p:embed/>
                </p:oleObj>
              </mc:Choice>
              <mc:Fallback>
                <p:oleObj name="Equation" r:id="rId4" imgW="1981080" imgH="16635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437327"/>
                        <a:ext cx="4953000" cy="4162425"/>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grpSp>
        <p:nvGrpSpPr>
          <p:cNvPr id="155736" name="Group 88"/>
          <p:cNvGrpSpPr>
            <a:grpSpLocks/>
          </p:cNvGrpSpPr>
          <p:nvPr/>
        </p:nvGrpSpPr>
        <p:grpSpPr bwMode="auto">
          <a:xfrm>
            <a:off x="8382000" y="152400"/>
            <a:ext cx="2057400" cy="1600200"/>
            <a:chOff x="4320" y="96"/>
            <a:chExt cx="1296" cy="1008"/>
          </a:xfrm>
        </p:grpSpPr>
        <p:sp>
          <p:nvSpPr>
            <p:cNvPr id="155737" name="Rectangle 89"/>
            <p:cNvSpPr>
              <a:spLocks noChangeArrowheads="1"/>
            </p:cNvSpPr>
            <p:nvPr/>
          </p:nvSpPr>
          <p:spPr bwMode="auto">
            <a:xfrm>
              <a:off x="4320" y="96"/>
              <a:ext cx="1296" cy="1008"/>
            </a:xfrm>
            <a:prstGeom prst="rect">
              <a:avLst/>
            </a:prstGeom>
            <a:solidFill>
              <a:srgbClr val="F0D27E"/>
            </a:solidFill>
            <a:ln>
              <a:noFill/>
            </a:ln>
            <a:effectLst/>
            <a:extLst>
              <a:ext uri="{91240B29-F687-4F45-9708-019B960494DF}">
                <a14:hiddenLine xmlns:a14="http://schemas.microsoft.com/office/drawing/2010/main" w="28575">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55738" name="Picture 90" descr="hamburg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68" y="165"/>
              <a:ext cx="1152" cy="84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43388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55734"/>
                                        </p:tgtEl>
                                        <p:attrNameLst>
                                          <p:attrName>style.visibility</p:attrName>
                                        </p:attrNameLst>
                                      </p:cBhvr>
                                      <p:to>
                                        <p:strVal val="visible"/>
                                      </p:to>
                                    </p:set>
                                    <p:animEffect transition="in" filter="wipe(up)">
                                      <p:cBhvr>
                                        <p:cTn id="7" dur="500"/>
                                        <p:tgtEl>
                                          <p:spTgt spid="155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114801"/>
            <a:ext cx="537210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7155" name="Rectangle 3"/>
          <p:cNvSpPr>
            <a:spLocks noGrp="1" noChangeArrowheads="1"/>
          </p:cNvSpPr>
          <p:nvPr>
            <p:ph type="title"/>
          </p:nvPr>
        </p:nvSpPr>
        <p:spPr>
          <a:xfrm>
            <a:off x="1867437" y="228601"/>
            <a:ext cx="6019800" cy="762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sz="3600" dirty="0"/>
              <a:t>Example</a:t>
            </a:r>
          </a:p>
        </p:txBody>
      </p:sp>
      <p:sp>
        <p:nvSpPr>
          <p:cNvPr id="177156" name="Rectangle 4"/>
          <p:cNvSpPr>
            <a:spLocks noChangeArrowheads="1"/>
          </p:cNvSpPr>
          <p:nvPr/>
        </p:nvSpPr>
        <p:spPr bwMode="auto">
          <a:xfrm>
            <a:off x="1524001" y="914401"/>
            <a:ext cx="8093075"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en-US" sz="2800"/>
              <a:t>A Company produces “20 ounce” jars of a picante sauce.  The true amounts of sauce in the jars of this brand sauce follow a normal distribution.</a:t>
            </a:r>
          </a:p>
        </p:txBody>
      </p:sp>
      <p:sp>
        <p:nvSpPr>
          <p:cNvPr id="177157" name="Rectangle 5"/>
          <p:cNvSpPr>
            <a:spLocks noChangeArrowheads="1"/>
          </p:cNvSpPr>
          <p:nvPr/>
        </p:nvSpPr>
        <p:spPr bwMode="auto">
          <a:xfrm>
            <a:off x="1524000" y="2286001"/>
            <a:ext cx="91440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en-US" sz="2800"/>
              <a:t>Suppose the companies “20 ounce” jars follow a normally distribution with a mean </a:t>
            </a:r>
            <a:r>
              <a:rPr lang="en-US" altLang="en-US" sz="2800">
                <a:latin typeface="Symbol" panose="05050102010706020507" pitchFamily="18" charset="2"/>
              </a:rPr>
              <a:t></a:t>
            </a:r>
            <a:r>
              <a:rPr lang="en-US" altLang="en-US" sz="2800"/>
              <a:t>=20.2 ounces with a standard deviation </a:t>
            </a:r>
            <a:r>
              <a:rPr lang="en-US" altLang="en-US" sz="2800">
                <a:latin typeface="Symbol" panose="05050102010706020507" pitchFamily="18" charset="2"/>
              </a:rPr>
              <a:t></a:t>
            </a:r>
            <a:r>
              <a:rPr lang="en-US" altLang="en-US" sz="2800"/>
              <a:t>=0.125 ounces.</a:t>
            </a:r>
          </a:p>
        </p:txBody>
      </p:sp>
      <p:pic>
        <p:nvPicPr>
          <p:cNvPr id="177158" name="Picture 6" descr="pictante"/>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9525001" y="304800"/>
            <a:ext cx="1120775" cy="1981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045936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7156"/>
                                        </p:tgtEl>
                                        <p:attrNameLst>
                                          <p:attrName>style.visibility</p:attrName>
                                        </p:attrNameLst>
                                      </p:cBhvr>
                                      <p:to>
                                        <p:strVal val="visible"/>
                                      </p:to>
                                    </p:set>
                                    <p:animEffect transition="in" filter="wipe(left)">
                                      <p:cBhvr>
                                        <p:cTn id="7" dur="500"/>
                                        <p:tgtEl>
                                          <p:spTgt spid="177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7157"/>
                                        </p:tgtEl>
                                        <p:attrNameLst>
                                          <p:attrName>style.visibility</p:attrName>
                                        </p:attrNameLst>
                                      </p:cBhvr>
                                      <p:to>
                                        <p:strVal val="visible"/>
                                      </p:to>
                                    </p:set>
                                    <p:animEffect transition="in" filter="wipe(left)">
                                      <p:cBhvr>
                                        <p:cTn id="12" dur="500"/>
                                        <p:tgtEl>
                                          <p:spTgt spid="1771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77154"/>
                                        </p:tgtEl>
                                        <p:attrNameLst>
                                          <p:attrName>style.visibility</p:attrName>
                                        </p:attrNameLst>
                                      </p:cBhvr>
                                      <p:to>
                                        <p:strVal val="visible"/>
                                      </p:to>
                                    </p:set>
                                    <p:animEffect transition="in" filter="dissolve">
                                      <p:cBhvr>
                                        <p:cTn id="17" dur="500"/>
                                        <p:tgtEl>
                                          <p:spTgt spid="177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6" grpId="0" autoUpdateAnimBg="0"/>
      <p:bldP spid="17715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34" name="Rectangle 10"/>
          <p:cNvSpPr>
            <a:spLocks noGrp="1" noChangeArrowheads="1"/>
          </p:cNvSpPr>
          <p:nvPr>
            <p:ph type="title"/>
          </p:nvPr>
        </p:nvSpPr>
        <p:spPr>
          <a:xfrm>
            <a:off x="2335213" y="152401"/>
            <a:ext cx="6324600" cy="6858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sz="3600" dirty="0"/>
              <a:t>Example </a:t>
            </a:r>
          </a:p>
        </p:txBody>
      </p:sp>
      <p:sp>
        <p:nvSpPr>
          <p:cNvPr id="180226" name="Rectangle 2"/>
          <p:cNvSpPr>
            <a:spLocks noGrp="1" noChangeArrowheads="1"/>
          </p:cNvSpPr>
          <p:nvPr>
            <p:ph type="body" sz="half" idx="1"/>
          </p:nvPr>
        </p:nvSpPr>
        <p:spPr>
          <a:xfrm>
            <a:off x="1524000" y="609600"/>
            <a:ext cx="8077200" cy="9144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lnSpcReduction="10000"/>
          </a:bodyPr>
          <a:lstStyle/>
          <a:p>
            <a:pPr>
              <a:buFontTx/>
              <a:buNone/>
            </a:pPr>
            <a:r>
              <a:rPr lang="en-US" altLang="en-US" sz="2400" dirty="0"/>
              <a:t>    </a:t>
            </a:r>
            <a:r>
              <a:rPr lang="en-US" altLang="en-US" sz="2800" dirty="0"/>
              <a:t>What proportion of the jars are under-filled  (i.e., have less than 20 ounces of sauce)?</a:t>
            </a:r>
          </a:p>
          <a:p>
            <a:endParaRPr lang="en-US" altLang="en-US" sz="2800" dirty="0"/>
          </a:p>
        </p:txBody>
      </p:sp>
      <p:sp>
        <p:nvSpPr>
          <p:cNvPr id="180227" name="Rectangle 3"/>
          <p:cNvSpPr>
            <a:spLocks noChangeArrowheads="1"/>
          </p:cNvSpPr>
          <p:nvPr/>
        </p:nvSpPr>
        <p:spPr bwMode="auto">
          <a:xfrm>
            <a:off x="1676400" y="5257801"/>
            <a:ext cx="87630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en-US" sz="2800"/>
              <a:t>P(</a:t>
            </a:r>
            <a:r>
              <a:rPr lang="en-US" altLang="en-US" sz="2800" i="1"/>
              <a:t>z</a:t>
            </a:r>
            <a:r>
              <a:rPr lang="en-US" altLang="en-US" sz="2800"/>
              <a:t>&lt;-1.60) = P(z&gt;1.60) = P(z&gt;0)-P(0&lt;z&lt;1.60) = .5-.4452 = .0548. The proportion of the sauce jars that are under-filled is .0548 </a:t>
            </a:r>
          </a:p>
        </p:txBody>
      </p:sp>
      <p:grpSp>
        <p:nvGrpSpPr>
          <p:cNvPr id="180229" name="Group 5"/>
          <p:cNvGrpSpPr>
            <a:grpSpLocks/>
          </p:cNvGrpSpPr>
          <p:nvPr/>
        </p:nvGrpSpPr>
        <p:grpSpPr bwMode="auto">
          <a:xfrm>
            <a:off x="2667000" y="1676401"/>
            <a:ext cx="7848600" cy="3273425"/>
            <a:chOff x="720" y="1056"/>
            <a:chExt cx="4944" cy="2062"/>
          </a:xfrm>
        </p:grpSpPr>
        <p:pic>
          <p:nvPicPr>
            <p:cNvPr id="1802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1056"/>
              <a:ext cx="3216" cy="1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0231" name="Group 7"/>
            <p:cNvGrpSpPr>
              <a:grpSpLocks/>
            </p:cNvGrpSpPr>
            <p:nvPr/>
          </p:nvGrpSpPr>
          <p:grpSpPr bwMode="auto">
            <a:xfrm>
              <a:off x="1776" y="2160"/>
              <a:ext cx="3888" cy="958"/>
              <a:chOff x="1680" y="2208"/>
              <a:chExt cx="3888" cy="958"/>
            </a:xfrm>
          </p:grpSpPr>
          <p:graphicFrame>
            <p:nvGraphicFramePr>
              <p:cNvPr id="180232" name="Object 8">
                <a:hlinkClick r:id="" action="ppaction://ole?verb=0"/>
              </p:cNvPr>
              <p:cNvGraphicFramePr>
                <a:graphicFrameLocks noChangeAspect="1"/>
              </p:cNvGraphicFramePr>
              <p:nvPr/>
            </p:nvGraphicFramePr>
            <p:xfrm>
              <a:off x="3840" y="2228"/>
              <a:ext cx="1728" cy="938"/>
            </p:xfrm>
            <a:graphic>
              <a:graphicData uri="http://schemas.openxmlformats.org/presentationml/2006/ole">
                <mc:AlternateContent xmlns:mc="http://schemas.openxmlformats.org/markup-compatibility/2006">
                  <mc:Choice xmlns:v="urn:schemas-microsoft-com:vml" Requires="v">
                    <p:oleObj spid="_x0000_s8199" name="Equation" r:id="rId5" imgW="1269720" imgH="812520" progId="Equation.3">
                      <p:embed/>
                    </p:oleObj>
                  </mc:Choice>
                  <mc:Fallback>
                    <p:oleObj name="Equation" r:id="rId5" imgW="1269720" imgH="8125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0" y="2228"/>
                            <a:ext cx="1728" cy="9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33" name="Line 9"/>
              <p:cNvSpPr>
                <a:spLocks noChangeShapeType="1"/>
              </p:cNvSpPr>
              <p:nvPr/>
            </p:nvSpPr>
            <p:spPr bwMode="auto">
              <a:xfrm flipH="1" flipV="1">
                <a:off x="1680" y="2208"/>
                <a:ext cx="2134" cy="4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pic>
        <p:nvPicPr>
          <p:cNvPr id="180235" name="Picture 11" descr="pictante"/>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a:xfrm>
            <a:off x="9547226" y="0"/>
            <a:ext cx="1120775" cy="1981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062018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6">
                                            <p:txEl>
                                              <p:pRg st="0" end="0"/>
                                            </p:txEl>
                                          </p:spTgt>
                                        </p:tgtEl>
                                        <p:attrNameLst>
                                          <p:attrName>style.visibility</p:attrName>
                                        </p:attrNameLst>
                                      </p:cBhvr>
                                      <p:to>
                                        <p:strVal val="visible"/>
                                      </p:to>
                                    </p:set>
                                    <p:animEffect transition="in" filter="wipe(left)">
                                      <p:cBhvr>
                                        <p:cTn id="7" dur="500"/>
                                        <p:tgtEl>
                                          <p:spTgt spid="1802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80229"/>
                                        </p:tgtEl>
                                        <p:attrNameLst>
                                          <p:attrName>style.visibility</p:attrName>
                                        </p:attrNameLst>
                                      </p:cBhvr>
                                      <p:to>
                                        <p:strVal val="visible"/>
                                      </p:to>
                                    </p:set>
                                    <p:anim calcmode="lin" valueType="num">
                                      <p:cBhvr additive="base">
                                        <p:cTn id="12" dur="500" fill="hold"/>
                                        <p:tgtEl>
                                          <p:spTgt spid="180229"/>
                                        </p:tgtEl>
                                        <p:attrNameLst>
                                          <p:attrName>ppt_x</p:attrName>
                                        </p:attrNameLst>
                                      </p:cBhvr>
                                      <p:tavLst>
                                        <p:tav tm="0">
                                          <p:val>
                                            <p:strVal val="#ppt_x"/>
                                          </p:val>
                                        </p:tav>
                                        <p:tav tm="100000">
                                          <p:val>
                                            <p:strVal val="#ppt_x"/>
                                          </p:val>
                                        </p:tav>
                                      </p:tavLst>
                                    </p:anim>
                                    <p:anim calcmode="lin" valueType="num">
                                      <p:cBhvr additive="base">
                                        <p:cTn id="13" dur="500" fill="hold"/>
                                        <p:tgtEl>
                                          <p:spTgt spid="18022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80227"/>
                                        </p:tgtEl>
                                        <p:attrNameLst>
                                          <p:attrName>style.visibility</p:attrName>
                                        </p:attrNameLst>
                                      </p:cBhvr>
                                      <p:to>
                                        <p:strVal val="visible"/>
                                      </p:to>
                                    </p:set>
                                    <p:animEffect transition="in" filter="wipe(left)">
                                      <p:cBhvr>
                                        <p:cTn id="18" dur="500"/>
                                        <p:tgtEl>
                                          <p:spTgt spid="180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build="p" autoUpdateAnimBg="0"/>
      <p:bldP spid="18022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2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676401"/>
            <a:ext cx="441960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3299" name="Rectangle 3"/>
          <p:cNvSpPr>
            <a:spLocks noChangeArrowheads="1"/>
          </p:cNvSpPr>
          <p:nvPr/>
        </p:nvSpPr>
        <p:spPr bwMode="auto">
          <a:xfrm>
            <a:off x="1524000" y="762001"/>
            <a:ext cx="78994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en-US" sz="2800"/>
              <a:t>What proportion of the sauce jars contain between 20 and 20.3 ounces of sauce.</a:t>
            </a:r>
          </a:p>
        </p:txBody>
      </p:sp>
      <p:grpSp>
        <p:nvGrpSpPr>
          <p:cNvPr id="183300" name="Group 4"/>
          <p:cNvGrpSpPr>
            <a:grpSpLocks/>
          </p:cNvGrpSpPr>
          <p:nvPr/>
        </p:nvGrpSpPr>
        <p:grpSpPr bwMode="auto">
          <a:xfrm>
            <a:off x="2743201" y="2819401"/>
            <a:ext cx="3641725" cy="969963"/>
            <a:chOff x="576" y="1776"/>
            <a:chExt cx="2294" cy="611"/>
          </a:xfrm>
        </p:grpSpPr>
        <p:graphicFrame>
          <p:nvGraphicFramePr>
            <p:cNvPr id="183301" name="Object 5">
              <a:hlinkClick r:id="" action="ppaction://ole?verb=0"/>
            </p:cNvPr>
            <p:cNvGraphicFramePr>
              <a:graphicFrameLocks/>
            </p:cNvGraphicFramePr>
            <p:nvPr/>
          </p:nvGraphicFramePr>
          <p:xfrm>
            <a:off x="576" y="2064"/>
            <a:ext cx="2294" cy="323"/>
          </p:xfrm>
          <a:graphic>
            <a:graphicData uri="http://schemas.openxmlformats.org/presentationml/2006/ole">
              <mc:AlternateContent xmlns:mc="http://schemas.openxmlformats.org/markup-compatibility/2006">
                <mc:Choice xmlns:v="urn:schemas-microsoft-com:vml" Requires="v">
                  <p:oleObj spid="_x0000_s9228" name="Equation" r:id="rId5" imgW="3617640" imgH="925200" progId="Equation.2">
                    <p:embed/>
                  </p:oleObj>
                </mc:Choice>
                <mc:Fallback>
                  <p:oleObj name="Equation" r:id="rId5" imgW="3617640" imgH="925200" progId="Equation.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 y="2064"/>
                          <a:ext cx="2294" cy="32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3302" name="Line 6"/>
            <p:cNvSpPr>
              <a:spLocks noChangeShapeType="1"/>
            </p:cNvSpPr>
            <p:nvPr/>
          </p:nvSpPr>
          <p:spPr bwMode="auto">
            <a:xfrm flipV="1">
              <a:off x="1477" y="1776"/>
              <a:ext cx="1115" cy="27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3303" name="Group 7"/>
          <p:cNvGrpSpPr>
            <a:grpSpLocks/>
          </p:cNvGrpSpPr>
          <p:nvPr/>
        </p:nvGrpSpPr>
        <p:grpSpPr bwMode="auto">
          <a:xfrm>
            <a:off x="6611939" y="2819401"/>
            <a:ext cx="3946525" cy="963613"/>
            <a:chOff x="3013" y="1776"/>
            <a:chExt cx="2486" cy="607"/>
          </a:xfrm>
        </p:grpSpPr>
        <p:graphicFrame>
          <p:nvGraphicFramePr>
            <p:cNvPr id="183304" name="Object 8">
              <a:hlinkClick r:id="" action="ppaction://ole?verb=0"/>
            </p:cNvPr>
            <p:cNvGraphicFramePr>
              <a:graphicFrameLocks/>
            </p:cNvGraphicFramePr>
            <p:nvPr/>
          </p:nvGraphicFramePr>
          <p:xfrm>
            <a:off x="3013" y="2043"/>
            <a:ext cx="2486" cy="340"/>
          </p:xfrm>
          <a:graphic>
            <a:graphicData uri="http://schemas.openxmlformats.org/presentationml/2006/ole">
              <mc:AlternateContent xmlns:mc="http://schemas.openxmlformats.org/markup-compatibility/2006">
                <mc:Choice xmlns:v="urn:schemas-microsoft-com:vml" Requires="v">
                  <p:oleObj spid="_x0000_s9229" name="Equation" r:id="rId7" imgW="3706560" imgH="925200" progId="Equation.2">
                    <p:embed/>
                  </p:oleObj>
                </mc:Choice>
                <mc:Fallback>
                  <p:oleObj name="Equation" r:id="rId7" imgW="3706560" imgH="925200" progId="Equation.2">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3" y="2043"/>
                          <a:ext cx="2486" cy="3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3305" name="Line 9"/>
            <p:cNvSpPr>
              <a:spLocks noChangeShapeType="1"/>
            </p:cNvSpPr>
            <p:nvPr/>
          </p:nvSpPr>
          <p:spPr bwMode="auto">
            <a:xfrm flipH="1" flipV="1">
              <a:off x="3264" y="1776"/>
              <a:ext cx="1285" cy="24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3306" name="Rectangle 10"/>
          <p:cNvSpPr>
            <a:spLocks noChangeArrowheads="1"/>
          </p:cNvSpPr>
          <p:nvPr/>
        </p:nvSpPr>
        <p:spPr bwMode="auto">
          <a:xfrm>
            <a:off x="1828800" y="3886200"/>
            <a:ext cx="88392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endParaRPr lang="en-US" altLang="en-US"/>
          </a:p>
          <a:p>
            <a:pPr algn="l" eaLnBrk="0" hangingPunct="0"/>
            <a:r>
              <a:rPr lang="en-US" altLang="en-US" sz="2800"/>
              <a:t>P(-1.60&lt;z&lt;.80) = P(-1.60&lt;z&lt;0)+P(0&lt;z&lt;.80) = P(0&lt;z&lt;1.60)+P(0&lt;z&lt;.80)=.4452+.2881=.7333 </a:t>
            </a:r>
          </a:p>
          <a:p>
            <a:pPr algn="l" eaLnBrk="0" hangingPunct="0"/>
            <a:endParaRPr lang="en-US" altLang="en-US" sz="2800"/>
          </a:p>
          <a:p>
            <a:pPr algn="l" eaLnBrk="0" hangingPunct="0"/>
            <a:r>
              <a:rPr lang="en-US" altLang="en-US" sz="2800"/>
              <a:t>P(-1.60&lt;z&lt;.80) = P(z&lt;.80)-P(z&lt;-1.60)=.5+P(0&lt;z&lt;.80)-</a:t>
            </a:r>
          </a:p>
          <a:p>
            <a:pPr algn="l" eaLnBrk="0" hangingPunct="0"/>
            <a:r>
              <a:rPr lang="en-US" altLang="en-US" sz="2800"/>
              <a:t>[.5-P(0&lt;z&lt;1.60)]=P(0&lt;z&lt;1.60)+P(0&lt;z&lt;.80)=.7333 </a:t>
            </a:r>
          </a:p>
          <a:p>
            <a:pPr algn="l" eaLnBrk="0" hangingPunct="0"/>
            <a:endParaRPr lang="en-US" altLang="en-US" sz="2800"/>
          </a:p>
        </p:txBody>
      </p:sp>
      <p:sp>
        <p:nvSpPr>
          <p:cNvPr id="183312" name="Rectangle 16"/>
          <p:cNvSpPr>
            <a:spLocks noGrp="1" noChangeArrowheads="1"/>
          </p:cNvSpPr>
          <p:nvPr>
            <p:ph type="title"/>
          </p:nvPr>
        </p:nvSpPr>
        <p:spPr>
          <a:xfrm>
            <a:off x="1828800" y="228601"/>
            <a:ext cx="6629400" cy="6096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fontScale="90000"/>
          </a:bodyPr>
          <a:lstStyle/>
          <a:p>
            <a:r>
              <a:rPr lang="en-US" altLang="en-US" sz="3600" dirty="0"/>
              <a:t>Example </a:t>
            </a:r>
          </a:p>
        </p:txBody>
      </p:sp>
      <p:pic>
        <p:nvPicPr>
          <p:cNvPr id="183313" name="Picture 17" descr="pictante"/>
          <p:cNvPicPr>
            <a:picLocks noGrp="1" noChangeAspect="1" noChangeArrowheads="1"/>
          </p:cNvPicPr>
          <p:nvPr>
            <p:ph idx="1"/>
          </p:nvPr>
        </p:nvPicPr>
        <p:blipFill>
          <a:blip r:embed="rId9">
            <a:extLst>
              <a:ext uri="{28A0092B-C50C-407E-A947-70E740481C1C}">
                <a14:useLocalDpi xmlns:a14="http://schemas.microsoft.com/office/drawing/2010/main" val="0"/>
              </a:ext>
            </a:extLst>
          </a:blip>
          <a:srcRect/>
          <a:stretch>
            <a:fillRect/>
          </a:stretch>
        </p:blipFill>
        <p:spPr>
          <a:xfrm>
            <a:off x="9718676" y="0"/>
            <a:ext cx="949325" cy="1676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913879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299"/>
                                        </p:tgtEl>
                                        <p:attrNameLst>
                                          <p:attrName>style.visibility</p:attrName>
                                        </p:attrNameLst>
                                      </p:cBhvr>
                                      <p:to>
                                        <p:strVal val="visible"/>
                                      </p:to>
                                    </p:set>
                                    <p:animEffect transition="in" filter="wipe(left)">
                                      <p:cBhvr>
                                        <p:cTn id="7" dur="500"/>
                                        <p:tgtEl>
                                          <p:spTgt spid="183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3298"/>
                                        </p:tgtEl>
                                        <p:attrNameLst>
                                          <p:attrName>style.visibility</p:attrName>
                                        </p:attrNameLst>
                                      </p:cBhvr>
                                      <p:to>
                                        <p:strVal val="visible"/>
                                      </p:to>
                                    </p:set>
                                    <p:animEffect transition="in" filter="dissolve">
                                      <p:cBhvr>
                                        <p:cTn id="12" dur="500"/>
                                        <p:tgtEl>
                                          <p:spTgt spid="1832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3300"/>
                                        </p:tgtEl>
                                        <p:attrNameLst>
                                          <p:attrName>style.visibility</p:attrName>
                                        </p:attrNameLst>
                                      </p:cBhvr>
                                      <p:to>
                                        <p:strVal val="visible"/>
                                      </p:to>
                                    </p:set>
                                    <p:animEffect transition="in" filter="wipe(left)">
                                      <p:cBhvr>
                                        <p:cTn id="17" dur="500"/>
                                        <p:tgtEl>
                                          <p:spTgt spid="1833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83303"/>
                                        </p:tgtEl>
                                        <p:attrNameLst>
                                          <p:attrName>style.visibility</p:attrName>
                                        </p:attrNameLst>
                                      </p:cBhvr>
                                      <p:to>
                                        <p:strVal val="visible"/>
                                      </p:to>
                                    </p:set>
                                    <p:animEffect transition="in" filter="wipe(right)">
                                      <p:cBhvr>
                                        <p:cTn id="22" dur="500"/>
                                        <p:tgtEl>
                                          <p:spTgt spid="1833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83306">
                                            <p:txEl>
                                              <p:pRg st="1" end="1"/>
                                            </p:txEl>
                                          </p:spTgt>
                                        </p:tgtEl>
                                        <p:attrNameLst>
                                          <p:attrName>style.visibility</p:attrName>
                                        </p:attrNameLst>
                                      </p:cBhvr>
                                      <p:to>
                                        <p:strVal val="visible"/>
                                      </p:to>
                                    </p:set>
                                    <p:anim calcmode="lin" valueType="num">
                                      <p:cBhvr additive="base">
                                        <p:cTn id="27" dur="500" fill="hold"/>
                                        <p:tgtEl>
                                          <p:spTgt spid="18330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33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83306">
                                            <p:txEl>
                                              <p:pRg st="3" end="3"/>
                                            </p:txEl>
                                          </p:spTgt>
                                        </p:tgtEl>
                                        <p:attrNameLst>
                                          <p:attrName>style.visibility</p:attrName>
                                        </p:attrNameLst>
                                      </p:cBhvr>
                                      <p:to>
                                        <p:strVal val="visible"/>
                                      </p:to>
                                    </p:set>
                                    <p:anim calcmode="lin" valueType="num">
                                      <p:cBhvr additive="base">
                                        <p:cTn id="33" dur="500" fill="hold"/>
                                        <p:tgtEl>
                                          <p:spTgt spid="183306">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3306">
                                            <p:txEl>
                                              <p:pRg st="3" end="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83306">
                                            <p:txEl>
                                              <p:pRg st="4" end="4"/>
                                            </p:txEl>
                                          </p:spTgt>
                                        </p:tgtEl>
                                        <p:attrNameLst>
                                          <p:attrName>style.visibility</p:attrName>
                                        </p:attrNameLst>
                                      </p:cBhvr>
                                      <p:to>
                                        <p:strVal val="visible"/>
                                      </p:to>
                                    </p:set>
                                    <p:anim calcmode="lin" valueType="num">
                                      <p:cBhvr additive="base">
                                        <p:cTn id="37" dur="500" fill="hold"/>
                                        <p:tgtEl>
                                          <p:spTgt spid="18330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330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066800"/>
            <a:ext cx="37338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371" name="Rectangle 3"/>
          <p:cNvSpPr>
            <a:spLocks noChangeArrowheads="1"/>
          </p:cNvSpPr>
          <p:nvPr/>
        </p:nvSpPr>
        <p:spPr bwMode="auto">
          <a:xfrm>
            <a:off x="1524000" y="762000"/>
            <a:ext cx="4495800" cy="179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en-US" sz="2800"/>
              <a:t>99% of the jars of this brand of picante sauce will contain more than what amount of sauce?</a:t>
            </a:r>
          </a:p>
        </p:txBody>
      </p:sp>
      <p:sp>
        <p:nvSpPr>
          <p:cNvPr id="186379" name="Rectangle 11"/>
          <p:cNvSpPr>
            <a:spLocks noGrp="1" noChangeArrowheads="1"/>
          </p:cNvSpPr>
          <p:nvPr>
            <p:ph type="title"/>
          </p:nvPr>
        </p:nvSpPr>
        <p:spPr>
          <a:xfrm>
            <a:off x="1981200" y="174625"/>
            <a:ext cx="7696200" cy="762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sz="3600" dirty="0"/>
              <a:t>Example </a:t>
            </a:r>
          </a:p>
        </p:txBody>
      </p:sp>
      <p:pic>
        <p:nvPicPr>
          <p:cNvPr id="186380" name="Picture 12" descr="pictante"/>
          <p:cNvPicPr>
            <a:picLocks noGrp="1" noChangeAspect="1" noChangeArrowheads="1"/>
          </p:cNvPicPr>
          <p:nvPr>
            <p:ph sz="half" idx="1"/>
          </p:nvPr>
        </p:nvPicPr>
        <p:blipFill>
          <a:blip r:embed="rId5">
            <a:extLst>
              <a:ext uri="{28A0092B-C50C-407E-A947-70E740481C1C}">
                <a14:useLocalDpi xmlns:a14="http://schemas.microsoft.com/office/drawing/2010/main" val="0"/>
              </a:ext>
            </a:extLst>
          </a:blip>
          <a:srcRect/>
          <a:stretch>
            <a:fillRect/>
          </a:stretch>
        </p:blipFill>
        <p:spPr>
          <a:xfrm>
            <a:off x="10096500" y="0"/>
            <a:ext cx="571500" cy="1009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86382" name="Object 14"/>
          <p:cNvGraphicFramePr>
            <a:graphicFrameLocks noGrp="1" noChangeAspect="1"/>
          </p:cNvGraphicFramePr>
          <p:nvPr>
            <p:ph sz="half" idx="2"/>
          </p:nvPr>
        </p:nvGraphicFramePr>
        <p:xfrm>
          <a:off x="1828800" y="2971800"/>
          <a:ext cx="8229600" cy="3835400"/>
        </p:xfrm>
        <a:graphic>
          <a:graphicData uri="http://schemas.openxmlformats.org/presentationml/2006/ole">
            <mc:AlternateContent xmlns:mc="http://schemas.openxmlformats.org/markup-compatibility/2006">
              <mc:Choice xmlns:v="urn:schemas-microsoft-com:vml" Requires="v">
                <p:oleObj spid="_x0000_s10247" name="Equation" r:id="rId6" imgW="3974760" imgH="1854000" progId="Equation.3">
                  <p:embed/>
                </p:oleObj>
              </mc:Choice>
              <mc:Fallback>
                <p:oleObj name="Equation" r:id="rId6" imgW="3974760" imgH="1854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2971800"/>
                        <a:ext cx="8229600" cy="3835400"/>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spTree>
    <p:extLst>
      <p:ext uri="{BB962C8B-B14F-4D97-AF65-F5344CB8AC3E}">
        <p14:creationId xmlns:p14="http://schemas.microsoft.com/office/powerpoint/2010/main" val="37267903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6371"/>
                                        </p:tgtEl>
                                        <p:attrNameLst>
                                          <p:attrName>style.visibility</p:attrName>
                                        </p:attrNameLst>
                                      </p:cBhvr>
                                      <p:to>
                                        <p:strVal val="visible"/>
                                      </p:to>
                                    </p:set>
                                    <p:animEffect transition="in" filter="wipe(left)">
                                      <p:cBhvr>
                                        <p:cTn id="7" dur="500"/>
                                        <p:tgtEl>
                                          <p:spTgt spid="1863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6370"/>
                                        </p:tgtEl>
                                        <p:attrNameLst>
                                          <p:attrName>style.visibility</p:attrName>
                                        </p:attrNameLst>
                                      </p:cBhvr>
                                      <p:to>
                                        <p:strVal val="visible"/>
                                      </p:to>
                                    </p:set>
                                    <p:animEffect transition="in" filter="dissolve">
                                      <p:cBhvr>
                                        <p:cTn id="12" dur="500"/>
                                        <p:tgtEl>
                                          <p:spTgt spid="1863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86382"/>
                                        </p:tgtEl>
                                        <p:attrNameLst>
                                          <p:attrName>style.visibility</p:attrName>
                                        </p:attrNameLst>
                                      </p:cBhvr>
                                      <p:to>
                                        <p:strVal val="visible"/>
                                      </p:to>
                                    </p:set>
                                    <p:animEffect transition="in" filter="wipe(up)">
                                      <p:cBhvr>
                                        <p:cTn id="17" dur="500"/>
                                        <p:tgtEl>
                                          <p:spTgt spid="186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2362200" y="127715"/>
            <a:ext cx="7772400" cy="838200"/>
          </a:xfrm>
        </p:spPr>
        <p:txBody>
          <a:bodyPr/>
          <a:lstStyle/>
          <a:p>
            <a:r>
              <a:rPr lang="en-US" altLang="en-US" sz="4000" dirty="0"/>
              <a:t>How Probabilities Are Distributed</a:t>
            </a:r>
          </a:p>
        </p:txBody>
      </p:sp>
      <p:sp>
        <p:nvSpPr>
          <p:cNvPr id="192516" name="Text Box 4"/>
          <p:cNvSpPr txBox="1">
            <a:spLocks noGrp="1" noChangeArrowheads="1"/>
          </p:cNvSpPr>
          <p:nvPr>
            <p:ph type="body" idx="1"/>
          </p:nvPr>
        </p:nvSpPr>
        <p:spPr>
          <a:xfrm>
            <a:off x="2057400" y="914400"/>
            <a:ext cx="8382000" cy="2895600"/>
          </a:xfrm>
          <a:solidFill>
            <a:srgbClr val="F4ECC6"/>
          </a:solidFill>
          <a:ln w="28575">
            <a:solidFill>
              <a:srgbClr val="CC0066"/>
            </a:solidFill>
            <a:miter lim="800000"/>
            <a:headEnd/>
            <a:tailEnd/>
          </a:ln>
          <a:effectLst>
            <a:outerShdw dist="107763" dir="2700000" algn="ctr" rotWithShape="0">
              <a:schemeClr val="bg2"/>
            </a:outerShdw>
          </a:effectLst>
        </p:spPr>
        <p:txBody>
          <a:bodyPr/>
          <a:lstStyle/>
          <a:p>
            <a:r>
              <a:rPr lang="en-US" altLang="en-US" sz="2800"/>
              <a:t>The interval </a:t>
            </a:r>
            <a:r>
              <a:rPr lang="en-US" altLang="en-US" sz="2800">
                <a:latin typeface="Symbol" panose="05050102010706020507" pitchFamily="18" charset="2"/>
              </a:rPr>
              <a:t>m</a:t>
            </a:r>
            <a:r>
              <a:rPr lang="en-US" altLang="en-US" sz="2800">
                <a:sym typeface="Symbol" panose="05050102010706020507" pitchFamily="18" charset="2"/>
              </a:rPr>
              <a:t></a:t>
            </a:r>
            <a:r>
              <a:rPr lang="en-US" altLang="en-US" sz="2800">
                <a:latin typeface="Symbol" panose="05050102010706020507" pitchFamily="18" charset="2"/>
              </a:rPr>
              <a:t></a:t>
            </a:r>
            <a:r>
              <a:rPr lang="en-US" altLang="en-US" sz="2800"/>
              <a:t> contains approximately 68% of the measurements.</a:t>
            </a:r>
          </a:p>
          <a:p>
            <a:r>
              <a:rPr lang="en-US" altLang="en-US" sz="2800"/>
              <a:t>The interval </a:t>
            </a:r>
            <a:r>
              <a:rPr lang="en-US" altLang="en-US" sz="2800">
                <a:latin typeface="Symbol" panose="05050102010706020507" pitchFamily="18" charset="2"/>
              </a:rPr>
              <a:t>m</a:t>
            </a:r>
            <a:r>
              <a:rPr lang="en-US" altLang="en-US" sz="2800">
                <a:sym typeface="Symbol" panose="05050102010706020507" pitchFamily="18" charset="2"/>
              </a:rPr>
              <a:t>2</a:t>
            </a:r>
            <a:r>
              <a:rPr lang="en-US" altLang="en-US" sz="2800">
                <a:latin typeface="Symbol" panose="05050102010706020507" pitchFamily="18" charset="2"/>
              </a:rPr>
              <a:t></a:t>
            </a:r>
            <a:r>
              <a:rPr lang="en-US" altLang="en-US" sz="2800"/>
              <a:t> contains approximately 95% of the measurements.</a:t>
            </a:r>
          </a:p>
          <a:p>
            <a:r>
              <a:rPr lang="en-US" altLang="en-US" sz="2800"/>
              <a:t>The interval </a:t>
            </a:r>
            <a:r>
              <a:rPr lang="en-US" altLang="en-US" sz="2800">
                <a:latin typeface="Symbol" panose="05050102010706020507" pitchFamily="18" charset="2"/>
              </a:rPr>
              <a:t>m</a:t>
            </a:r>
            <a:r>
              <a:rPr lang="en-US" altLang="en-US" sz="2800">
                <a:sym typeface="Symbol" panose="05050102010706020507" pitchFamily="18" charset="2"/>
              </a:rPr>
              <a:t>3</a:t>
            </a:r>
            <a:r>
              <a:rPr lang="en-US" altLang="en-US" sz="2800">
                <a:latin typeface="Symbol" panose="05050102010706020507" pitchFamily="18" charset="2"/>
              </a:rPr>
              <a:t></a:t>
            </a:r>
            <a:r>
              <a:rPr lang="en-US" altLang="en-US" sz="2800"/>
              <a:t> contains approximately 99.7% of the measurements.</a:t>
            </a:r>
          </a:p>
        </p:txBody>
      </p:sp>
      <p:pic>
        <p:nvPicPr>
          <p:cNvPr id="192517" name="Picture 5" descr="p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86200"/>
            <a:ext cx="8610600" cy="287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055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2057400" y="0"/>
            <a:ext cx="8229600" cy="1143000"/>
          </a:xfrm>
        </p:spPr>
        <p:txBody>
          <a:bodyPr>
            <a:normAutofit fontScale="90000"/>
          </a:bodyPr>
          <a:lstStyle/>
          <a:p>
            <a:r>
              <a:rPr lang="en-US" altLang="en-US" sz="4000" b="1"/>
              <a:t>The Normal Approximation to the Binomial</a:t>
            </a:r>
          </a:p>
        </p:txBody>
      </p:sp>
      <p:pic>
        <p:nvPicPr>
          <p:cNvPr id="156675" name="Picture 3"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56676" name="Rectangle 4"/>
          <p:cNvSpPr>
            <a:spLocks noGrp="1" noChangeArrowheads="1"/>
          </p:cNvSpPr>
          <p:nvPr>
            <p:ph type="body" idx="1"/>
          </p:nvPr>
        </p:nvSpPr>
        <p:spPr>
          <a:xfrm>
            <a:off x="2209800" y="1371600"/>
            <a:ext cx="8153400" cy="2895600"/>
          </a:xfrm>
          <a:noFill/>
          <a:ln/>
        </p:spPr>
        <p:txBody>
          <a:bodyPr>
            <a:normAutofit lnSpcReduction="10000"/>
          </a:bodyPr>
          <a:lstStyle/>
          <a:p>
            <a:pPr>
              <a:lnSpc>
                <a:spcPct val="90000"/>
              </a:lnSpc>
            </a:pPr>
            <a:r>
              <a:rPr lang="en-US" altLang="en-US" sz="2800"/>
              <a:t>We can calculate binomial probabilities using</a:t>
            </a:r>
          </a:p>
          <a:p>
            <a:pPr lvl="1">
              <a:lnSpc>
                <a:spcPct val="90000"/>
              </a:lnSpc>
            </a:pPr>
            <a:r>
              <a:rPr lang="en-US" altLang="en-US"/>
              <a:t>The binomial formula</a:t>
            </a:r>
          </a:p>
          <a:p>
            <a:pPr lvl="1">
              <a:lnSpc>
                <a:spcPct val="90000"/>
              </a:lnSpc>
            </a:pPr>
            <a:r>
              <a:rPr lang="en-US" altLang="en-US"/>
              <a:t>The cumulative binomial tables</a:t>
            </a:r>
          </a:p>
          <a:p>
            <a:pPr>
              <a:lnSpc>
                <a:spcPct val="90000"/>
              </a:lnSpc>
            </a:pPr>
            <a:r>
              <a:rPr lang="en-US" altLang="en-US" sz="2800"/>
              <a:t>When </a:t>
            </a:r>
            <a:r>
              <a:rPr lang="en-US" altLang="en-US" sz="2800" i="1"/>
              <a:t>n </a:t>
            </a:r>
            <a:r>
              <a:rPr lang="en-US" altLang="en-US" sz="2800"/>
              <a:t>is large, and </a:t>
            </a:r>
            <a:r>
              <a:rPr lang="en-US" altLang="en-US" sz="2800" i="1"/>
              <a:t>p </a:t>
            </a:r>
            <a:r>
              <a:rPr lang="en-US" altLang="en-US" sz="2800"/>
              <a:t>is not too close to zero or one, areas under the normal curve with mean  </a:t>
            </a:r>
            <a:r>
              <a:rPr lang="en-US" altLang="en-US" sz="2800" i="1"/>
              <a:t>np</a:t>
            </a:r>
            <a:r>
              <a:rPr lang="en-US" altLang="en-US" sz="2800"/>
              <a:t> and variance </a:t>
            </a:r>
            <a:r>
              <a:rPr lang="en-US" altLang="en-US" sz="2800" i="1"/>
              <a:t>npq </a:t>
            </a:r>
            <a:r>
              <a:rPr lang="en-US" altLang="en-US" sz="2800"/>
              <a:t>can be used to approximate binomial probabilities. </a:t>
            </a:r>
          </a:p>
        </p:txBody>
      </p:sp>
      <p:grpSp>
        <p:nvGrpSpPr>
          <p:cNvPr id="156716" name="Group 44"/>
          <p:cNvGrpSpPr>
            <a:grpSpLocks/>
          </p:cNvGrpSpPr>
          <p:nvPr/>
        </p:nvGrpSpPr>
        <p:grpSpPr bwMode="auto">
          <a:xfrm>
            <a:off x="3810000" y="4572000"/>
            <a:ext cx="2895600" cy="2057400"/>
            <a:chOff x="1440" y="2880"/>
            <a:chExt cx="1824" cy="1296"/>
          </a:xfrm>
        </p:grpSpPr>
        <p:sp>
          <p:nvSpPr>
            <p:cNvPr id="156715" name="Rectangle 43"/>
            <p:cNvSpPr>
              <a:spLocks noChangeArrowheads="1"/>
            </p:cNvSpPr>
            <p:nvPr/>
          </p:nvSpPr>
          <p:spPr bwMode="auto">
            <a:xfrm>
              <a:off x="1440" y="2880"/>
              <a:ext cx="1824" cy="1296"/>
            </a:xfrm>
            <a:prstGeom prst="rect">
              <a:avLst/>
            </a:prstGeom>
            <a:solidFill>
              <a:srgbClr val="F0D27E"/>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p>
          </p:txBody>
        </p:sp>
        <p:pic>
          <p:nvPicPr>
            <p:cNvPr id="156714" name="Picture 42" descr="bin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 y="2928"/>
              <a:ext cx="1728" cy="1222"/>
            </a:xfrm>
            <a:prstGeom prst="rect">
              <a:avLst/>
            </a:prstGeom>
            <a:noFill/>
            <a:extLst>
              <a:ext uri="{909E8E84-426E-40DD-AFC4-6F175D3DCCD1}">
                <a14:hiddenFill xmlns:a14="http://schemas.microsoft.com/office/drawing/2010/main">
                  <a:solidFill>
                    <a:srgbClr val="FFFFFF"/>
                  </a:solidFill>
                </a14:hiddenFill>
              </a:ext>
            </a:extLst>
          </p:spPr>
        </p:pic>
      </p:grpSp>
      <p:sp>
        <p:nvSpPr>
          <p:cNvPr id="156717" name="Freeform 45"/>
          <p:cNvSpPr>
            <a:spLocks/>
          </p:cNvSpPr>
          <p:nvPr/>
        </p:nvSpPr>
        <p:spPr bwMode="auto">
          <a:xfrm>
            <a:off x="4267200" y="4903788"/>
            <a:ext cx="1785938" cy="1344612"/>
          </a:xfrm>
          <a:custGeom>
            <a:avLst/>
            <a:gdLst>
              <a:gd name="T0" fmla="*/ 0 w 1107"/>
              <a:gd name="T1" fmla="*/ 824 h 846"/>
              <a:gd name="T2" fmla="*/ 211 w 1107"/>
              <a:gd name="T3" fmla="*/ 815 h 846"/>
              <a:gd name="T4" fmla="*/ 293 w 1107"/>
              <a:gd name="T5" fmla="*/ 724 h 846"/>
              <a:gd name="T6" fmla="*/ 348 w 1107"/>
              <a:gd name="T7" fmla="*/ 522 h 846"/>
              <a:gd name="T8" fmla="*/ 421 w 1107"/>
              <a:gd name="T9" fmla="*/ 212 h 846"/>
              <a:gd name="T10" fmla="*/ 476 w 1107"/>
              <a:gd name="T11" fmla="*/ 84 h 846"/>
              <a:gd name="T12" fmla="*/ 549 w 1107"/>
              <a:gd name="T13" fmla="*/ 1 h 846"/>
              <a:gd name="T14" fmla="*/ 613 w 1107"/>
              <a:gd name="T15" fmla="*/ 10 h 846"/>
              <a:gd name="T16" fmla="*/ 704 w 1107"/>
              <a:gd name="T17" fmla="*/ 138 h 846"/>
              <a:gd name="T18" fmla="*/ 796 w 1107"/>
              <a:gd name="T19" fmla="*/ 431 h 846"/>
              <a:gd name="T20" fmla="*/ 851 w 1107"/>
              <a:gd name="T21" fmla="*/ 559 h 846"/>
              <a:gd name="T22" fmla="*/ 905 w 1107"/>
              <a:gd name="T23" fmla="*/ 660 h 846"/>
              <a:gd name="T24" fmla="*/ 1107 w 1107"/>
              <a:gd name="T25" fmla="*/ 842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7" h="846">
                <a:moveTo>
                  <a:pt x="0" y="824"/>
                </a:moveTo>
                <a:cubicBezTo>
                  <a:pt x="69" y="846"/>
                  <a:pt x="143" y="837"/>
                  <a:pt x="211" y="815"/>
                </a:cubicBezTo>
                <a:cubicBezTo>
                  <a:pt x="241" y="785"/>
                  <a:pt x="270" y="759"/>
                  <a:pt x="293" y="724"/>
                </a:cubicBezTo>
                <a:cubicBezTo>
                  <a:pt x="315" y="657"/>
                  <a:pt x="327" y="589"/>
                  <a:pt x="348" y="522"/>
                </a:cubicBezTo>
                <a:cubicBezTo>
                  <a:pt x="360" y="416"/>
                  <a:pt x="388" y="313"/>
                  <a:pt x="421" y="212"/>
                </a:cubicBezTo>
                <a:cubicBezTo>
                  <a:pt x="436" y="168"/>
                  <a:pt x="442" y="117"/>
                  <a:pt x="476" y="84"/>
                </a:cubicBezTo>
                <a:cubicBezTo>
                  <a:pt x="490" y="42"/>
                  <a:pt x="506" y="15"/>
                  <a:pt x="549" y="1"/>
                </a:cubicBezTo>
                <a:cubicBezTo>
                  <a:pt x="570" y="4"/>
                  <a:pt x="594" y="0"/>
                  <a:pt x="613" y="10"/>
                </a:cubicBezTo>
                <a:cubicBezTo>
                  <a:pt x="663" y="35"/>
                  <a:pt x="676" y="96"/>
                  <a:pt x="704" y="138"/>
                </a:cubicBezTo>
                <a:cubicBezTo>
                  <a:pt x="735" y="236"/>
                  <a:pt x="764" y="334"/>
                  <a:pt x="796" y="431"/>
                </a:cubicBezTo>
                <a:cubicBezTo>
                  <a:pt x="811" y="475"/>
                  <a:pt x="817" y="526"/>
                  <a:pt x="851" y="559"/>
                </a:cubicBezTo>
                <a:cubicBezTo>
                  <a:pt x="863" y="594"/>
                  <a:pt x="880" y="633"/>
                  <a:pt x="905" y="660"/>
                </a:cubicBezTo>
                <a:cubicBezTo>
                  <a:pt x="943" y="763"/>
                  <a:pt x="986" y="842"/>
                  <a:pt x="1107" y="842"/>
                </a:cubicBezTo>
              </a:path>
            </a:pathLst>
          </a:custGeom>
          <a:noFill/>
          <a:ln w="28575" cap="flat" cmpd="sng">
            <a:solidFill>
              <a:srgbClr val="339933"/>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718" name="Text Box 46"/>
          <p:cNvSpPr txBox="1">
            <a:spLocks noChangeArrowheads="1"/>
          </p:cNvSpPr>
          <p:nvPr/>
        </p:nvSpPr>
        <p:spPr bwMode="auto">
          <a:xfrm>
            <a:off x="8305800" y="4876800"/>
            <a:ext cx="1371600" cy="369332"/>
          </a:xfrm>
          <a:prstGeom prst="rect">
            <a:avLst/>
          </a:prstGeom>
          <a:solidFill>
            <a:srgbClr val="F4ECC6"/>
          </a:solidFill>
          <a:ln w="28575">
            <a:solidFill>
              <a:srgbClr val="CC0066"/>
            </a:solidFill>
            <a:miter lim="800000"/>
            <a:headEnd/>
            <a:tailEnd/>
          </a:ln>
          <a:effectLst>
            <a:prstShdw prst="shdw17" dist="17961" dir="2700000">
              <a:srgbClr val="CC0066">
                <a:gamma/>
                <a:shade val="60000"/>
                <a:invGamma/>
              </a:srgbClr>
            </a:prstShdw>
          </a:effectLst>
        </p:spPr>
        <p:txBody>
          <a:bodyPr>
            <a:spAutoFit/>
          </a:bodyPr>
          <a:lstStyle/>
          <a:p>
            <a:pPr>
              <a:spcBef>
                <a:spcPct val="50000"/>
              </a:spcBef>
            </a:pPr>
            <a:r>
              <a:rPr lang="en-US" altLang="en-US">
                <a:hlinkClick r:id="rId4"/>
              </a:rPr>
              <a:t>SticiGui</a:t>
            </a:r>
            <a:endParaRPr lang="en-US" altLang="en-US"/>
          </a:p>
        </p:txBody>
      </p:sp>
    </p:spTree>
    <p:extLst>
      <p:ext uri="{BB962C8B-B14F-4D97-AF65-F5344CB8AC3E}">
        <p14:creationId xmlns:p14="http://schemas.microsoft.com/office/powerpoint/2010/main" val="3131267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6676">
                                            <p:txEl>
                                              <p:pRg st="0" end="0"/>
                                            </p:txEl>
                                          </p:spTgt>
                                        </p:tgtEl>
                                        <p:attrNameLst>
                                          <p:attrName>style.visibility</p:attrName>
                                        </p:attrNameLst>
                                      </p:cBhvr>
                                      <p:to>
                                        <p:strVal val="visible"/>
                                      </p:to>
                                    </p:set>
                                    <p:animEffect transition="in" filter="wipe(up)">
                                      <p:cBhvr>
                                        <p:cTn id="7" dur="500"/>
                                        <p:tgtEl>
                                          <p:spTgt spid="1566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6676">
                                            <p:txEl>
                                              <p:pRg st="1" end="1"/>
                                            </p:txEl>
                                          </p:spTgt>
                                        </p:tgtEl>
                                        <p:attrNameLst>
                                          <p:attrName>style.visibility</p:attrName>
                                        </p:attrNameLst>
                                      </p:cBhvr>
                                      <p:to>
                                        <p:strVal val="visible"/>
                                      </p:to>
                                    </p:set>
                                    <p:animEffect transition="in" filter="wipe(up)">
                                      <p:cBhvr>
                                        <p:cTn id="12" dur="500"/>
                                        <p:tgtEl>
                                          <p:spTgt spid="15667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6676">
                                            <p:txEl>
                                              <p:pRg st="2" end="2"/>
                                            </p:txEl>
                                          </p:spTgt>
                                        </p:tgtEl>
                                        <p:attrNameLst>
                                          <p:attrName>style.visibility</p:attrName>
                                        </p:attrNameLst>
                                      </p:cBhvr>
                                      <p:to>
                                        <p:strVal val="visible"/>
                                      </p:to>
                                    </p:set>
                                    <p:animEffect transition="in" filter="wipe(up)">
                                      <p:cBhvr>
                                        <p:cTn id="17" dur="500"/>
                                        <p:tgtEl>
                                          <p:spTgt spid="15667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6676">
                                            <p:txEl>
                                              <p:pRg st="3" end="3"/>
                                            </p:txEl>
                                          </p:spTgt>
                                        </p:tgtEl>
                                        <p:attrNameLst>
                                          <p:attrName>style.visibility</p:attrName>
                                        </p:attrNameLst>
                                      </p:cBhvr>
                                      <p:to>
                                        <p:strVal val="visible"/>
                                      </p:to>
                                    </p:set>
                                    <p:animEffect transition="in" filter="wipe(up)">
                                      <p:cBhvr>
                                        <p:cTn id="22" dur="500"/>
                                        <p:tgtEl>
                                          <p:spTgt spid="15667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56716"/>
                                        </p:tgtEl>
                                        <p:attrNameLst>
                                          <p:attrName>style.visibility</p:attrName>
                                        </p:attrNameLst>
                                      </p:cBhvr>
                                      <p:to>
                                        <p:strVal val="visible"/>
                                      </p:to>
                                    </p:set>
                                    <p:animEffect transition="in" filter="dissolve">
                                      <p:cBhvr>
                                        <p:cTn id="27" dur="500"/>
                                        <p:tgtEl>
                                          <p:spTgt spid="1567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6717"/>
                                        </p:tgtEl>
                                        <p:attrNameLst>
                                          <p:attrName>style.visibility</p:attrName>
                                        </p:attrNameLst>
                                      </p:cBhvr>
                                      <p:to>
                                        <p:strVal val="visible"/>
                                      </p:to>
                                    </p:set>
                                    <p:animEffect transition="in" filter="wipe(left)">
                                      <p:cBhvr>
                                        <p:cTn id="32" dur="500"/>
                                        <p:tgtEl>
                                          <p:spTgt spid="156717"/>
                                        </p:tgtEl>
                                      </p:cBhvr>
                                    </p:animEffect>
                                  </p:childTnLst>
                                </p:cTn>
                              </p:par>
                              <p:par>
                                <p:cTn id="33" presetID="2" presetClass="entr" presetSubtype="4" fill="hold" grpId="0" nodeType="withEffect">
                                  <p:stCondLst>
                                    <p:cond delay="0"/>
                                  </p:stCondLst>
                                  <p:childTnLst>
                                    <p:set>
                                      <p:cBhvr>
                                        <p:cTn id="34" dur="1" fill="hold">
                                          <p:stCondLst>
                                            <p:cond delay="0"/>
                                          </p:stCondLst>
                                        </p:cTn>
                                        <p:tgtEl>
                                          <p:spTgt spid="156718"/>
                                        </p:tgtEl>
                                        <p:attrNameLst>
                                          <p:attrName>style.visibility</p:attrName>
                                        </p:attrNameLst>
                                      </p:cBhvr>
                                      <p:to>
                                        <p:strVal val="visible"/>
                                      </p:to>
                                    </p:set>
                                    <p:anim calcmode="lin" valueType="num">
                                      <p:cBhvr additive="base">
                                        <p:cTn id="35" dur="500" fill="hold"/>
                                        <p:tgtEl>
                                          <p:spTgt spid="156718"/>
                                        </p:tgtEl>
                                        <p:attrNameLst>
                                          <p:attrName>ppt_x</p:attrName>
                                        </p:attrNameLst>
                                      </p:cBhvr>
                                      <p:tavLst>
                                        <p:tav tm="0">
                                          <p:val>
                                            <p:strVal val="#ppt_x"/>
                                          </p:val>
                                        </p:tav>
                                        <p:tav tm="100000">
                                          <p:val>
                                            <p:strVal val="#ppt_x"/>
                                          </p:val>
                                        </p:tav>
                                      </p:tavLst>
                                    </p:anim>
                                    <p:anim calcmode="lin" valueType="num">
                                      <p:cBhvr additive="base">
                                        <p:cTn id="36" dur="500" fill="hold"/>
                                        <p:tgtEl>
                                          <p:spTgt spid="1567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build="p" bldLvl="2" autoUpdateAnimBg="0"/>
      <p:bldP spid="156717" grpId="0" animBg="1"/>
      <p:bldP spid="156718"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type="title"/>
          </p:nvPr>
        </p:nvSpPr>
        <p:spPr>
          <a:xfrm>
            <a:off x="2438400" y="0"/>
            <a:ext cx="7772400" cy="1143000"/>
          </a:xfrm>
        </p:spPr>
        <p:txBody>
          <a:bodyPr/>
          <a:lstStyle/>
          <a:p>
            <a:r>
              <a:rPr lang="en-US" altLang="en-US" b="1"/>
              <a:t>Approximating the Binomial</a:t>
            </a:r>
          </a:p>
        </p:txBody>
      </p:sp>
      <p:pic>
        <p:nvPicPr>
          <p:cNvPr id="157700" name="Picture 4"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57701" name="Text Box 5"/>
          <p:cNvSpPr txBox="1">
            <a:spLocks noChangeArrowheads="1"/>
          </p:cNvSpPr>
          <p:nvPr/>
        </p:nvSpPr>
        <p:spPr bwMode="auto">
          <a:xfrm>
            <a:off x="2590800" y="1265239"/>
            <a:ext cx="7924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 typeface="Wingdings" panose="05000000000000000000" pitchFamily="2" charset="2"/>
              <a:buChar char="ü"/>
            </a:pPr>
            <a:r>
              <a:rPr lang="en-US" altLang="en-US" sz="2800"/>
              <a:t>Make sure to include the entire rectangle for the values of </a:t>
            </a:r>
            <a:r>
              <a:rPr lang="en-US" altLang="en-US" sz="2800" i="1"/>
              <a:t>x</a:t>
            </a:r>
            <a:r>
              <a:rPr lang="en-US" altLang="en-US" sz="2800"/>
              <a:t> in the interval of interest. This is called the </a:t>
            </a:r>
            <a:r>
              <a:rPr lang="en-US" altLang="en-US" sz="2800">
                <a:solidFill>
                  <a:srgbClr val="CC0066"/>
                </a:solidFill>
                <a:effectLst>
                  <a:outerShdw blurRad="38100" dist="38100" dir="2700000" algn="tl">
                    <a:srgbClr val="C0C0C0"/>
                  </a:outerShdw>
                </a:effectLst>
              </a:rPr>
              <a:t>continuity correction</a:t>
            </a:r>
            <a:r>
              <a:rPr lang="en-US" altLang="en-US" sz="2800">
                <a:effectLst>
                  <a:outerShdw blurRad="38100" dist="38100" dir="2700000" algn="tl">
                    <a:srgbClr val="C0C0C0"/>
                  </a:outerShdw>
                </a:effectLst>
              </a:rPr>
              <a:t>. </a:t>
            </a:r>
            <a:endParaRPr lang="en-US" altLang="en-US" sz="2800"/>
          </a:p>
          <a:p>
            <a:pPr algn="l">
              <a:buFont typeface="Wingdings" panose="05000000000000000000" pitchFamily="2" charset="2"/>
              <a:buChar char="ü"/>
            </a:pPr>
            <a:r>
              <a:rPr lang="en-US" altLang="en-US" sz="2800"/>
              <a:t>Standardize the values of </a:t>
            </a:r>
            <a:r>
              <a:rPr lang="en-US" altLang="en-US" sz="2800" i="1"/>
              <a:t>x</a:t>
            </a:r>
            <a:r>
              <a:rPr lang="en-US" altLang="en-US" sz="2800"/>
              <a:t> using</a:t>
            </a:r>
          </a:p>
        </p:txBody>
      </p:sp>
      <p:graphicFrame>
        <p:nvGraphicFramePr>
          <p:cNvPr id="157707" name="Object 11"/>
          <p:cNvGraphicFramePr>
            <a:graphicFrameLocks noChangeAspect="1"/>
          </p:cNvGraphicFramePr>
          <p:nvPr/>
        </p:nvGraphicFramePr>
        <p:xfrm>
          <a:off x="3200400" y="3276601"/>
          <a:ext cx="4846638" cy="1114425"/>
        </p:xfrm>
        <a:graphic>
          <a:graphicData uri="http://schemas.openxmlformats.org/presentationml/2006/ole">
            <mc:AlternateContent xmlns:mc="http://schemas.openxmlformats.org/markup-compatibility/2006">
              <mc:Choice xmlns:v="urn:schemas-microsoft-com:vml" Requires="v">
                <p:oleObj spid="_x0000_s11271" name="Equation" r:id="rId4" imgW="1714320" imgH="393480" progId="Equation.3">
                  <p:embed/>
                </p:oleObj>
              </mc:Choice>
              <mc:Fallback>
                <p:oleObj name="Equation" r:id="rId4" imgW="171432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276601"/>
                        <a:ext cx="4846638" cy="1114425"/>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sp>
        <p:nvSpPr>
          <p:cNvPr id="157734" name="Text Box 38"/>
          <p:cNvSpPr txBox="1">
            <a:spLocks noChangeArrowheads="1"/>
          </p:cNvSpPr>
          <p:nvPr/>
        </p:nvSpPr>
        <p:spPr bwMode="auto">
          <a:xfrm>
            <a:off x="2590800" y="4724401"/>
            <a:ext cx="78486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 typeface="Wingdings" panose="05000000000000000000" pitchFamily="2" charset="2"/>
              <a:buChar char="ü"/>
            </a:pPr>
            <a:r>
              <a:rPr lang="en-US" altLang="en-US" sz="2800"/>
              <a:t>Make sure that </a:t>
            </a:r>
            <a:r>
              <a:rPr lang="en-US" altLang="en-US" sz="2800" i="1">
                <a:solidFill>
                  <a:srgbClr val="CC0066"/>
                </a:solidFill>
              </a:rPr>
              <a:t>np </a:t>
            </a:r>
            <a:r>
              <a:rPr lang="en-US" altLang="en-US" sz="2800">
                <a:solidFill>
                  <a:srgbClr val="CC0066"/>
                </a:solidFill>
              </a:rPr>
              <a:t>and </a:t>
            </a:r>
            <a:r>
              <a:rPr lang="en-US" altLang="en-US" sz="2800" i="1">
                <a:solidFill>
                  <a:srgbClr val="CC0066"/>
                </a:solidFill>
              </a:rPr>
              <a:t>nq</a:t>
            </a:r>
            <a:r>
              <a:rPr lang="en-US" altLang="en-US" sz="2800">
                <a:solidFill>
                  <a:srgbClr val="CC0066"/>
                </a:solidFill>
              </a:rPr>
              <a:t> are both greater than 5</a:t>
            </a:r>
            <a:r>
              <a:rPr lang="en-US" altLang="en-US" sz="2800"/>
              <a:t> to avoid inaccurate approximations! Or</a:t>
            </a:r>
          </a:p>
          <a:p>
            <a:pPr algn="l">
              <a:buFont typeface="Wingdings" panose="05000000000000000000" pitchFamily="2" charset="2"/>
              <a:buChar char="ü"/>
            </a:pPr>
            <a:r>
              <a:rPr lang="en-US" altLang="en-US" sz="2800" i="1"/>
              <a:t>n</a:t>
            </a:r>
            <a:r>
              <a:rPr lang="en-US" altLang="en-US" sz="2800"/>
              <a:t> is large and </a:t>
            </a:r>
            <a:r>
              <a:rPr lang="en-US" altLang="en-US" sz="2800">
                <a:latin typeface="Symbol" panose="05050102010706020507" pitchFamily="18" charset="2"/>
              </a:rPr>
              <a:t>m</a:t>
            </a:r>
            <a:r>
              <a:rPr lang="en-US" altLang="en-US" sz="2800">
                <a:sym typeface="Symbol" panose="05050102010706020507" pitchFamily="18" charset="2"/>
              </a:rPr>
              <a:t>2</a:t>
            </a:r>
            <a:r>
              <a:rPr lang="en-US" altLang="en-US" sz="2800">
                <a:latin typeface="Symbol" panose="05050102010706020507" pitchFamily="18" charset="2"/>
              </a:rPr>
              <a:t></a:t>
            </a:r>
            <a:r>
              <a:rPr lang="en-US" altLang="en-US" sz="2800"/>
              <a:t> falls between 0 and </a:t>
            </a:r>
            <a:r>
              <a:rPr lang="en-US" altLang="en-US" sz="2800" i="1"/>
              <a:t>n </a:t>
            </a:r>
            <a:r>
              <a:rPr lang="en-US" altLang="en-US" sz="2800"/>
              <a:t>(book)</a:t>
            </a:r>
          </a:p>
          <a:p>
            <a:pPr algn="l">
              <a:buFont typeface="Wingdings" panose="05000000000000000000" pitchFamily="2" charset="2"/>
              <a:buChar char="ü"/>
            </a:pPr>
            <a:endParaRPr lang="en-US" altLang="en-US" sz="2800"/>
          </a:p>
          <a:p>
            <a:pPr algn="l">
              <a:buFont typeface="Wingdings" panose="05000000000000000000" pitchFamily="2" charset="2"/>
              <a:buChar char="ü"/>
            </a:pPr>
            <a:endParaRPr lang="en-US" altLang="en-US" sz="3200"/>
          </a:p>
          <a:p>
            <a:pPr algn="l">
              <a:buFont typeface="Wingdings" panose="05000000000000000000" pitchFamily="2" charset="2"/>
              <a:buChar char="ü"/>
            </a:pPr>
            <a:endParaRPr lang="en-US" altLang="en-US" sz="3200"/>
          </a:p>
          <a:p>
            <a:pPr algn="l">
              <a:buFont typeface="Wingdings" panose="05000000000000000000" pitchFamily="2" charset="2"/>
              <a:buChar char="ü"/>
            </a:pPr>
            <a:endParaRPr lang="en-US" altLang="en-US"/>
          </a:p>
        </p:txBody>
      </p:sp>
    </p:spTree>
    <p:extLst>
      <p:ext uri="{BB962C8B-B14F-4D97-AF65-F5344CB8AC3E}">
        <p14:creationId xmlns:p14="http://schemas.microsoft.com/office/powerpoint/2010/main" val="2790013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7701">
                                            <p:txEl>
                                              <p:pRg st="0" end="0"/>
                                            </p:txEl>
                                          </p:spTgt>
                                        </p:tgtEl>
                                        <p:attrNameLst>
                                          <p:attrName>style.visibility</p:attrName>
                                        </p:attrNameLst>
                                      </p:cBhvr>
                                      <p:to>
                                        <p:strVal val="visible"/>
                                      </p:to>
                                    </p:set>
                                    <p:animEffect transition="in" filter="wipe(up)">
                                      <p:cBhvr>
                                        <p:cTn id="7" dur="500"/>
                                        <p:tgtEl>
                                          <p:spTgt spid="1577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7701">
                                            <p:txEl>
                                              <p:pRg st="1" end="1"/>
                                            </p:txEl>
                                          </p:spTgt>
                                        </p:tgtEl>
                                        <p:attrNameLst>
                                          <p:attrName>style.visibility</p:attrName>
                                        </p:attrNameLst>
                                      </p:cBhvr>
                                      <p:to>
                                        <p:strVal val="visible"/>
                                      </p:to>
                                    </p:set>
                                    <p:animEffect transition="in" filter="wipe(up)">
                                      <p:cBhvr>
                                        <p:cTn id="12" dur="500"/>
                                        <p:tgtEl>
                                          <p:spTgt spid="157701">
                                            <p:txEl>
                                              <p:pRg st="1" end="1"/>
                                            </p:txEl>
                                          </p:spTgt>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157707"/>
                                        </p:tgtEl>
                                        <p:attrNameLst>
                                          <p:attrName>style.visibility</p:attrName>
                                        </p:attrNameLst>
                                      </p:cBhvr>
                                      <p:to>
                                        <p:strVal val="visible"/>
                                      </p:to>
                                    </p:set>
                                    <p:animEffect transition="in" filter="dissolve">
                                      <p:cBhvr>
                                        <p:cTn id="16" dur="500"/>
                                        <p:tgtEl>
                                          <p:spTgt spid="15770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57734"/>
                                        </p:tgtEl>
                                        <p:attrNameLst>
                                          <p:attrName>style.visibility</p:attrName>
                                        </p:attrNameLst>
                                      </p:cBhvr>
                                      <p:to>
                                        <p:strVal val="visible"/>
                                      </p:to>
                                    </p:set>
                                    <p:animEffect transition="in" filter="wipe(up)">
                                      <p:cBhvr>
                                        <p:cTn id="21" dur="500"/>
                                        <p:tgtEl>
                                          <p:spTgt spid="157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1" grpId="0" build="p" autoUpdateAnimBg="0"/>
      <p:bldP spid="15773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2362200" y="0"/>
            <a:ext cx="7696200" cy="838200"/>
          </a:xfrm>
        </p:spPr>
        <p:txBody>
          <a:bodyPr/>
          <a:lstStyle/>
          <a:p>
            <a:r>
              <a:rPr lang="en-US" altLang="en-US" sz="4000"/>
              <a:t>Correction for Continuity</a:t>
            </a:r>
          </a:p>
        </p:txBody>
      </p:sp>
      <p:sp>
        <p:nvSpPr>
          <p:cNvPr id="195587" name="Rectangle 3"/>
          <p:cNvSpPr>
            <a:spLocks noGrp="1" noChangeArrowheads="1"/>
          </p:cNvSpPr>
          <p:nvPr>
            <p:ph type="body" idx="1"/>
          </p:nvPr>
        </p:nvSpPr>
        <p:spPr>
          <a:xfrm>
            <a:off x="1828800" y="914400"/>
            <a:ext cx="8839200" cy="4191000"/>
          </a:xfrm>
        </p:spPr>
        <p:txBody>
          <a:bodyPr/>
          <a:lstStyle/>
          <a:p>
            <a:pPr>
              <a:buFontTx/>
              <a:buNone/>
            </a:pPr>
            <a:r>
              <a:rPr lang="en-US" altLang="en-US" sz="2800"/>
              <a:t>    Add or subtract </a:t>
            </a:r>
            <a:r>
              <a:rPr lang="en-US" altLang="en-US" sz="2800">
                <a:solidFill>
                  <a:srgbClr val="CC0066"/>
                </a:solidFill>
              </a:rPr>
              <a:t>.5</a:t>
            </a:r>
            <a:r>
              <a:rPr lang="en-US" altLang="en-US" sz="2800"/>
              <a:t> to include the entire rectangle. For illustration, suppose x is a Binomial random variable with n=6, p=.5. We want to compute P(x</a:t>
            </a:r>
            <a:r>
              <a:rPr lang="en-US" altLang="en-US" sz="2800">
                <a:sym typeface="Symbol" panose="05050102010706020507" pitchFamily="18" charset="2"/>
              </a:rPr>
              <a:t></a:t>
            </a:r>
            <a:r>
              <a:rPr lang="en-US" altLang="en-US" sz="2800"/>
              <a:t> 2). Using 2 directly will miss the green area. P(x</a:t>
            </a:r>
            <a:r>
              <a:rPr lang="en-US" altLang="en-US" sz="2800">
                <a:sym typeface="Symbol" panose="05050102010706020507" pitchFamily="18" charset="2"/>
              </a:rPr>
              <a:t></a:t>
            </a:r>
            <a:r>
              <a:rPr lang="en-US" altLang="en-US" sz="2800"/>
              <a:t> 2)=P(x</a:t>
            </a:r>
            <a:r>
              <a:rPr lang="en-US" altLang="en-US" sz="2800">
                <a:sym typeface="Symbol" panose="05050102010706020507" pitchFamily="18" charset="2"/>
              </a:rPr>
              <a:t></a:t>
            </a:r>
            <a:r>
              <a:rPr lang="en-US" altLang="en-US" sz="2800"/>
              <a:t> 2.5) and use 2.5. </a:t>
            </a:r>
          </a:p>
          <a:p>
            <a:pPr>
              <a:buFontTx/>
              <a:buNone/>
            </a:pPr>
            <a:endParaRPr lang="en-US" altLang="en-US" sz="2800"/>
          </a:p>
          <a:p>
            <a:pPr>
              <a:buFontTx/>
              <a:buNone/>
            </a:pPr>
            <a:r>
              <a:rPr lang="en-US" altLang="en-US" sz="2800"/>
              <a:t> </a:t>
            </a:r>
          </a:p>
        </p:txBody>
      </p:sp>
      <p:pic>
        <p:nvPicPr>
          <p:cNvPr id="195589" name="Picture 5" descr="p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743201"/>
            <a:ext cx="9525000" cy="436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878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752600" y="0"/>
            <a:ext cx="8915400" cy="1219200"/>
          </a:xfrm>
          <a:noFill/>
          <a:ln/>
          <a:extLst>
            <a:ext uri="{AF507438-7753-43E0-B8FC-AC1667EBCBE1}">
              <a14:hiddenEffects xmlns:a14="http://schemas.microsoft.com/office/drawing/2010/main">
                <a:effectLst>
                  <a:outerShdw dist="107763" dir="2700000" algn="ctr" rotWithShape="0">
                    <a:srgbClr val="969696">
                      <a:alpha val="50000"/>
                    </a:srgbClr>
                  </a:outerShdw>
                </a:effectLst>
              </a14:hiddenEffects>
            </a:ext>
          </a:extLst>
        </p:spPr>
        <p:txBody>
          <a:bodyPr/>
          <a:lstStyle/>
          <a:p>
            <a:r>
              <a:rPr lang="en-US" altLang="en-US" sz="3600" b="1" dirty="0"/>
              <a:t>Continuous Probability Distribution</a:t>
            </a:r>
          </a:p>
        </p:txBody>
      </p:sp>
      <p:sp>
        <p:nvSpPr>
          <p:cNvPr id="166915" name="Rectangle 3"/>
          <p:cNvSpPr>
            <a:spLocks noGrp="1" noChangeArrowheads="1"/>
          </p:cNvSpPr>
          <p:nvPr>
            <p:ph type="body" idx="1"/>
          </p:nvPr>
        </p:nvSpPr>
        <p:spPr>
          <a:xfrm>
            <a:off x="2057400" y="685800"/>
            <a:ext cx="8610600" cy="4724400"/>
          </a:xfrm>
        </p:spPr>
        <p:txBody>
          <a:bodyPr/>
          <a:lstStyle/>
          <a:p>
            <a:pPr>
              <a:lnSpc>
                <a:spcPct val="110000"/>
              </a:lnSpc>
              <a:buFontTx/>
              <a:buNone/>
            </a:pPr>
            <a:r>
              <a:rPr lang="en-US" altLang="en-US" sz="2000" dirty="0"/>
              <a:t>      </a:t>
            </a:r>
            <a:r>
              <a:rPr lang="en-US" altLang="en-US" sz="2400" dirty="0"/>
              <a:t>Suppose we measure height of students in this class. If we “discretize” by rounding to the nearest feet, the discrete probability histogram is shown on the left. Now if height is measured to the nearest inch, a possible probability histogram is shown in the middle. We get more bins and much smoother appearance. Imagine we continue in this way to measure height more and more finely, the resulting probability histograms approach a smooth curve shown on the right.  </a:t>
            </a:r>
          </a:p>
          <a:p>
            <a:pPr>
              <a:lnSpc>
                <a:spcPct val="110000"/>
              </a:lnSpc>
              <a:buFontTx/>
              <a:buNone/>
            </a:pPr>
            <a:r>
              <a:rPr lang="en-US" altLang="en-US" sz="2400" dirty="0"/>
              <a:t>  </a:t>
            </a:r>
          </a:p>
        </p:txBody>
      </p:sp>
      <p:pic>
        <p:nvPicPr>
          <p:cNvPr id="166916" name="Picture 4"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pic>
        <p:nvPicPr>
          <p:cNvPr id="167180" name="Picture 268" descr="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114800"/>
            <a:ext cx="82296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814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wipe(up)">
                                      <p:cBhvr>
                                        <p:cTn id="7" dur="500"/>
                                        <p:tgtEl>
                                          <p:spTgt spid="166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6915">
                                            <p:txEl>
                                              <p:pRg st="1" end="1"/>
                                            </p:txEl>
                                          </p:spTgt>
                                        </p:tgtEl>
                                        <p:attrNameLst>
                                          <p:attrName>style.visibility</p:attrName>
                                        </p:attrNameLst>
                                      </p:cBhvr>
                                      <p:to>
                                        <p:strVal val="visible"/>
                                      </p:to>
                                    </p:set>
                                    <p:animEffect transition="in" filter="wipe(up)">
                                      <p:cBhvr>
                                        <p:cTn id="12" dur="500"/>
                                        <p:tgtEl>
                                          <p:spTgt spid="1669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7" name="Rectangle 3"/>
          <p:cNvSpPr>
            <a:spLocks noGrp="1" noChangeArrowheads="1"/>
          </p:cNvSpPr>
          <p:nvPr>
            <p:ph type="title"/>
          </p:nvPr>
        </p:nvSpPr>
        <p:spPr>
          <a:xfrm>
            <a:off x="3810000" y="228600"/>
            <a:ext cx="4419600" cy="685800"/>
          </a:xfrm>
        </p:spPr>
        <p:txBody>
          <a:bodyPr>
            <a:normAutofit fontScale="90000"/>
          </a:bodyPr>
          <a:lstStyle/>
          <a:p>
            <a:r>
              <a:rPr lang="en-US" altLang="en-US" sz="4800" b="1"/>
              <a:t>Example</a:t>
            </a:r>
          </a:p>
        </p:txBody>
      </p:sp>
      <p:pic>
        <p:nvPicPr>
          <p:cNvPr id="159748" name="Picture 4"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59749" name="Text Box 5"/>
          <p:cNvSpPr txBox="1">
            <a:spLocks noChangeArrowheads="1"/>
          </p:cNvSpPr>
          <p:nvPr/>
        </p:nvSpPr>
        <p:spPr bwMode="auto">
          <a:xfrm>
            <a:off x="2362200" y="914400"/>
            <a:ext cx="7924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3200"/>
              <a:t>Suppose </a:t>
            </a:r>
            <a:r>
              <a:rPr lang="en-US" altLang="en-US" sz="3200" i="1"/>
              <a:t>x</a:t>
            </a:r>
            <a:r>
              <a:rPr lang="en-US" altLang="en-US" sz="3200"/>
              <a:t> is a binomial random variable with </a:t>
            </a:r>
            <a:r>
              <a:rPr lang="en-US" altLang="en-US" sz="3200" i="1"/>
              <a:t>n</a:t>
            </a:r>
            <a:r>
              <a:rPr lang="en-US" altLang="en-US" sz="3200"/>
              <a:t> = 30 and </a:t>
            </a:r>
            <a:r>
              <a:rPr lang="en-US" altLang="en-US" sz="3200" i="1"/>
              <a:t>p</a:t>
            </a:r>
            <a:r>
              <a:rPr lang="en-US" altLang="en-US" sz="3200"/>
              <a:t> = .4. Using the normal approximation to find P(</a:t>
            </a:r>
            <a:r>
              <a:rPr lang="en-US" altLang="en-US" sz="3200" i="1"/>
              <a:t>x</a:t>
            </a:r>
            <a:r>
              <a:rPr lang="en-US" altLang="en-US" sz="3200"/>
              <a:t> </a:t>
            </a:r>
            <a:r>
              <a:rPr lang="en-US" altLang="en-US" sz="3200">
                <a:sym typeface="Symbol" panose="05050102010706020507" pitchFamily="18" charset="2"/>
              </a:rPr>
              <a:t> 10).</a:t>
            </a:r>
            <a:endParaRPr lang="en-US" altLang="en-US" sz="3200">
              <a:effectLst>
                <a:outerShdw blurRad="38100" dist="38100" dir="2700000" algn="tl">
                  <a:srgbClr val="C0C0C0"/>
                </a:outerShdw>
              </a:effectLst>
            </a:endParaRPr>
          </a:p>
        </p:txBody>
      </p:sp>
      <p:sp>
        <p:nvSpPr>
          <p:cNvPr id="159761" name="Rectangle 17"/>
          <p:cNvSpPr>
            <a:spLocks noChangeArrowheads="1"/>
          </p:cNvSpPr>
          <p:nvPr/>
        </p:nvSpPr>
        <p:spPr bwMode="auto">
          <a:xfrm>
            <a:off x="2133600" y="2514600"/>
            <a:ext cx="3733800" cy="144780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ltLang="en-US">
              <a:solidFill>
                <a:srgbClr val="CC0066"/>
              </a:solidFill>
            </a:endParaRPr>
          </a:p>
        </p:txBody>
      </p:sp>
      <p:sp>
        <p:nvSpPr>
          <p:cNvPr id="159762" name="Text Box 18"/>
          <p:cNvSpPr txBox="1">
            <a:spLocks noChangeArrowheads="1"/>
          </p:cNvSpPr>
          <p:nvPr/>
        </p:nvSpPr>
        <p:spPr bwMode="auto">
          <a:xfrm>
            <a:off x="2286000" y="2667000"/>
            <a:ext cx="36576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i="1">
                <a:solidFill>
                  <a:srgbClr val="333333"/>
                </a:solidFill>
              </a:rPr>
              <a:t>n</a:t>
            </a:r>
            <a:r>
              <a:rPr lang="en-US" altLang="en-US">
                <a:solidFill>
                  <a:srgbClr val="333333"/>
                </a:solidFill>
              </a:rPr>
              <a:t> = 30    </a:t>
            </a:r>
            <a:r>
              <a:rPr lang="en-US" altLang="en-US" i="1">
                <a:solidFill>
                  <a:srgbClr val="333333"/>
                </a:solidFill>
              </a:rPr>
              <a:t>p</a:t>
            </a:r>
            <a:r>
              <a:rPr lang="en-US" altLang="en-US">
                <a:solidFill>
                  <a:srgbClr val="333333"/>
                </a:solidFill>
              </a:rPr>
              <a:t> = .4      </a:t>
            </a:r>
            <a:r>
              <a:rPr lang="en-US" altLang="en-US" i="1">
                <a:solidFill>
                  <a:srgbClr val="333333"/>
                </a:solidFill>
              </a:rPr>
              <a:t>q</a:t>
            </a:r>
            <a:r>
              <a:rPr lang="en-US" altLang="en-US">
                <a:solidFill>
                  <a:srgbClr val="333333"/>
                </a:solidFill>
              </a:rPr>
              <a:t> = .6</a:t>
            </a:r>
          </a:p>
          <a:p>
            <a:pPr algn="l">
              <a:spcBef>
                <a:spcPct val="50000"/>
              </a:spcBef>
            </a:pPr>
            <a:r>
              <a:rPr lang="en-US" altLang="en-US" i="1">
                <a:solidFill>
                  <a:srgbClr val="333333"/>
                </a:solidFill>
              </a:rPr>
              <a:t>np = 12	nq = 18</a:t>
            </a:r>
          </a:p>
        </p:txBody>
      </p:sp>
      <p:grpSp>
        <p:nvGrpSpPr>
          <p:cNvPr id="159767" name="Group 23"/>
          <p:cNvGrpSpPr>
            <a:grpSpLocks/>
          </p:cNvGrpSpPr>
          <p:nvPr/>
        </p:nvGrpSpPr>
        <p:grpSpPr bwMode="auto">
          <a:xfrm>
            <a:off x="6858000" y="2514600"/>
            <a:ext cx="2895600" cy="2362200"/>
            <a:chOff x="3360" y="1584"/>
            <a:chExt cx="1824" cy="1488"/>
          </a:xfrm>
        </p:grpSpPr>
        <p:sp>
          <p:nvSpPr>
            <p:cNvPr id="159765" name="Rectangle 21"/>
            <p:cNvSpPr>
              <a:spLocks noChangeArrowheads="1"/>
            </p:cNvSpPr>
            <p:nvPr/>
          </p:nvSpPr>
          <p:spPr bwMode="auto">
            <a:xfrm>
              <a:off x="3360" y="1584"/>
              <a:ext cx="1824" cy="1488"/>
            </a:xfrm>
            <a:prstGeom prst="rect">
              <a:avLst/>
            </a:prstGeom>
            <a:solidFill>
              <a:srgbClr val="F0D27E"/>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p>
          </p:txBody>
        </p:sp>
        <p:pic>
          <p:nvPicPr>
            <p:cNvPr id="159764" name="Picture 20" descr="curve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 y="1632"/>
              <a:ext cx="1720" cy="1384"/>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59768" name="Object 24"/>
          <p:cNvGraphicFramePr>
            <a:graphicFrameLocks noChangeAspect="1"/>
          </p:cNvGraphicFramePr>
          <p:nvPr/>
        </p:nvGraphicFramePr>
        <p:xfrm>
          <a:off x="2209800" y="4572000"/>
          <a:ext cx="5181600" cy="1849438"/>
        </p:xfrm>
        <a:graphic>
          <a:graphicData uri="http://schemas.openxmlformats.org/presentationml/2006/ole">
            <mc:AlternateContent xmlns:mc="http://schemas.openxmlformats.org/markup-compatibility/2006">
              <mc:Choice xmlns:v="urn:schemas-microsoft-com:vml" Requires="v">
                <p:oleObj spid="_x0000_s12295" name="Equation" r:id="rId5" imgW="1993680" imgH="711000" progId="Equation.3">
                  <p:embed/>
                </p:oleObj>
              </mc:Choice>
              <mc:Fallback>
                <p:oleObj name="Equation" r:id="rId5" imgW="1993680" imgH="711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4572000"/>
                        <a:ext cx="5181600" cy="1849438"/>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sp>
        <p:nvSpPr>
          <p:cNvPr id="159763" name="Text Box 19"/>
          <p:cNvSpPr txBox="1">
            <a:spLocks noChangeArrowheads="1"/>
          </p:cNvSpPr>
          <p:nvPr/>
        </p:nvSpPr>
        <p:spPr bwMode="auto">
          <a:xfrm>
            <a:off x="4419600" y="3810000"/>
            <a:ext cx="1905000" cy="1035050"/>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rgbClr val="F4ECC6"/>
                </a:solidFill>
              </a:rPr>
              <a:t>The normal approximation is ok!</a:t>
            </a:r>
          </a:p>
        </p:txBody>
      </p:sp>
    </p:spTree>
    <p:extLst>
      <p:ext uri="{BB962C8B-B14F-4D97-AF65-F5344CB8AC3E}">
        <p14:creationId xmlns:p14="http://schemas.microsoft.com/office/powerpoint/2010/main" val="3884920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9767"/>
                                        </p:tgtEl>
                                        <p:attrNameLst>
                                          <p:attrName>style.visibility</p:attrName>
                                        </p:attrNameLst>
                                      </p:cBhvr>
                                      <p:to>
                                        <p:strVal val="visible"/>
                                      </p:to>
                                    </p:set>
                                    <p:animEffect transition="in" filter="dissolve">
                                      <p:cBhvr>
                                        <p:cTn id="7" dur="500"/>
                                        <p:tgtEl>
                                          <p:spTgt spid="1597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9761"/>
                                        </p:tgtEl>
                                        <p:attrNameLst>
                                          <p:attrName>style.visibility</p:attrName>
                                        </p:attrNameLst>
                                      </p:cBhvr>
                                      <p:to>
                                        <p:strVal val="visible"/>
                                      </p:to>
                                    </p:set>
                                    <p:animEffect transition="in" filter="dissolve">
                                      <p:cBhvr>
                                        <p:cTn id="12" dur="500"/>
                                        <p:tgtEl>
                                          <p:spTgt spid="1597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9762">
                                            <p:txEl>
                                              <p:pRg st="0" end="0"/>
                                            </p:txEl>
                                          </p:spTgt>
                                        </p:tgtEl>
                                        <p:attrNameLst>
                                          <p:attrName>style.visibility</p:attrName>
                                        </p:attrNameLst>
                                      </p:cBhvr>
                                      <p:to>
                                        <p:strVal val="visible"/>
                                      </p:to>
                                    </p:set>
                                    <p:animEffect transition="in" filter="wipe(left)">
                                      <p:cBhvr>
                                        <p:cTn id="17" dur="500"/>
                                        <p:tgtEl>
                                          <p:spTgt spid="15976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9762">
                                            <p:txEl>
                                              <p:pRg st="1" end="1"/>
                                            </p:txEl>
                                          </p:spTgt>
                                        </p:tgtEl>
                                        <p:attrNameLst>
                                          <p:attrName>style.visibility</p:attrName>
                                        </p:attrNameLst>
                                      </p:cBhvr>
                                      <p:to>
                                        <p:strVal val="visible"/>
                                      </p:to>
                                    </p:set>
                                    <p:animEffect transition="in" filter="wipe(left)">
                                      <p:cBhvr>
                                        <p:cTn id="22" dur="500"/>
                                        <p:tgtEl>
                                          <p:spTgt spid="159762">
                                            <p:txEl>
                                              <p:pRg st="1" end="1"/>
                                            </p:txEl>
                                          </p:spTgt>
                                        </p:tgtEl>
                                      </p:cBhvr>
                                    </p:animEffect>
                                  </p:childTnLst>
                                </p:cTn>
                              </p:par>
                            </p:childTnLst>
                          </p:cTn>
                        </p:par>
                        <p:par>
                          <p:cTn id="23" fill="hold" nodeType="afterGroup">
                            <p:stCondLst>
                              <p:cond delay="500"/>
                            </p:stCondLst>
                            <p:childTnLst>
                              <p:par>
                                <p:cTn id="24" presetID="9" presetClass="entr" presetSubtype="0" fill="hold" grpId="0" nodeType="afterEffect">
                                  <p:stCondLst>
                                    <p:cond delay="1000"/>
                                  </p:stCondLst>
                                  <p:childTnLst>
                                    <p:set>
                                      <p:cBhvr>
                                        <p:cTn id="25" dur="1" fill="hold">
                                          <p:stCondLst>
                                            <p:cond delay="0"/>
                                          </p:stCondLst>
                                        </p:cTn>
                                        <p:tgtEl>
                                          <p:spTgt spid="159763"/>
                                        </p:tgtEl>
                                        <p:attrNameLst>
                                          <p:attrName>style.visibility</p:attrName>
                                        </p:attrNameLst>
                                      </p:cBhvr>
                                      <p:to>
                                        <p:strVal val="visible"/>
                                      </p:to>
                                    </p:set>
                                    <p:animEffect transition="in" filter="dissolve">
                                      <p:cBhvr>
                                        <p:cTn id="26" dur="500"/>
                                        <p:tgtEl>
                                          <p:spTgt spid="15976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59768"/>
                                        </p:tgtEl>
                                        <p:attrNameLst>
                                          <p:attrName>style.visibility</p:attrName>
                                        </p:attrNameLst>
                                      </p:cBhvr>
                                      <p:to>
                                        <p:strVal val="visible"/>
                                      </p:to>
                                    </p:set>
                                    <p:animEffect transition="in" filter="wipe(up)">
                                      <p:cBhvr>
                                        <p:cTn id="31" dur="500"/>
                                        <p:tgtEl>
                                          <p:spTgt spid="159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61" grpId="0" animBg="1" autoUpdateAnimBg="0"/>
      <p:bldP spid="159762" grpId="0" build="p" autoUpdateAnimBg="0"/>
      <p:bldP spid="159763"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80" name="Rectangle 16"/>
          <p:cNvSpPr>
            <a:spLocks noChangeArrowheads="1"/>
          </p:cNvSpPr>
          <p:nvPr/>
        </p:nvSpPr>
        <p:spPr bwMode="auto">
          <a:xfrm>
            <a:off x="3429000" y="3886200"/>
            <a:ext cx="4724400" cy="182880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p>
        </p:txBody>
      </p:sp>
      <p:sp>
        <p:nvSpPr>
          <p:cNvPr id="164866" name="Rectangle 2"/>
          <p:cNvSpPr>
            <a:spLocks noGrp="1" noChangeArrowheads="1"/>
          </p:cNvSpPr>
          <p:nvPr>
            <p:ph type="title"/>
          </p:nvPr>
        </p:nvSpPr>
        <p:spPr>
          <a:xfrm>
            <a:off x="3810000" y="228600"/>
            <a:ext cx="4419600" cy="685800"/>
          </a:xfrm>
        </p:spPr>
        <p:txBody>
          <a:bodyPr>
            <a:normAutofit fontScale="90000"/>
          </a:bodyPr>
          <a:lstStyle/>
          <a:p>
            <a:r>
              <a:rPr lang="en-US" altLang="en-US" sz="4800" b="1"/>
              <a:t>Example</a:t>
            </a:r>
          </a:p>
        </p:txBody>
      </p:sp>
      <p:pic>
        <p:nvPicPr>
          <p:cNvPr id="164867" name="Picture 3"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grpSp>
        <p:nvGrpSpPr>
          <p:cNvPr id="164872" name="Group 8"/>
          <p:cNvGrpSpPr>
            <a:grpSpLocks/>
          </p:cNvGrpSpPr>
          <p:nvPr/>
        </p:nvGrpSpPr>
        <p:grpSpPr bwMode="auto">
          <a:xfrm>
            <a:off x="2667000" y="1066800"/>
            <a:ext cx="2895600" cy="2362200"/>
            <a:chOff x="3360" y="1584"/>
            <a:chExt cx="1824" cy="1488"/>
          </a:xfrm>
        </p:grpSpPr>
        <p:sp>
          <p:nvSpPr>
            <p:cNvPr id="164873" name="Rectangle 9"/>
            <p:cNvSpPr>
              <a:spLocks noChangeArrowheads="1"/>
            </p:cNvSpPr>
            <p:nvPr/>
          </p:nvSpPr>
          <p:spPr bwMode="auto">
            <a:xfrm>
              <a:off x="3360" y="1584"/>
              <a:ext cx="1824" cy="1488"/>
            </a:xfrm>
            <a:prstGeom prst="rect">
              <a:avLst/>
            </a:prstGeom>
            <a:solidFill>
              <a:srgbClr val="F0D27E"/>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p>
          </p:txBody>
        </p:sp>
        <p:pic>
          <p:nvPicPr>
            <p:cNvPr id="164874" name="Picture 10" descr="curve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 y="1632"/>
              <a:ext cx="1720" cy="1384"/>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64875" name="Object 11"/>
          <p:cNvGraphicFramePr>
            <a:graphicFrameLocks noChangeAspect="1"/>
          </p:cNvGraphicFramePr>
          <p:nvPr/>
        </p:nvGraphicFramePr>
        <p:xfrm>
          <a:off x="3581401" y="3962400"/>
          <a:ext cx="4194175" cy="941388"/>
        </p:xfrm>
        <a:graphic>
          <a:graphicData uri="http://schemas.openxmlformats.org/presentationml/2006/ole">
            <mc:AlternateContent xmlns:mc="http://schemas.openxmlformats.org/markup-compatibility/2006">
              <mc:Choice xmlns:v="urn:schemas-microsoft-com:vml" Requires="v">
                <p:oleObj spid="_x0000_s13324" name="Equation" r:id="rId5" imgW="1752480" imgH="393480" progId="Equation.3">
                  <p:embed/>
                </p:oleObj>
              </mc:Choice>
              <mc:Fallback>
                <p:oleObj name="Equation" r:id="rId5" imgW="175248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1" y="3962400"/>
                        <a:ext cx="4194175"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76" name="Object 12"/>
          <p:cNvGraphicFramePr>
            <a:graphicFrameLocks noChangeAspect="1"/>
          </p:cNvGraphicFramePr>
          <p:nvPr/>
        </p:nvGraphicFramePr>
        <p:xfrm>
          <a:off x="3962400" y="5105401"/>
          <a:ext cx="3251200" cy="485775"/>
        </p:xfrm>
        <a:graphic>
          <a:graphicData uri="http://schemas.openxmlformats.org/presentationml/2006/ole">
            <mc:AlternateContent xmlns:mc="http://schemas.openxmlformats.org/markup-compatibility/2006">
              <mc:Choice xmlns:v="urn:schemas-microsoft-com:vml" Requires="v">
                <p:oleObj spid="_x0000_s13325" name="Equation" r:id="rId7" imgW="1358640" imgH="203040" progId="Equation.3">
                  <p:embed/>
                </p:oleObj>
              </mc:Choice>
              <mc:Fallback>
                <p:oleObj name="Equation" r:id="rId7" imgW="135864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5105401"/>
                        <a:ext cx="32512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4879" name="Group 15"/>
          <p:cNvGrpSpPr>
            <a:grpSpLocks/>
          </p:cNvGrpSpPr>
          <p:nvPr/>
        </p:nvGrpSpPr>
        <p:grpSpPr bwMode="auto">
          <a:xfrm>
            <a:off x="6477000" y="990600"/>
            <a:ext cx="2971800" cy="2667000"/>
            <a:chOff x="3120" y="624"/>
            <a:chExt cx="1872" cy="1680"/>
          </a:xfrm>
        </p:grpSpPr>
        <p:sp>
          <p:nvSpPr>
            <p:cNvPr id="164878" name="Rectangle 14"/>
            <p:cNvSpPr>
              <a:spLocks noChangeArrowheads="1"/>
            </p:cNvSpPr>
            <p:nvPr/>
          </p:nvSpPr>
          <p:spPr bwMode="auto">
            <a:xfrm>
              <a:off x="3120" y="624"/>
              <a:ext cx="1872" cy="1680"/>
            </a:xfrm>
            <a:prstGeom prst="rect">
              <a:avLst/>
            </a:prstGeom>
            <a:solidFill>
              <a:srgbClr val="F0D27E"/>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p>
          </p:txBody>
        </p:sp>
        <p:pic>
          <p:nvPicPr>
            <p:cNvPr id="164877" name="Picture 13" descr="curve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6" y="720"/>
              <a:ext cx="1688" cy="151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01491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64879"/>
                                        </p:tgtEl>
                                        <p:attrNameLst>
                                          <p:attrName>style.visibility</p:attrName>
                                        </p:attrNameLst>
                                      </p:cBhvr>
                                      <p:to>
                                        <p:strVal val="visible"/>
                                      </p:to>
                                    </p:set>
                                    <p:animEffect transition="in" filter="dissolve">
                                      <p:cBhvr>
                                        <p:cTn id="7" dur="500"/>
                                        <p:tgtEl>
                                          <p:spTgt spid="1648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4880"/>
                                        </p:tgtEl>
                                        <p:attrNameLst>
                                          <p:attrName>style.visibility</p:attrName>
                                        </p:attrNameLst>
                                      </p:cBhvr>
                                      <p:to>
                                        <p:strVal val="visible"/>
                                      </p:to>
                                    </p:set>
                                    <p:animEffect transition="in" filter="wipe(up)">
                                      <p:cBhvr>
                                        <p:cTn id="12" dur="500"/>
                                        <p:tgtEl>
                                          <p:spTgt spid="16488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64875"/>
                                        </p:tgtEl>
                                        <p:attrNameLst>
                                          <p:attrName>style.visibility</p:attrName>
                                        </p:attrNameLst>
                                      </p:cBhvr>
                                      <p:to>
                                        <p:strVal val="visible"/>
                                      </p:to>
                                    </p:set>
                                    <p:animEffect transition="in" filter="wipe(left)">
                                      <p:cBhvr>
                                        <p:cTn id="16" dur="500"/>
                                        <p:tgtEl>
                                          <p:spTgt spid="16487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64876"/>
                                        </p:tgtEl>
                                        <p:attrNameLst>
                                          <p:attrName>style.visibility</p:attrName>
                                        </p:attrNameLst>
                                      </p:cBhvr>
                                      <p:to>
                                        <p:strVal val="visible"/>
                                      </p:to>
                                    </p:set>
                                    <p:animEffect transition="in" filter="wipe(left)">
                                      <p:cBhvr>
                                        <p:cTn id="21" dur="500"/>
                                        <p:tgtEl>
                                          <p:spTgt spid="164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80"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1" name="Rectangle 3"/>
          <p:cNvSpPr>
            <a:spLocks noGrp="1" noChangeArrowheads="1"/>
          </p:cNvSpPr>
          <p:nvPr>
            <p:ph type="title"/>
          </p:nvPr>
        </p:nvSpPr>
        <p:spPr>
          <a:xfrm>
            <a:off x="1905000" y="152400"/>
            <a:ext cx="4419600" cy="685800"/>
          </a:xfrm>
        </p:spPr>
        <p:txBody>
          <a:bodyPr>
            <a:normAutofit fontScale="90000"/>
          </a:bodyPr>
          <a:lstStyle/>
          <a:p>
            <a:r>
              <a:rPr lang="en-US" altLang="en-US" sz="4800" b="1"/>
              <a:t>Example</a:t>
            </a:r>
          </a:p>
        </p:txBody>
      </p:sp>
      <p:pic>
        <p:nvPicPr>
          <p:cNvPr id="196612" name="Picture 4"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6616" name="Object 8"/>
          <p:cNvGraphicFramePr>
            <a:graphicFrameLocks noChangeAspect="1"/>
          </p:cNvGraphicFramePr>
          <p:nvPr/>
        </p:nvGraphicFramePr>
        <p:xfrm>
          <a:off x="2209800" y="1828800"/>
          <a:ext cx="4953000" cy="4129088"/>
        </p:xfrm>
        <a:graphic>
          <a:graphicData uri="http://schemas.openxmlformats.org/presentationml/2006/ole">
            <mc:AlternateContent xmlns:mc="http://schemas.openxmlformats.org/markup-compatibility/2006">
              <mc:Choice xmlns:v="urn:schemas-microsoft-com:vml" Requires="v">
                <p:oleObj spid="_x0000_s14343" name="Equation" r:id="rId4" imgW="2070000" imgH="1726920" progId="Equation.3">
                  <p:embed/>
                </p:oleObj>
              </mc:Choice>
              <mc:Fallback>
                <p:oleObj name="Equation" r:id="rId4" imgW="2070000" imgH="17269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1828800"/>
                        <a:ext cx="4953000" cy="412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96625"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0"/>
            <a:ext cx="4572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626"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228600"/>
            <a:ext cx="46482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627"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533400"/>
            <a:ext cx="47244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628"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762000"/>
            <a:ext cx="48006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629"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200" y="1066800"/>
            <a:ext cx="48768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2604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96616"/>
                                        </p:tgtEl>
                                        <p:attrNameLst>
                                          <p:attrName>style.visibility</p:attrName>
                                        </p:attrNameLst>
                                      </p:cBhvr>
                                      <p:to>
                                        <p:strVal val="visible"/>
                                      </p:to>
                                    </p:set>
                                    <p:animEffect transition="in" filter="wipe(left)">
                                      <p:cBhvr>
                                        <p:cTn id="7" dur="500"/>
                                        <p:tgtEl>
                                          <p:spTgt spid="1966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96625"/>
                                        </p:tgtEl>
                                        <p:attrNameLst>
                                          <p:attrName>style.visibility</p:attrName>
                                        </p:attrNameLst>
                                      </p:cBhvr>
                                      <p:to>
                                        <p:strVal val="visible"/>
                                      </p:to>
                                    </p:set>
                                    <p:anim calcmode="lin" valueType="num">
                                      <p:cBhvr additive="base">
                                        <p:cTn id="12" dur="500" fill="hold"/>
                                        <p:tgtEl>
                                          <p:spTgt spid="196625"/>
                                        </p:tgtEl>
                                        <p:attrNameLst>
                                          <p:attrName>ppt_x</p:attrName>
                                        </p:attrNameLst>
                                      </p:cBhvr>
                                      <p:tavLst>
                                        <p:tav tm="0">
                                          <p:val>
                                            <p:strVal val="#ppt_x"/>
                                          </p:val>
                                        </p:tav>
                                        <p:tav tm="100000">
                                          <p:val>
                                            <p:strVal val="#ppt_x"/>
                                          </p:val>
                                        </p:tav>
                                      </p:tavLst>
                                    </p:anim>
                                    <p:anim calcmode="lin" valueType="num">
                                      <p:cBhvr additive="base">
                                        <p:cTn id="13" dur="500" fill="hold"/>
                                        <p:tgtEl>
                                          <p:spTgt spid="19662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96626"/>
                                        </p:tgtEl>
                                        <p:attrNameLst>
                                          <p:attrName>style.visibility</p:attrName>
                                        </p:attrNameLst>
                                      </p:cBhvr>
                                      <p:to>
                                        <p:strVal val="visible"/>
                                      </p:to>
                                    </p:set>
                                    <p:anim calcmode="lin" valueType="num">
                                      <p:cBhvr additive="base">
                                        <p:cTn id="18" dur="500" fill="hold"/>
                                        <p:tgtEl>
                                          <p:spTgt spid="196626"/>
                                        </p:tgtEl>
                                        <p:attrNameLst>
                                          <p:attrName>ppt_x</p:attrName>
                                        </p:attrNameLst>
                                      </p:cBhvr>
                                      <p:tavLst>
                                        <p:tav tm="0">
                                          <p:val>
                                            <p:strVal val="#ppt_x"/>
                                          </p:val>
                                        </p:tav>
                                        <p:tav tm="100000">
                                          <p:val>
                                            <p:strVal val="#ppt_x"/>
                                          </p:val>
                                        </p:tav>
                                      </p:tavLst>
                                    </p:anim>
                                    <p:anim calcmode="lin" valueType="num">
                                      <p:cBhvr additive="base">
                                        <p:cTn id="19" dur="500" fill="hold"/>
                                        <p:tgtEl>
                                          <p:spTgt spid="19662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96627"/>
                                        </p:tgtEl>
                                        <p:attrNameLst>
                                          <p:attrName>style.visibility</p:attrName>
                                        </p:attrNameLst>
                                      </p:cBhvr>
                                      <p:to>
                                        <p:strVal val="visible"/>
                                      </p:to>
                                    </p:set>
                                    <p:anim calcmode="lin" valueType="num">
                                      <p:cBhvr additive="base">
                                        <p:cTn id="24" dur="500" fill="hold"/>
                                        <p:tgtEl>
                                          <p:spTgt spid="196627"/>
                                        </p:tgtEl>
                                        <p:attrNameLst>
                                          <p:attrName>ppt_x</p:attrName>
                                        </p:attrNameLst>
                                      </p:cBhvr>
                                      <p:tavLst>
                                        <p:tav tm="0">
                                          <p:val>
                                            <p:strVal val="#ppt_x"/>
                                          </p:val>
                                        </p:tav>
                                        <p:tav tm="100000">
                                          <p:val>
                                            <p:strVal val="#ppt_x"/>
                                          </p:val>
                                        </p:tav>
                                      </p:tavLst>
                                    </p:anim>
                                    <p:anim calcmode="lin" valueType="num">
                                      <p:cBhvr additive="base">
                                        <p:cTn id="25" dur="500" fill="hold"/>
                                        <p:tgtEl>
                                          <p:spTgt spid="196627"/>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96628"/>
                                        </p:tgtEl>
                                        <p:attrNameLst>
                                          <p:attrName>style.visibility</p:attrName>
                                        </p:attrNameLst>
                                      </p:cBhvr>
                                      <p:to>
                                        <p:strVal val="visible"/>
                                      </p:to>
                                    </p:set>
                                    <p:anim calcmode="lin" valueType="num">
                                      <p:cBhvr additive="base">
                                        <p:cTn id="30" dur="500" fill="hold"/>
                                        <p:tgtEl>
                                          <p:spTgt spid="196628"/>
                                        </p:tgtEl>
                                        <p:attrNameLst>
                                          <p:attrName>ppt_x</p:attrName>
                                        </p:attrNameLst>
                                      </p:cBhvr>
                                      <p:tavLst>
                                        <p:tav tm="0">
                                          <p:val>
                                            <p:strVal val="#ppt_x"/>
                                          </p:val>
                                        </p:tav>
                                        <p:tav tm="100000">
                                          <p:val>
                                            <p:strVal val="#ppt_x"/>
                                          </p:val>
                                        </p:tav>
                                      </p:tavLst>
                                    </p:anim>
                                    <p:anim calcmode="lin" valueType="num">
                                      <p:cBhvr additive="base">
                                        <p:cTn id="31" dur="500" fill="hold"/>
                                        <p:tgtEl>
                                          <p:spTgt spid="196628"/>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196629"/>
                                        </p:tgtEl>
                                        <p:attrNameLst>
                                          <p:attrName>style.visibility</p:attrName>
                                        </p:attrNameLst>
                                      </p:cBhvr>
                                      <p:to>
                                        <p:strVal val="visible"/>
                                      </p:to>
                                    </p:set>
                                    <p:anim calcmode="lin" valueType="num">
                                      <p:cBhvr additive="base">
                                        <p:cTn id="36" dur="500" fill="hold"/>
                                        <p:tgtEl>
                                          <p:spTgt spid="196629"/>
                                        </p:tgtEl>
                                        <p:attrNameLst>
                                          <p:attrName>ppt_x</p:attrName>
                                        </p:attrNameLst>
                                      </p:cBhvr>
                                      <p:tavLst>
                                        <p:tav tm="0">
                                          <p:val>
                                            <p:strVal val="#ppt_x"/>
                                          </p:val>
                                        </p:tav>
                                        <p:tav tm="100000">
                                          <p:val>
                                            <p:strVal val="#ppt_x"/>
                                          </p:val>
                                        </p:tav>
                                      </p:tavLst>
                                    </p:anim>
                                    <p:anim calcmode="lin" valueType="num">
                                      <p:cBhvr additive="base">
                                        <p:cTn id="37" dur="500" fill="hold"/>
                                        <p:tgtEl>
                                          <p:spTgt spid="1966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2362200" y="3124200"/>
            <a:ext cx="4876800" cy="144780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ltLang="en-US">
              <a:solidFill>
                <a:srgbClr val="CC0066"/>
              </a:solidFill>
            </a:endParaRPr>
          </a:p>
        </p:txBody>
      </p:sp>
      <p:sp>
        <p:nvSpPr>
          <p:cNvPr id="158723" name="Rectangle 3"/>
          <p:cNvSpPr>
            <a:spLocks noGrp="1" noChangeArrowheads="1"/>
          </p:cNvSpPr>
          <p:nvPr>
            <p:ph type="title"/>
          </p:nvPr>
        </p:nvSpPr>
        <p:spPr>
          <a:xfrm>
            <a:off x="2438400" y="0"/>
            <a:ext cx="5486400" cy="1295400"/>
          </a:xfrm>
        </p:spPr>
        <p:txBody>
          <a:bodyPr/>
          <a:lstStyle/>
          <a:p>
            <a:r>
              <a:rPr lang="en-US" altLang="en-US" sz="4800" b="1"/>
              <a:t>Example</a:t>
            </a:r>
          </a:p>
        </p:txBody>
      </p:sp>
      <p:pic>
        <p:nvPicPr>
          <p:cNvPr id="158724" name="Picture 4"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58725" name="Text Box 5"/>
          <p:cNvSpPr txBox="1">
            <a:spLocks noChangeArrowheads="1"/>
          </p:cNvSpPr>
          <p:nvPr/>
        </p:nvSpPr>
        <p:spPr bwMode="auto">
          <a:xfrm>
            <a:off x="2209800" y="1295401"/>
            <a:ext cx="7924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800"/>
              <a:t>A production line produces AA batteries with a reliability rate of 95%. A sample of </a:t>
            </a:r>
            <a:r>
              <a:rPr lang="en-US" altLang="en-US" sz="2800" i="1"/>
              <a:t>n</a:t>
            </a:r>
            <a:r>
              <a:rPr lang="en-US" altLang="en-US" sz="2800"/>
              <a:t> = 200 batteries is selected. Find the probability that at least 195 of the batteries work.</a:t>
            </a:r>
            <a:endParaRPr lang="en-US" altLang="en-US" sz="2800">
              <a:effectLst>
                <a:outerShdw blurRad="38100" dist="38100" dir="2700000" algn="tl">
                  <a:srgbClr val="C0C0C0"/>
                </a:outerShdw>
              </a:effectLst>
            </a:endParaRPr>
          </a:p>
        </p:txBody>
      </p:sp>
      <p:grpSp>
        <p:nvGrpSpPr>
          <p:cNvPr id="158740" name="Group 20"/>
          <p:cNvGrpSpPr>
            <a:grpSpLocks/>
          </p:cNvGrpSpPr>
          <p:nvPr/>
        </p:nvGrpSpPr>
        <p:grpSpPr bwMode="auto">
          <a:xfrm>
            <a:off x="8305800" y="152400"/>
            <a:ext cx="2133600" cy="1066800"/>
            <a:chOff x="4272" y="96"/>
            <a:chExt cx="1344" cy="672"/>
          </a:xfrm>
        </p:grpSpPr>
        <p:sp>
          <p:nvSpPr>
            <p:cNvPr id="158729" name="Rectangle 9"/>
            <p:cNvSpPr>
              <a:spLocks noChangeArrowheads="1"/>
            </p:cNvSpPr>
            <p:nvPr/>
          </p:nvSpPr>
          <p:spPr bwMode="auto">
            <a:xfrm>
              <a:off x="4272" y="96"/>
              <a:ext cx="1344" cy="672"/>
            </a:xfrm>
            <a:prstGeom prst="rect">
              <a:avLst/>
            </a:prstGeom>
            <a:solidFill>
              <a:srgbClr val="F0D27E"/>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158731" name="Picture 11" descr="batteri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 y="144"/>
              <a:ext cx="1152" cy="528"/>
            </a:xfrm>
            <a:prstGeom prst="rect">
              <a:avLst/>
            </a:prstGeom>
            <a:noFill/>
            <a:extLst>
              <a:ext uri="{909E8E84-426E-40DD-AFC4-6F175D3DCCD1}">
                <a14:hiddenFill xmlns:a14="http://schemas.microsoft.com/office/drawing/2010/main">
                  <a:solidFill>
                    <a:srgbClr val="FFFFFF"/>
                  </a:solidFill>
                </a14:hiddenFill>
              </a:ext>
            </a:extLst>
          </p:spPr>
        </p:pic>
      </p:grpSp>
      <p:sp>
        <p:nvSpPr>
          <p:cNvPr id="158734" name="Text Box 14"/>
          <p:cNvSpPr txBox="1">
            <a:spLocks noChangeArrowheads="1"/>
          </p:cNvSpPr>
          <p:nvPr/>
        </p:nvSpPr>
        <p:spPr bwMode="auto">
          <a:xfrm>
            <a:off x="2395538" y="3276600"/>
            <a:ext cx="51816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solidFill>
                  <a:srgbClr val="333333"/>
                </a:solidFill>
              </a:rPr>
              <a:t>Success = working battery  </a:t>
            </a:r>
            <a:r>
              <a:rPr lang="en-US" altLang="en-US" i="1">
                <a:solidFill>
                  <a:srgbClr val="333333"/>
                </a:solidFill>
              </a:rPr>
              <a:t>n</a:t>
            </a:r>
            <a:r>
              <a:rPr lang="en-US" altLang="en-US">
                <a:solidFill>
                  <a:srgbClr val="333333"/>
                </a:solidFill>
              </a:rPr>
              <a:t> = 200</a:t>
            </a:r>
          </a:p>
          <a:p>
            <a:pPr algn="l">
              <a:spcBef>
                <a:spcPct val="50000"/>
              </a:spcBef>
            </a:pPr>
            <a:r>
              <a:rPr lang="en-US" altLang="en-US" i="1">
                <a:solidFill>
                  <a:srgbClr val="333333"/>
                </a:solidFill>
              </a:rPr>
              <a:t>p</a:t>
            </a:r>
            <a:r>
              <a:rPr lang="en-US" altLang="en-US">
                <a:solidFill>
                  <a:srgbClr val="333333"/>
                </a:solidFill>
              </a:rPr>
              <a:t> = .95     </a:t>
            </a:r>
            <a:r>
              <a:rPr lang="en-US" altLang="en-US" i="1">
                <a:solidFill>
                  <a:srgbClr val="333333"/>
                </a:solidFill>
              </a:rPr>
              <a:t>np = 190	nq = 10</a:t>
            </a:r>
          </a:p>
        </p:txBody>
      </p:sp>
      <p:sp>
        <p:nvSpPr>
          <p:cNvPr id="158736" name="Text Box 16"/>
          <p:cNvSpPr txBox="1">
            <a:spLocks noChangeArrowheads="1"/>
          </p:cNvSpPr>
          <p:nvPr/>
        </p:nvSpPr>
        <p:spPr bwMode="auto">
          <a:xfrm>
            <a:off x="7543800" y="3124200"/>
            <a:ext cx="1905000" cy="1035050"/>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rgbClr val="F4ECC6"/>
                </a:solidFill>
              </a:rPr>
              <a:t>The normal approximation is ok!</a:t>
            </a:r>
          </a:p>
        </p:txBody>
      </p:sp>
      <p:sp>
        <p:nvSpPr>
          <p:cNvPr id="158737" name="Rectangle 17"/>
          <p:cNvSpPr>
            <a:spLocks noChangeArrowheads="1"/>
          </p:cNvSpPr>
          <p:nvPr/>
        </p:nvSpPr>
        <p:spPr bwMode="auto">
          <a:xfrm>
            <a:off x="4114800" y="4419600"/>
            <a:ext cx="6172200" cy="182880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p>
        </p:txBody>
      </p:sp>
      <p:graphicFrame>
        <p:nvGraphicFramePr>
          <p:cNvPr id="158738" name="Object 18"/>
          <p:cNvGraphicFramePr>
            <a:graphicFrameLocks noChangeAspect="1"/>
          </p:cNvGraphicFramePr>
          <p:nvPr/>
        </p:nvGraphicFramePr>
        <p:xfrm>
          <a:off x="4648201" y="4572000"/>
          <a:ext cx="4924425" cy="979488"/>
        </p:xfrm>
        <a:graphic>
          <a:graphicData uri="http://schemas.openxmlformats.org/presentationml/2006/ole">
            <mc:AlternateContent xmlns:mc="http://schemas.openxmlformats.org/markup-compatibility/2006">
              <mc:Choice xmlns:v="urn:schemas-microsoft-com:vml" Requires="v">
                <p:oleObj spid="_x0000_s15372" name="Equation" r:id="rId5" imgW="2234880" imgH="444240" progId="Equation.3">
                  <p:embed/>
                </p:oleObj>
              </mc:Choice>
              <mc:Fallback>
                <p:oleObj name="Equation" r:id="rId5" imgW="223488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1" y="4572000"/>
                        <a:ext cx="4924425"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8739" name="Object 19"/>
          <p:cNvGraphicFramePr>
            <a:graphicFrameLocks noChangeAspect="1"/>
          </p:cNvGraphicFramePr>
          <p:nvPr/>
        </p:nvGraphicFramePr>
        <p:xfrm>
          <a:off x="4876800" y="5562601"/>
          <a:ext cx="4770438" cy="485775"/>
        </p:xfrm>
        <a:graphic>
          <a:graphicData uri="http://schemas.openxmlformats.org/presentationml/2006/ole">
            <mc:AlternateContent xmlns:mc="http://schemas.openxmlformats.org/markup-compatibility/2006">
              <mc:Choice xmlns:v="urn:schemas-microsoft-com:vml" Requires="v">
                <p:oleObj spid="_x0000_s15373" name="Equation" r:id="rId7" imgW="1993680" imgH="203040" progId="Equation.3">
                  <p:embed/>
                </p:oleObj>
              </mc:Choice>
              <mc:Fallback>
                <p:oleObj name="Equation" r:id="rId7" imgW="199368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5562601"/>
                        <a:ext cx="4770438"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32996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8722"/>
                                        </p:tgtEl>
                                        <p:attrNameLst>
                                          <p:attrName>style.visibility</p:attrName>
                                        </p:attrNameLst>
                                      </p:cBhvr>
                                      <p:to>
                                        <p:strVal val="visible"/>
                                      </p:to>
                                    </p:set>
                                    <p:animEffect transition="in" filter="dissolve">
                                      <p:cBhvr>
                                        <p:cTn id="7" dur="500"/>
                                        <p:tgtEl>
                                          <p:spTgt spid="158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8734">
                                            <p:txEl>
                                              <p:pRg st="0" end="0"/>
                                            </p:txEl>
                                          </p:spTgt>
                                        </p:tgtEl>
                                        <p:attrNameLst>
                                          <p:attrName>style.visibility</p:attrName>
                                        </p:attrNameLst>
                                      </p:cBhvr>
                                      <p:to>
                                        <p:strVal val="visible"/>
                                      </p:to>
                                    </p:set>
                                    <p:animEffect transition="in" filter="wipe(left)">
                                      <p:cBhvr>
                                        <p:cTn id="12" dur="500"/>
                                        <p:tgtEl>
                                          <p:spTgt spid="15873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8734">
                                            <p:txEl>
                                              <p:pRg st="1" end="1"/>
                                            </p:txEl>
                                          </p:spTgt>
                                        </p:tgtEl>
                                        <p:attrNameLst>
                                          <p:attrName>style.visibility</p:attrName>
                                        </p:attrNameLst>
                                      </p:cBhvr>
                                      <p:to>
                                        <p:strVal val="visible"/>
                                      </p:to>
                                    </p:set>
                                    <p:animEffect transition="in" filter="wipe(left)">
                                      <p:cBhvr>
                                        <p:cTn id="17" dur="500"/>
                                        <p:tgtEl>
                                          <p:spTgt spid="158734">
                                            <p:txEl>
                                              <p:pRg st="1" end="1"/>
                                            </p:txEl>
                                          </p:spTgt>
                                        </p:tgtEl>
                                      </p:cBhvr>
                                    </p:animEffect>
                                  </p:childTnLst>
                                </p:cTn>
                              </p:par>
                            </p:childTnLst>
                          </p:cTn>
                        </p:par>
                        <p:par>
                          <p:cTn id="18" fill="hold" nodeType="afterGroup">
                            <p:stCondLst>
                              <p:cond delay="500"/>
                            </p:stCondLst>
                            <p:childTnLst>
                              <p:par>
                                <p:cTn id="19" presetID="9" presetClass="entr" presetSubtype="0" fill="hold" grpId="0" nodeType="afterEffect">
                                  <p:stCondLst>
                                    <p:cond delay="1000"/>
                                  </p:stCondLst>
                                  <p:childTnLst>
                                    <p:set>
                                      <p:cBhvr>
                                        <p:cTn id="20" dur="1" fill="hold">
                                          <p:stCondLst>
                                            <p:cond delay="0"/>
                                          </p:stCondLst>
                                        </p:cTn>
                                        <p:tgtEl>
                                          <p:spTgt spid="158736"/>
                                        </p:tgtEl>
                                        <p:attrNameLst>
                                          <p:attrName>style.visibility</p:attrName>
                                        </p:attrNameLst>
                                      </p:cBhvr>
                                      <p:to>
                                        <p:strVal val="visible"/>
                                      </p:to>
                                    </p:set>
                                    <p:animEffect transition="in" filter="dissolve">
                                      <p:cBhvr>
                                        <p:cTn id="21" dur="500"/>
                                        <p:tgtEl>
                                          <p:spTgt spid="15873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8737"/>
                                        </p:tgtEl>
                                        <p:attrNameLst>
                                          <p:attrName>style.visibility</p:attrName>
                                        </p:attrNameLst>
                                      </p:cBhvr>
                                      <p:to>
                                        <p:strVal val="visible"/>
                                      </p:to>
                                    </p:set>
                                    <p:animEffect transition="in" filter="wipe(up)">
                                      <p:cBhvr>
                                        <p:cTn id="26" dur="500"/>
                                        <p:tgtEl>
                                          <p:spTgt spid="158737"/>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158738"/>
                                        </p:tgtEl>
                                        <p:attrNameLst>
                                          <p:attrName>style.visibility</p:attrName>
                                        </p:attrNameLst>
                                      </p:cBhvr>
                                      <p:to>
                                        <p:strVal val="visible"/>
                                      </p:to>
                                    </p:set>
                                    <p:animEffect transition="in" filter="wipe(left)">
                                      <p:cBhvr>
                                        <p:cTn id="30" dur="500"/>
                                        <p:tgtEl>
                                          <p:spTgt spid="15873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58739"/>
                                        </p:tgtEl>
                                        <p:attrNameLst>
                                          <p:attrName>style.visibility</p:attrName>
                                        </p:attrNameLst>
                                      </p:cBhvr>
                                      <p:to>
                                        <p:strVal val="visible"/>
                                      </p:to>
                                    </p:set>
                                    <p:animEffect transition="in" filter="wipe(left)">
                                      <p:cBhvr>
                                        <p:cTn id="35" dur="500"/>
                                        <p:tgtEl>
                                          <p:spTgt spid="158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animBg="1" autoUpdateAnimBg="0"/>
      <p:bldP spid="158734" grpId="0" build="p" autoUpdateAnimBg="0"/>
      <p:bldP spid="158736" grpId="0" animBg="1" autoUpdateAnimBg="0"/>
      <p:bldP spid="15873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057400" y="0"/>
            <a:ext cx="8610600" cy="1143000"/>
          </a:xfrm>
        </p:spPr>
        <p:txBody>
          <a:bodyPr/>
          <a:lstStyle/>
          <a:p>
            <a:r>
              <a:rPr lang="en-US" altLang="en-US" sz="4800" b="1"/>
              <a:t>Key Concepts</a:t>
            </a:r>
          </a:p>
        </p:txBody>
      </p:sp>
      <p:pic>
        <p:nvPicPr>
          <p:cNvPr id="18437" name="Picture 5"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8441" name="Rectangle 9"/>
          <p:cNvSpPr>
            <a:spLocks noGrp="1" noChangeArrowheads="1"/>
          </p:cNvSpPr>
          <p:nvPr>
            <p:ph type="body" idx="1"/>
          </p:nvPr>
        </p:nvSpPr>
        <p:spPr>
          <a:xfrm>
            <a:off x="2209800" y="1066800"/>
            <a:ext cx="8229600" cy="5257800"/>
          </a:xfrm>
          <a:noFill/>
          <a:ln/>
        </p:spPr>
        <p:txBody>
          <a:bodyPr/>
          <a:lstStyle/>
          <a:p>
            <a:pPr>
              <a:buFontTx/>
              <a:buNone/>
            </a:pPr>
            <a:r>
              <a:rPr lang="en-US" altLang="en-US" sz="2400" b="1">
                <a:solidFill>
                  <a:srgbClr val="333333"/>
                </a:solidFill>
                <a:effectLst>
                  <a:outerShdw blurRad="38100" dist="38100" dir="2700000" algn="tl">
                    <a:srgbClr val="C0C0C0"/>
                  </a:outerShdw>
                </a:effectLst>
              </a:rPr>
              <a:t>I. Continuous Probability Distributions</a:t>
            </a:r>
            <a:endParaRPr lang="en-US" altLang="en-US" sz="2400">
              <a:solidFill>
                <a:srgbClr val="333333"/>
              </a:solidFill>
              <a:effectLst>
                <a:outerShdw blurRad="38100" dist="38100" dir="2700000" algn="tl">
                  <a:srgbClr val="C0C0C0"/>
                </a:outerShdw>
              </a:effectLst>
            </a:endParaRPr>
          </a:p>
          <a:p>
            <a:pPr>
              <a:buFontTx/>
              <a:buNone/>
            </a:pPr>
            <a:r>
              <a:rPr lang="en-US" altLang="en-US" sz="2400"/>
              <a:t>	1. Continuous random variables</a:t>
            </a:r>
          </a:p>
          <a:p>
            <a:pPr>
              <a:buFontTx/>
              <a:buNone/>
            </a:pPr>
            <a:r>
              <a:rPr lang="en-US" altLang="en-US" sz="2400"/>
              <a:t>	2. Probability distributions or probability density functions</a:t>
            </a:r>
          </a:p>
          <a:p>
            <a:pPr>
              <a:buFontTx/>
              <a:buNone/>
            </a:pPr>
            <a:r>
              <a:rPr lang="en-US" altLang="en-US" sz="2400"/>
              <a:t>		a. Curves are smooth.</a:t>
            </a:r>
          </a:p>
          <a:p>
            <a:pPr>
              <a:buFontTx/>
              <a:buNone/>
            </a:pPr>
            <a:r>
              <a:rPr lang="en-US" altLang="en-US" sz="2400"/>
              <a:t>		b. The area under the curve between </a:t>
            </a:r>
            <a:r>
              <a:rPr lang="en-US" altLang="en-US" sz="2400" i="1"/>
              <a:t>a</a:t>
            </a:r>
            <a:r>
              <a:rPr lang="en-US" altLang="en-US" sz="2400"/>
              <a:t> and </a:t>
            </a:r>
            <a:r>
              <a:rPr lang="en-US" altLang="en-US" sz="2400" i="1"/>
              <a:t>b</a:t>
            </a:r>
            <a:r>
              <a:rPr lang="en-US" altLang="en-US" sz="2400"/>
              <a:t> represents </a:t>
            </a:r>
            <a:br>
              <a:rPr lang="en-US" altLang="en-US" sz="2400"/>
            </a:br>
            <a:r>
              <a:rPr lang="en-US" altLang="en-US" sz="2400"/>
              <a:t>       the probability that </a:t>
            </a:r>
            <a:r>
              <a:rPr lang="en-US" altLang="en-US" sz="2400" i="1"/>
              <a:t>x</a:t>
            </a:r>
            <a:r>
              <a:rPr lang="en-US" altLang="en-US" sz="2400"/>
              <a:t> falls between </a:t>
            </a:r>
            <a:r>
              <a:rPr lang="en-US" altLang="en-US" sz="2400" i="1"/>
              <a:t>a</a:t>
            </a:r>
            <a:r>
              <a:rPr lang="en-US" altLang="en-US" sz="2400"/>
              <a:t> and </a:t>
            </a:r>
            <a:r>
              <a:rPr lang="en-US" altLang="en-US" sz="2400" i="1"/>
              <a:t>b.</a:t>
            </a:r>
          </a:p>
          <a:p>
            <a:pPr>
              <a:buFontTx/>
              <a:buNone/>
            </a:pPr>
            <a:r>
              <a:rPr lang="en-US" altLang="en-US" sz="2400" i="1"/>
              <a:t>		</a:t>
            </a:r>
            <a:r>
              <a:rPr lang="en-US" altLang="en-US" sz="2400"/>
              <a:t>c. </a:t>
            </a:r>
            <a:r>
              <a:rPr lang="en-US" altLang="en-US" sz="2400" i="1"/>
              <a:t>P</a:t>
            </a:r>
            <a:r>
              <a:rPr lang="en-US" altLang="en-US" sz="900" i="1"/>
              <a:t> </a:t>
            </a:r>
            <a:r>
              <a:rPr lang="en-US" altLang="en-US" sz="2400"/>
              <a:t>(</a:t>
            </a:r>
            <a:r>
              <a:rPr lang="en-US" altLang="en-US" sz="2400" i="1"/>
              <a:t>x </a:t>
            </a:r>
            <a:r>
              <a:rPr lang="en-US" altLang="en-US" sz="2400">
                <a:latin typeface="Symbol" panose="05050102010706020507" pitchFamily="18" charset="2"/>
              </a:rPr>
              <a:t>=</a:t>
            </a:r>
            <a:r>
              <a:rPr lang="en-US" altLang="en-US" sz="2400" i="1">
                <a:latin typeface="Symbol" panose="05050102010706020507" pitchFamily="18" charset="2"/>
              </a:rPr>
              <a:t> </a:t>
            </a:r>
            <a:r>
              <a:rPr lang="en-US" altLang="en-US" sz="2400" i="1"/>
              <a:t>a</a:t>
            </a:r>
            <a:r>
              <a:rPr lang="en-US" altLang="en-US" sz="2400"/>
              <a:t>) </a:t>
            </a:r>
            <a:r>
              <a:rPr lang="en-US" altLang="en-US" sz="2400">
                <a:latin typeface="Symbol" panose="05050102010706020507" pitchFamily="18" charset="2"/>
              </a:rPr>
              <a:t>=</a:t>
            </a:r>
            <a:r>
              <a:rPr lang="en-US" altLang="en-US" sz="2400" i="1"/>
              <a:t> </a:t>
            </a:r>
            <a:r>
              <a:rPr lang="en-US" altLang="en-US" sz="2400"/>
              <a:t>0 for continuous random variables.</a:t>
            </a:r>
          </a:p>
          <a:p>
            <a:pPr>
              <a:spcBef>
                <a:spcPct val="80000"/>
              </a:spcBef>
              <a:buFontTx/>
              <a:buNone/>
            </a:pPr>
            <a:r>
              <a:rPr lang="en-US" altLang="en-US" sz="2400" b="1">
                <a:solidFill>
                  <a:srgbClr val="333333"/>
                </a:solidFill>
                <a:effectLst>
                  <a:outerShdw blurRad="38100" dist="38100" dir="2700000" algn="tl">
                    <a:srgbClr val="C0C0C0"/>
                  </a:outerShdw>
                </a:effectLst>
              </a:rPr>
              <a:t>II. The Normal Probability Distribution</a:t>
            </a:r>
          </a:p>
          <a:p>
            <a:pPr>
              <a:buFontTx/>
              <a:buNone/>
            </a:pPr>
            <a:r>
              <a:rPr lang="en-US" altLang="en-US" sz="2400"/>
              <a:t>	1. Symmetric about its mean </a:t>
            </a:r>
            <a:r>
              <a:rPr lang="en-US" altLang="en-US" sz="2400" i="1">
                <a:latin typeface="Symbol" panose="05050102010706020507" pitchFamily="18" charset="2"/>
              </a:rPr>
              <a:t>m</a:t>
            </a:r>
            <a:r>
              <a:rPr lang="en-US" altLang="en-US" sz="900" i="1">
                <a:latin typeface="Symbol" panose="05050102010706020507" pitchFamily="18" charset="2"/>
              </a:rPr>
              <a:t> </a:t>
            </a:r>
            <a:r>
              <a:rPr lang="en-US" altLang="en-US" sz="2400"/>
              <a:t>.</a:t>
            </a:r>
          </a:p>
          <a:p>
            <a:pPr>
              <a:buFontTx/>
              <a:buNone/>
            </a:pPr>
            <a:r>
              <a:rPr lang="en-US" altLang="en-US" sz="2400"/>
              <a:t>	2. Shape determined by its standard deviation </a:t>
            </a:r>
            <a:r>
              <a:rPr lang="en-US" altLang="en-US" sz="2400" i="1">
                <a:latin typeface="Symbol" panose="05050102010706020507" pitchFamily="18" charset="2"/>
              </a:rPr>
              <a:t>s</a:t>
            </a:r>
            <a:r>
              <a:rPr lang="en-US" altLang="en-US" sz="900" i="1">
                <a:latin typeface="Symbol" panose="05050102010706020507" pitchFamily="18" charset="2"/>
              </a:rPr>
              <a:t> </a:t>
            </a:r>
            <a:r>
              <a:rPr lang="en-US" altLang="en-US" sz="2400"/>
              <a:t>.</a:t>
            </a:r>
          </a:p>
          <a:p>
            <a:pPr>
              <a:buFontTx/>
              <a:buNone/>
            </a:pPr>
            <a:endParaRPr lang="en-US" altLang="en-US" sz="2400">
              <a:solidFill>
                <a:srgbClr val="CC0066"/>
              </a:solidFill>
            </a:endParaRPr>
          </a:p>
        </p:txBody>
      </p:sp>
    </p:spTree>
    <p:extLst>
      <p:ext uri="{BB962C8B-B14F-4D97-AF65-F5344CB8AC3E}">
        <p14:creationId xmlns:p14="http://schemas.microsoft.com/office/powerpoint/2010/main" val="6388404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657600" y="-76200"/>
            <a:ext cx="5029200" cy="914400"/>
          </a:xfrm>
        </p:spPr>
        <p:txBody>
          <a:bodyPr/>
          <a:lstStyle/>
          <a:p>
            <a:r>
              <a:rPr lang="en-US" altLang="en-US" sz="4800" b="1"/>
              <a:t>Key Concepts</a:t>
            </a:r>
          </a:p>
        </p:txBody>
      </p:sp>
      <p:pic>
        <p:nvPicPr>
          <p:cNvPr id="20494" name="Picture 14"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20497" name="Rectangle 17"/>
          <p:cNvSpPr>
            <a:spLocks noGrp="1" noChangeArrowheads="1"/>
          </p:cNvSpPr>
          <p:nvPr>
            <p:ph type="body" idx="1"/>
          </p:nvPr>
        </p:nvSpPr>
        <p:spPr>
          <a:xfrm>
            <a:off x="2209800" y="762000"/>
            <a:ext cx="8229600" cy="5638800"/>
          </a:xfrm>
          <a:noFill/>
          <a:ln/>
        </p:spPr>
        <p:txBody>
          <a:bodyPr/>
          <a:lstStyle/>
          <a:p>
            <a:pPr>
              <a:lnSpc>
                <a:spcPct val="90000"/>
              </a:lnSpc>
              <a:buFontTx/>
              <a:buNone/>
            </a:pPr>
            <a:r>
              <a:rPr lang="en-US" altLang="en-US" sz="2400" b="1">
                <a:solidFill>
                  <a:srgbClr val="333333"/>
                </a:solidFill>
                <a:effectLst>
                  <a:outerShdw blurRad="38100" dist="38100" dir="2700000" algn="tl">
                    <a:srgbClr val="C0C0C0"/>
                  </a:outerShdw>
                </a:effectLst>
              </a:rPr>
              <a:t>III. The Standard Normal Distribution</a:t>
            </a:r>
            <a:endParaRPr lang="en-US" altLang="en-US" sz="2400">
              <a:solidFill>
                <a:srgbClr val="333333"/>
              </a:solidFill>
              <a:effectLst>
                <a:outerShdw blurRad="38100" dist="38100" dir="2700000" algn="tl">
                  <a:srgbClr val="C0C0C0"/>
                </a:outerShdw>
              </a:effectLst>
            </a:endParaRPr>
          </a:p>
          <a:p>
            <a:pPr>
              <a:lnSpc>
                <a:spcPct val="90000"/>
              </a:lnSpc>
              <a:buFontTx/>
              <a:buNone/>
            </a:pPr>
            <a:r>
              <a:rPr lang="en-US" altLang="en-US" sz="2400"/>
              <a:t>	1. The normal random variable </a:t>
            </a:r>
            <a:r>
              <a:rPr lang="en-US" altLang="en-US" sz="2400" i="1"/>
              <a:t>z</a:t>
            </a:r>
            <a:r>
              <a:rPr lang="en-US" altLang="en-US" sz="2400"/>
              <a:t> has mean 0 and standard </a:t>
            </a:r>
            <a:br>
              <a:rPr lang="en-US" altLang="en-US" sz="2400"/>
            </a:br>
            <a:r>
              <a:rPr lang="en-US" altLang="en-US" sz="2400"/>
              <a:t>    deviation 1.</a:t>
            </a:r>
          </a:p>
          <a:p>
            <a:pPr>
              <a:lnSpc>
                <a:spcPct val="90000"/>
              </a:lnSpc>
              <a:buFontTx/>
              <a:buNone/>
            </a:pPr>
            <a:r>
              <a:rPr lang="en-US" altLang="en-US" sz="2400"/>
              <a:t>	2. Any normal random variable </a:t>
            </a:r>
            <a:r>
              <a:rPr lang="en-US" altLang="en-US" sz="2400" i="1"/>
              <a:t>x</a:t>
            </a:r>
            <a:r>
              <a:rPr lang="en-US" altLang="en-US" sz="2400"/>
              <a:t> can be transformed to a </a:t>
            </a:r>
            <a:br>
              <a:rPr lang="en-US" altLang="en-US" sz="2400"/>
            </a:br>
            <a:r>
              <a:rPr lang="en-US" altLang="en-US" sz="2400"/>
              <a:t>    standard normal random variable using</a:t>
            </a:r>
          </a:p>
          <a:p>
            <a:pPr>
              <a:lnSpc>
                <a:spcPct val="90000"/>
              </a:lnSpc>
              <a:buFontTx/>
              <a:buNone/>
            </a:pPr>
            <a:endParaRPr lang="en-US" altLang="en-US" sz="2400"/>
          </a:p>
          <a:p>
            <a:pPr>
              <a:lnSpc>
                <a:spcPct val="90000"/>
              </a:lnSpc>
              <a:buFontTx/>
              <a:buNone/>
            </a:pPr>
            <a:endParaRPr lang="en-US" altLang="en-US" sz="2400"/>
          </a:p>
          <a:p>
            <a:pPr>
              <a:lnSpc>
                <a:spcPct val="90000"/>
              </a:lnSpc>
              <a:buFontTx/>
              <a:buNone/>
            </a:pPr>
            <a:r>
              <a:rPr lang="en-US" altLang="en-US" sz="2400"/>
              <a:t>	3. Convert necessary values of </a:t>
            </a:r>
            <a:r>
              <a:rPr lang="en-US" altLang="en-US" sz="2400" i="1"/>
              <a:t>x</a:t>
            </a:r>
            <a:r>
              <a:rPr lang="en-US" altLang="en-US" sz="2400"/>
              <a:t> to </a:t>
            </a:r>
            <a:r>
              <a:rPr lang="en-US" altLang="en-US" sz="2400" i="1"/>
              <a:t>z.</a:t>
            </a:r>
            <a:endParaRPr lang="en-US" altLang="en-US" sz="2400"/>
          </a:p>
          <a:p>
            <a:pPr>
              <a:lnSpc>
                <a:spcPct val="90000"/>
              </a:lnSpc>
              <a:buFontTx/>
              <a:buNone/>
            </a:pPr>
            <a:r>
              <a:rPr lang="en-US" altLang="en-US" sz="2400"/>
              <a:t>	4. Use Table 3 in Appendix I to compute standard normal </a:t>
            </a:r>
            <a:br>
              <a:rPr lang="en-US" altLang="en-US" sz="2400"/>
            </a:br>
            <a:r>
              <a:rPr lang="en-US" altLang="en-US" sz="2400"/>
              <a:t>    probabilities.</a:t>
            </a:r>
          </a:p>
          <a:p>
            <a:pPr>
              <a:lnSpc>
                <a:spcPct val="90000"/>
              </a:lnSpc>
              <a:buFontTx/>
              <a:buNone/>
            </a:pPr>
            <a:r>
              <a:rPr lang="en-US" altLang="en-US" sz="2400"/>
              <a:t>	5. Several important </a:t>
            </a:r>
            <a:r>
              <a:rPr lang="en-US" altLang="en-US" sz="2400" i="1"/>
              <a:t>z</a:t>
            </a:r>
            <a:r>
              <a:rPr lang="en-US" altLang="en-US" sz="2400"/>
              <a:t>-values have tail areas as follows:</a:t>
            </a:r>
          </a:p>
          <a:p>
            <a:pPr>
              <a:lnSpc>
                <a:spcPct val="90000"/>
              </a:lnSpc>
              <a:spcBef>
                <a:spcPct val="60000"/>
              </a:spcBef>
              <a:buFontTx/>
              <a:buNone/>
            </a:pPr>
            <a:r>
              <a:rPr lang="en-US" altLang="en-US" sz="2400"/>
              <a:t>	</a:t>
            </a:r>
            <a:r>
              <a:rPr lang="en-US" altLang="en-US" sz="2400" u="sng"/>
              <a:t>Tail Area:    .005     .01      .025       .05        .10		</a:t>
            </a:r>
          </a:p>
          <a:p>
            <a:pPr>
              <a:lnSpc>
                <a:spcPct val="90000"/>
              </a:lnSpc>
              <a:spcBef>
                <a:spcPct val="60000"/>
              </a:spcBef>
              <a:buFontTx/>
              <a:buNone/>
            </a:pPr>
            <a:r>
              <a:rPr lang="en-US" altLang="en-US" sz="2400" i="1"/>
              <a:t>	z</a:t>
            </a:r>
            <a:r>
              <a:rPr lang="en-US" altLang="en-US" sz="2400"/>
              <a:t>-Value:      2.58    2.33      1.96     1.645     1.28</a:t>
            </a:r>
          </a:p>
        </p:txBody>
      </p:sp>
      <p:graphicFrame>
        <p:nvGraphicFramePr>
          <p:cNvPr id="20501" name="Object 21"/>
          <p:cNvGraphicFramePr>
            <a:graphicFrameLocks noChangeAspect="1"/>
          </p:cNvGraphicFramePr>
          <p:nvPr/>
        </p:nvGraphicFramePr>
        <p:xfrm>
          <a:off x="4876800" y="2667001"/>
          <a:ext cx="1066800" cy="688975"/>
        </p:xfrm>
        <a:graphic>
          <a:graphicData uri="http://schemas.openxmlformats.org/presentationml/2006/ole">
            <mc:AlternateContent xmlns:mc="http://schemas.openxmlformats.org/markup-compatibility/2006">
              <mc:Choice xmlns:v="urn:schemas-microsoft-com:vml" Requires="v">
                <p:oleObj spid="_x0000_s16391" name="Equation" r:id="rId4" imgW="609480" imgH="393480" progId="Equation.3">
                  <p:embed/>
                </p:oleObj>
              </mc:Choice>
              <mc:Fallback>
                <p:oleObj name="Equation" r:id="rId4" imgW="60948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667001"/>
                        <a:ext cx="1066800" cy="688975"/>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spTree>
    <p:extLst>
      <p:ext uri="{BB962C8B-B14F-4D97-AF65-F5344CB8AC3E}">
        <p14:creationId xmlns:p14="http://schemas.microsoft.com/office/powerpoint/2010/main" val="3029782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4408519" y="2967335"/>
            <a:ext cx="3374963" cy="923330"/>
          </a:xfrm>
          <a:prstGeom prst="rect">
            <a:avLst/>
          </a:prstGeom>
          <a:noFill/>
        </p:spPr>
        <p:txBody>
          <a:bodyPr wrap="none" lIns="91440" tIns="45720" rIns="91440" bIns="45720">
            <a:spAutoFit/>
          </a:bodyPr>
          <a:lstStyle/>
          <a:p>
            <a:pPr algn="ctr"/>
            <a:r>
              <a:rPr lang="en-US" sz="5400" b="1" cap="none" spc="0" smtClean="0">
                <a:ln w="22225">
                  <a:solidFill>
                    <a:schemeClr val="accent2"/>
                  </a:solidFill>
                  <a:prstDash val="solid"/>
                </a:ln>
                <a:solidFill>
                  <a:schemeClr val="accent2">
                    <a:lumMod val="40000"/>
                    <a:lumOff val="60000"/>
                  </a:schemeClr>
                </a:solidFill>
                <a:effectLst/>
              </a:rPr>
              <a:t>Thank You!</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990418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2133600" y="228600"/>
            <a:ext cx="7772400" cy="1143000"/>
          </a:xfrm>
        </p:spPr>
        <p:txBody>
          <a:bodyPr>
            <a:normAutofit fontScale="90000"/>
          </a:bodyPr>
          <a:lstStyle/>
          <a:p>
            <a:r>
              <a:rPr lang="en-US" altLang="en-US" sz="3600"/>
              <a:t>Probability Distribution for a Continuous Random Variable</a:t>
            </a:r>
          </a:p>
        </p:txBody>
      </p:sp>
      <p:sp>
        <p:nvSpPr>
          <p:cNvPr id="168963" name="Rectangle 3"/>
          <p:cNvSpPr>
            <a:spLocks noGrp="1" noChangeArrowheads="1"/>
          </p:cNvSpPr>
          <p:nvPr>
            <p:ph type="body" idx="1"/>
          </p:nvPr>
        </p:nvSpPr>
        <p:spPr>
          <a:xfrm>
            <a:off x="1752600" y="1447800"/>
            <a:ext cx="8915400" cy="1981200"/>
          </a:xfrm>
        </p:spPr>
        <p:txBody>
          <a:bodyPr>
            <a:normAutofit fontScale="92500"/>
          </a:bodyPr>
          <a:lstStyle/>
          <a:p>
            <a:pPr marL="0" indent="0">
              <a:lnSpc>
                <a:spcPct val="90000"/>
              </a:lnSpc>
              <a:spcBef>
                <a:spcPct val="50000"/>
              </a:spcBef>
              <a:buNone/>
            </a:pPr>
            <a:r>
              <a:rPr lang="en-US" altLang="en-US" sz="2800" b="1"/>
              <a:t>Probability distribution</a:t>
            </a:r>
            <a:r>
              <a:rPr lang="en-US" altLang="en-US" sz="2800"/>
              <a:t> describes how the probabilities are distributed over all possible values. A </a:t>
            </a:r>
            <a:r>
              <a:rPr lang="en-US" altLang="en-US" sz="2800" b="1"/>
              <a:t>probability distribution </a:t>
            </a:r>
            <a:r>
              <a:rPr lang="en-US" altLang="en-US" sz="2800"/>
              <a:t>for a</a:t>
            </a:r>
            <a:r>
              <a:rPr lang="en-US" altLang="en-US" sz="2800" b="1"/>
              <a:t> continuous random variable x</a:t>
            </a:r>
            <a:r>
              <a:rPr lang="en-US" altLang="en-US" sz="2800"/>
              <a:t> is specified by a mathematical function denoted by f(x) which is called the </a:t>
            </a:r>
            <a:r>
              <a:rPr lang="en-US" altLang="en-US" sz="2800" b="1"/>
              <a:t>density function</a:t>
            </a:r>
            <a:r>
              <a:rPr lang="en-US" altLang="en-US" sz="2800"/>
              <a:t>. The graph of a density function is a smooth curve. </a:t>
            </a:r>
          </a:p>
        </p:txBody>
      </p:sp>
      <p:grpSp>
        <p:nvGrpSpPr>
          <p:cNvPr id="168964" name="Group 4"/>
          <p:cNvGrpSpPr>
            <a:grpSpLocks/>
          </p:cNvGrpSpPr>
          <p:nvPr/>
        </p:nvGrpSpPr>
        <p:grpSpPr bwMode="auto">
          <a:xfrm>
            <a:off x="3886200" y="4267200"/>
            <a:ext cx="3200400" cy="1981200"/>
            <a:chOff x="1920" y="2640"/>
            <a:chExt cx="2016" cy="1248"/>
          </a:xfrm>
        </p:grpSpPr>
        <p:sp>
          <p:nvSpPr>
            <p:cNvPr id="168965" name="Rectangle 5"/>
            <p:cNvSpPr>
              <a:spLocks noChangeArrowheads="1"/>
            </p:cNvSpPr>
            <p:nvPr/>
          </p:nvSpPr>
          <p:spPr bwMode="auto">
            <a:xfrm>
              <a:off x="1920" y="2640"/>
              <a:ext cx="2016" cy="1248"/>
            </a:xfrm>
            <a:prstGeom prst="rect">
              <a:avLst/>
            </a:prstGeom>
            <a:solidFill>
              <a:srgbClr val="F0D27E"/>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p>
          </p:txBody>
        </p:sp>
        <p:pic>
          <p:nvPicPr>
            <p:cNvPr id="168966" name="Picture 6" descr="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 y="2688"/>
              <a:ext cx="1824" cy="114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020047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blinds(horizontal)">
                                      <p:cBhvr>
                                        <p:cTn id="7" dur="500"/>
                                        <p:tgtEl>
                                          <p:spTgt spid="168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8964"/>
                                        </p:tgtEl>
                                        <p:attrNameLst>
                                          <p:attrName>style.visibility</p:attrName>
                                        </p:attrNameLst>
                                      </p:cBhvr>
                                      <p:to>
                                        <p:strVal val="visible"/>
                                      </p:to>
                                    </p:set>
                                    <p:animEffect transition="in" filter="dissolve">
                                      <p:cBhvr>
                                        <p:cTn id="12" dur="500"/>
                                        <p:tgtEl>
                                          <p:spTgt spid="168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828800" y="228600"/>
            <a:ext cx="8610600" cy="1143000"/>
          </a:xfrm>
        </p:spPr>
        <p:txBody>
          <a:bodyPr>
            <a:normAutofit fontScale="90000"/>
          </a:bodyPr>
          <a:lstStyle/>
          <a:p>
            <a:r>
              <a:rPr lang="en-US" altLang="en-US" sz="3600" b="1"/>
              <a:t>Properties of Continuous Probability Distributions</a:t>
            </a:r>
          </a:p>
        </p:txBody>
      </p:sp>
      <p:sp>
        <p:nvSpPr>
          <p:cNvPr id="10322" name="Rectangle 82"/>
          <p:cNvSpPr>
            <a:spLocks noGrp="1" noChangeArrowheads="1"/>
          </p:cNvSpPr>
          <p:nvPr>
            <p:ph type="body" idx="1"/>
          </p:nvPr>
        </p:nvSpPr>
        <p:spPr>
          <a:xfrm>
            <a:off x="2209800" y="1447800"/>
            <a:ext cx="8458200" cy="1828800"/>
          </a:xfrm>
        </p:spPr>
        <p:txBody>
          <a:bodyPr>
            <a:normAutofit fontScale="92500" lnSpcReduction="10000"/>
          </a:bodyPr>
          <a:lstStyle/>
          <a:p>
            <a:pPr>
              <a:lnSpc>
                <a:spcPct val="90000"/>
              </a:lnSpc>
            </a:pPr>
            <a:r>
              <a:rPr lang="en-US" altLang="en-US"/>
              <a:t>f(x) </a:t>
            </a:r>
            <a:r>
              <a:rPr lang="en-US" altLang="en-US" b="1">
                <a:sym typeface="Symbol" panose="05050102010706020507" pitchFamily="18" charset="2"/>
              </a:rPr>
              <a:t></a:t>
            </a:r>
            <a:r>
              <a:rPr lang="en-US" altLang="en-US">
                <a:sym typeface="Symbol" panose="05050102010706020507" pitchFamily="18" charset="2"/>
              </a:rPr>
              <a:t> 0</a:t>
            </a:r>
            <a:endParaRPr lang="en-US" altLang="en-US"/>
          </a:p>
          <a:p>
            <a:pPr>
              <a:lnSpc>
                <a:spcPct val="90000"/>
              </a:lnSpc>
            </a:pPr>
            <a:r>
              <a:rPr lang="en-US" altLang="en-US"/>
              <a:t>The area under the curve is equal to </a:t>
            </a:r>
            <a:r>
              <a:rPr lang="en-US" altLang="en-US" b="1">
                <a:solidFill>
                  <a:srgbClr val="CC0066"/>
                </a:solidFill>
                <a:effectLst>
                  <a:outerShdw blurRad="38100" dist="38100" dir="2700000" algn="tl">
                    <a:srgbClr val="C0C0C0"/>
                  </a:outerShdw>
                </a:effectLst>
              </a:rPr>
              <a:t>1</a:t>
            </a:r>
            <a:r>
              <a:rPr lang="en-US" altLang="en-US" b="1">
                <a:effectLst>
                  <a:outerShdw blurRad="38100" dist="38100" dir="2700000" algn="tl">
                    <a:srgbClr val="C0C0C0"/>
                  </a:outerShdw>
                </a:effectLst>
              </a:rPr>
              <a:t>.</a:t>
            </a:r>
          </a:p>
          <a:p>
            <a:pPr>
              <a:lnSpc>
                <a:spcPct val="90000"/>
              </a:lnSpc>
            </a:pPr>
            <a:r>
              <a:rPr lang="en-US" altLang="en-US"/>
              <a:t>P(a </a:t>
            </a:r>
            <a:r>
              <a:rPr lang="en-US" altLang="en-US">
                <a:sym typeface="Symbol" panose="05050102010706020507" pitchFamily="18" charset="2"/>
              </a:rPr>
              <a:t> </a:t>
            </a:r>
            <a:r>
              <a:rPr lang="en-US" altLang="en-US" i="1">
                <a:sym typeface="Symbol" panose="05050102010706020507" pitchFamily="18" charset="2"/>
              </a:rPr>
              <a:t>x</a:t>
            </a:r>
            <a:r>
              <a:rPr lang="en-US" altLang="en-US">
                <a:sym typeface="Symbol" panose="05050102010706020507" pitchFamily="18" charset="2"/>
              </a:rPr>
              <a:t>  b) = </a:t>
            </a:r>
            <a:r>
              <a:rPr lang="en-US" altLang="en-US" b="1">
                <a:solidFill>
                  <a:srgbClr val="CC0066"/>
                </a:solidFill>
                <a:effectLst>
                  <a:outerShdw blurRad="38100" dist="38100" dir="2700000" algn="tl">
                    <a:srgbClr val="C0C0C0"/>
                  </a:outerShdw>
                </a:effectLst>
                <a:sym typeface="Symbol" panose="05050102010706020507" pitchFamily="18" charset="2"/>
              </a:rPr>
              <a:t>area under the curve</a:t>
            </a:r>
            <a:r>
              <a:rPr lang="en-US" altLang="en-US">
                <a:sym typeface="Symbol" panose="05050102010706020507" pitchFamily="18" charset="2"/>
              </a:rPr>
              <a:t> between a and b.</a:t>
            </a:r>
          </a:p>
        </p:txBody>
      </p:sp>
      <p:grpSp>
        <p:nvGrpSpPr>
          <p:cNvPr id="10329" name="Group 89"/>
          <p:cNvGrpSpPr>
            <a:grpSpLocks/>
          </p:cNvGrpSpPr>
          <p:nvPr/>
        </p:nvGrpSpPr>
        <p:grpSpPr bwMode="auto">
          <a:xfrm>
            <a:off x="4038600" y="3962400"/>
            <a:ext cx="3276600" cy="2286000"/>
            <a:chOff x="1344" y="2688"/>
            <a:chExt cx="2064" cy="1440"/>
          </a:xfrm>
        </p:grpSpPr>
        <p:sp>
          <p:nvSpPr>
            <p:cNvPr id="10324" name="Rectangle 84"/>
            <p:cNvSpPr>
              <a:spLocks noChangeArrowheads="1"/>
            </p:cNvSpPr>
            <p:nvPr/>
          </p:nvSpPr>
          <p:spPr bwMode="auto">
            <a:xfrm>
              <a:off x="1344" y="2688"/>
              <a:ext cx="2064" cy="1440"/>
            </a:xfrm>
            <a:prstGeom prst="rect">
              <a:avLst/>
            </a:prstGeom>
            <a:solidFill>
              <a:srgbClr val="F0D27E"/>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p>
          </p:txBody>
        </p:sp>
        <p:pic>
          <p:nvPicPr>
            <p:cNvPr id="10328" name="Picture 88" descr="curv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 y="2736"/>
              <a:ext cx="1920" cy="134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09120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322">
                                            <p:txEl>
                                              <p:pRg st="0" end="0"/>
                                            </p:txEl>
                                          </p:spTgt>
                                        </p:tgtEl>
                                        <p:attrNameLst>
                                          <p:attrName>style.visibility</p:attrName>
                                        </p:attrNameLst>
                                      </p:cBhvr>
                                      <p:to>
                                        <p:strVal val="visible"/>
                                      </p:to>
                                    </p:set>
                                    <p:animEffect transition="in" filter="wipe(up)">
                                      <p:cBhvr>
                                        <p:cTn id="7" dur="500"/>
                                        <p:tgtEl>
                                          <p:spTgt spid="103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322">
                                            <p:txEl>
                                              <p:pRg st="1" end="1"/>
                                            </p:txEl>
                                          </p:spTgt>
                                        </p:tgtEl>
                                        <p:attrNameLst>
                                          <p:attrName>style.visibility</p:attrName>
                                        </p:attrNameLst>
                                      </p:cBhvr>
                                      <p:to>
                                        <p:strVal val="visible"/>
                                      </p:to>
                                    </p:set>
                                    <p:animEffect transition="in" filter="wipe(up)">
                                      <p:cBhvr>
                                        <p:cTn id="12" dur="500"/>
                                        <p:tgtEl>
                                          <p:spTgt spid="103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322">
                                            <p:txEl>
                                              <p:pRg st="2" end="2"/>
                                            </p:txEl>
                                          </p:spTgt>
                                        </p:tgtEl>
                                        <p:attrNameLst>
                                          <p:attrName>style.visibility</p:attrName>
                                        </p:attrNameLst>
                                      </p:cBhvr>
                                      <p:to>
                                        <p:strVal val="visible"/>
                                      </p:to>
                                    </p:set>
                                    <p:animEffect transition="in" filter="wipe(up)">
                                      <p:cBhvr>
                                        <p:cTn id="17" dur="500"/>
                                        <p:tgtEl>
                                          <p:spTgt spid="103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329"/>
                                        </p:tgtEl>
                                        <p:attrNameLst>
                                          <p:attrName>style.visibility</p:attrName>
                                        </p:attrNameLst>
                                      </p:cBhvr>
                                      <p:to>
                                        <p:strVal val="visible"/>
                                      </p:to>
                                    </p:set>
                                    <p:animEffect transition="in" filter="dissolve">
                                      <p:cBhvr>
                                        <p:cTn id="22" dur="500"/>
                                        <p:tgtEl>
                                          <p:spTgt spid="10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2"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2133600" y="0"/>
            <a:ext cx="7772400" cy="1143000"/>
          </a:xfrm>
        </p:spPr>
        <p:txBody>
          <a:bodyPr/>
          <a:lstStyle/>
          <a:p>
            <a:r>
              <a:rPr lang="en-US" altLang="en-US"/>
              <a:t>Some Illustrations</a:t>
            </a:r>
          </a:p>
        </p:txBody>
      </p:sp>
      <p:grpSp>
        <p:nvGrpSpPr>
          <p:cNvPr id="169987" name="Group 3"/>
          <p:cNvGrpSpPr>
            <a:grpSpLocks/>
          </p:cNvGrpSpPr>
          <p:nvPr/>
        </p:nvGrpSpPr>
        <p:grpSpPr bwMode="auto">
          <a:xfrm>
            <a:off x="1981201" y="1143001"/>
            <a:ext cx="3762375" cy="2284413"/>
            <a:chOff x="893" y="960"/>
            <a:chExt cx="2370" cy="1439"/>
          </a:xfrm>
        </p:grpSpPr>
        <p:pic>
          <p:nvPicPr>
            <p:cNvPr id="169988" name="Picture 4"/>
            <p:cNvPicPr>
              <a:picLocks noChangeAspect="1" noChangeArrowheads="1"/>
            </p:cNvPicPr>
            <p:nvPr/>
          </p:nvPicPr>
          <p:blipFill>
            <a:blip r:embed="rId2">
              <a:extLst>
                <a:ext uri="{28A0092B-C50C-407E-A947-70E740481C1C}">
                  <a14:useLocalDpi xmlns:a14="http://schemas.microsoft.com/office/drawing/2010/main" val="0"/>
                </a:ext>
              </a:extLst>
            </a:blip>
            <a:srcRect l="6361" r="6361"/>
            <a:stretch>
              <a:fillRect/>
            </a:stretch>
          </p:blipFill>
          <p:spPr bwMode="auto">
            <a:xfrm>
              <a:off x="893" y="960"/>
              <a:ext cx="2370" cy="1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9989" name="Rectangle 5"/>
            <p:cNvSpPr>
              <a:spLocks noChangeArrowheads="1"/>
            </p:cNvSpPr>
            <p:nvPr/>
          </p:nvSpPr>
          <p:spPr bwMode="auto">
            <a:xfrm>
              <a:off x="1488" y="2166"/>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spcBef>
                  <a:spcPct val="50000"/>
                </a:spcBef>
              </a:pPr>
              <a:r>
                <a:rPr lang="en-US" altLang="en-US">
                  <a:solidFill>
                    <a:schemeClr val="tx2"/>
                  </a:solidFill>
                  <a:latin typeface="Arial" panose="020B0604020202020204" pitchFamily="34" charset="0"/>
                </a:rPr>
                <a:t>a</a:t>
              </a:r>
            </a:p>
          </p:txBody>
        </p:sp>
      </p:grpSp>
      <p:grpSp>
        <p:nvGrpSpPr>
          <p:cNvPr id="169990" name="Group 6"/>
          <p:cNvGrpSpPr>
            <a:grpSpLocks/>
          </p:cNvGrpSpPr>
          <p:nvPr/>
        </p:nvGrpSpPr>
        <p:grpSpPr bwMode="auto">
          <a:xfrm>
            <a:off x="2057401" y="3200403"/>
            <a:ext cx="1090613" cy="674688"/>
            <a:chOff x="1425" y="2640"/>
            <a:chExt cx="687" cy="425"/>
          </a:xfrm>
        </p:grpSpPr>
        <p:sp>
          <p:nvSpPr>
            <p:cNvPr id="169991" name="Text Box 7"/>
            <p:cNvSpPr txBox="1">
              <a:spLocks noChangeArrowheads="1"/>
            </p:cNvSpPr>
            <p:nvPr/>
          </p:nvSpPr>
          <p:spPr bwMode="auto">
            <a:xfrm>
              <a:off x="1425" y="2832"/>
              <a:ext cx="6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en-US">
                  <a:solidFill>
                    <a:schemeClr val="tx2"/>
                  </a:solidFill>
                  <a:latin typeface="Arial" panose="020B0604020202020204" pitchFamily="34" charset="0"/>
                </a:rPr>
                <a:t>P(x&lt;a)</a:t>
              </a:r>
            </a:p>
          </p:txBody>
        </p:sp>
        <p:sp>
          <p:nvSpPr>
            <p:cNvPr id="169992" name="Line 8"/>
            <p:cNvSpPr>
              <a:spLocks noChangeShapeType="1"/>
            </p:cNvSpPr>
            <p:nvPr/>
          </p:nvSpPr>
          <p:spPr bwMode="auto">
            <a:xfrm flipV="1">
              <a:off x="1776" y="2640"/>
              <a:ext cx="144" cy="240"/>
            </a:xfrm>
            <a:prstGeom prst="line">
              <a:avLst/>
            </a:prstGeom>
            <a:noFill/>
            <a:ln w="1905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69999" name="Text Box 15"/>
          <p:cNvSpPr txBox="1">
            <a:spLocks noChangeArrowheads="1"/>
          </p:cNvSpPr>
          <p:nvPr/>
        </p:nvSpPr>
        <p:spPr bwMode="auto">
          <a:xfrm>
            <a:off x="1828800" y="3962401"/>
            <a:ext cx="8839200" cy="21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r>
              <a:rPr lang="en-US" altLang="en-US">
                <a:latin typeface="Arial" panose="020B0604020202020204" pitchFamily="34" charset="0"/>
              </a:rPr>
              <a:t>Notice that for a continuous random variable x, </a:t>
            </a:r>
          </a:p>
          <a:p>
            <a:pPr algn="l" eaLnBrk="0" hangingPunct="0"/>
            <a:r>
              <a:rPr lang="en-US" altLang="en-US">
                <a:solidFill>
                  <a:srgbClr val="CC0066"/>
                </a:solidFill>
                <a:latin typeface="Arial" panose="020B0604020202020204" pitchFamily="34" charset="0"/>
              </a:rPr>
              <a:t>                              P(x = a) = 0</a:t>
            </a:r>
            <a:r>
              <a:rPr lang="en-US" altLang="en-US">
                <a:latin typeface="Arial" panose="020B0604020202020204" pitchFamily="34" charset="0"/>
              </a:rPr>
              <a:t> </a:t>
            </a:r>
          </a:p>
          <a:p>
            <a:pPr algn="l" eaLnBrk="0" hangingPunct="0"/>
            <a:r>
              <a:rPr lang="en-US" altLang="en-US">
                <a:latin typeface="Arial" panose="020B0604020202020204" pitchFamily="34" charset="0"/>
              </a:rPr>
              <a:t>for any specific value </a:t>
            </a:r>
            <a:r>
              <a:rPr lang="en-US" altLang="en-US">
                <a:solidFill>
                  <a:srgbClr val="CC0066"/>
                </a:solidFill>
                <a:latin typeface="Arial" panose="020B0604020202020204" pitchFamily="34" charset="0"/>
              </a:rPr>
              <a:t>a</a:t>
            </a:r>
            <a:r>
              <a:rPr lang="en-US" altLang="en-US">
                <a:latin typeface="Arial" panose="020B0604020202020204" pitchFamily="34" charset="0"/>
              </a:rPr>
              <a:t> because the “area above a point” under the curve is a line segment and hence has 0 area. Specifically this means</a:t>
            </a:r>
          </a:p>
          <a:p>
            <a:pPr algn="l" eaLnBrk="0" hangingPunct="0"/>
            <a:r>
              <a:rPr lang="en-US" altLang="en-US">
                <a:latin typeface="Arial" panose="020B0604020202020204" pitchFamily="34" charset="0"/>
              </a:rPr>
              <a:t>                          </a:t>
            </a:r>
            <a:r>
              <a:rPr lang="en-US" altLang="en-US">
                <a:solidFill>
                  <a:srgbClr val="CC0066"/>
                </a:solidFill>
                <a:latin typeface="Arial" panose="020B0604020202020204" pitchFamily="34" charset="0"/>
              </a:rPr>
              <a:t>P(x&lt;a) = P(x </a:t>
            </a:r>
            <a:r>
              <a:rPr lang="en-US" altLang="en-US">
                <a:solidFill>
                  <a:srgbClr val="CC0066"/>
                </a:solidFill>
                <a:latin typeface="Arial" panose="020B0604020202020204" pitchFamily="34" charset="0"/>
                <a:sym typeface="Symbol" panose="05050102010706020507" pitchFamily="18" charset="2"/>
              </a:rPr>
              <a:t> a)</a:t>
            </a:r>
          </a:p>
          <a:p>
            <a:pPr algn="l" eaLnBrk="0" hangingPunct="0"/>
            <a:r>
              <a:rPr lang="en-US" altLang="en-US">
                <a:latin typeface="Arial" panose="020B0604020202020204" pitchFamily="34" charset="0"/>
                <a:sym typeface="Symbol" panose="05050102010706020507" pitchFamily="18" charset="2"/>
              </a:rPr>
              <a:t>             </a:t>
            </a:r>
            <a:r>
              <a:rPr lang="en-US" altLang="en-US">
                <a:solidFill>
                  <a:srgbClr val="CC0066"/>
                </a:solidFill>
                <a:latin typeface="Arial" panose="020B0604020202020204" pitchFamily="34" charset="0"/>
              </a:rPr>
              <a:t>P(a&lt;x&lt;b) = P(a</a:t>
            </a:r>
            <a:r>
              <a:rPr lang="en-US" altLang="en-US">
                <a:solidFill>
                  <a:srgbClr val="CC0066"/>
                </a:solidFill>
                <a:latin typeface="Arial" panose="020B0604020202020204" pitchFamily="34" charset="0"/>
                <a:sym typeface="Symbol" panose="05050102010706020507" pitchFamily="18" charset="2"/>
              </a:rPr>
              <a:t>x&lt;b) = P(a&lt;xb) = P(a xb)</a:t>
            </a:r>
          </a:p>
          <a:p>
            <a:pPr algn="l">
              <a:spcBef>
                <a:spcPct val="25000"/>
              </a:spcBef>
            </a:pPr>
            <a:endParaRPr lang="en-US" altLang="en-US">
              <a:solidFill>
                <a:srgbClr val="CC0066"/>
              </a:solidFill>
              <a:latin typeface="Arial" panose="020B0604020202020204" pitchFamily="34" charset="0"/>
            </a:endParaRPr>
          </a:p>
        </p:txBody>
      </p:sp>
      <p:grpSp>
        <p:nvGrpSpPr>
          <p:cNvPr id="170000" name="Group 16"/>
          <p:cNvGrpSpPr>
            <a:grpSpLocks/>
          </p:cNvGrpSpPr>
          <p:nvPr/>
        </p:nvGrpSpPr>
        <p:grpSpPr bwMode="auto">
          <a:xfrm>
            <a:off x="6477000" y="1143001"/>
            <a:ext cx="3276600" cy="2283177"/>
            <a:chOff x="672" y="803"/>
            <a:chExt cx="2038" cy="1676"/>
          </a:xfrm>
        </p:grpSpPr>
        <p:pic>
          <p:nvPicPr>
            <p:cNvPr id="170001" name="Picture 17"/>
            <p:cNvPicPr>
              <a:picLocks noChangeAspect="1" noChangeArrowheads="1"/>
            </p:cNvPicPr>
            <p:nvPr/>
          </p:nvPicPr>
          <p:blipFill>
            <a:blip r:embed="rId3">
              <a:extLst>
                <a:ext uri="{28A0092B-C50C-407E-A947-70E740481C1C}">
                  <a14:useLocalDpi xmlns:a14="http://schemas.microsoft.com/office/drawing/2010/main" val="0"/>
                </a:ext>
              </a:extLst>
            </a:blip>
            <a:srcRect l="6361" r="6361"/>
            <a:stretch>
              <a:fillRect/>
            </a:stretch>
          </p:blipFill>
          <p:spPr bwMode="auto">
            <a:xfrm>
              <a:off x="672" y="803"/>
              <a:ext cx="2038" cy="1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0002" name="Rectangle 18"/>
            <p:cNvSpPr>
              <a:spLocks noChangeArrowheads="1"/>
            </p:cNvSpPr>
            <p:nvPr/>
          </p:nvSpPr>
          <p:spPr bwMode="auto">
            <a:xfrm>
              <a:off x="1920" y="2208"/>
              <a:ext cx="19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spcBef>
                  <a:spcPct val="50000"/>
                </a:spcBef>
              </a:pPr>
              <a:r>
                <a:rPr lang="en-US" altLang="en-US">
                  <a:solidFill>
                    <a:schemeClr val="tx2"/>
                  </a:solidFill>
                  <a:latin typeface="Arial" panose="020B0604020202020204" pitchFamily="34" charset="0"/>
                </a:rPr>
                <a:t>b</a:t>
              </a:r>
            </a:p>
          </p:txBody>
        </p:sp>
      </p:grpSp>
      <p:sp>
        <p:nvSpPr>
          <p:cNvPr id="170003" name="Text Box 19"/>
          <p:cNvSpPr txBox="1">
            <a:spLocks noChangeArrowheads="1"/>
          </p:cNvSpPr>
          <p:nvPr/>
        </p:nvSpPr>
        <p:spPr bwMode="auto">
          <a:xfrm>
            <a:off x="8991600" y="3581401"/>
            <a:ext cx="1066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l">
              <a:spcBef>
                <a:spcPct val="50000"/>
              </a:spcBef>
            </a:pPr>
            <a:r>
              <a:rPr lang="en-US" altLang="en-US">
                <a:solidFill>
                  <a:schemeClr val="tx2"/>
                </a:solidFill>
                <a:latin typeface="Arial" panose="020B0604020202020204" pitchFamily="34" charset="0"/>
              </a:rPr>
              <a:t>P(x&gt;b)</a:t>
            </a:r>
          </a:p>
        </p:txBody>
      </p:sp>
      <p:sp>
        <p:nvSpPr>
          <p:cNvPr id="170004" name="Line 20"/>
          <p:cNvSpPr>
            <a:spLocks noChangeShapeType="1"/>
          </p:cNvSpPr>
          <p:nvPr/>
        </p:nvSpPr>
        <p:spPr bwMode="auto">
          <a:xfrm flipH="1" flipV="1">
            <a:off x="8991601" y="3124200"/>
            <a:ext cx="315913" cy="381000"/>
          </a:xfrm>
          <a:prstGeom prst="line">
            <a:avLst/>
          </a:prstGeom>
          <a:noFill/>
          <a:ln w="1905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p>
            <a:endParaRPr lang="en-US"/>
          </a:p>
        </p:txBody>
      </p:sp>
    </p:spTree>
    <p:extLst>
      <p:ext uri="{BB962C8B-B14F-4D97-AF65-F5344CB8AC3E}">
        <p14:creationId xmlns:p14="http://schemas.microsoft.com/office/powerpoint/2010/main" val="33569247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9987"/>
                                        </p:tgtEl>
                                        <p:attrNameLst>
                                          <p:attrName>style.visibility</p:attrName>
                                        </p:attrNameLst>
                                      </p:cBhvr>
                                      <p:to>
                                        <p:strVal val="visible"/>
                                      </p:to>
                                    </p:set>
                                    <p:anim calcmode="lin" valueType="num">
                                      <p:cBhvr additive="base">
                                        <p:cTn id="7" dur="500" fill="hold"/>
                                        <p:tgtEl>
                                          <p:spTgt spid="169987"/>
                                        </p:tgtEl>
                                        <p:attrNameLst>
                                          <p:attrName>ppt_x</p:attrName>
                                        </p:attrNameLst>
                                      </p:cBhvr>
                                      <p:tavLst>
                                        <p:tav tm="0">
                                          <p:val>
                                            <p:strVal val="#ppt_x"/>
                                          </p:val>
                                        </p:tav>
                                        <p:tav tm="100000">
                                          <p:val>
                                            <p:strVal val="#ppt_x"/>
                                          </p:val>
                                        </p:tav>
                                      </p:tavLst>
                                    </p:anim>
                                    <p:anim calcmode="lin" valueType="num">
                                      <p:cBhvr additive="base">
                                        <p:cTn id="8" dur="500" fill="hold"/>
                                        <p:tgtEl>
                                          <p:spTgt spid="16998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69990"/>
                                        </p:tgtEl>
                                        <p:attrNameLst>
                                          <p:attrName>style.visibility</p:attrName>
                                        </p:attrNameLst>
                                      </p:cBhvr>
                                      <p:to>
                                        <p:strVal val="visible"/>
                                      </p:to>
                                    </p:set>
                                    <p:anim calcmode="lin" valueType="num">
                                      <p:cBhvr additive="base">
                                        <p:cTn id="12" dur="500" fill="hold"/>
                                        <p:tgtEl>
                                          <p:spTgt spid="169990"/>
                                        </p:tgtEl>
                                        <p:attrNameLst>
                                          <p:attrName>ppt_x</p:attrName>
                                        </p:attrNameLst>
                                      </p:cBhvr>
                                      <p:tavLst>
                                        <p:tav tm="0">
                                          <p:val>
                                            <p:strVal val="0-#ppt_w/2"/>
                                          </p:val>
                                        </p:tav>
                                        <p:tav tm="100000">
                                          <p:val>
                                            <p:strVal val="#ppt_x"/>
                                          </p:val>
                                        </p:tav>
                                      </p:tavLst>
                                    </p:anim>
                                    <p:anim calcmode="lin" valueType="num">
                                      <p:cBhvr additive="base">
                                        <p:cTn id="13" dur="500" fill="hold"/>
                                        <p:tgtEl>
                                          <p:spTgt spid="16999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170000"/>
                                        </p:tgtEl>
                                        <p:attrNameLst>
                                          <p:attrName>style.visibility</p:attrName>
                                        </p:attrNameLst>
                                      </p:cBhvr>
                                      <p:to>
                                        <p:strVal val="visible"/>
                                      </p:to>
                                    </p:set>
                                    <p:anim calcmode="lin" valueType="num">
                                      <p:cBhvr additive="base">
                                        <p:cTn id="18" dur="500" fill="hold"/>
                                        <p:tgtEl>
                                          <p:spTgt spid="170000"/>
                                        </p:tgtEl>
                                        <p:attrNameLst>
                                          <p:attrName>ppt_x</p:attrName>
                                        </p:attrNameLst>
                                      </p:cBhvr>
                                      <p:tavLst>
                                        <p:tav tm="0">
                                          <p:val>
                                            <p:strVal val="1+#ppt_w/2"/>
                                          </p:val>
                                        </p:tav>
                                        <p:tav tm="100000">
                                          <p:val>
                                            <p:strVal val="#ppt_x"/>
                                          </p:val>
                                        </p:tav>
                                      </p:tavLst>
                                    </p:anim>
                                    <p:anim calcmode="lin" valueType="num">
                                      <p:cBhvr additive="base">
                                        <p:cTn id="19" dur="500" fill="hold"/>
                                        <p:tgtEl>
                                          <p:spTgt spid="170000"/>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170004"/>
                                        </p:tgtEl>
                                        <p:attrNameLst>
                                          <p:attrName>style.visibility</p:attrName>
                                        </p:attrNameLst>
                                      </p:cBhvr>
                                      <p:to>
                                        <p:strVal val="visible"/>
                                      </p:to>
                                    </p:set>
                                    <p:anim calcmode="lin" valueType="num">
                                      <p:cBhvr additive="base">
                                        <p:cTn id="23" dur="500" fill="hold"/>
                                        <p:tgtEl>
                                          <p:spTgt spid="170004"/>
                                        </p:tgtEl>
                                        <p:attrNameLst>
                                          <p:attrName>ppt_x</p:attrName>
                                        </p:attrNameLst>
                                      </p:cBhvr>
                                      <p:tavLst>
                                        <p:tav tm="0">
                                          <p:val>
                                            <p:strVal val="1+#ppt_w/2"/>
                                          </p:val>
                                        </p:tav>
                                        <p:tav tm="100000">
                                          <p:val>
                                            <p:strVal val="#ppt_x"/>
                                          </p:val>
                                        </p:tav>
                                      </p:tavLst>
                                    </p:anim>
                                    <p:anim calcmode="lin" valueType="num">
                                      <p:cBhvr additive="base">
                                        <p:cTn id="24" dur="500" fill="hold"/>
                                        <p:tgtEl>
                                          <p:spTgt spid="17000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70003"/>
                                        </p:tgtEl>
                                        <p:attrNameLst>
                                          <p:attrName>style.visibility</p:attrName>
                                        </p:attrNameLst>
                                      </p:cBhvr>
                                      <p:to>
                                        <p:strVal val="visible"/>
                                      </p:to>
                                    </p:set>
                                    <p:anim calcmode="lin" valueType="num">
                                      <p:cBhvr additive="base">
                                        <p:cTn id="27" dur="500" fill="hold"/>
                                        <p:tgtEl>
                                          <p:spTgt spid="170003"/>
                                        </p:tgtEl>
                                        <p:attrNameLst>
                                          <p:attrName>ppt_x</p:attrName>
                                        </p:attrNameLst>
                                      </p:cBhvr>
                                      <p:tavLst>
                                        <p:tav tm="0">
                                          <p:val>
                                            <p:strVal val="1+#ppt_w/2"/>
                                          </p:val>
                                        </p:tav>
                                        <p:tav tm="100000">
                                          <p:val>
                                            <p:strVal val="#ppt_x"/>
                                          </p:val>
                                        </p:tav>
                                      </p:tavLst>
                                    </p:anim>
                                    <p:anim calcmode="lin" valueType="num">
                                      <p:cBhvr additive="base">
                                        <p:cTn id="28" dur="500" fill="hold"/>
                                        <p:tgtEl>
                                          <p:spTgt spid="170003"/>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69999">
                                            <p:txEl>
                                              <p:pRg st="0" end="0"/>
                                            </p:txEl>
                                          </p:spTgt>
                                        </p:tgtEl>
                                        <p:attrNameLst>
                                          <p:attrName>style.visibility</p:attrName>
                                        </p:attrNameLst>
                                      </p:cBhvr>
                                      <p:to>
                                        <p:strVal val="visible"/>
                                      </p:to>
                                    </p:set>
                                    <p:animEffect transition="in" filter="blinds(horizontal)">
                                      <p:cBhvr>
                                        <p:cTn id="33" dur="500"/>
                                        <p:tgtEl>
                                          <p:spTgt spid="169999">
                                            <p:txEl>
                                              <p:pRg st="0" end="0"/>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69999">
                                            <p:txEl>
                                              <p:pRg st="1" end="1"/>
                                            </p:txEl>
                                          </p:spTgt>
                                        </p:tgtEl>
                                        <p:attrNameLst>
                                          <p:attrName>style.visibility</p:attrName>
                                        </p:attrNameLst>
                                      </p:cBhvr>
                                      <p:to>
                                        <p:strVal val="visible"/>
                                      </p:to>
                                    </p:set>
                                    <p:animEffect transition="in" filter="blinds(horizontal)">
                                      <p:cBhvr>
                                        <p:cTn id="36" dur="500"/>
                                        <p:tgtEl>
                                          <p:spTgt spid="169999">
                                            <p:txEl>
                                              <p:pRg st="1" end="1"/>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69999">
                                            <p:txEl>
                                              <p:pRg st="2" end="2"/>
                                            </p:txEl>
                                          </p:spTgt>
                                        </p:tgtEl>
                                        <p:attrNameLst>
                                          <p:attrName>style.visibility</p:attrName>
                                        </p:attrNameLst>
                                      </p:cBhvr>
                                      <p:to>
                                        <p:strVal val="visible"/>
                                      </p:to>
                                    </p:set>
                                    <p:animEffect transition="in" filter="blinds(horizontal)">
                                      <p:cBhvr>
                                        <p:cTn id="39" dur="500"/>
                                        <p:tgtEl>
                                          <p:spTgt spid="169999">
                                            <p:txEl>
                                              <p:pRg st="2" end="2"/>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69999">
                                            <p:txEl>
                                              <p:pRg st="3" end="3"/>
                                            </p:txEl>
                                          </p:spTgt>
                                        </p:tgtEl>
                                        <p:attrNameLst>
                                          <p:attrName>style.visibility</p:attrName>
                                        </p:attrNameLst>
                                      </p:cBhvr>
                                      <p:to>
                                        <p:strVal val="visible"/>
                                      </p:to>
                                    </p:set>
                                    <p:animEffect transition="in" filter="blinds(horizontal)">
                                      <p:cBhvr>
                                        <p:cTn id="42" dur="500"/>
                                        <p:tgtEl>
                                          <p:spTgt spid="169999">
                                            <p:txEl>
                                              <p:pRg st="3" end="3"/>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69999">
                                            <p:txEl>
                                              <p:pRg st="4" end="4"/>
                                            </p:txEl>
                                          </p:spTgt>
                                        </p:tgtEl>
                                        <p:attrNameLst>
                                          <p:attrName>style.visibility</p:attrName>
                                        </p:attrNameLst>
                                      </p:cBhvr>
                                      <p:to>
                                        <p:strVal val="visible"/>
                                      </p:to>
                                    </p:set>
                                    <p:animEffect transition="in" filter="blinds(horizontal)">
                                      <p:cBhvr>
                                        <p:cTn id="45" dur="500"/>
                                        <p:tgtEl>
                                          <p:spTgt spid="1699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03" grpId="0"/>
      <p:bldP spid="17000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2209800" y="0"/>
            <a:ext cx="7970838" cy="1371600"/>
          </a:xfrm>
        </p:spPr>
        <p:txBody>
          <a:bodyPr/>
          <a:lstStyle/>
          <a:p>
            <a:r>
              <a:rPr lang="en-US" altLang="en-US"/>
              <a:t>Method of Probability Calculation</a:t>
            </a:r>
          </a:p>
        </p:txBody>
      </p:sp>
      <p:sp>
        <p:nvSpPr>
          <p:cNvPr id="171011" name="Rectangle 3"/>
          <p:cNvSpPr>
            <a:spLocks noGrp="1" noChangeArrowheads="1"/>
          </p:cNvSpPr>
          <p:nvPr>
            <p:ph type="body" idx="1"/>
          </p:nvPr>
        </p:nvSpPr>
        <p:spPr>
          <a:xfrm>
            <a:off x="2209800" y="1219200"/>
            <a:ext cx="7772400" cy="3048000"/>
          </a:xfrm>
        </p:spPr>
        <p:txBody>
          <a:bodyPr/>
          <a:lstStyle/>
          <a:p>
            <a:pPr marL="0" indent="0">
              <a:lnSpc>
                <a:spcPct val="90000"/>
              </a:lnSpc>
              <a:buNone/>
            </a:pPr>
            <a:r>
              <a:rPr lang="en-US" altLang="en-US" sz="2800"/>
              <a:t>The probability that a continuous random variable </a:t>
            </a:r>
            <a:r>
              <a:rPr lang="en-US" altLang="en-US" sz="2800">
                <a:solidFill>
                  <a:srgbClr val="CC0066"/>
                </a:solidFill>
              </a:rPr>
              <a:t>x</a:t>
            </a:r>
            <a:r>
              <a:rPr lang="en-US" altLang="en-US" sz="2800"/>
              <a:t> lies between a lower limit </a:t>
            </a:r>
            <a:r>
              <a:rPr lang="en-US" altLang="en-US" sz="2800">
                <a:solidFill>
                  <a:srgbClr val="CC0066"/>
                </a:solidFill>
              </a:rPr>
              <a:t>a</a:t>
            </a:r>
            <a:r>
              <a:rPr lang="en-US" altLang="en-US" sz="2800"/>
              <a:t> and an upper limit </a:t>
            </a:r>
            <a:r>
              <a:rPr lang="en-US" altLang="en-US" sz="2800">
                <a:solidFill>
                  <a:srgbClr val="CC0066"/>
                </a:solidFill>
              </a:rPr>
              <a:t>b</a:t>
            </a:r>
            <a:r>
              <a:rPr lang="en-US" altLang="en-US" sz="2800"/>
              <a:t> is</a:t>
            </a:r>
          </a:p>
          <a:p>
            <a:pPr marL="0" indent="0">
              <a:lnSpc>
                <a:spcPct val="90000"/>
              </a:lnSpc>
              <a:spcBef>
                <a:spcPct val="40000"/>
              </a:spcBef>
              <a:buNone/>
            </a:pPr>
            <a:r>
              <a:rPr lang="en-US" altLang="en-US" sz="2800"/>
              <a:t>P(a&lt;x&lt;b) = (cumulative area to the left of b) –</a:t>
            </a:r>
          </a:p>
          <a:p>
            <a:pPr marL="0" indent="0">
              <a:lnSpc>
                <a:spcPct val="90000"/>
              </a:lnSpc>
              <a:spcBef>
                <a:spcPct val="40000"/>
              </a:spcBef>
              <a:buNone/>
            </a:pPr>
            <a:r>
              <a:rPr lang="en-US" altLang="en-US" sz="2800"/>
              <a:t>                    (cumulative area to the left of a)</a:t>
            </a:r>
          </a:p>
          <a:p>
            <a:pPr marL="0" indent="0">
              <a:lnSpc>
                <a:spcPct val="90000"/>
              </a:lnSpc>
              <a:spcBef>
                <a:spcPct val="40000"/>
              </a:spcBef>
              <a:buNone/>
            </a:pPr>
            <a:r>
              <a:rPr lang="en-US" altLang="en-US" sz="2800"/>
              <a:t>                = P(x &lt; b) – P(x &lt; a)</a:t>
            </a:r>
          </a:p>
        </p:txBody>
      </p:sp>
      <p:grpSp>
        <p:nvGrpSpPr>
          <p:cNvPr id="171012" name="Group 4"/>
          <p:cNvGrpSpPr>
            <a:grpSpLocks/>
          </p:cNvGrpSpPr>
          <p:nvPr/>
        </p:nvGrpSpPr>
        <p:grpSpPr bwMode="auto">
          <a:xfrm>
            <a:off x="2514601" y="4572002"/>
            <a:ext cx="7650163" cy="1789113"/>
            <a:chOff x="624" y="2877"/>
            <a:chExt cx="4819" cy="1127"/>
          </a:xfrm>
        </p:grpSpPr>
        <p:grpSp>
          <p:nvGrpSpPr>
            <p:cNvPr id="171013" name="Group 5"/>
            <p:cNvGrpSpPr>
              <a:grpSpLocks/>
            </p:cNvGrpSpPr>
            <p:nvPr/>
          </p:nvGrpSpPr>
          <p:grpSpPr bwMode="auto">
            <a:xfrm>
              <a:off x="624" y="2877"/>
              <a:ext cx="4819" cy="960"/>
              <a:chOff x="624" y="2877"/>
              <a:chExt cx="4819" cy="960"/>
            </a:xfrm>
          </p:grpSpPr>
          <p:pic>
            <p:nvPicPr>
              <p:cNvPr id="1710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 y="2880"/>
                <a:ext cx="1267" cy="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10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 y="2877"/>
                <a:ext cx="1267" cy="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101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2880"/>
                <a:ext cx="1267" cy="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1017" name="Text Box 9"/>
              <p:cNvSpPr txBox="1">
                <a:spLocks noChangeArrowheads="1"/>
              </p:cNvSpPr>
              <p:nvPr/>
            </p:nvSpPr>
            <p:spPr bwMode="auto">
              <a:xfrm>
                <a:off x="2097" y="3254"/>
                <a:ext cx="30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spcBef>
                    <a:spcPct val="50000"/>
                  </a:spcBef>
                </a:pPr>
                <a:r>
                  <a:rPr lang="en-US" altLang="en-US" sz="4000">
                    <a:latin typeface="Arial" panose="020B0604020202020204" pitchFamily="34" charset="0"/>
                  </a:rPr>
                  <a:t>=</a:t>
                </a:r>
              </a:p>
            </p:txBody>
          </p:sp>
          <p:sp>
            <p:nvSpPr>
              <p:cNvPr id="171018" name="Text Box 10"/>
              <p:cNvSpPr txBox="1">
                <a:spLocks noChangeArrowheads="1"/>
              </p:cNvSpPr>
              <p:nvPr/>
            </p:nvSpPr>
            <p:spPr bwMode="auto">
              <a:xfrm>
                <a:off x="4049" y="3254"/>
                <a:ext cx="22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spcBef>
                    <a:spcPct val="50000"/>
                  </a:spcBef>
                </a:pPr>
                <a:r>
                  <a:rPr lang="en-US" altLang="en-US" sz="4000">
                    <a:latin typeface="Arial" panose="020B0604020202020204" pitchFamily="34" charset="0"/>
                  </a:rPr>
                  <a:t>-</a:t>
                </a:r>
              </a:p>
            </p:txBody>
          </p:sp>
        </p:grpSp>
        <p:sp>
          <p:nvSpPr>
            <p:cNvPr id="171019" name="Text Box 11"/>
            <p:cNvSpPr txBox="1">
              <a:spLocks noChangeArrowheads="1"/>
            </p:cNvSpPr>
            <p:nvPr/>
          </p:nvSpPr>
          <p:spPr bwMode="auto">
            <a:xfrm>
              <a:off x="957" y="3769"/>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spcBef>
                  <a:spcPct val="50000"/>
                </a:spcBef>
              </a:pPr>
              <a:r>
                <a:rPr lang="en-US" altLang="en-US">
                  <a:latin typeface="Arial" panose="020B0604020202020204" pitchFamily="34" charset="0"/>
                </a:rPr>
                <a:t>a</a:t>
              </a:r>
            </a:p>
          </p:txBody>
        </p:sp>
        <p:sp>
          <p:nvSpPr>
            <p:cNvPr id="171020" name="Text Box 12"/>
            <p:cNvSpPr txBox="1">
              <a:spLocks noChangeArrowheads="1"/>
            </p:cNvSpPr>
            <p:nvPr/>
          </p:nvSpPr>
          <p:spPr bwMode="auto">
            <a:xfrm>
              <a:off x="1553" y="3771"/>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spcBef>
                  <a:spcPct val="50000"/>
                </a:spcBef>
              </a:pPr>
              <a:r>
                <a:rPr lang="en-US" altLang="en-US">
                  <a:latin typeface="Arial" panose="020B0604020202020204" pitchFamily="34" charset="0"/>
                </a:rPr>
                <a:t>b</a:t>
              </a:r>
            </a:p>
          </p:txBody>
        </p:sp>
        <p:sp>
          <p:nvSpPr>
            <p:cNvPr id="171021" name="Text Box 13"/>
            <p:cNvSpPr txBox="1">
              <a:spLocks noChangeArrowheads="1"/>
            </p:cNvSpPr>
            <p:nvPr/>
          </p:nvSpPr>
          <p:spPr bwMode="auto">
            <a:xfrm>
              <a:off x="4543" y="3765"/>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spcBef>
                  <a:spcPct val="50000"/>
                </a:spcBef>
              </a:pPr>
              <a:r>
                <a:rPr lang="en-US" altLang="en-US">
                  <a:latin typeface="Arial" panose="020B0604020202020204" pitchFamily="34" charset="0"/>
                </a:rPr>
                <a:t>a</a:t>
              </a:r>
            </a:p>
          </p:txBody>
        </p:sp>
        <p:sp>
          <p:nvSpPr>
            <p:cNvPr id="171022" name="Text Box 14"/>
            <p:cNvSpPr txBox="1">
              <a:spLocks noChangeArrowheads="1"/>
            </p:cNvSpPr>
            <p:nvPr/>
          </p:nvSpPr>
          <p:spPr bwMode="auto">
            <a:xfrm>
              <a:off x="3504" y="3771"/>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spcBef>
                  <a:spcPct val="50000"/>
                </a:spcBef>
              </a:pPr>
              <a:r>
                <a:rPr lang="en-US" altLang="en-US">
                  <a:latin typeface="Arial" panose="020B0604020202020204" pitchFamily="34" charset="0"/>
                </a:rPr>
                <a:t>b</a:t>
              </a:r>
            </a:p>
          </p:txBody>
        </p:sp>
      </p:grpSp>
    </p:spTree>
    <p:extLst>
      <p:ext uri="{BB962C8B-B14F-4D97-AF65-F5344CB8AC3E}">
        <p14:creationId xmlns:p14="http://schemas.microsoft.com/office/powerpoint/2010/main" val="135640649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24000" y="228600"/>
            <a:ext cx="9144000" cy="1143000"/>
          </a:xfrm>
        </p:spPr>
        <p:txBody>
          <a:bodyPr>
            <a:normAutofit fontScale="90000"/>
          </a:bodyPr>
          <a:lstStyle/>
          <a:p>
            <a:r>
              <a:rPr lang="en-US" altLang="en-US" sz="4800" b="1"/>
              <a:t>Continuous Probability Distributions</a:t>
            </a:r>
          </a:p>
        </p:txBody>
      </p:sp>
      <p:sp>
        <p:nvSpPr>
          <p:cNvPr id="11285" name="Rectangle 21"/>
          <p:cNvSpPr>
            <a:spLocks noGrp="1" noChangeArrowheads="1"/>
          </p:cNvSpPr>
          <p:nvPr>
            <p:ph type="body" idx="1"/>
          </p:nvPr>
        </p:nvSpPr>
        <p:spPr>
          <a:xfrm>
            <a:off x="2209800" y="2286000"/>
            <a:ext cx="8153400" cy="3657600"/>
          </a:xfrm>
          <a:noFill/>
          <a:ln/>
        </p:spPr>
        <p:txBody>
          <a:bodyPr>
            <a:normAutofit lnSpcReduction="10000"/>
          </a:bodyPr>
          <a:lstStyle/>
          <a:p>
            <a:pPr marL="685800" indent="-685800">
              <a:lnSpc>
                <a:spcPct val="90000"/>
              </a:lnSpc>
            </a:pPr>
            <a:r>
              <a:rPr lang="en-US" altLang="en-US"/>
              <a:t>There are many different types of continuous random variables</a:t>
            </a:r>
          </a:p>
          <a:p>
            <a:pPr marL="685800" indent="-685800">
              <a:lnSpc>
                <a:spcPct val="90000"/>
              </a:lnSpc>
            </a:pPr>
            <a:r>
              <a:rPr lang="en-US" altLang="en-US"/>
              <a:t>We try to pick a model that</a:t>
            </a:r>
          </a:p>
          <a:p>
            <a:pPr marL="1143000" lvl="1" indent="-685800">
              <a:lnSpc>
                <a:spcPct val="90000"/>
              </a:lnSpc>
            </a:pPr>
            <a:r>
              <a:rPr lang="en-US" altLang="en-US" sz="3200"/>
              <a:t>Fits the data well</a:t>
            </a:r>
          </a:p>
          <a:p>
            <a:pPr marL="1143000" lvl="1" indent="-685800">
              <a:lnSpc>
                <a:spcPct val="90000"/>
              </a:lnSpc>
            </a:pPr>
            <a:r>
              <a:rPr lang="en-US" altLang="en-US" sz="3200"/>
              <a:t>Allows us to make the best possible inferences using the data.</a:t>
            </a:r>
          </a:p>
          <a:p>
            <a:pPr marL="685800" indent="-685800">
              <a:lnSpc>
                <a:spcPct val="90000"/>
              </a:lnSpc>
            </a:pPr>
            <a:r>
              <a:rPr lang="en-US" altLang="en-US"/>
              <a:t>One important continuous random variable is the </a:t>
            </a:r>
            <a:r>
              <a:rPr lang="en-US" altLang="en-US" b="1">
                <a:effectLst>
                  <a:outerShdw blurRad="38100" dist="38100" dir="2700000" algn="tl">
                    <a:srgbClr val="C0C0C0"/>
                  </a:outerShdw>
                </a:effectLst>
              </a:rPr>
              <a:t>normal random variable</a:t>
            </a:r>
            <a:r>
              <a:rPr lang="en-US" altLang="en-US"/>
              <a:t>.</a:t>
            </a:r>
          </a:p>
        </p:txBody>
      </p:sp>
      <p:grpSp>
        <p:nvGrpSpPr>
          <p:cNvPr id="11297" name="Group 33"/>
          <p:cNvGrpSpPr>
            <a:grpSpLocks/>
          </p:cNvGrpSpPr>
          <p:nvPr/>
        </p:nvGrpSpPr>
        <p:grpSpPr bwMode="auto">
          <a:xfrm>
            <a:off x="2209800" y="1044264"/>
            <a:ext cx="1676400" cy="1066800"/>
            <a:chOff x="432" y="528"/>
            <a:chExt cx="1056" cy="672"/>
          </a:xfrm>
        </p:grpSpPr>
        <p:sp>
          <p:nvSpPr>
            <p:cNvPr id="11296" name="Rectangle 32"/>
            <p:cNvSpPr>
              <a:spLocks noChangeArrowheads="1"/>
            </p:cNvSpPr>
            <p:nvPr/>
          </p:nvSpPr>
          <p:spPr bwMode="auto">
            <a:xfrm>
              <a:off x="432" y="528"/>
              <a:ext cx="1056" cy="672"/>
            </a:xfrm>
            <a:prstGeom prst="rect">
              <a:avLst/>
            </a:prstGeom>
            <a:solidFill>
              <a:srgbClr val="F0D27E"/>
            </a:solidFill>
            <a:ln w="28575">
              <a:solidFill>
                <a:srgbClr val="CC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294" name="Picture 30" descr="curv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576"/>
              <a:ext cx="960" cy="5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302" name="Group 38"/>
          <p:cNvGrpSpPr>
            <a:grpSpLocks/>
          </p:cNvGrpSpPr>
          <p:nvPr/>
        </p:nvGrpSpPr>
        <p:grpSpPr bwMode="auto">
          <a:xfrm>
            <a:off x="8763000" y="1031385"/>
            <a:ext cx="1676400" cy="1066800"/>
            <a:chOff x="4560" y="528"/>
            <a:chExt cx="1056" cy="672"/>
          </a:xfrm>
        </p:grpSpPr>
        <p:sp>
          <p:nvSpPr>
            <p:cNvPr id="11295" name="Rectangle 31"/>
            <p:cNvSpPr>
              <a:spLocks noChangeArrowheads="1"/>
            </p:cNvSpPr>
            <p:nvPr/>
          </p:nvSpPr>
          <p:spPr bwMode="auto">
            <a:xfrm>
              <a:off x="4560" y="528"/>
              <a:ext cx="1056" cy="672"/>
            </a:xfrm>
            <a:prstGeom prst="rect">
              <a:avLst/>
            </a:prstGeom>
            <a:solidFill>
              <a:srgbClr val="F0D27E"/>
            </a:solidFill>
            <a:ln w="28575">
              <a:solidFill>
                <a:srgbClr val="CC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301" name="Picture 37" descr="cur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 y="576"/>
              <a:ext cx="912" cy="5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7125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285">
                                            <p:txEl>
                                              <p:pRg st="0" end="0"/>
                                            </p:txEl>
                                          </p:spTgt>
                                        </p:tgtEl>
                                        <p:attrNameLst>
                                          <p:attrName>style.visibility</p:attrName>
                                        </p:attrNameLst>
                                      </p:cBhvr>
                                      <p:to>
                                        <p:strVal val="visible"/>
                                      </p:to>
                                    </p:set>
                                    <p:animEffect transition="in" filter="wipe(up)">
                                      <p:cBhvr>
                                        <p:cTn id="7" dur="500"/>
                                        <p:tgtEl>
                                          <p:spTgt spid="112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285">
                                            <p:txEl>
                                              <p:pRg st="1" end="1"/>
                                            </p:txEl>
                                          </p:spTgt>
                                        </p:tgtEl>
                                        <p:attrNameLst>
                                          <p:attrName>style.visibility</p:attrName>
                                        </p:attrNameLst>
                                      </p:cBhvr>
                                      <p:to>
                                        <p:strVal val="visible"/>
                                      </p:to>
                                    </p:set>
                                    <p:animEffect transition="in" filter="wipe(up)">
                                      <p:cBhvr>
                                        <p:cTn id="12" dur="500"/>
                                        <p:tgtEl>
                                          <p:spTgt spid="11285">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1285">
                                            <p:txEl>
                                              <p:pRg st="2" end="2"/>
                                            </p:txEl>
                                          </p:spTgt>
                                        </p:tgtEl>
                                        <p:attrNameLst>
                                          <p:attrName>style.visibility</p:attrName>
                                        </p:attrNameLst>
                                      </p:cBhvr>
                                      <p:to>
                                        <p:strVal val="visible"/>
                                      </p:to>
                                    </p:set>
                                    <p:animEffect transition="in" filter="wipe(up)">
                                      <p:cBhvr>
                                        <p:cTn id="15" dur="500"/>
                                        <p:tgtEl>
                                          <p:spTgt spid="11285">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1285">
                                            <p:txEl>
                                              <p:pRg st="3" end="3"/>
                                            </p:txEl>
                                          </p:spTgt>
                                        </p:tgtEl>
                                        <p:attrNameLst>
                                          <p:attrName>style.visibility</p:attrName>
                                        </p:attrNameLst>
                                      </p:cBhvr>
                                      <p:to>
                                        <p:strVal val="visible"/>
                                      </p:to>
                                    </p:set>
                                    <p:animEffect transition="in" filter="wipe(up)">
                                      <p:cBhvr>
                                        <p:cTn id="18" dur="500"/>
                                        <p:tgtEl>
                                          <p:spTgt spid="1128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1285">
                                            <p:txEl>
                                              <p:pRg st="4" end="4"/>
                                            </p:txEl>
                                          </p:spTgt>
                                        </p:tgtEl>
                                        <p:attrNameLst>
                                          <p:attrName>style.visibility</p:attrName>
                                        </p:attrNameLst>
                                      </p:cBhvr>
                                      <p:to>
                                        <p:strVal val="visible"/>
                                      </p:to>
                                    </p:set>
                                    <p:animEffect transition="in" filter="wipe(up)">
                                      <p:cBhvr>
                                        <p:cTn id="23" dur="500"/>
                                        <p:tgtEl>
                                          <p:spTgt spid="112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219200" y="152400"/>
            <a:ext cx="8382000" cy="1143000"/>
          </a:xfrm>
        </p:spPr>
        <p:txBody>
          <a:bodyPr/>
          <a:lstStyle/>
          <a:p>
            <a:r>
              <a:rPr lang="en-US" altLang="en-US" b="1"/>
              <a:t>The Normal Distribution</a:t>
            </a:r>
          </a:p>
        </p:txBody>
      </p:sp>
      <p:pic>
        <p:nvPicPr>
          <p:cNvPr id="12300" name="Picture 12"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grpSp>
        <p:nvGrpSpPr>
          <p:cNvPr id="12354" name="Group 66"/>
          <p:cNvGrpSpPr>
            <a:grpSpLocks/>
          </p:cNvGrpSpPr>
          <p:nvPr/>
        </p:nvGrpSpPr>
        <p:grpSpPr bwMode="auto">
          <a:xfrm>
            <a:off x="8763000" y="228600"/>
            <a:ext cx="1676400" cy="1066800"/>
            <a:chOff x="432" y="528"/>
            <a:chExt cx="1056" cy="672"/>
          </a:xfrm>
        </p:grpSpPr>
        <p:sp>
          <p:nvSpPr>
            <p:cNvPr id="12355" name="Rectangle 67"/>
            <p:cNvSpPr>
              <a:spLocks noChangeArrowheads="1"/>
            </p:cNvSpPr>
            <p:nvPr/>
          </p:nvSpPr>
          <p:spPr bwMode="auto">
            <a:xfrm>
              <a:off x="432" y="528"/>
              <a:ext cx="1056" cy="672"/>
            </a:xfrm>
            <a:prstGeom prst="rect">
              <a:avLst/>
            </a:prstGeom>
            <a:solidFill>
              <a:srgbClr val="F0D27E"/>
            </a:solidFill>
            <a:ln w="28575">
              <a:solidFill>
                <a:srgbClr val="CC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356" name="Picture 68" descr="curve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576"/>
              <a:ext cx="960" cy="571"/>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2357" name="Object 69"/>
          <p:cNvGraphicFramePr>
            <a:graphicFrameLocks noChangeAspect="1"/>
          </p:cNvGraphicFramePr>
          <p:nvPr/>
        </p:nvGraphicFramePr>
        <p:xfrm>
          <a:off x="2362200" y="2209801"/>
          <a:ext cx="7810500" cy="2170113"/>
        </p:xfrm>
        <a:graphic>
          <a:graphicData uri="http://schemas.openxmlformats.org/presentationml/2006/ole">
            <mc:AlternateContent xmlns:mc="http://schemas.openxmlformats.org/markup-compatibility/2006">
              <mc:Choice xmlns:v="urn:schemas-microsoft-com:vml" Requires="v">
                <p:oleObj spid="_x0000_s1031" name="Equation" r:id="rId5" imgW="3429000" imgH="952200" progId="Equation.3">
                  <p:embed/>
                </p:oleObj>
              </mc:Choice>
              <mc:Fallback>
                <p:oleObj name="Equation" r:id="rId5" imgW="3429000" imgH="952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209801"/>
                        <a:ext cx="7810500" cy="2170113"/>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sp>
        <p:nvSpPr>
          <p:cNvPr id="12358" name="Rectangle 70"/>
          <p:cNvSpPr>
            <a:spLocks noChangeArrowheads="1"/>
          </p:cNvSpPr>
          <p:nvPr/>
        </p:nvSpPr>
        <p:spPr bwMode="auto">
          <a:xfrm>
            <a:off x="2133600" y="4648200"/>
            <a:ext cx="8153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2800"/>
              <a:t>Two parameters, mean and standard deviation, completely determine the Normal distribution. The shape and location of the normal curve changes as the mean and standard deviation change. </a:t>
            </a:r>
          </a:p>
        </p:txBody>
      </p:sp>
      <p:sp>
        <p:nvSpPr>
          <p:cNvPr id="12359" name="Rectangle 71"/>
          <p:cNvSpPr>
            <a:spLocks noChangeArrowheads="1"/>
          </p:cNvSpPr>
          <p:nvPr/>
        </p:nvSpPr>
        <p:spPr bwMode="auto">
          <a:xfrm>
            <a:off x="2209800" y="990600"/>
            <a:ext cx="6477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a:t>   The formula that generates the normal probability distribution is:</a:t>
            </a:r>
          </a:p>
        </p:txBody>
      </p:sp>
    </p:spTree>
    <p:extLst>
      <p:ext uri="{BB962C8B-B14F-4D97-AF65-F5344CB8AC3E}">
        <p14:creationId xmlns:p14="http://schemas.microsoft.com/office/powerpoint/2010/main" val="2345905960"/>
      </p:ext>
    </p:extLst>
  </p:cSld>
  <p:clrMapOvr>
    <a:masterClrMapping/>
  </p:clrMapOvr>
  <p:timing>
    <p:tnLst>
      <p:par>
        <p:cTn id="1" dur="indefinite" restart="never" nodeType="tmRoot"/>
      </p:par>
    </p:tnLst>
  </p:timing>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1596</Words>
  <Application>Microsoft Office PowerPoint</Application>
  <PresentationFormat>Widescreen</PresentationFormat>
  <Paragraphs>176</Paragraphs>
  <Slides>36</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4" baseType="lpstr">
      <vt:lpstr>Arial</vt:lpstr>
      <vt:lpstr>Calibri</vt:lpstr>
      <vt:lpstr>Symbol</vt:lpstr>
      <vt:lpstr>Times New Roman</vt:lpstr>
      <vt:lpstr>Wingdings</vt:lpstr>
      <vt:lpstr>HNDIT</vt:lpstr>
      <vt:lpstr>Equation</vt:lpstr>
      <vt:lpstr>Worksheet</vt:lpstr>
      <vt:lpstr>Statistics for IT</vt:lpstr>
      <vt:lpstr>Continuous Random Variables</vt:lpstr>
      <vt:lpstr>Continuous Probability Distribution</vt:lpstr>
      <vt:lpstr>Probability Distribution for a Continuous Random Variable</vt:lpstr>
      <vt:lpstr>Properties of Continuous Probability Distributions</vt:lpstr>
      <vt:lpstr>Some Illustrations</vt:lpstr>
      <vt:lpstr>Method of Probability Calculation</vt:lpstr>
      <vt:lpstr>Continuous Probability Distributions</vt:lpstr>
      <vt:lpstr>The Normal Distribution</vt:lpstr>
      <vt:lpstr>PowerPoint Presentation</vt:lpstr>
      <vt:lpstr>Normal Distributions:  m=0</vt:lpstr>
      <vt:lpstr>The Standard Normal Distribution </vt:lpstr>
      <vt:lpstr>The Standard Normal (z) Distribution </vt:lpstr>
      <vt:lpstr>Using Table 3</vt:lpstr>
      <vt:lpstr>Using Table 3</vt:lpstr>
      <vt:lpstr>Working Backwards</vt:lpstr>
      <vt:lpstr>Example</vt:lpstr>
      <vt:lpstr>Working Backwards</vt:lpstr>
      <vt:lpstr>Finding Probabilities for the General Normal Random Variable</vt:lpstr>
      <vt:lpstr>Example</vt:lpstr>
      <vt:lpstr>Example</vt:lpstr>
      <vt:lpstr>Example</vt:lpstr>
      <vt:lpstr>Example </vt:lpstr>
      <vt:lpstr>Example </vt:lpstr>
      <vt:lpstr>Example </vt:lpstr>
      <vt:lpstr>How Probabilities Are Distributed</vt:lpstr>
      <vt:lpstr>The Normal Approximation to the Binomial</vt:lpstr>
      <vt:lpstr>Approximating the Binomial</vt:lpstr>
      <vt:lpstr>Correction for Continuity</vt:lpstr>
      <vt:lpstr>Example</vt:lpstr>
      <vt:lpstr>Example</vt:lpstr>
      <vt:lpstr>Example</vt:lpstr>
      <vt:lpstr>Example</vt:lpstr>
      <vt:lpstr>Key Concepts</vt:lpstr>
      <vt:lpstr>Key Concepts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for IT</dc:title>
  <dc:creator>Acer</dc:creator>
  <cp:lastModifiedBy>Acer</cp:lastModifiedBy>
  <cp:revision>13</cp:revision>
  <dcterms:created xsi:type="dcterms:W3CDTF">2014-10-09T14:08:31Z</dcterms:created>
  <dcterms:modified xsi:type="dcterms:W3CDTF">2019-02-06T02:52:13Z</dcterms:modified>
</cp:coreProperties>
</file>