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77" r:id="rId9"/>
    <p:sldId id="264" r:id="rId10"/>
    <p:sldId id="265" r:id="rId11"/>
    <p:sldId id="266" r:id="rId12"/>
    <p:sldId id="267" r:id="rId13"/>
    <p:sldId id="268" r:id="rId14"/>
    <p:sldId id="269" r:id="rId15"/>
    <p:sldId id="270" r:id="rId16"/>
    <p:sldId id="271" r:id="rId17"/>
    <p:sldId id="273" r:id="rId18"/>
    <p:sldId id="274" r:id="rId19"/>
    <p:sldId id="275" r:id="rId20"/>
    <p:sldId id="279" r:id="rId21"/>
    <p:sldId id="280" r:id="rId22"/>
    <p:sldId id="281" r:id="rId23"/>
    <p:sldId id="291" r:id="rId24"/>
    <p:sldId id="282" r:id="rId25"/>
    <p:sldId id="284" r:id="rId26"/>
    <p:sldId id="285" r:id="rId27"/>
    <p:sldId id="286" r:id="rId28"/>
    <p:sldId id="292" r:id="rId29"/>
    <p:sldId id="293" r:id="rId30"/>
    <p:sldId id="294" r:id="rId31"/>
    <p:sldId id="276"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a:t>Ogive</a:t>
            </a: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Sheet1!$H$9</c:f>
              <c:strCache>
                <c:ptCount val="1"/>
                <c:pt idx="0">
                  <c:v>Less Than Cumulative Frequency</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numRef>
              <c:f>Sheet1!$F$11:$F$19</c:f>
              <c:numCache>
                <c:formatCode>General</c:formatCode>
                <c:ptCount val="9"/>
                <c:pt idx="0">
                  <c:v>97</c:v>
                </c:pt>
                <c:pt idx="1">
                  <c:v>102</c:v>
                </c:pt>
                <c:pt idx="2">
                  <c:v>107</c:v>
                </c:pt>
                <c:pt idx="3">
                  <c:v>112</c:v>
                </c:pt>
                <c:pt idx="4">
                  <c:v>117</c:v>
                </c:pt>
                <c:pt idx="5">
                  <c:v>122</c:v>
                </c:pt>
                <c:pt idx="6">
                  <c:v>127</c:v>
                </c:pt>
                <c:pt idx="7">
                  <c:v>132</c:v>
                </c:pt>
                <c:pt idx="8">
                  <c:v>137</c:v>
                </c:pt>
              </c:numCache>
            </c:numRef>
          </c:cat>
          <c:val>
            <c:numRef>
              <c:f>Sheet1!$H$10:$H$19</c:f>
              <c:numCache>
                <c:formatCode>General</c:formatCode>
                <c:ptCount val="10"/>
                <c:pt idx="1">
                  <c:v>0</c:v>
                </c:pt>
                <c:pt idx="2">
                  <c:v>2</c:v>
                </c:pt>
                <c:pt idx="3">
                  <c:v>10</c:v>
                </c:pt>
                <c:pt idx="4">
                  <c:v>28</c:v>
                </c:pt>
                <c:pt idx="5">
                  <c:v>41</c:v>
                </c:pt>
                <c:pt idx="6">
                  <c:v>48</c:v>
                </c:pt>
                <c:pt idx="7">
                  <c:v>49</c:v>
                </c:pt>
                <c:pt idx="8">
                  <c:v>50</c:v>
                </c:pt>
                <c:pt idx="9">
                  <c:v>50</c:v>
                </c:pt>
              </c:numCache>
            </c:numRef>
          </c:val>
          <c:smooth val="0"/>
        </c:ser>
        <c:ser>
          <c:idx val="1"/>
          <c:order val="1"/>
          <c:tx>
            <c:strRef>
              <c:f>Sheet1!$I$9</c:f>
              <c:strCache>
                <c:ptCount val="1"/>
                <c:pt idx="0">
                  <c:v>MoreThan Cumulative Frequency</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numRef>
              <c:f>Sheet1!$F$11:$F$19</c:f>
              <c:numCache>
                <c:formatCode>General</c:formatCode>
                <c:ptCount val="9"/>
                <c:pt idx="0">
                  <c:v>97</c:v>
                </c:pt>
                <c:pt idx="1">
                  <c:v>102</c:v>
                </c:pt>
                <c:pt idx="2">
                  <c:v>107</c:v>
                </c:pt>
                <c:pt idx="3">
                  <c:v>112</c:v>
                </c:pt>
                <c:pt idx="4">
                  <c:v>117</c:v>
                </c:pt>
                <c:pt idx="5">
                  <c:v>122</c:v>
                </c:pt>
                <c:pt idx="6">
                  <c:v>127</c:v>
                </c:pt>
                <c:pt idx="7">
                  <c:v>132</c:v>
                </c:pt>
                <c:pt idx="8">
                  <c:v>137</c:v>
                </c:pt>
              </c:numCache>
            </c:numRef>
          </c:cat>
          <c:val>
            <c:numRef>
              <c:f>Sheet1!$I$10:$I$19</c:f>
              <c:numCache>
                <c:formatCode>General</c:formatCode>
                <c:ptCount val="10"/>
                <c:pt idx="1">
                  <c:v>50</c:v>
                </c:pt>
                <c:pt idx="2">
                  <c:v>48</c:v>
                </c:pt>
                <c:pt idx="3">
                  <c:v>40</c:v>
                </c:pt>
                <c:pt idx="4">
                  <c:v>22</c:v>
                </c:pt>
                <c:pt idx="5">
                  <c:v>9</c:v>
                </c:pt>
                <c:pt idx="6">
                  <c:v>2</c:v>
                </c:pt>
                <c:pt idx="7">
                  <c:v>1</c:v>
                </c:pt>
                <c:pt idx="8">
                  <c:v>0</c:v>
                </c:pt>
                <c:pt idx="9">
                  <c:v>0</c:v>
                </c:pt>
              </c:numCache>
            </c:numRef>
          </c:val>
          <c:smooth val="0"/>
        </c:ser>
        <c:dLbls>
          <c:showLegendKey val="0"/>
          <c:showVal val="0"/>
          <c:showCatName val="0"/>
          <c:showSerName val="0"/>
          <c:showPercent val="0"/>
          <c:showBubbleSize val="0"/>
        </c:dLbls>
        <c:marker val="1"/>
        <c:smooth val="0"/>
        <c:axId val="538827008"/>
        <c:axId val="538837592"/>
      </c:lineChart>
      <c:catAx>
        <c:axId val="538827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538837592"/>
        <c:crosses val="autoZero"/>
        <c:auto val="1"/>
        <c:lblAlgn val="ctr"/>
        <c:lblOffset val="100"/>
        <c:noMultiLvlLbl val="0"/>
      </c:catAx>
      <c:valAx>
        <c:axId val="53883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538827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D57C3-A472-4BBE-8904-888A05FE4634}" type="datetimeFigureOut">
              <a:rPr lang="en-US" smtClean="0"/>
              <a:t>12/6/2018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AA5DC-0E4A-4E75-8C6B-33E056C8E038}" type="slidenum">
              <a:rPr lang="en-US" smtClean="0"/>
              <a:t>‹#›</a:t>
            </a:fld>
            <a:endParaRPr lang="en-US" dirty="0"/>
          </a:p>
        </p:txBody>
      </p:sp>
    </p:spTree>
    <p:extLst>
      <p:ext uri="{BB962C8B-B14F-4D97-AF65-F5344CB8AC3E}">
        <p14:creationId xmlns:p14="http://schemas.microsoft.com/office/powerpoint/2010/main" val="166188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AA5DC-0E4A-4E75-8C6B-33E056C8E038}" type="slidenum">
              <a:rPr lang="en-US" smtClean="0"/>
              <a:t>1</a:t>
            </a:fld>
            <a:endParaRPr lang="en-US" dirty="0"/>
          </a:p>
        </p:txBody>
      </p:sp>
    </p:spTree>
    <p:extLst>
      <p:ext uri="{BB962C8B-B14F-4D97-AF65-F5344CB8AC3E}">
        <p14:creationId xmlns:p14="http://schemas.microsoft.com/office/powerpoint/2010/main" val="27461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08541BC-D3E4-4ABD-B7FC-FF3053447B1C}" type="slidenum">
              <a:rPr lang="en-US" smtClean="0">
                <a:solidFill>
                  <a:prstClr val="black"/>
                </a:solidFill>
                <a:latin typeface="Arial" pitchFamily="34" charset="0"/>
              </a:rPr>
              <a:pPr/>
              <a:t>2</a:t>
            </a:fld>
            <a:endParaRPr lang="en-US" smtClean="0">
              <a:solidFill>
                <a:prstClr val="black"/>
              </a:solidFill>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034967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0853C-11FD-40FE-BDE6-0F164AEDAB4E}"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91126-2E98-4676-9FEC-AC0AF7E04618}" type="slidenum">
              <a:rPr lang="en-US" smtClean="0"/>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00262"/>
            <a:ext cx="9144000" cy="2566851"/>
          </a:xfrm>
          <a:prstGeom prst="rect">
            <a:avLst/>
          </a:prstGeom>
        </p:spPr>
      </p:pic>
      <p:sp>
        <p:nvSpPr>
          <p:cNvPr id="10" name="Title 1"/>
          <p:cNvSpPr txBox="1">
            <a:spLocks/>
          </p:cNvSpPr>
          <p:nvPr userDrawn="1"/>
        </p:nvSpPr>
        <p:spPr>
          <a:xfrm>
            <a:off x="4800600" y="2130425"/>
            <a:ext cx="4038600" cy="24938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21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91256-19C8-4D68-9AC7-DBD91B2E9D63}"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342541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5578-DD32-4391-AD50-BA9CD3A3D4A4}"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181447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CBF28-0F4A-4063-B924-3FDEC0A0154C}"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30277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4EA1C-34A2-4071-8692-C0027FFCB138}"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337287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48159-F8AB-4EA9-8A94-D6CAAC00C16D}"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24464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65344B-7A37-4B42-8478-9122235AD30F}" type="datetime1">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33320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0837AC-9B6A-40AB-9325-84DC7452FA7D}" type="datetime1">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12473619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2E8D3-E62F-47E5-A301-3C229ED64A5B}" type="datetime1">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177889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8EA1B-C230-42AB-B91D-E453C5D398C0}"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377518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27727-3932-4029-9D0D-1917D8F75EC5}"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91126-2E98-4676-9FEC-AC0AF7E04618}" type="slidenum">
              <a:rPr lang="en-US" smtClean="0"/>
              <a:t>‹#›</a:t>
            </a:fld>
            <a:endParaRPr lang="en-US" dirty="0"/>
          </a:p>
        </p:txBody>
      </p:sp>
    </p:spTree>
    <p:extLst>
      <p:ext uri="{BB962C8B-B14F-4D97-AF65-F5344CB8AC3E}">
        <p14:creationId xmlns:p14="http://schemas.microsoft.com/office/powerpoint/2010/main" val="425658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C32B8-52F9-4139-82EF-D75B1BA04129}" type="datetime1">
              <a:rPr lang="en-US" smtClean="0"/>
              <a:t>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91126-2E98-4676-9FEC-AC0AF7E04618}" type="slidenum">
              <a:rPr lang="en-US" smtClean="0"/>
              <a:t>‹#›</a:t>
            </a:fld>
            <a:endParaRPr lang="en-US"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36641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4800599" y="2133600"/>
            <a:ext cx="4341421" cy="2517775"/>
          </a:xfrm>
        </p:spPr>
        <p:txBody>
          <a:bodyPr>
            <a:normAutofit/>
          </a:bodyPr>
          <a:lstStyle/>
          <a:p>
            <a:r>
              <a:rPr lang="en-US" sz="3200" b="1" dirty="0" smtClean="0">
                <a:solidFill>
                  <a:schemeClr val="accent2">
                    <a:lumMod val="50000"/>
                  </a:schemeClr>
                </a:solidFill>
                <a:latin typeface="Times New Roman" pitchFamily="18" charset="0"/>
                <a:ea typeface="+mn-ea"/>
                <a:cs typeface="Times New Roman" pitchFamily="18" charset="0"/>
              </a:rPr>
              <a:t>HNDIT-1214 </a:t>
            </a:r>
            <a:br>
              <a:rPr lang="en-US" sz="3200" b="1" dirty="0" smtClean="0">
                <a:solidFill>
                  <a:schemeClr val="accent2">
                    <a:lumMod val="50000"/>
                  </a:schemeClr>
                </a:solidFill>
                <a:latin typeface="Times New Roman" pitchFamily="18" charset="0"/>
                <a:ea typeface="+mn-ea"/>
                <a:cs typeface="Times New Roman" pitchFamily="18" charset="0"/>
              </a:rPr>
            </a:br>
            <a:r>
              <a:rPr lang="en-US" sz="3200" b="1" dirty="0">
                <a:solidFill>
                  <a:schemeClr val="accent2">
                    <a:lumMod val="50000"/>
                  </a:schemeClr>
                </a:solidFill>
                <a:latin typeface="Times New Roman" pitchFamily="18" charset="0"/>
                <a:ea typeface="+mn-ea"/>
                <a:cs typeface="Times New Roman" pitchFamily="18" charset="0"/>
              </a:rPr>
              <a:t>Statistics</a:t>
            </a:r>
            <a:r>
              <a:rPr lang="en-US" sz="3200" dirty="0"/>
              <a:t> </a:t>
            </a:r>
            <a:r>
              <a:rPr lang="en-US" sz="3200" b="1" dirty="0" smtClean="0">
                <a:solidFill>
                  <a:schemeClr val="accent2">
                    <a:lumMod val="50000"/>
                  </a:schemeClr>
                </a:solidFill>
                <a:latin typeface="Times New Roman" pitchFamily="18" charset="0"/>
                <a:ea typeface="+mn-ea"/>
                <a:cs typeface="Times New Roman" pitchFamily="18" charset="0"/>
              </a:rPr>
              <a:t>for IT</a:t>
            </a:r>
            <a:endParaRPr lang="en-US" sz="3200" b="1" dirty="0">
              <a:solidFill>
                <a:schemeClr val="accent2">
                  <a:lumMod val="50000"/>
                </a:schemeClr>
              </a:solidFill>
              <a:latin typeface="Times New Roman" pitchFamily="18" charset="0"/>
              <a:ea typeface="+mn-ea"/>
              <a:cs typeface="Times New Roman" pitchFamily="18" charset="0"/>
            </a:endParaRPr>
          </a:p>
        </p:txBody>
      </p:sp>
      <p:sp>
        <p:nvSpPr>
          <p:cNvPr id="2" name="Subtitle 1"/>
          <p:cNvSpPr>
            <a:spLocks noGrp="1"/>
          </p:cNvSpPr>
          <p:nvPr>
            <p:ph type="subTitle" idx="1"/>
          </p:nvPr>
        </p:nvSpPr>
        <p:spPr>
          <a:xfrm>
            <a:off x="1371600" y="4800600"/>
            <a:ext cx="6400800" cy="1752600"/>
          </a:xfrm>
        </p:spPr>
        <p:txBody>
          <a:bodyPr/>
          <a:lstStyle/>
          <a:p>
            <a:r>
              <a:rPr lang="en-US" b="1" dirty="0">
                <a:solidFill>
                  <a:schemeClr val="accent2">
                    <a:lumMod val="50000"/>
                  </a:schemeClr>
                </a:solidFill>
                <a:latin typeface="Times New Roman" pitchFamily="18" charset="0"/>
                <a:cs typeface="Times New Roman" pitchFamily="18" charset="0"/>
              </a:rPr>
              <a:t>2. </a:t>
            </a:r>
            <a:r>
              <a:rPr lang="en-US" altLang="en-US" b="1" dirty="0">
                <a:solidFill>
                  <a:schemeClr val="accent2">
                    <a:lumMod val="50000"/>
                  </a:schemeClr>
                </a:solidFill>
                <a:latin typeface="Times New Roman" pitchFamily="18" charset="0"/>
                <a:cs typeface="Times New Roman" pitchFamily="18" charset="0"/>
              </a:rPr>
              <a:t>Organizing and Summarizing Data</a:t>
            </a:r>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1</a:t>
            </a:fld>
            <a:endParaRPr lang="en-US" dirty="0"/>
          </a:p>
        </p:txBody>
      </p:sp>
    </p:spTree>
    <p:extLst>
      <p:ext uri="{BB962C8B-B14F-4D97-AF65-F5344CB8AC3E}">
        <p14:creationId xmlns:p14="http://schemas.microsoft.com/office/powerpoint/2010/main" val="165411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dirty="0">
                <a:solidFill>
                  <a:srgbClr val="0000FF"/>
                </a:solidFill>
                <a:latin typeface="Arial" panose="020B0604020202020204" pitchFamily="34" charset="0"/>
              </a:rPr>
              <a:t>Frequency and Relative Frequency Table</a:t>
            </a:r>
          </a:p>
        </p:txBody>
      </p:sp>
      <p:sp>
        <p:nvSpPr>
          <p:cNvPr id="4" name="Content Placeholder 3"/>
          <p:cNvSpPr>
            <a:spLocks noGrp="1"/>
          </p:cNvSpPr>
          <p:nvPr>
            <p:ph idx="1"/>
          </p:nvPr>
        </p:nvSpPr>
        <p:spPr>
          <a:xfrm>
            <a:off x="457200" y="1600200"/>
            <a:ext cx="8382000" cy="4525963"/>
          </a:xfrm>
        </p:spPr>
        <p:txBody>
          <a:bodyPr>
            <a:normAutofit/>
          </a:bodyPr>
          <a:lstStyle/>
          <a:p>
            <a:r>
              <a:rPr lang="en-US" dirty="0"/>
              <a:t>A frequency table is constructed by arranging collected data values in ascending order of magnitude with their </a:t>
            </a:r>
            <a:r>
              <a:rPr lang="en-US" dirty="0" smtClean="0"/>
              <a:t> corresponding</a:t>
            </a:r>
            <a:r>
              <a:rPr lang="en-US" dirty="0"/>
              <a:t>  </a:t>
            </a:r>
            <a:r>
              <a:rPr lang="en-US" dirty="0" smtClean="0"/>
              <a:t>frequencies</a:t>
            </a:r>
          </a:p>
          <a:p>
            <a:r>
              <a:rPr lang="en-US" dirty="0"/>
              <a:t>A </a:t>
            </a:r>
            <a:r>
              <a:rPr lang="en-US" b="1" dirty="0"/>
              <a:t>relative frequency</a:t>
            </a:r>
            <a:r>
              <a:rPr lang="en-US" dirty="0"/>
              <a:t> is the fraction of times an answer occurs. To find the </a:t>
            </a:r>
            <a:r>
              <a:rPr lang="en-US" b="1" dirty="0"/>
              <a:t>relative frequencies</a:t>
            </a:r>
            <a:r>
              <a:rPr lang="en-US" dirty="0"/>
              <a:t>, divide </a:t>
            </a:r>
            <a:r>
              <a:rPr lang="en-US" dirty="0" smtClean="0"/>
              <a:t>each </a:t>
            </a:r>
            <a:r>
              <a:rPr lang="en-US" b="1" dirty="0" smtClean="0"/>
              <a:t>frequency</a:t>
            </a:r>
            <a:r>
              <a:rPr lang="en-US" dirty="0"/>
              <a:t> by the total number of students in the </a:t>
            </a:r>
            <a:r>
              <a:rPr lang="en-US" dirty="0" smtClean="0"/>
              <a:t>sample</a:t>
            </a:r>
          </a:p>
          <a:p>
            <a:pPr mar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295400" y="5658054"/>
                <a:ext cx="6324600" cy="657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i="0">
                          <a:latin typeface="Cambria Math" panose="02040503050406030204" pitchFamily="18" charset="0"/>
                        </a:rPr>
                        <m:t>elative</m:t>
                      </m:r>
                      <m:r>
                        <a:rPr lang="en-US" i="0">
                          <a:latin typeface="Cambria Math" panose="02040503050406030204" pitchFamily="18" charset="0"/>
                        </a:rPr>
                        <m:t> </m:t>
                      </m:r>
                      <m:r>
                        <m:rPr>
                          <m:sty m:val="p"/>
                        </m:rPr>
                        <a:rPr lang="en-US" i="0">
                          <a:latin typeface="Cambria Math" panose="02040503050406030204" pitchFamily="18" charset="0"/>
                        </a:rPr>
                        <m:t>frequency</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b="0" i="0" smtClean="0">
                              <a:latin typeface="Cambria Math" panose="02040503050406030204" pitchFamily="18" charset="0"/>
                            </a:rPr>
                            <m:t>F</m:t>
                          </m:r>
                          <m:r>
                            <m:rPr>
                              <m:sty m:val="p"/>
                            </m:rPr>
                            <a:rPr lang="en-US" i="0">
                              <a:latin typeface="Cambria Math" panose="02040503050406030204" pitchFamily="18" charset="0"/>
                            </a:rPr>
                            <m:t>requency</m:t>
                          </m:r>
                        </m:num>
                        <m:den>
                          <m:r>
                            <m:rPr>
                              <m:sty m:val="p"/>
                            </m:rPr>
                            <a:rPr lang="en-US" i="0">
                              <a:latin typeface="Cambria Math" panose="02040503050406030204" pitchFamily="18" charset="0"/>
                            </a:rPr>
                            <m:t>total</m:t>
                          </m:r>
                          <m:r>
                            <a:rPr lang="en-US"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frequencies</m:t>
                          </m:r>
                          <m:r>
                            <a:rPr lang="en-US" i="0">
                              <a:latin typeface="Cambria Math" panose="02040503050406030204" pitchFamily="18" charset="0"/>
                            </a:rPr>
                            <m:t> </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295400" y="5658054"/>
                <a:ext cx="6324600" cy="657552"/>
              </a:xfrm>
              <a:prstGeom prst="rect">
                <a:avLst/>
              </a:prstGeom>
              <a:blipFill rotWithShape="0">
                <a:blip r:embed="rId2"/>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06391126-2E98-4676-9FEC-AC0AF7E04618}" type="slidenum">
              <a:rPr lang="en-US" smtClean="0"/>
              <a:t>10</a:t>
            </a:fld>
            <a:endParaRPr lang="en-US" dirty="0"/>
          </a:p>
        </p:txBody>
      </p:sp>
    </p:spTree>
    <p:extLst>
      <p:ext uri="{BB962C8B-B14F-4D97-AF65-F5344CB8AC3E}">
        <p14:creationId xmlns:p14="http://schemas.microsoft.com/office/powerpoint/2010/main" val="361652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altLang="en-US" sz="3600" dirty="0">
                <a:solidFill>
                  <a:srgbClr val="0000FF"/>
                </a:solidFill>
                <a:latin typeface="Arial" panose="020B0604020202020204" pitchFamily="34" charset="0"/>
              </a:rPr>
              <a:t>Frequency and Relative Frequency </a:t>
            </a:r>
            <a:r>
              <a:rPr lang="en-US" altLang="en-US" sz="3600" dirty="0" smtClean="0">
                <a:solidFill>
                  <a:srgbClr val="0000FF"/>
                </a:solidFill>
                <a:latin typeface="Arial" panose="020B0604020202020204" pitchFamily="34" charset="0"/>
              </a:rPr>
              <a:t>Table</a:t>
            </a:r>
            <a:endParaRPr lang="en-US" dirty="0"/>
          </a:p>
        </p:txBody>
      </p:sp>
      <p:sp>
        <p:nvSpPr>
          <p:cNvPr id="4" name="Slide Number Placeholder 3"/>
          <p:cNvSpPr>
            <a:spLocks noGrp="1"/>
          </p:cNvSpPr>
          <p:nvPr>
            <p:ph type="sldNum" sz="quarter" idx="12"/>
          </p:nvPr>
        </p:nvSpPr>
        <p:spPr/>
        <p:txBody>
          <a:bodyPr/>
          <a:lstStyle/>
          <a:p>
            <a:fld id="{F489865B-7E92-44CB-A376-6D44EB2AEA6E}" type="slidenum">
              <a:rPr lang="en-US" altLang="en-US"/>
              <a:pPr/>
              <a:t>11</a:t>
            </a:fld>
            <a:endParaRPr lang="en-US" altLang="en-US"/>
          </a:p>
        </p:txBody>
      </p:sp>
      <p:pic>
        <p:nvPicPr>
          <p:cNvPr id="10" name="Content Placeholder 9"/>
          <p:cNvPicPr>
            <a:picLocks noGrp="1" noChangeAspect="1" noChangeArrowheads="1"/>
          </p:cNvPicPr>
          <p:nvPr>
            <p:ph idx="1"/>
          </p:nvPr>
        </p:nvPicPr>
        <p:blipFill>
          <a:blip r:embed="rId2">
            <a:lum bright="-12000" contrast="20000"/>
            <a:extLst>
              <a:ext uri="{28A0092B-C50C-407E-A947-70E740481C1C}">
                <a14:useLocalDpi xmlns:a14="http://schemas.microsoft.com/office/drawing/2010/main" val="0"/>
              </a:ext>
            </a:extLst>
          </a:blip>
          <a:srcRect/>
          <a:stretch>
            <a:fillRect/>
          </a:stretch>
        </p:blipFill>
        <p:spPr bwMode="auto">
          <a:xfrm>
            <a:off x="457200" y="2367437"/>
            <a:ext cx="8229600" cy="299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96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3124200"/>
            <a:ext cx="8229600" cy="1143000"/>
          </a:xfrm>
        </p:spPr>
        <p:txBody>
          <a:bodyPr>
            <a:normAutofit fontScale="90000"/>
          </a:bodyPr>
          <a:lstStyle/>
          <a:p>
            <a:r>
              <a:rPr lang="en-US" b="1" dirty="0"/>
              <a:t>Continuous </a:t>
            </a:r>
            <a:r>
              <a:rPr lang="en-US" b="1" dirty="0" smtClean="0"/>
              <a:t>data - </a:t>
            </a:r>
            <a:r>
              <a:rPr lang="en-US" dirty="0" smtClean="0"/>
              <a:t>Grouped </a:t>
            </a:r>
            <a:r>
              <a:rPr lang="en-US" dirty="0"/>
              <a:t>frequency table </a:t>
            </a:r>
          </a:p>
        </p:txBody>
      </p:sp>
      <p:sp>
        <p:nvSpPr>
          <p:cNvPr id="5" name="Slide Number Placeholder 4"/>
          <p:cNvSpPr>
            <a:spLocks noGrp="1"/>
          </p:cNvSpPr>
          <p:nvPr>
            <p:ph type="sldNum" sz="quarter" idx="12"/>
          </p:nvPr>
        </p:nvSpPr>
        <p:spPr/>
        <p:txBody>
          <a:bodyPr/>
          <a:lstStyle/>
          <a:p>
            <a:fld id="{06391126-2E98-4676-9FEC-AC0AF7E04618}" type="slidenum">
              <a:rPr lang="en-US" smtClean="0"/>
              <a:t>12</a:t>
            </a:fld>
            <a:endParaRPr lang="en-US" dirty="0"/>
          </a:p>
        </p:txBody>
      </p:sp>
    </p:spTree>
    <p:extLst>
      <p:ext uri="{BB962C8B-B14F-4D97-AF65-F5344CB8AC3E}">
        <p14:creationId xmlns:p14="http://schemas.microsoft.com/office/powerpoint/2010/main" val="3093032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frequency </a:t>
            </a:r>
            <a:r>
              <a:rPr lang="en-US" dirty="0" smtClean="0"/>
              <a:t>table- Terms </a:t>
            </a:r>
            <a:endParaRPr lang="en-US" dirty="0"/>
          </a:p>
        </p:txBody>
      </p:sp>
      <p:sp>
        <p:nvSpPr>
          <p:cNvPr id="3" name="Content Placeholder 2"/>
          <p:cNvSpPr>
            <a:spLocks noGrp="1"/>
          </p:cNvSpPr>
          <p:nvPr>
            <p:ph idx="1"/>
          </p:nvPr>
        </p:nvSpPr>
        <p:spPr/>
        <p:txBody>
          <a:bodyPr/>
          <a:lstStyle/>
          <a:p>
            <a:r>
              <a:rPr lang="en-US" b="1" dirty="0" smtClean="0"/>
              <a:t>Class interval.</a:t>
            </a:r>
          </a:p>
          <a:p>
            <a:r>
              <a:rPr lang="en-US" b="1" dirty="0" smtClean="0"/>
              <a:t>Class limits.</a:t>
            </a:r>
            <a:endParaRPr lang="en-US" b="1" dirty="0"/>
          </a:p>
          <a:p>
            <a:r>
              <a:rPr lang="en-US" b="1" dirty="0"/>
              <a:t>C</a:t>
            </a:r>
            <a:r>
              <a:rPr lang="en-US" b="1" dirty="0" smtClean="0"/>
              <a:t>lass Boundaries</a:t>
            </a:r>
            <a:r>
              <a:rPr lang="en-US" b="1" dirty="0"/>
              <a:t>.</a:t>
            </a:r>
          </a:p>
          <a:p>
            <a:r>
              <a:rPr lang="en-US" b="1" dirty="0"/>
              <a:t>Class width.</a:t>
            </a:r>
            <a:endParaRPr lang="en-US" dirty="0"/>
          </a:p>
          <a:p>
            <a:r>
              <a:rPr lang="en-US" b="1" dirty="0" smtClean="0"/>
              <a:t>Class Marks.</a:t>
            </a:r>
            <a:endParaRPr lang="en-US" b="1" dirty="0"/>
          </a:p>
          <a:p>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13</a:t>
            </a:fld>
            <a:endParaRPr lang="en-US" dirty="0"/>
          </a:p>
        </p:txBody>
      </p:sp>
    </p:spTree>
    <p:extLst>
      <p:ext uri="{BB962C8B-B14F-4D97-AF65-F5344CB8AC3E}">
        <p14:creationId xmlns:p14="http://schemas.microsoft.com/office/powerpoint/2010/main" val="3776792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frequency table- Terms </a:t>
            </a:r>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altLang="en-US" sz="2400" dirty="0">
                <a:latin typeface="Arial" panose="020B0604020202020204" pitchFamily="34" charset="0"/>
              </a:rPr>
              <a:t>The following data represents the </a:t>
            </a:r>
            <a:r>
              <a:rPr lang="en-US" altLang="en-US" sz="2400" dirty="0" smtClean="0">
                <a:latin typeface="Arial" panose="020B0604020202020204" pitchFamily="34" charset="0"/>
              </a:rPr>
              <a:t>height of 100 student who </a:t>
            </a:r>
            <a:r>
              <a:rPr lang="en-US" altLang="en-US" sz="2400" dirty="0">
                <a:latin typeface="Arial" panose="020B0604020202020204" pitchFamily="34" charset="0"/>
              </a:rPr>
              <a:t>are </a:t>
            </a:r>
            <a:r>
              <a:rPr lang="en-US" altLang="en-US" sz="2400" dirty="0" smtClean="0">
                <a:latin typeface="Arial" panose="020B0604020202020204" pitchFamily="34" charset="0"/>
              </a:rPr>
              <a:t>following HNDIT course .</a:t>
            </a:r>
          </a:p>
          <a:p>
            <a:pPr algn="just"/>
            <a:endParaRPr lang="en-US" altLang="en-US" sz="2400" dirty="0">
              <a:latin typeface="Arial" panose="020B0604020202020204" pitchFamily="34" charset="0"/>
            </a:endParaRPr>
          </a:p>
          <a:p>
            <a:pPr algn="just"/>
            <a:endParaRPr lang="en-US" altLang="en-US" sz="2400" dirty="0" smtClean="0">
              <a:latin typeface="Arial" panose="020B0604020202020204" pitchFamily="34" charset="0"/>
            </a:endParaRPr>
          </a:p>
          <a:p>
            <a:pPr algn="just"/>
            <a:endParaRPr lang="en-US" altLang="en-US" sz="2400" dirty="0">
              <a:latin typeface="Arial" panose="020B0604020202020204" pitchFamily="34" charset="0"/>
            </a:endParaRPr>
          </a:p>
          <a:p>
            <a:pPr algn="just"/>
            <a:endParaRPr lang="en-US" altLang="en-US" sz="2400" dirty="0" smtClean="0">
              <a:latin typeface="Arial" panose="020B0604020202020204" pitchFamily="34" charset="0"/>
            </a:endParaRPr>
          </a:p>
          <a:p>
            <a:pPr algn="just"/>
            <a:endParaRPr lang="en-US" altLang="en-US" sz="2400" dirty="0" smtClean="0">
              <a:latin typeface="Arial" panose="020B0604020202020204" pitchFamily="34" charset="0"/>
            </a:endParaRPr>
          </a:p>
          <a:p>
            <a:pPr algn="just"/>
            <a:endParaRPr lang="en-US" altLang="en-US" sz="2400" dirty="0" smtClean="0">
              <a:latin typeface="Arial" panose="020B0604020202020204" pitchFamily="34" charset="0"/>
            </a:endParaRPr>
          </a:p>
          <a:p>
            <a:r>
              <a:rPr lang="en-US" dirty="0">
                <a:solidFill>
                  <a:srgbClr val="002060"/>
                </a:solidFill>
              </a:rPr>
              <a:t>Class Interval</a:t>
            </a:r>
          </a:p>
          <a:p>
            <a:pPr lvl="1"/>
            <a:r>
              <a:rPr lang="en-US" dirty="0"/>
              <a:t>A symbol defining a class, such as 60–62 in the given table, is called a class interval.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34180807"/>
              </p:ext>
            </p:extLst>
          </p:nvPr>
        </p:nvGraphicFramePr>
        <p:xfrm>
          <a:off x="1828800" y="2514600"/>
          <a:ext cx="3505200" cy="2133600"/>
        </p:xfrm>
        <a:graphic>
          <a:graphicData uri="http://schemas.openxmlformats.org/drawingml/2006/table">
            <a:tbl>
              <a:tblPr>
                <a:tableStyleId>{5C22544A-7EE6-4342-B048-85BDC9FD1C3A}</a:tableStyleId>
              </a:tblPr>
              <a:tblGrid>
                <a:gridCol w="1530047"/>
                <a:gridCol w="1975153"/>
              </a:tblGrid>
              <a:tr h="214993">
                <a:tc>
                  <a:txBody>
                    <a:bodyPr/>
                    <a:lstStyle/>
                    <a:p>
                      <a:pPr algn="ctr" fontAlgn="b"/>
                      <a:r>
                        <a:rPr lang="en-US" sz="2000" b="1" u="none" strike="noStrike" dirty="0">
                          <a:effectLst/>
                        </a:rPr>
                        <a:t>Height (in)</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a:effectLst/>
                        </a:rPr>
                        <a:t>No of Student</a:t>
                      </a:r>
                      <a:endParaRPr lang="en-US" sz="2000" b="1" i="0" u="none" strike="noStrike">
                        <a:solidFill>
                          <a:srgbClr val="000000"/>
                        </a:solidFill>
                        <a:effectLst/>
                        <a:latin typeface="Calibri" panose="020F0502020204030204" pitchFamily="34" charset="0"/>
                      </a:endParaRPr>
                    </a:p>
                  </a:txBody>
                  <a:tcPr marL="0" marR="0" marT="0" marB="0" anchor="b"/>
                </a:tc>
              </a:tr>
              <a:tr h="214993">
                <a:tc>
                  <a:txBody>
                    <a:bodyPr/>
                    <a:lstStyle/>
                    <a:p>
                      <a:pPr algn="ctr" fontAlgn="b"/>
                      <a:r>
                        <a:rPr lang="en-US" sz="2000" b="1" u="none" strike="noStrike" dirty="0">
                          <a:effectLst/>
                        </a:rPr>
                        <a:t>60-62</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a:effectLst/>
                        </a:rPr>
                        <a:t>5</a:t>
                      </a:r>
                      <a:endParaRPr lang="en-US" sz="2000" b="1" i="0" u="none" strike="noStrike">
                        <a:solidFill>
                          <a:srgbClr val="000000"/>
                        </a:solidFill>
                        <a:effectLst/>
                        <a:latin typeface="Calibri" panose="020F0502020204030204" pitchFamily="34" charset="0"/>
                      </a:endParaRPr>
                    </a:p>
                  </a:txBody>
                  <a:tcPr marL="0" marR="0" marT="0" marB="0" anchor="b"/>
                </a:tc>
              </a:tr>
              <a:tr h="214993">
                <a:tc>
                  <a:txBody>
                    <a:bodyPr/>
                    <a:lstStyle/>
                    <a:p>
                      <a:pPr algn="ctr" fontAlgn="b"/>
                      <a:r>
                        <a:rPr lang="en-US" sz="2000" b="1" u="none" strike="noStrike" dirty="0">
                          <a:effectLst/>
                        </a:rPr>
                        <a:t>63-65</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a:effectLst/>
                        </a:rPr>
                        <a:t>18</a:t>
                      </a:r>
                      <a:endParaRPr lang="en-US" sz="2000" b="1" i="0" u="none" strike="noStrike">
                        <a:solidFill>
                          <a:srgbClr val="000000"/>
                        </a:solidFill>
                        <a:effectLst/>
                        <a:latin typeface="Calibri" panose="020F0502020204030204" pitchFamily="34" charset="0"/>
                      </a:endParaRPr>
                    </a:p>
                  </a:txBody>
                  <a:tcPr marL="0" marR="0" marT="0" marB="0" anchor="b"/>
                </a:tc>
              </a:tr>
              <a:tr h="214993">
                <a:tc>
                  <a:txBody>
                    <a:bodyPr/>
                    <a:lstStyle/>
                    <a:p>
                      <a:pPr algn="ctr" fontAlgn="b"/>
                      <a:r>
                        <a:rPr lang="en-US" sz="2000" b="1" u="none" strike="noStrike" dirty="0">
                          <a:effectLst/>
                        </a:rPr>
                        <a:t>66-68</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a:effectLst/>
                        </a:rPr>
                        <a:t>42</a:t>
                      </a:r>
                      <a:endParaRPr lang="en-US" sz="2000" b="1" i="0" u="none" strike="noStrike">
                        <a:solidFill>
                          <a:srgbClr val="000000"/>
                        </a:solidFill>
                        <a:effectLst/>
                        <a:latin typeface="Calibri" panose="020F0502020204030204" pitchFamily="34" charset="0"/>
                      </a:endParaRPr>
                    </a:p>
                  </a:txBody>
                  <a:tcPr marL="0" marR="0" marT="0" marB="0" anchor="b"/>
                </a:tc>
              </a:tr>
              <a:tr h="214993">
                <a:tc>
                  <a:txBody>
                    <a:bodyPr/>
                    <a:lstStyle/>
                    <a:p>
                      <a:pPr algn="ctr" fontAlgn="b"/>
                      <a:r>
                        <a:rPr lang="en-US" sz="2000" b="1" u="none" strike="noStrike" dirty="0">
                          <a:effectLst/>
                        </a:rPr>
                        <a:t>69-71</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dirty="0">
                          <a:effectLst/>
                        </a:rPr>
                        <a:t>27</a:t>
                      </a:r>
                      <a:endParaRPr lang="en-US" sz="2000" b="1" i="0" u="none" strike="noStrike" dirty="0">
                        <a:solidFill>
                          <a:srgbClr val="000000"/>
                        </a:solidFill>
                        <a:effectLst/>
                        <a:latin typeface="Calibri" panose="020F0502020204030204" pitchFamily="34" charset="0"/>
                      </a:endParaRPr>
                    </a:p>
                  </a:txBody>
                  <a:tcPr marL="0" marR="0" marT="0" marB="0" anchor="b"/>
                </a:tc>
              </a:tr>
              <a:tr h="214993">
                <a:tc>
                  <a:txBody>
                    <a:bodyPr/>
                    <a:lstStyle/>
                    <a:p>
                      <a:pPr algn="ctr" fontAlgn="b"/>
                      <a:r>
                        <a:rPr lang="en-US" sz="2000" b="1" u="none" strike="noStrike" dirty="0">
                          <a:effectLst/>
                        </a:rPr>
                        <a:t>72-74</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u="none" strike="noStrike" dirty="0">
                          <a:effectLst/>
                        </a:rPr>
                        <a:t>8</a:t>
                      </a:r>
                      <a:endParaRPr lang="en-US" sz="2000" b="1" i="0" u="none" strike="noStrike" dirty="0">
                        <a:solidFill>
                          <a:srgbClr val="000000"/>
                        </a:solidFill>
                        <a:effectLst/>
                        <a:latin typeface="Calibri" panose="020F0502020204030204" pitchFamily="34" charset="0"/>
                      </a:endParaRPr>
                    </a:p>
                  </a:txBody>
                  <a:tcPr marL="0" marR="0" marT="0" marB="0" anchor="b"/>
                </a:tc>
              </a:tr>
              <a:tr h="214993">
                <a:tc>
                  <a:txBody>
                    <a:bodyPr/>
                    <a:lstStyle/>
                    <a:p>
                      <a:pPr algn="l" fontAlgn="b"/>
                      <a:endParaRPr lang="en-US" sz="20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b="1" u="none" strike="noStrike" dirty="0">
                          <a:effectLst/>
                        </a:rPr>
                        <a:t>Total </a:t>
                      </a:r>
                      <a:r>
                        <a:rPr lang="en-US" sz="2000" b="1" u="none" strike="noStrike" dirty="0" smtClean="0">
                          <a:effectLst/>
                        </a:rPr>
                        <a:t>    100</a:t>
                      </a:r>
                      <a:endParaRPr lang="en-US" sz="2000" b="1" i="0" u="none" strike="noStrike" dirty="0">
                        <a:solidFill>
                          <a:srgbClr val="000000"/>
                        </a:solidFill>
                        <a:effectLst/>
                        <a:latin typeface="Calibri" panose="020F0502020204030204" pitchFamily="34" charset="0"/>
                      </a:endParaRPr>
                    </a:p>
                  </a:txBody>
                  <a:tcPr marL="0" marR="0" marT="0" marB="0" anchor="b"/>
                </a:tc>
              </a:tr>
            </a:tbl>
          </a:graphicData>
        </a:graphic>
      </p:graphicFrame>
      <p:sp>
        <p:nvSpPr>
          <p:cNvPr id="8" name="Slide Number Placeholder 7"/>
          <p:cNvSpPr>
            <a:spLocks noGrp="1"/>
          </p:cNvSpPr>
          <p:nvPr>
            <p:ph type="sldNum" sz="quarter" idx="12"/>
          </p:nvPr>
        </p:nvSpPr>
        <p:spPr/>
        <p:txBody>
          <a:bodyPr/>
          <a:lstStyle/>
          <a:p>
            <a:fld id="{06391126-2E98-4676-9FEC-AC0AF7E04618}" type="slidenum">
              <a:rPr lang="en-US" smtClean="0"/>
              <a:t>14</a:t>
            </a:fld>
            <a:endParaRPr lang="en-US" dirty="0"/>
          </a:p>
        </p:txBody>
      </p:sp>
    </p:spTree>
    <p:extLst>
      <p:ext uri="{BB962C8B-B14F-4D97-AF65-F5344CB8AC3E}">
        <p14:creationId xmlns:p14="http://schemas.microsoft.com/office/powerpoint/2010/main" val="82360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frequency table- Terms </a:t>
            </a:r>
          </a:p>
        </p:txBody>
      </p:sp>
      <p:sp>
        <p:nvSpPr>
          <p:cNvPr id="3" name="Content Placeholder 2"/>
          <p:cNvSpPr>
            <a:spLocks noGrp="1"/>
          </p:cNvSpPr>
          <p:nvPr>
            <p:ph idx="1"/>
          </p:nvPr>
        </p:nvSpPr>
        <p:spPr/>
        <p:txBody>
          <a:bodyPr>
            <a:normAutofit fontScale="92500"/>
          </a:bodyPr>
          <a:lstStyle/>
          <a:p>
            <a:r>
              <a:rPr lang="en-US" dirty="0" smtClean="0">
                <a:solidFill>
                  <a:srgbClr val="002060"/>
                </a:solidFill>
              </a:rPr>
              <a:t>Class </a:t>
            </a:r>
            <a:r>
              <a:rPr lang="en-US" dirty="0">
                <a:solidFill>
                  <a:srgbClr val="002060"/>
                </a:solidFill>
              </a:rPr>
              <a:t>Limits</a:t>
            </a:r>
          </a:p>
          <a:p>
            <a:pPr lvl="1"/>
            <a:r>
              <a:rPr lang="en-US" dirty="0"/>
              <a:t>The end numbers, 60 and 62, are called class limits; the smaller number (60) is the lower class limit, and the larger number (62) is the upper class limit.</a:t>
            </a:r>
          </a:p>
          <a:p>
            <a:r>
              <a:rPr lang="en-US" dirty="0">
                <a:solidFill>
                  <a:srgbClr val="002060"/>
                </a:solidFill>
              </a:rPr>
              <a:t>Open Class Intervals</a:t>
            </a:r>
          </a:p>
          <a:p>
            <a:pPr lvl="1"/>
            <a:r>
              <a:rPr lang="en-US" dirty="0"/>
              <a:t> A class interval that, at least theoretically, has either no upper class limit or no lower class limit indicated is called an open class interval. </a:t>
            </a:r>
          </a:p>
          <a:p>
            <a:pPr lvl="2"/>
            <a:r>
              <a:rPr lang="en-US" dirty="0"/>
              <a:t>For example, referring to age groups of individuals, the class interval ‘‘65 years and over’’ is an open class interval.</a:t>
            </a:r>
          </a:p>
          <a:p>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15</a:t>
            </a:fld>
            <a:endParaRPr lang="en-US" dirty="0"/>
          </a:p>
        </p:txBody>
      </p:sp>
    </p:spTree>
    <p:extLst>
      <p:ext uri="{BB962C8B-B14F-4D97-AF65-F5344CB8AC3E}">
        <p14:creationId xmlns:p14="http://schemas.microsoft.com/office/powerpoint/2010/main" val="2379111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frequency table- Terms </a:t>
            </a:r>
          </a:p>
        </p:txBody>
      </p:sp>
      <p:sp>
        <p:nvSpPr>
          <p:cNvPr id="3" name="Content Placeholder 2"/>
          <p:cNvSpPr>
            <a:spLocks noGrp="1"/>
          </p:cNvSpPr>
          <p:nvPr>
            <p:ph idx="1"/>
          </p:nvPr>
        </p:nvSpPr>
        <p:spPr/>
        <p:txBody>
          <a:bodyPr/>
          <a:lstStyle/>
          <a:p>
            <a:r>
              <a:rPr lang="en-US" sz="3000" dirty="0">
                <a:solidFill>
                  <a:srgbClr val="002060"/>
                </a:solidFill>
              </a:rPr>
              <a:t>Class Boundaries</a:t>
            </a:r>
          </a:p>
          <a:p>
            <a:pPr lvl="1"/>
            <a:r>
              <a:rPr lang="en-US" dirty="0"/>
              <a:t>If heights are recorded to the nearest inch, the class interval 60–62 theoretically includes all measurements from 59.5000 to 62.5000 in. </a:t>
            </a:r>
          </a:p>
          <a:p>
            <a:pPr lvl="1"/>
            <a:r>
              <a:rPr lang="en-US" dirty="0"/>
              <a:t>These numbers, 59.5 and 62.5, are called class boundaries, the smaller number (59.5) is the lower class boundary, and the larger number (62.5) is the upper class boundary.</a:t>
            </a:r>
          </a:p>
          <a:p>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16</a:t>
            </a:fld>
            <a:endParaRPr lang="en-US" dirty="0"/>
          </a:p>
        </p:txBody>
      </p:sp>
    </p:spTree>
    <p:extLst>
      <p:ext uri="{BB962C8B-B14F-4D97-AF65-F5344CB8AC3E}">
        <p14:creationId xmlns:p14="http://schemas.microsoft.com/office/powerpoint/2010/main" val="1341605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Grouped frequency table- Terms </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The Size, or Width, of a Class Interval</a:t>
            </a:r>
          </a:p>
          <a:p>
            <a:pPr lvl="1"/>
            <a:r>
              <a:rPr lang="en-US" dirty="0" smtClean="0"/>
              <a:t>The </a:t>
            </a:r>
            <a:r>
              <a:rPr lang="en-US" dirty="0"/>
              <a:t>size, or width, of a class interval is the difference between the lower and upper class </a:t>
            </a:r>
            <a:r>
              <a:rPr lang="en-US" dirty="0" smtClean="0"/>
              <a:t>boundaries and </a:t>
            </a:r>
            <a:r>
              <a:rPr lang="en-US" dirty="0"/>
              <a:t>is also referred to as the class width, class size, or class length. </a:t>
            </a:r>
            <a:endParaRPr lang="en-US" dirty="0" smtClean="0"/>
          </a:p>
          <a:p>
            <a:pPr lvl="1"/>
            <a:r>
              <a:rPr lang="en-US" dirty="0" smtClean="0"/>
              <a:t>If </a:t>
            </a:r>
            <a:r>
              <a:rPr lang="en-US" dirty="0"/>
              <a:t>all class intervals of a </a:t>
            </a:r>
            <a:r>
              <a:rPr lang="en-US" dirty="0" smtClean="0"/>
              <a:t>frequency distribution </a:t>
            </a:r>
            <a:r>
              <a:rPr lang="en-US" dirty="0"/>
              <a:t>have equal widths, this common width is denoted by c. In such case c is equal to </a:t>
            </a:r>
            <a:r>
              <a:rPr lang="en-US" dirty="0" smtClean="0"/>
              <a:t>the difference </a:t>
            </a:r>
            <a:r>
              <a:rPr lang="en-US" dirty="0"/>
              <a:t>between two successive lower class limits or two successive upper class limits. </a:t>
            </a:r>
            <a:endParaRPr lang="en-US" dirty="0" smtClean="0"/>
          </a:p>
        </p:txBody>
      </p:sp>
      <p:sp>
        <p:nvSpPr>
          <p:cNvPr id="4" name="Slide Number Placeholder 3"/>
          <p:cNvSpPr>
            <a:spLocks noGrp="1"/>
          </p:cNvSpPr>
          <p:nvPr>
            <p:ph type="sldNum" sz="quarter" idx="12"/>
          </p:nvPr>
        </p:nvSpPr>
        <p:spPr/>
        <p:txBody>
          <a:bodyPr/>
          <a:lstStyle/>
          <a:p>
            <a:fld id="{06391126-2E98-4676-9FEC-AC0AF7E04618}" type="slidenum">
              <a:rPr lang="en-US" smtClean="0"/>
              <a:t>17</a:t>
            </a:fld>
            <a:endParaRPr lang="en-US" dirty="0"/>
          </a:p>
        </p:txBody>
      </p:sp>
    </p:spTree>
    <p:extLst>
      <p:ext uri="{BB962C8B-B14F-4D97-AF65-F5344CB8AC3E}">
        <p14:creationId xmlns:p14="http://schemas.microsoft.com/office/powerpoint/2010/main" val="2092629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Grouped frequency table- Terms </a:t>
            </a:r>
          </a:p>
        </p:txBody>
      </p:sp>
      <p:sp>
        <p:nvSpPr>
          <p:cNvPr id="3" name="Content Placeholder 2"/>
          <p:cNvSpPr>
            <a:spLocks noGrp="1"/>
          </p:cNvSpPr>
          <p:nvPr>
            <p:ph idx="1"/>
          </p:nvPr>
        </p:nvSpPr>
        <p:spPr/>
        <p:txBody>
          <a:bodyPr>
            <a:normAutofit/>
          </a:bodyPr>
          <a:lstStyle/>
          <a:p>
            <a:r>
              <a:rPr lang="en-US" dirty="0">
                <a:solidFill>
                  <a:srgbClr val="002060"/>
                </a:solidFill>
              </a:rPr>
              <a:t>The Class Mark (Midpoint)</a:t>
            </a:r>
          </a:p>
          <a:p>
            <a:pPr lvl="1"/>
            <a:r>
              <a:rPr lang="en-US" dirty="0" smtClean="0"/>
              <a:t>The </a:t>
            </a:r>
            <a:r>
              <a:rPr lang="en-US" dirty="0"/>
              <a:t>class mark is the midpoint of the class interval and is obtained by adding the lower and </a:t>
            </a:r>
            <a:r>
              <a:rPr lang="en-US" dirty="0" smtClean="0"/>
              <a:t>upper class </a:t>
            </a:r>
            <a:r>
              <a:rPr lang="en-US" dirty="0"/>
              <a:t>limits and dividing by 2. </a:t>
            </a:r>
            <a:endParaRPr lang="en-US" dirty="0" smtClean="0"/>
          </a:p>
          <a:p>
            <a:pPr lvl="1"/>
            <a:r>
              <a:rPr lang="en-US" dirty="0" err="1" smtClean="0"/>
              <a:t>Eg</a:t>
            </a:r>
            <a:r>
              <a:rPr lang="en-US" dirty="0" smtClean="0"/>
              <a:t>.</a:t>
            </a:r>
          </a:p>
          <a:p>
            <a:pPr lvl="2"/>
            <a:r>
              <a:rPr lang="en-US" dirty="0" smtClean="0"/>
              <a:t>class </a:t>
            </a:r>
            <a:r>
              <a:rPr lang="en-US" dirty="0"/>
              <a:t>mark of the </a:t>
            </a:r>
            <a:r>
              <a:rPr lang="en-US" dirty="0" smtClean="0"/>
              <a:t>interval </a:t>
            </a:r>
            <a:r>
              <a:rPr lang="en-US" dirty="0"/>
              <a:t>60–62 </a:t>
            </a:r>
            <a:r>
              <a:rPr lang="en-US" dirty="0" smtClean="0"/>
              <a:t>=(60+62)/2= </a:t>
            </a:r>
            <a:r>
              <a:rPr lang="en-US" dirty="0"/>
              <a:t>61. </a:t>
            </a:r>
            <a:endParaRPr lang="en-US" dirty="0" smtClean="0"/>
          </a:p>
        </p:txBody>
      </p:sp>
      <p:sp>
        <p:nvSpPr>
          <p:cNvPr id="4" name="Slide Number Placeholder 3"/>
          <p:cNvSpPr>
            <a:spLocks noGrp="1"/>
          </p:cNvSpPr>
          <p:nvPr>
            <p:ph type="sldNum" sz="quarter" idx="12"/>
          </p:nvPr>
        </p:nvSpPr>
        <p:spPr/>
        <p:txBody>
          <a:bodyPr/>
          <a:lstStyle/>
          <a:p>
            <a:fld id="{06391126-2E98-4676-9FEC-AC0AF7E04618}" type="slidenum">
              <a:rPr lang="en-US" smtClean="0"/>
              <a:t>18</a:t>
            </a:fld>
            <a:endParaRPr lang="en-US" dirty="0"/>
          </a:p>
        </p:txBody>
      </p:sp>
    </p:spTree>
    <p:extLst>
      <p:ext uri="{BB962C8B-B14F-4D97-AF65-F5344CB8AC3E}">
        <p14:creationId xmlns:p14="http://schemas.microsoft.com/office/powerpoint/2010/main" val="495491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325562"/>
          </a:xfrm>
        </p:spPr>
        <p:txBody>
          <a:bodyPr>
            <a:noAutofit/>
          </a:bodyPr>
          <a:lstStyle/>
          <a:p>
            <a:r>
              <a:rPr lang="en-US" dirty="0"/>
              <a:t>GENERAL RULES FOR FORMING FREQUENCY DISTRIBUTIONS</a:t>
            </a:r>
          </a:p>
        </p:txBody>
      </p:sp>
      <p:sp>
        <p:nvSpPr>
          <p:cNvPr id="3" name="Content Placeholder 2"/>
          <p:cNvSpPr>
            <a:spLocks noGrp="1"/>
          </p:cNvSpPr>
          <p:nvPr>
            <p:ph idx="1"/>
          </p:nvPr>
        </p:nvSpPr>
        <p:spPr>
          <a:xfrm>
            <a:off x="533400" y="2057400"/>
            <a:ext cx="8229600" cy="4525963"/>
          </a:xfrm>
        </p:spPr>
        <p:txBody>
          <a:bodyPr>
            <a:normAutofit lnSpcReduction="10000"/>
          </a:bodyPr>
          <a:lstStyle/>
          <a:p>
            <a:pPr marL="514350" indent="-514350">
              <a:buFont typeface="+mj-lt"/>
              <a:buAutoNum type="arabicPeriod"/>
            </a:pPr>
            <a:r>
              <a:rPr lang="en-US" dirty="0" smtClean="0"/>
              <a:t>Determine </a:t>
            </a:r>
            <a:r>
              <a:rPr lang="en-US" dirty="0"/>
              <a:t>the largest and smallest numbers in the raw data and thus find the </a:t>
            </a:r>
            <a:r>
              <a:rPr lang="en-US" dirty="0" smtClean="0"/>
              <a:t>range.</a:t>
            </a:r>
          </a:p>
          <a:p>
            <a:pPr marL="514350" indent="-514350">
              <a:buFont typeface="+mj-lt"/>
              <a:buAutoNum type="arabicPeriod"/>
            </a:pPr>
            <a:r>
              <a:rPr lang="en-US" dirty="0" smtClean="0"/>
              <a:t>Divide </a:t>
            </a:r>
            <a:r>
              <a:rPr lang="en-US" dirty="0"/>
              <a:t>the range into a convenient number of class intervals having the same size. </a:t>
            </a:r>
            <a:r>
              <a:rPr lang="en-US" dirty="0" smtClean="0"/>
              <a:t>The number of </a:t>
            </a:r>
            <a:r>
              <a:rPr lang="en-US" dirty="0"/>
              <a:t>class intervals is usually between 5 and 20, depending on the </a:t>
            </a:r>
            <a:r>
              <a:rPr lang="en-US" dirty="0" smtClean="0"/>
              <a:t>data.</a:t>
            </a:r>
          </a:p>
          <a:p>
            <a:pPr marL="514350" indent="-514350">
              <a:buFont typeface="+mj-lt"/>
              <a:buAutoNum type="arabicPeriod"/>
            </a:pPr>
            <a:r>
              <a:rPr lang="en-US" dirty="0" smtClean="0"/>
              <a:t>Determine </a:t>
            </a:r>
            <a:r>
              <a:rPr lang="en-US" dirty="0"/>
              <a:t>the number of observations falling into each class interval; that is, find the class </a:t>
            </a:r>
            <a:r>
              <a:rPr lang="en-US" dirty="0" smtClean="0"/>
              <a:t>frequencies.</a:t>
            </a:r>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19</a:t>
            </a:fld>
            <a:endParaRPr lang="en-US" dirty="0"/>
          </a:p>
        </p:txBody>
      </p:sp>
    </p:spTree>
    <p:extLst>
      <p:ext uri="{BB962C8B-B14F-4D97-AF65-F5344CB8AC3E}">
        <p14:creationId xmlns:p14="http://schemas.microsoft.com/office/powerpoint/2010/main" val="287641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b="1" dirty="0" smtClean="0"/>
              <a:t>Course Objectives</a:t>
            </a:r>
          </a:p>
        </p:txBody>
      </p:sp>
      <p:sp>
        <p:nvSpPr>
          <p:cNvPr id="6" name="Rectangle 3"/>
          <p:cNvSpPr txBox="1">
            <a:spLocks noChangeArrowheads="1"/>
          </p:cNvSpPr>
          <p:nvPr/>
        </p:nvSpPr>
        <p:spPr>
          <a:xfrm>
            <a:off x="540913" y="1842484"/>
            <a:ext cx="7231487" cy="3723689"/>
          </a:xfrm>
          <a:prstGeom prst="rect">
            <a:avLst/>
          </a:prstGeom>
        </p:spPr>
        <p:txBody>
          <a:bodyPr vert="horz" lIns="68580" tIns="34290" rIns="68580" bIns="34290" rtlCol="0">
            <a:normAutofit/>
          </a:bodyPr>
          <a:lstStyle/>
          <a:p>
            <a:endParaRPr lang="en-US" sz="2100" b="1" dirty="0">
              <a:solidFill>
                <a:prstClr val="black"/>
              </a:solidFill>
            </a:endParaRPr>
          </a:p>
          <a:p>
            <a:r>
              <a:rPr lang="en-US" sz="2100" dirty="0">
                <a:solidFill>
                  <a:prstClr val="black"/>
                </a:solidFill>
              </a:rPr>
              <a:t>After completing this module, students should be able to</a:t>
            </a:r>
          </a:p>
          <a:p>
            <a:endParaRPr lang="en-US" sz="2100" dirty="0">
              <a:solidFill>
                <a:prstClr val="black"/>
              </a:solidFill>
            </a:endParaRPr>
          </a:p>
          <a:p>
            <a:pPr marL="600075" lvl="1" indent="-257175">
              <a:buFont typeface="+mj-lt"/>
              <a:buAutoNum type="arabicPeriod"/>
            </a:pPr>
            <a:r>
              <a:rPr lang="en-US" sz="2100" dirty="0">
                <a:solidFill>
                  <a:prstClr val="black"/>
                </a:solidFill>
              </a:rPr>
              <a:t>Recognize different types of data</a:t>
            </a:r>
          </a:p>
          <a:p>
            <a:pPr marL="600075" lvl="1" indent="-257175">
              <a:buFont typeface="+mj-lt"/>
              <a:buAutoNum type="arabicPeriod"/>
            </a:pPr>
            <a:r>
              <a:rPr lang="en-US" sz="2100" dirty="0">
                <a:solidFill>
                  <a:prstClr val="black"/>
                </a:solidFill>
              </a:rPr>
              <a:t>Describe data presented as a list</a:t>
            </a:r>
          </a:p>
          <a:p>
            <a:pPr marL="600075" lvl="1" indent="-257175">
              <a:buFont typeface="+mj-lt"/>
              <a:buAutoNum type="arabicPeriod"/>
            </a:pPr>
            <a:r>
              <a:rPr lang="en-US" sz="2100" dirty="0">
                <a:solidFill>
                  <a:prstClr val="black"/>
                </a:solidFill>
              </a:rPr>
              <a:t>Describe discrete data presented in a table</a:t>
            </a:r>
          </a:p>
          <a:p>
            <a:pPr marL="600075" lvl="1" indent="-257175">
              <a:buFont typeface="+mj-lt"/>
              <a:buAutoNum type="arabicPeriod"/>
            </a:pPr>
            <a:r>
              <a:rPr lang="en-US" sz="2100" dirty="0">
                <a:solidFill>
                  <a:prstClr val="black"/>
                </a:solidFill>
              </a:rPr>
              <a:t>Describe continuous data presented in a grouped frequency table</a:t>
            </a:r>
          </a:p>
          <a:p>
            <a:pPr marL="600075" lvl="1" indent="-257175">
              <a:buFont typeface="+mj-lt"/>
              <a:buAutoNum type="arabicPeriod"/>
            </a:pPr>
            <a:endParaRPr lang="en-US" sz="2100" dirty="0">
              <a:solidFill>
                <a:prstClr val="black"/>
              </a:solidFill>
            </a:endParaRPr>
          </a:p>
          <a:p>
            <a:pPr marL="600075" lvl="1" indent="-257175">
              <a:buFont typeface="+mj-lt"/>
              <a:buAutoNum type="arabicPeriod"/>
            </a:pPr>
            <a:endParaRPr lang="en-US" sz="2100" dirty="0">
              <a:solidFill>
                <a:prstClr val="black"/>
              </a:solidFill>
            </a:endParaRPr>
          </a:p>
          <a:p>
            <a:pPr marL="600075" lvl="1" indent="-257175">
              <a:buFont typeface="+mj-lt"/>
              <a:buAutoNum type="arabicPeriod"/>
            </a:pPr>
            <a:endParaRPr lang="en-US" sz="2100" dirty="0">
              <a:solidFill>
                <a:prstClr val="black"/>
              </a:solidFill>
            </a:endParaRPr>
          </a:p>
          <a:p>
            <a:pPr marL="600075" lvl="1" indent="-257175">
              <a:buFont typeface="+mj-lt"/>
              <a:buAutoNum type="arabicPeriod"/>
            </a:pPr>
            <a:endParaRPr lang="en-US" sz="2100" dirty="0">
              <a:solidFill>
                <a:prstClr val="black"/>
              </a:solidFill>
            </a:endParaRPr>
          </a:p>
        </p:txBody>
      </p:sp>
      <p:sp>
        <p:nvSpPr>
          <p:cNvPr id="2" name="Slide Number Placeholder 1"/>
          <p:cNvSpPr>
            <a:spLocks noGrp="1"/>
          </p:cNvSpPr>
          <p:nvPr>
            <p:ph type="sldNum" sz="quarter" idx="12"/>
          </p:nvPr>
        </p:nvSpPr>
        <p:spPr/>
        <p:txBody>
          <a:bodyPr/>
          <a:lstStyle/>
          <a:p>
            <a:fld id="{06391126-2E98-4676-9FEC-AC0AF7E04618}" type="slidenum">
              <a:rPr lang="en-US" smtClean="0"/>
              <a:t>2</a:t>
            </a:fld>
            <a:endParaRPr lang="en-US" dirty="0"/>
          </a:p>
        </p:txBody>
      </p:sp>
    </p:spTree>
    <p:extLst>
      <p:ext uri="{BB962C8B-B14F-4D97-AF65-F5344CB8AC3E}">
        <p14:creationId xmlns:p14="http://schemas.microsoft.com/office/powerpoint/2010/main" val="1793897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data - </a:t>
            </a:r>
            <a:r>
              <a:rPr lang="en-US" dirty="0"/>
              <a:t>Grouped frequency table </a:t>
            </a:r>
          </a:p>
        </p:txBody>
      </p:sp>
      <p:sp>
        <p:nvSpPr>
          <p:cNvPr id="3" name="Content Placeholder 2"/>
          <p:cNvSpPr>
            <a:spLocks noGrp="1"/>
          </p:cNvSpPr>
          <p:nvPr>
            <p:ph idx="1"/>
          </p:nvPr>
        </p:nvSpPr>
        <p:spPr/>
        <p:txBody>
          <a:bodyPr/>
          <a:lstStyle/>
          <a:p>
            <a:pPr marL="0" indent="0">
              <a:buNone/>
            </a:pPr>
            <a:r>
              <a:rPr lang="en-US" dirty="0" smtClean="0"/>
              <a:t>Example 02</a:t>
            </a:r>
          </a:p>
          <a:p>
            <a:r>
              <a:rPr lang="en-US" sz="1900" b="1" dirty="0"/>
              <a:t>These data represent the record high temperatures in degrees Fahrenheit (F) for each of the 50 states. Construct a grouped frequency distribution for the data using 7 classes</a:t>
            </a:r>
            <a:r>
              <a:rPr lang="en-US" sz="1900" b="1" dirty="0" smtClean="0"/>
              <a:t>.</a:t>
            </a:r>
          </a:p>
          <a:p>
            <a:endParaRPr lang="en-US" sz="1900" b="1" dirty="0"/>
          </a:p>
          <a:p>
            <a:endParaRPr lang="en-US" sz="1900" b="1" dirty="0" smtClean="0"/>
          </a:p>
          <a:p>
            <a:endParaRPr lang="en-US" sz="1900" b="1" dirty="0"/>
          </a:p>
          <a:p>
            <a:endParaRPr lang="en-US" sz="1900" b="1" dirty="0" smtClean="0"/>
          </a:p>
          <a:p>
            <a:endParaRPr lang="en-US" sz="1900" b="1" dirty="0"/>
          </a:p>
          <a:p>
            <a:r>
              <a:rPr lang="en-US" sz="1900" b="1" dirty="0"/>
              <a:t>Construct a histogram to represent the data shown for the record high temperatures for each of the 50 states</a:t>
            </a:r>
            <a:r>
              <a:rPr lang="en-US" sz="1900" b="1" dirty="0" smtClean="0"/>
              <a:t>.</a:t>
            </a:r>
          </a:p>
          <a:p>
            <a:r>
              <a:rPr lang="en-US" sz="1900" b="1" dirty="0"/>
              <a:t>construct a frequency polygon.</a:t>
            </a:r>
          </a:p>
          <a:p>
            <a:endParaRPr lang="en-US" sz="1900" b="1" dirty="0"/>
          </a:p>
        </p:txBody>
      </p:sp>
      <p:pic>
        <p:nvPicPr>
          <p:cNvPr id="4" name="Picture 3"/>
          <p:cNvPicPr>
            <a:picLocks noChangeAspect="1"/>
          </p:cNvPicPr>
          <p:nvPr/>
        </p:nvPicPr>
        <p:blipFill>
          <a:blip r:embed="rId2"/>
          <a:stretch>
            <a:fillRect/>
          </a:stretch>
        </p:blipFill>
        <p:spPr>
          <a:xfrm>
            <a:off x="533400" y="3200033"/>
            <a:ext cx="7924800" cy="1660937"/>
          </a:xfrm>
          <a:prstGeom prst="rect">
            <a:avLst/>
          </a:prstGeom>
        </p:spPr>
      </p:pic>
    </p:spTree>
    <p:extLst>
      <p:ext uri="{BB962C8B-B14F-4D97-AF65-F5344CB8AC3E}">
        <p14:creationId xmlns:p14="http://schemas.microsoft.com/office/powerpoint/2010/main" val="610114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02 Answer</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a:p>
          <a:p>
            <a:endParaRPr lang="en-US" dirty="0" smtClean="0"/>
          </a:p>
          <a:p>
            <a:endParaRPr lang="en-US" dirty="0"/>
          </a:p>
          <a:p>
            <a:r>
              <a:rPr lang="en-US" b="1" dirty="0"/>
              <a:t>Round the answer up to the nearest whole number if there is a remainder</a:t>
            </a:r>
            <a:r>
              <a:rPr lang="en-US" b="1" dirty="0" smtClean="0"/>
              <a:t>:</a:t>
            </a:r>
          </a:p>
          <a:p>
            <a:r>
              <a:rPr lang="en-US" dirty="0">
                <a:latin typeface="Times-Roman"/>
              </a:rPr>
              <a:t>Subtract one unit from the lower limit of the second class to get the upper limit of the first class. Then add the width to each upper limit to get all the upper limits. </a:t>
            </a:r>
          </a:p>
          <a:p>
            <a:pPr marL="0" indent="0">
              <a:buNone/>
            </a:pPr>
            <a:r>
              <a:rPr lang="en-US" dirty="0" smtClean="0">
                <a:latin typeface="Times-Roman"/>
              </a:rPr>
              <a:t>		105 </a:t>
            </a:r>
            <a:r>
              <a:rPr lang="en-US" dirty="0">
                <a:latin typeface="Times-Roman"/>
              </a:rPr>
              <a:t>- 1 =</a:t>
            </a:r>
            <a:r>
              <a:rPr lang="en-US" dirty="0">
                <a:latin typeface="MathematicalPi-One"/>
              </a:rPr>
              <a:t> </a:t>
            </a:r>
            <a:r>
              <a:rPr lang="en-US" dirty="0">
                <a:latin typeface="Times-Roman"/>
              </a:rPr>
              <a:t>104</a:t>
            </a:r>
          </a:p>
          <a:p>
            <a:r>
              <a:rPr lang="en-US" dirty="0">
                <a:latin typeface="Times-Roman"/>
              </a:rPr>
              <a:t>The first class is 100–104, the second class is 105–109, etc.</a:t>
            </a:r>
            <a:endParaRPr lang="en-US" dirty="0"/>
          </a:p>
          <a:p>
            <a:endParaRPr lang="en-US" b="1"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14400" y="1783510"/>
            <a:ext cx="4338257" cy="343093"/>
          </a:xfrm>
          <a:prstGeom prst="rect">
            <a:avLst/>
          </a:prstGeom>
        </p:spPr>
      </p:pic>
      <p:pic>
        <p:nvPicPr>
          <p:cNvPr id="5" name="Picture 4"/>
          <p:cNvPicPr>
            <a:picLocks noChangeAspect="1"/>
          </p:cNvPicPr>
          <p:nvPr/>
        </p:nvPicPr>
        <p:blipFill>
          <a:blip r:embed="rId3"/>
          <a:stretch>
            <a:fillRect/>
          </a:stretch>
        </p:blipFill>
        <p:spPr>
          <a:xfrm>
            <a:off x="909636" y="2251549"/>
            <a:ext cx="2214563" cy="341061"/>
          </a:xfrm>
          <a:prstGeom prst="rect">
            <a:avLst/>
          </a:prstGeom>
        </p:spPr>
      </p:pic>
      <p:pic>
        <p:nvPicPr>
          <p:cNvPr id="6" name="Picture 5"/>
          <p:cNvPicPr>
            <a:picLocks noChangeAspect="1"/>
          </p:cNvPicPr>
          <p:nvPr/>
        </p:nvPicPr>
        <p:blipFill>
          <a:blip r:embed="rId4"/>
          <a:stretch>
            <a:fillRect/>
          </a:stretch>
        </p:blipFill>
        <p:spPr>
          <a:xfrm>
            <a:off x="904873" y="2614089"/>
            <a:ext cx="3228825" cy="629870"/>
          </a:xfrm>
          <a:prstGeom prst="rect">
            <a:avLst/>
          </a:prstGeom>
        </p:spPr>
      </p:pic>
      <p:pic>
        <p:nvPicPr>
          <p:cNvPr id="7" name="Picture 6"/>
          <p:cNvPicPr>
            <a:picLocks noChangeAspect="1"/>
          </p:cNvPicPr>
          <p:nvPr/>
        </p:nvPicPr>
        <p:blipFill>
          <a:blip r:embed="rId5"/>
          <a:stretch>
            <a:fillRect/>
          </a:stretch>
        </p:blipFill>
        <p:spPr>
          <a:xfrm>
            <a:off x="4476491" y="2839568"/>
            <a:ext cx="761878" cy="210553"/>
          </a:xfrm>
          <a:prstGeom prst="rect">
            <a:avLst/>
          </a:prstGeom>
        </p:spPr>
      </p:pic>
    </p:spTree>
    <p:extLst>
      <p:ext uri="{BB962C8B-B14F-4D97-AF65-F5344CB8AC3E}">
        <p14:creationId xmlns:p14="http://schemas.microsoft.com/office/powerpoint/2010/main" val="4212676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752600"/>
            <a:ext cx="8245474" cy="4038600"/>
          </a:xfrm>
          <a:prstGeom prst="rect">
            <a:avLst/>
          </a:prstGeom>
        </p:spPr>
      </p:pic>
      <p:sp>
        <p:nvSpPr>
          <p:cNvPr id="6" name="Title 5"/>
          <p:cNvSpPr>
            <a:spLocks noGrp="1"/>
          </p:cNvSpPr>
          <p:nvPr>
            <p:ph type="title"/>
          </p:nvPr>
        </p:nvSpPr>
        <p:spPr/>
        <p:txBody>
          <a:bodyPr/>
          <a:lstStyle/>
          <a:p>
            <a:r>
              <a:rPr lang="en-US" b="1" dirty="0"/>
              <a:t>G</a:t>
            </a:r>
            <a:r>
              <a:rPr lang="en-US" b="1" dirty="0" smtClean="0"/>
              <a:t>rouped </a:t>
            </a:r>
            <a:r>
              <a:rPr lang="en-US" b="1" dirty="0"/>
              <a:t>frequency distribution</a:t>
            </a:r>
            <a:endParaRPr lang="en-US" dirty="0"/>
          </a:p>
        </p:txBody>
      </p:sp>
    </p:spTree>
    <p:extLst>
      <p:ext uri="{BB962C8B-B14F-4D97-AF65-F5344CB8AC3E}">
        <p14:creationId xmlns:p14="http://schemas.microsoft.com/office/powerpoint/2010/main" val="204808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Construct a histogram</a:t>
            </a:r>
            <a:endParaRPr lang="en-US" dirty="0"/>
          </a:p>
        </p:txBody>
      </p:sp>
      <p:sp>
        <p:nvSpPr>
          <p:cNvPr id="2" name="Slide Number Placeholder 1"/>
          <p:cNvSpPr>
            <a:spLocks noGrp="1"/>
          </p:cNvSpPr>
          <p:nvPr>
            <p:ph type="sldNum" sz="quarter" idx="12"/>
          </p:nvPr>
        </p:nvSpPr>
        <p:spPr/>
        <p:txBody>
          <a:bodyPr/>
          <a:lstStyle/>
          <a:p>
            <a:fld id="{06391126-2E98-4676-9FEC-AC0AF7E04618}" type="slidenum">
              <a:rPr lang="en-US" smtClean="0"/>
              <a:t>23</a:t>
            </a:fld>
            <a:endParaRPr lang="en-US" dirty="0"/>
          </a:p>
        </p:txBody>
      </p:sp>
      <p:pic>
        <p:nvPicPr>
          <p:cNvPr id="3" name="Picture 2"/>
          <p:cNvPicPr>
            <a:picLocks noChangeAspect="1"/>
          </p:cNvPicPr>
          <p:nvPr/>
        </p:nvPicPr>
        <p:blipFill>
          <a:blip r:embed="rId2"/>
          <a:stretch>
            <a:fillRect/>
          </a:stretch>
        </p:blipFill>
        <p:spPr>
          <a:xfrm>
            <a:off x="304800" y="2057400"/>
            <a:ext cx="8495865" cy="3657600"/>
          </a:xfrm>
          <a:prstGeom prst="rect">
            <a:avLst/>
          </a:prstGeom>
        </p:spPr>
      </p:pic>
    </p:spTree>
    <p:extLst>
      <p:ext uri="{BB962C8B-B14F-4D97-AF65-F5344CB8AC3E}">
        <p14:creationId xmlns:p14="http://schemas.microsoft.com/office/powerpoint/2010/main" val="1199021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Frequency </a:t>
            </a:r>
            <a:r>
              <a:rPr lang="en-US" dirty="0" smtClean="0"/>
              <a:t>Polygon</a:t>
            </a:r>
            <a:endParaRPr lang="en-US" dirty="0"/>
          </a:p>
        </p:txBody>
      </p:sp>
      <p:sp>
        <p:nvSpPr>
          <p:cNvPr id="3" name="Content Placeholder 2"/>
          <p:cNvSpPr>
            <a:spLocks noGrp="1"/>
          </p:cNvSpPr>
          <p:nvPr>
            <p:ph idx="1"/>
          </p:nvPr>
        </p:nvSpPr>
        <p:spPr/>
        <p:txBody>
          <a:bodyPr>
            <a:normAutofit/>
          </a:bodyPr>
          <a:lstStyle/>
          <a:p>
            <a:r>
              <a:rPr lang="en-US" dirty="0" smtClean="0"/>
              <a:t>Another </a:t>
            </a:r>
            <a:r>
              <a:rPr lang="en-US" dirty="0"/>
              <a:t>way to represent the same data set is by using a frequency polygon.</a:t>
            </a:r>
          </a:p>
          <a:p>
            <a:r>
              <a:rPr lang="en-US" dirty="0"/>
              <a:t>The frequency polygon is a graph that displays the data by using lines that </a:t>
            </a:r>
            <a:r>
              <a:rPr lang="en-US" dirty="0" smtClean="0"/>
              <a:t>connect points </a:t>
            </a:r>
            <a:r>
              <a:rPr lang="en-US" dirty="0"/>
              <a:t>plotted for the frequencies at the midpoints of the classes. The frequencies </a:t>
            </a:r>
            <a:r>
              <a:rPr lang="en-US" dirty="0" smtClean="0"/>
              <a:t>are represented </a:t>
            </a:r>
            <a:r>
              <a:rPr lang="en-US" dirty="0"/>
              <a:t>by the heights of the points.</a:t>
            </a:r>
          </a:p>
        </p:txBody>
      </p:sp>
    </p:spTree>
    <p:extLst>
      <p:ext uri="{BB962C8B-B14F-4D97-AF65-F5344CB8AC3E}">
        <p14:creationId xmlns:p14="http://schemas.microsoft.com/office/powerpoint/2010/main" val="1051079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 Frequency Polygon</a:t>
            </a:r>
          </a:p>
        </p:txBody>
      </p:sp>
      <p:sp>
        <p:nvSpPr>
          <p:cNvPr id="3" name="Content Placeholder 2"/>
          <p:cNvSpPr>
            <a:spLocks noGrp="1"/>
          </p:cNvSpPr>
          <p:nvPr>
            <p:ph idx="1"/>
          </p:nvPr>
        </p:nvSpPr>
        <p:spPr/>
        <p:txBody>
          <a:bodyPr/>
          <a:lstStyle/>
          <a:p>
            <a:r>
              <a:rPr lang="en-US" dirty="0"/>
              <a:t>Find the midpoints of each class.</a:t>
            </a:r>
          </a:p>
          <a:p>
            <a:endParaRPr lang="en-US" dirty="0"/>
          </a:p>
        </p:txBody>
      </p:sp>
      <p:pic>
        <p:nvPicPr>
          <p:cNvPr id="4" name="Picture 3"/>
          <p:cNvPicPr>
            <a:picLocks noChangeAspect="1"/>
          </p:cNvPicPr>
          <p:nvPr/>
        </p:nvPicPr>
        <p:blipFill rotWithShape="1">
          <a:blip r:embed="rId2"/>
          <a:srcRect b="69254"/>
          <a:stretch/>
        </p:blipFill>
        <p:spPr>
          <a:xfrm>
            <a:off x="838200" y="2147802"/>
            <a:ext cx="5257800" cy="101662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42474842"/>
              </p:ext>
            </p:extLst>
          </p:nvPr>
        </p:nvGraphicFramePr>
        <p:xfrm>
          <a:off x="1524000" y="3376295"/>
          <a:ext cx="6096000" cy="2826068"/>
        </p:xfrm>
        <a:graphic>
          <a:graphicData uri="http://schemas.openxmlformats.org/drawingml/2006/table">
            <a:tbl>
              <a:tblPr>
                <a:tableStyleId>{5C22544A-7EE6-4342-B048-85BDC9FD1C3A}</a:tableStyleId>
              </a:tblPr>
              <a:tblGrid>
                <a:gridCol w="2533042"/>
                <a:gridCol w="1781479"/>
                <a:gridCol w="1781479"/>
              </a:tblGrid>
              <a:tr h="577367">
                <a:tc>
                  <a:txBody>
                    <a:bodyPr/>
                    <a:lstStyle/>
                    <a:p>
                      <a:pPr algn="ctr" fontAlgn="b"/>
                      <a:r>
                        <a:rPr lang="en-US" sz="1600" b="1" u="none" strike="noStrike" dirty="0">
                          <a:effectLst/>
                        </a:rPr>
                        <a:t>Class Boundaries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Mid Points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Frequency</a:t>
                      </a:r>
                      <a:endParaRPr lang="en-US" sz="1600" b="1" i="0" u="none" strike="noStrike" dirty="0">
                        <a:solidFill>
                          <a:srgbClr val="000000"/>
                        </a:solidFill>
                        <a:effectLst/>
                        <a:latin typeface="Calibri" panose="020F0502020204030204" pitchFamily="34" charset="0"/>
                      </a:endParaRPr>
                    </a:p>
                  </a:txBody>
                  <a:tcPr marL="9525" marR="9525" marT="9525" marB="0" anchor="ctr"/>
                </a:tc>
              </a:tr>
              <a:tr h="321243">
                <a:tc>
                  <a:txBody>
                    <a:bodyPr/>
                    <a:lstStyle/>
                    <a:p>
                      <a:pPr algn="ctr" fontAlgn="b"/>
                      <a:r>
                        <a:rPr lang="en-US" sz="1600" u="none" strike="noStrike" dirty="0">
                          <a:effectLst/>
                        </a:rPr>
                        <a:t>99.5-104.5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104.5-109.5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109.5-114.5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112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114.5-119.5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119.5-124.5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124.5-129.5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127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r>
              <a:tr h="321243">
                <a:tc>
                  <a:txBody>
                    <a:bodyPr/>
                    <a:lstStyle/>
                    <a:p>
                      <a:pPr algn="ctr" fontAlgn="b"/>
                      <a:r>
                        <a:rPr lang="en-US" sz="1600" u="none" strike="noStrike" dirty="0">
                          <a:effectLst/>
                        </a:rPr>
                        <a:t>129.5-134.5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132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245128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447800"/>
            <a:ext cx="7772400" cy="4636648"/>
          </a:xfrm>
          <a:prstGeom prst="rect">
            <a:avLst/>
          </a:prstGeom>
        </p:spPr>
      </p:pic>
      <p:sp>
        <p:nvSpPr>
          <p:cNvPr id="5" name="Title 4"/>
          <p:cNvSpPr>
            <a:spLocks noGrp="1"/>
          </p:cNvSpPr>
          <p:nvPr>
            <p:ph type="title"/>
          </p:nvPr>
        </p:nvSpPr>
        <p:spPr/>
        <p:txBody>
          <a:bodyPr/>
          <a:lstStyle/>
          <a:p>
            <a:r>
              <a:rPr lang="en-US" dirty="0"/>
              <a:t>Construct a Frequency Polygon</a:t>
            </a:r>
          </a:p>
        </p:txBody>
      </p:sp>
    </p:spTree>
    <p:extLst>
      <p:ext uri="{BB962C8B-B14F-4D97-AF65-F5344CB8AC3E}">
        <p14:creationId xmlns:p14="http://schemas.microsoft.com/office/powerpoint/2010/main" val="2887448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Ogive</a:t>
            </a:r>
            <a:endParaRPr lang="en-US" dirty="0"/>
          </a:p>
        </p:txBody>
      </p:sp>
      <p:sp>
        <p:nvSpPr>
          <p:cNvPr id="3" name="Content Placeholder 2"/>
          <p:cNvSpPr>
            <a:spLocks noGrp="1"/>
          </p:cNvSpPr>
          <p:nvPr>
            <p:ph idx="1"/>
          </p:nvPr>
        </p:nvSpPr>
        <p:spPr/>
        <p:txBody>
          <a:bodyPr/>
          <a:lstStyle/>
          <a:p>
            <a:r>
              <a:rPr lang="en-US" dirty="0"/>
              <a:t>The </a:t>
            </a:r>
            <a:r>
              <a:rPr lang="en-US" b="1" dirty="0" err="1"/>
              <a:t>ogive</a:t>
            </a:r>
            <a:r>
              <a:rPr lang="en-US" b="1" dirty="0"/>
              <a:t> </a:t>
            </a:r>
            <a:r>
              <a:rPr lang="en-US" dirty="0"/>
              <a:t>is a graph that represents the cumulative frequencies for the classes in </a:t>
            </a:r>
            <a:r>
              <a:rPr lang="en-US" dirty="0" smtClean="0"/>
              <a:t>a frequency </a:t>
            </a:r>
            <a:r>
              <a:rPr lang="en-US" dirty="0"/>
              <a:t>distribution.</a:t>
            </a:r>
          </a:p>
        </p:txBody>
      </p:sp>
    </p:spTree>
    <p:extLst>
      <p:ext uri="{BB962C8B-B14F-4D97-AF65-F5344CB8AC3E}">
        <p14:creationId xmlns:p14="http://schemas.microsoft.com/office/powerpoint/2010/main" val="1041775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391126-2E98-4676-9FEC-AC0AF7E04618}" type="slidenum">
              <a:rPr lang="en-US" smtClean="0"/>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93963438"/>
              </p:ext>
            </p:extLst>
          </p:nvPr>
        </p:nvGraphicFramePr>
        <p:xfrm>
          <a:off x="685800" y="1219200"/>
          <a:ext cx="8000999" cy="4571999"/>
        </p:xfrm>
        <a:graphic>
          <a:graphicData uri="http://schemas.openxmlformats.org/drawingml/2006/table">
            <a:tbl>
              <a:tblPr>
                <a:tableStyleId>{5C22544A-7EE6-4342-B048-85BDC9FD1C3A}</a:tableStyleId>
              </a:tblPr>
              <a:tblGrid>
                <a:gridCol w="1222674"/>
                <a:gridCol w="1072515"/>
                <a:gridCol w="1158322"/>
                <a:gridCol w="2230844"/>
                <a:gridCol w="2316644"/>
              </a:tblGrid>
              <a:tr h="755324">
                <a:tc>
                  <a:txBody>
                    <a:bodyPr/>
                    <a:lstStyle/>
                    <a:p>
                      <a:pPr algn="ctr" fontAlgn="b"/>
                      <a:r>
                        <a:rPr lang="en-US" sz="1800" b="1" u="none" strike="noStrike" dirty="0">
                          <a:effectLst/>
                        </a:rPr>
                        <a:t>Class Boundaries </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u="none" strike="noStrike">
                          <a:effectLst/>
                        </a:rPr>
                        <a:t>Mid Points</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800" b="1" u="none" strike="noStrike">
                          <a:effectLst/>
                        </a:rPr>
                        <a:t>Frequency</a:t>
                      </a:r>
                      <a:endParaRPr lang="en-US"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1" u="none" strike="noStrike">
                          <a:effectLst/>
                        </a:rPr>
                        <a:t>Less Than Cumulative Frequency</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u="none" strike="noStrike">
                          <a:effectLst/>
                        </a:rPr>
                        <a:t>MoreThan Cumulative Frequency</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97</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8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b="1" u="none" strike="noStrike">
                          <a:effectLst/>
                        </a:rPr>
                        <a:t>0</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50</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99.5-104.5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102</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2</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48</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104.5-109.5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107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8</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10</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40</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109.5-114.5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112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18</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28</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22</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114.5-119.5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117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13</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41</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9</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119.5-124.5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122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48</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2</a:t>
                      </a:r>
                      <a:endParaRPr lang="en-US" sz="1800" b="1" i="0" u="none" strike="noStrike">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124.5-129.5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127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49</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tc>
              </a:tr>
              <a:tr h="424075">
                <a:tc>
                  <a:txBody>
                    <a:bodyPr/>
                    <a:lstStyle/>
                    <a:p>
                      <a:pPr algn="l" fontAlgn="b"/>
                      <a:r>
                        <a:rPr lang="en-US" sz="1800" b="1" u="none" strike="noStrike">
                          <a:effectLst/>
                        </a:rPr>
                        <a:t>129.5-134.5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132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50</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0</a:t>
                      </a:r>
                      <a:endParaRPr lang="en-US" sz="1800" b="1" i="0" u="none" strike="noStrike" dirty="0">
                        <a:solidFill>
                          <a:srgbClr val="000000"/>
                        </a:solidFill>
                        <a:effectLst/>
                        <a:latin typeface="Calibri" panose="020F0502020204030204" pitchFamily="34" charset="0"/>
                      </a:endParaRPr>
                    </a:p>
                  </a:txBody>
                  <a:tcPr marL="9525" marR="9525" marT="9525" marB="0" anchor="b"/>
                </a:tc>
              </a:tr>
              <a:tr h="424075">
                <a:tc>
                  <a:txBody>
                    <a:bodyPr/>
                    <a:lstStyle/>
                    <a:p>
                      <a:pPr algn="l" fontAlgn="b"/>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137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50</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0</a:t>
                      </a:r>
                      <a:endParaRPr lang="en-US" sz="18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54839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391126-2E98-4676-9FEC-AC0AF7E04618}" type="slidenum">
              <a:rPr lang="en-US" smtClean="0"/>
              <a:t>29</a:t>
            </a:fld>
            <a:endParaRPr lang="en-US" dirty="0"/>
          </a:p>
        </p:txBody>
      </p:sp>
      <p:graphicFrame>
        <p:nvGraphicFramePr>
          <p:cNvPr id="3" name="Chart 2"/>
          <p:cNvGraphicFramePr>
            <a:graphicFrameLocks/>
          </p:cNvGraphicFramePr>
          <p:nvPr>
            <p:extLst>
              <p:ext uri="{D42A27DB-BD31-4B8C-83A1-F6EECF244321}">
                <p14:modId xmlns:p14="http://schemas.microsoft.com/office/powerpoint/2010/main" val="2082250656"/>
              </p:ext>
            </p:extLst>
          </p:nvPr>
        </p:nvGraphicFramePr>
        <p:xfrm>
          <a:off x="914400" y="762000"/>
          <a:ext cx="72390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3110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RAW </a:t>
            </a:r>
            <a:r>
              <a:rPr lang="en-US" dirty="0" smtClean="0"/>
              <a:t>DATA</a:t>
            </a:r>
            <a:endParaRPr lang="en-US" dirty="0"/>
          </a:p>
        </p:txBody>
      </p:sp>
      <p:sp>
        <p:nvSpPr>
          <p:cNvPr id="3" name="Content Placeholder 2"/>
          <p:cNvSpPr>
            <a:spLocks noGrp="1"/>
          </p:cNvSpPr>
          <p:nvPr>
            <p:ph idx="1"/>
          </p:nvPr>
        </p:nvSpPr>
        <p:spPr/>
        <p:txBody>
          <a:bodyPr/>
          <a:lstStyle/>
          <a:p>
            <a:r>
              <a:rPr lang="en-US" dirty="0" smtClean="0"/>
              <a:t>Raw </a:t>
            </a:r>
            <a:r>
              <a:rPr lang="en-US" dirty="0"/>
              <a:t>data are collected data that have not been organized numerically. </a:t>
            </a:r>
            <a:endParaRPr lang="en-US" dirty="0" smtClean="0"/>
          </a:p>
          <a:p>
            <a:r>
              <a:rPr lang="en-US" dirty="0" smtClean="0"/>
              <a:t>An </a:t>
            </a:r>
            <a:r>
              <a:rPr lang="en-US" dirty="0"/>
              <a:t>example is the set </a:t>
            </a:r>
            <a:r>
              <a:rPr lang="en-US" dirty="0" smtClean="0"/>
              <a:t>of heights </a:t>
            </a:r>
            <a:r>
              <a:rPr lang="en-US" dirty="0"/>
              <a:t>of 100 male students obtained from an alphabetical listing of university records.</a:t>
            </a:r>
          </a:p>
        </p:txBody>
      </p:sp>
      <p:sp>
        <p:nvSpPr>
          <p:cNvPr id="4" name="Slide Number Placeholder 3"/>
          <p:cNvSpPr>
            <a:spLocks noGrp="1"/>
          </p:cNvSpPr>
          <p:nvPr>
            <p:ph type="sldNum" sz="quarter" idx="12"/>
          </p:nvPr>
        </p:nvSpPr>
        <p:spPr/>
        <p:txBody>
          <a:bodyPr/>
          <a:lstStyle/>
          <a:p>
            <a:fld id="{06391126-2E98-4676-9FEC-AC0AF7E04618}" type="slidenum">
              <a:rPr lang="en-US" smtClean="0"/>
              <a:t>3</a:t>
            </a:fld>
            <a:endParaRPr lang="en-US" dirty="0"/>
          </a:p>
        </p:txBody>
      </p:sp>
    </p:spTree>
    <p:extLst>
      <p:ext uri="{BB962C8B-B14F-4D97-AF65-F5344CB8AC3E}">
        <p14:creationId xmlns:p14="http://schemas.microsoft.com/office/powerpoint/2010/main" val="90205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28841" y="2270706"/>
            <a:ext cx="4188458" cy="3107029"/>
          </a:xfrm>
          <a:prstGeom prst="rect">
            <a:avLst/>
          </a:prstGeom>
        </p:spPr>
      </p:pic>
      <p:sp>
        <p:nvSpPr>
          <p:cNvPr id="3" name="Content Placeholder 2"/>
          <p:cNvSpPr>
            <a:spLocks noGrp="1"/>
          </p:cNvSpPr>
          <p:nvPr>
            <p:ph idx="1"/>
          </p:nvPr>
        </p:nvSpPr>
        <p:spPr>
          <a:xfrm>
            <a:off x="251139" y="1934245"/>
            <a:ext cx="8866160" cy="4066505"/>
          </a:xfrm>
        </p:spPr>
        <p:txBody>
          <a:bodyPr>
            <a:normAutofit fontScale="47500" lnSpcReduction="20000"/>
          </a:bodyPr>
          <a:lstStyle/>
          <a:p>
            <a:pPr marL="0" indent="0">
              <a:buNone/>
            </a:pPr>
            <a:r>
              <a:rPr lang="en-US" dirty="0"/>
              <a:t>Table </a:t>
            </a:r>
            <a:r>
              <a:rPr lang="en-US" dirty="0" smtClean="0"/>
              <a:t>shows </a:t>
            </a:r>
            <a:r>
              <a:rPr lang="en-US" dirty="0"/>
              <a:t>a frequency distribution of the weekly wages of 65 employees at the P&amp;R</a:t>
            </a:r>
          </a:p>
          <a:p>
            <a:pPr marL="0" indent="0">
              <a:buNone/>
            </a:pPr>
            <a:r>
              <a:rPr lang="en-US" dirty="0"/>
              <a:t>Company. With reference to this table, determine</a:t>
            </a:r>
            <a:r>
              <a:rPr lang="en-US" dirty="0" smtClean="0"/>
              <a:t>:</a:t>
            </a:r>
          </a:p>
          <a:p>
            <a:pPr marL="0" indent="0">
              <a:buNone/>
            </a:pPr>
            <a:endParaRPr lang="en-US" dirty="0"/>
          </a:p>
          <a:p>
            <a:pPr marL="0" indent="0">
              <a:buNone/>
            </a:pPr>
            <a:r>
              <a:rPr lang="en-US" dirty="0"/>
              <a:t>(a) The lower limit of the sixth class.</a:t>
            </a:r>
          </a:p>
          <a:p>
            <a:pPr marL="0" indent="0">
              <a:buNone/>
            </a:pPr>
            <a:r>
              <a:rPr lang="en-US" dirty="0"/>
              <a:t>(b) The upper limit of the fourth class.</a:t>
            </a:r>
          </a:p>
          <a:p>
            <a:pPr marL="0" indent="0">
              <a:buNone/>
            </a:pPr>
            <a:r>
              <a:rPr lang="en-US" dirty="0"/>
              <a:t>(c) The class mark (or class midpoint) of the third class.</a:t>
            </a:r>
          </a:p>
          <a:p>
            <a:pPr marL="0" indent="0">
              <a:buNone/>
            </a:pPr>
            <a:r>
              <a:rPr lang="en-US" dirty="0"/>
              <a:t>(d) The class boundaries of the fifth class.</a:t>
            </a:r>
          </a:p>
          <a:p>
            <a:pPr marL="0" indent="0">
              <a:buNone/>
            </a:pPr>
            <a:r>
              <a:rPr lang="en-US" dirty="0"/>
              <a:t>(e) The size of the fifth-class interval.</a:t>
            </a:r>
          </a:p>
          <a:p>
            <a:pPr marL="0" indent="0">
              <a:buNone/>
            </a:pPr>
            <a:r>
              <a:rPr lang="en-US" dirty="0"/>
              <a:t>( f ) The frequency of the third class.</a:t>
            </a:r>
          </a:p>
          <a:p>
            <a:pPr marL="0" indent="0">
              <a:buNone/>
            </a:pPr>
            <a:r>
              <a:rPr lang="en-US" dirty="0"/>
              <a:t>(g) The relative frequency of the third class.</a:t>
            </a:r>
          </a:p>
          <a:p>
            <a:pPr marL="0" indent="0">
              <a:buNone/>
            </a:pPr>
            <a:r>
              <a:rPr lang="en-US" dirty="0"/>
              <a:t>(h) The class interval having the largest frequency. </a:t>
            </a:r>
            <a:endParaRPr lang="en-US" dirty="0" smtClean="0"/>
          </a:p>
          <a:p>
            <a:pPr marL="0" indent="0">
              <a:buNone/>
            </a:pPr>
            <a:r>
              <a:rPr lang="en-US" dirty="0" smtClean="0"/>
              <a:t>This </a:t>
            </a:r>
            <a:r>
              <a:rPr lang="en-US" dirty="0"/>
              <a:t>is sometimes called the modal class</a:t>
            </a:r>
          </a:p>
          <a:p>
            <a:pPr marL="0" indent="0">
              <a:buNone/>
            </a:pPr>
            <a:r>
              <a:rPr lang="en-US" dirty="0"/>
              <a:t>interval; its frequency is then called the modal class frequency</a:t>
            </a:r>
            <a:r>
              <a:rPr lang="en-US" dirty="0" smtClean="0"/>
              <a:t>.</a:t>
            </a:r>
          </a:p>
          <a:p>
            <a:pPr marL="0" indent="0">
              <a:buNone/>
            </a:pPr>
            <a:r>
              <a:rPr lang="en-US" dirty="0"/>
              <a:t>(</a:t>
            </a:r>
            <a:r>
              <a:rPr lang="en-US" dirty="0" err="1"/>
              <a:t>i</a:t>
            </a:r>
            <a:r>
              <a:rPr lang="en-US" dirty="0"/>
              <a:t>) The percentage of employees earning less than $280.00 per week.</a:t>
            </a:r>
          </a:p>
          <a:p>
            <a:pPr marL="0" indent="0">
              <a:buNone/>
            </a:pPr>
            <a:r>
              <a:rPr lang="en-US" dirty="0"/>
              <a:t>( j) The percentage of employees earning less than $300.00 per week but at least $</a:t>
            </a:r>
            <a:r>
              <a:rPr lang="en-US" dirty="0" smtClean="0"/>
              <a:t>260.00 per </a:t>
            </a:r>
            <a:r>
              <a:rPr lang="en-US" dirty="0"/>
              <a:t>week.</a:t>
            </a:r>
          </a:p>
        </p:txBody>
      </p:sp>
      <p:sp>
        <p:nvSpPr>
          <p:cNvPr id="5" name="Title 4"/>
          <p:cNvSpPr>
            <a:spLocks noGrp="1"/>
          </p:cNvSpPr>
          <p:nvPr>
            <p:ph type="title"/>
          </p:nvPr>
        </p:nvSpPr>
        <p:spPr/>
        <p:txBody>
          <a:bodyPr/>
          <a:lstStyle/>
          <a:p>
            <a:r>
              <a:rPr lang="en-US" dirty="0"/>
              <a:t>Exercises 01</a:t>
            </a:r>
          </a:p>
        </p:txBody>
      </p:sp>
    </p:spTree>
    <p:extLst>
      <p:ext uri="{BB962C8B-B14F-4D97-AF65-F5344CB8AC3E}">
        <p14:creationId xmlns:p14="http://schemas.microsoft.com/office/powerpoint/2010/main" val="14733285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57200"/>
            <a:ext cx="8229600" cy="1143000"/>
          </a:xfrm>
        </p:spPr>
        <p:txBody>
          <a:bodyPr>
            <a:normAutofit/>
          </a:bodyPr>
          <a:lstStyle/>
          <a:p>
            <a:r>
              <a:rPr lang="en-US" dirty="0" smtClean="0"/>
              <a:t>Exercises 02</a:t>
            </a:r>
            <a:endParaRPr lang="en-US" dirty="0"/>
          </a:p>
        </p:txBody>
      </p:sp>
      <p:sp>
        <p:nvSpPr>
          <p:cNvPr id="6" name="Content Placeholder 5"/>
          <p:cNvSpPr>
            <a:spLocks noGrp="1"/>
          </p:cNvSpPr>
          <p:nvPr>
            <p:ph idx="1"/>
          </p:nvPr>
        </p:nvSpPr>
        <p:spPr>
          <a:xfrm>
            <a:off x="457200" y="1600200"/>
            <a:ext cx="8229600" cy="4953000"/>
          </a:xfrm>
        </p:spPr>
        <p:txBody>
          <a:bodyPr>
            <a:normAutofit lnSpcReduction="10000"/>
          </a:bodyPr>
          <a:lstStyle/>
          <a:p>
            <a:pPr algn="just"/>
            <a:r>
              <a:rPr lang="en-US" sz="2000" b="1" dirty="0" smtClean="0"/>
              <a:t>Prof </a:t>
            </a:r>
            <a:r>
              <a:rPr lang="en-US" sz="2000" b="1" dirty="0" err="1" smtClean="0"/>
              <a:t>Munidewa</a:t>
            </a:r>
            <a:r>
              <a:rPr lang="en-US" sz="2000" b="1" dirty="0" smtClean="0"/>
              <a:t> is the head of Department of Statics and wishes to determine the amount of studying hours of students do. He selects a random sample of 30 students and determines the number of hours each students studies per week. </a:t>
            </a:r>
          </a:p>
          <a:p>
            <a:pPr algn="just"/>
            <a:endParaRPr lang="en-US" sz="2000" b="1" dirty="0" smtClean="0"/>
          </a:p>
          <a:p>
            <a:endParaRPr lang="en-US" sz="1800" b="1" dirty="0"/>
          </a:p>
          <a:p>
            <a:endParaRPr lang="en-US" sz="1800" b="1" dirty="0" smtClean="0"/>
          </a:p>
          <a:p>
            <a:endParaRPr lang="en-US" sz="1800" b="1" dirty="0"/>
          </a:p>
          <a:p>
            <a:endParaRPr lang="en-US" sz="1800" b="1" dirty="0" smtClean="0"/>
          </a:p>
          <a:p>
            <a:endParaRPr lang="en-US" sz="1800" b="1" dirty="0" smtClean="0"/>
          </a:p>
          <a:p>
            <a:r>
              <a:rPr lang="en-US" altLang="en-US" sz="1800" b="1" dirty="0">
                <a:latin typeface="Arial" panose="020B0604020202020204" pitchFamily="34" charset="0"/>
              </a:rPr>
              <a:t>Construct a frequency and relative frequency distribution</a:t>
            </a:r>
            <a:r>
              <a:rPr lang="en-US" altLang="en-US" sz="1800" b="1" dirty="0" smtClean="0">
                <a:latin typeface="Arial" panose="020B0604020202020204" pitchFamily="34" charset="0"/>
              </a:rPr>
              <a:t>.(Starting class 10.3-15.2, Class width 5)</a:t>
            </a:r>
          </a:p>
          <a:p>
            <a:r>
              <a:rPr lang="en-US" altLang="en-US" sz="1800" b="1" dirty="0" smtClean="0">
                <a:latin typeface="Arial" panose="020B0604020202020204" pitchFamily="34" charset="0"/>
              </a:rPr>
              <a:t>Draw a Histogram and Frequency Polygon </a:t>
            </a:r>
            <a:endParaRPr lang="en-US" altLang="en-US" sz="1800" b="1" dirty="0">
              <a:latin typeface="Arial" panose="020B0604020202020204" pitchFamily="34" charset="0"/>
            </a:endParaRPr>
          </a:p>
          <a:p>
            <a:r>
              <a:rPr lang="en-US" altLang="en-US" sz="1800" b="1" dirty="0">
                <a:latin typeface="Arial" panose="020B0604020202020204" pitchFamily="34" charset="0"/>
              </a:rPr>
              <a:t>Construct a </a:t>
            </a:r>
            <a:r>
              <a:rPr lang="en-US" altLang="en-US" sz="1800" b="1" dirty="0" smtClean="0">
                <a:latin typeface="Arial" panose="020B0604020202020204" pitchFamily="34" charset="0"/>
              </a:rPr>
              <a:t>Cumulative relative </a:t>
            </a:r>
            <a:r>
              <a:rPr lang="en-US" altLang="en-US" sz="1800" b="1" dirty="0">
                <a:latin typeface="Arial" panose="020B0604020202020204" pitchFamily="34" charset="0"/>
              </a:rPr>
              <a:t>frequency distribution.</a:t>
            </a:r>
          </a:p>
          <a:p>
            <a:r>
              <a:rPr lang="en-US" sz="1800" b="1" dirty="0">
                <a:latin typeface="Arial" panose="020B0604020202020204" pitchFamily="34" charset="0"/>
              </a:rPr>
              <a:t>Draw Less than and more than </a:t>
            </a:r>
            <a:r>
              <a:rPr lang="en-US" altLang="en-US" sz="1800" b="1" dirty="0">
                <a:latin typeface="Arial" panose="020B0604020202020204" pitchFamily="34" charset="0"/>
              </a:rPr>
              <a:t>Cumulative relative frequency </a:t>
            </a:r>
            <a:r>
              <a:rPr lang="en-US" altLang="en-US" sz="1800" b="1" dirty="0" smtClean="0">
                <a:latin typeface="Arial" panose="020B0604020202020204" pitchFamily="34" charset="0"/>
              </a:rPr>
              <a:t>distribution Curves(Ogive)</a:t>
            </a:r>
            <a:endParaRPr lang="en-US" sz="1800" b="1" dirty="0"/>
          </a:p>
          <a:p>
            <a:endParaRPr lang="en-US" sz="1800" b="1" dirty="0" smtClean="0"/>
          </a:p>
          <a:p>
            <a:endParaRPr lang="en-US" sz="1800" b="1"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62697963"/>
              </p:ext>
            </p:extLst>
          </p:nvPr>
        </p:nvGraphicFramePr>
        <p:xfrm>
          <a:off x="876300" y="2971800"/>
          <a:ext cx="7391400" cy="1219200"/>
        </p:xfrm>
        <a:graphic>
          <a:graphicData uri="http://schemas.openxmlformats.org/drawingml/2006/table">
            <a:tbl>
              <a:tblPr>
                <a:tableStyleId>{5C22544A-7EE6-4342-B048-85BDC9FD1C3A}</a:tableStyleId>
              </a:tblPr>
              <a:tblGrid>
                <a:gridCol w="739140"/>
                <a:gridCol w="739140"/>
                <a:gridCol w="739140"/>
                <a:gridCol w="739140"/>
                <a:gridCol w="739140"/>
                <a:gridCol w="739140"/>
                <a:gridCol w="739140"/>
                <a:gridCol w="739140"/>
                <a:gridCol w="739140"/>
                <a:gridCol w="739140"/>
              </a:tblGrid>
              <a:tr h="406400">
                <a:tc>
                  <a:txBody>
                    <a:bodyPr/>
                    <a:lstStyle/>
                    <a:p>
                      <a:pPr algn="r" fontAlgn="b"/>
                      <a:r>
                        <a:rPr lang="en-US" sz="2000" b="1" u="none" strike="noStrike" dirty="0">
                          <a:solidFill>
                            <a:schemeClr val="tx2">
                              <a:lumMod val="75000"/>
                            </a:schemeClr>
                          </a:solidFill>
                          <a:effectLst/>
                        </a:rPr>
                        <a:t>15.0</a:t>
                      </a:r>
                      <a:endParaRPr lang="en-US" sz="20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23.7</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19.7</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tx2">
                              <a:lumMod val="75000"/>
                            </a:schemeClr>
                          </a:solidFill>
                          <a:effectLst/>
                        </a:rPr>
                        <a:t>15.4</a:t>
                      </a:r>
                      <a:endParaRPr lang="en-US" sz="20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18.3</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23.0</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14.2</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20.8</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13.5</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20.7</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r>
              <a:tr h="406400">
                <a:tc>
                  <a:txBody>
                    <a:bodyPr/>
                    <a:lstStyle/>
                    <a:p>
                      <a:pPr algn="r" fontAlgn="b"/>
                      <a:r>
                        <a:rPr lang="en-US" sz="2000" b="1" u="none" strike="noStrike">
                          <a:solidFill>
                            <a:schemeClr val="tx2">
                              <a:lumMod val="75000"/>
                            </a:schemeClr>
                          </a:solidFill>
                          <a:effectLst/>
                        </a:rPr>
                        <a:t>17.4</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18.6</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12.9</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20.3</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13.7</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21.4</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18.3</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29.8</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17.1</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18.9</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r>
              <a:tr h="406400">
                <a:tc>
                  <a:txBody>
                    <a:bodyPr/>
                    <a:lstStyle/>
                    <a:p>
                      <a:pPr algn="r" fontAlgn="b"/>
                      <a:r>
                        <a:rPr lang="en-US" sz="2000" b="1" u="none" strike="noStrike" dirty="0">
                          <a:solidFill>
                            <a:schemeClr val="tx2">
                              <a:lumMod val="75000"/>
                            </a:schemeClr>
                          </a:solidFill>
                          <a:effectLst/>
                        </a:rPr>
                        <a:t>10.3</a:t>
                      </a:r>
                      <a:endParaRPr lang="en-US" sz="2000" b="1"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26.1</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15.7</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14.0</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17.8</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33.8</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23.2</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12.9</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tx2">
                              <a:lumMod val="75000"/>
                            </a:schemeClr>
                          </a:solidFill>
                          <a:effectLst/>
                        </a:rPr>
                        <a:t>27.1</a:t>
                      </a:r>
                      <a:endParaRPr lang="en-US" sz="2000" b="1" i="0" u="none" strike="noStrike">
                        <a:solidFill>
                          <a:schemeClr val="tx2">
                            <a:lumMod val="75000"/>
                          </a:schemeClr>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tx2">
                              <a:lumMod val="75000"/>
                            </a:schemeClr>
                          </a:solidFill>
                          <a:effectLst/>
                        </a:rPr>
                        <a:t>16.6</a:t>
                      </a:r>
                      <a:endParaRPr lang="en-US" sz="2000" b="1" i="0" u="none" strike="noStrike" dirty="0">
                        <a:solidFill>
                          <a:schemeClr val="tx2">
                            <a:lumMod val="75000"/>
                          </a:schemeClr>
                        </a:solidFill>
                        <a:effectLst/>
                        <a:latin typeface="Calibri" panose="020F0502020204030204" pitchFamily="34" charset="0"/>
                      </a:endParaRPr>
                    </a:p>
                  </a:txBody>
                  <a:tcPr marL="9525" marR="9525" marT="9525" marB="0" anchor="b"/>
                </a:tc>
              </a:tr>
            </a:tbl>
          </a:graphicData>
        </a:graphic>
      </p:graphicFrame>
      <p:sp>
        <p:nvSpPr>
          <p:cNvPr id="3" name="Slide Number Placeholder 2"/>
          <p:cNvSpPr>
            <a:spLocks noGrp="1"/>
          </p:cNvSpPr>
          <p:nvPr>
            <p:ph type="sldNum" sz="quarter" idx="12"/>
          </p:nvPr>
        </p:nvSpPr>
        <p:spPr/>
        <p:txBody>
          <a:bodyPr/>
          <a:lstStyle/>
          <a:p>
            <a:fld id="{06391126-2E98-4676-9FEC-AC0AF7E04618}" type="slidenum">
              <a:rPr lang="en-US" smtClean="0"/>
              <a:t>31</a:t>
            </a:fld>
            <a:endParaRPr lang="en-US" dirty="0"/>
          </a:p>
        </p:txBody>
      </p:sp>
    </p:spTree>
    <p:extLst>
      <p:ext uri="{BB962C8B-B14F-4D97-AF65-F5344CB8AC3E}">
        <p14:creationId xmlns:p14="http://schemas.microsoft.com/office/powerpoint/2010/main" val="4231518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391126-2E98-4676-9FEC-AC0AF7E04618}" type="slidenum">
              <a:rPr lang="en-US" smtClean="0"/>
              <a:t>32</a:t>
            </a:fld>
            <a:endParaRPr lang="en-US" dirty="0"/>
          </a:p>
        </p:txBody>
      </p:sp>
    </p:spTree>
    <p:extLst>
      <p:ext uri="{BB962C8B-B14F-4D97-AF65-F5344CB8AC3E}">
        <p14:creationId xmlns:p14="http://schemas.microsoft.com/office/powerpoint/2010/main" val="420393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t>
            </a:r>
            <a:r>
              <a:rPr lang="en-US" dirty="0"/>
              <a:t>array is an arrangement of raw numerical data in </a:t>
            </a:r>
            <a:r>
              <a:rPr lang="en-US" dirty="0">
                <a:solidFill>
                  <a:srgbClr val="FF0000"/>
                </a:solidFill>
              </a:rPr>
              <a:t>ascending</a:t>
            </a:r>
            <a:r>
              <a:rPr lang="en-US" dirty="0"/>
              <a:t> or </a:t>
            </a:r>
            <a:r>
              <a:rPr lang="en-US" dirty="0">
                <a:solidFill>
                  <a:srgbClr val="FF0000"/>
                </a:solidFill>
              </a:rPr>
              <a:t>descending</a:t>
            </a:r>
            <a:r>
              <a:rPr lang="en-US" dirty="0"/>
              <a:t> order of magnitude</a:t>
            </a:r>
            <a:r>
              <a:rPr lang="en-US" dirty="0" smtClean="0"/>
              <a:t>.</a:t>
            </a:r>
          </a:p>
          <a:p>
            <a:endParaRPr lang="en-US" dirty="0" smtClean="0"/>
          </a:p>
          <a:p>
            <a:pPr marL="0" indent="0">
              <a:buNone/>
            </a:pPr>
            <a:r>
              <a:rPr lang="en-US" dirty="0" err="1" smtClean="0"/>
              <a:t>Eg</a:t>
            </a:r>
            <a:r>
              <a:rPr lang="en-US" dirty="0" smtClean="0"/>
              <a:t>.</a:t>
            </a:r>
          </a:p>
          <a:p>
            <a:pPr marL="0" indent="0">
              <a:buNone/>
            </a:pPr>
            <a:endParaRPr lang="en-US" dirty="0" smtClean="0"/>
          </a:p>
          <a:p>
            <a:pPr marL="0" indent="0">
              <a:buNone/>
            </a:pPr>
            <a:r>
              <a:rPr lang="en-US" dirty="0" smtClean="0"/>
              <a:t>Arrange </a:t>
            </a:r>
            <a:r>
              <a:rPr lang="en-US" dirty="0"/>
              <a:t>the numbers 17, 45, 38, 27, 6, 48, 11, 57, 34, and 22 in an array.</a:t>
            </a:r>
          </a:p>
          <a:p>
            <a:pPr marL="0" indent="0">
              <a:buNone/>
            </a:pPr>
            <a:endParaRPr lang="en-US" dirty="0" smtClean="0"/>
          </a:p>
          <a:p>
            <a:pPr marL="0" indent="0">
              <a:buNone/>
            </a:pPr>
            <a:r>
              <a:rPr lang="en-US" sz="1725" dirty="0">
                <a:solidFill>
                  <a:srgbClr val="0070C0"/>
                </a:solidFill>
              </a:rPr>
              <a:t>SOLUTION</a:t>
            </a:r>
          </a:p>
          <a:p>
            <a:pPr marL="685800" lvl="1" indent="-385763">
              <a:buAutoNum type="alphaLcParenBoth"/>
            </a:pPr>
            <a:r>
              <a:rPr lang="en-US" dirty="0" smtClean="0">
                <a:solidFill>
                  <a:srgbClr val="0070C0"/>
                </a:solidFill>
              </a:rPr>
              <a:t>In </a:t>
            </a:r>
            <a:r>
              <a:rPr lang="en-US" dirty="0">
                <a:solidFill>
                  <a:srgbClr val="0070C0"/>
                </a:solidFill>
              </a:rPr>
              <a:t>ascending order of magnitude, the array is: 6, 11, 17, 22, 27, 34, 38, 45, 48, 57. </a:t>
            </a:r>
            <a:endParaRPr lang="en-US" dirty="0" smtClean="0">
              <a:solidFill>
                <a:srgbClr val="0070C0"/>
              </a:solidFill>
            </a:endParaRPr>
          </a:p>
          <a:p>
            <a:pPr marL="685800" lvl="1" indent="-385763">
              <a:buAutoNum type="alphaLcParenBoth"/>
            </a:pPr>
            <a:r>
              <a:rPr lang="en-US" dirty="0" smtClean="0">
                <a:solidFill>
                  <a:srgbClr val="0070C0"/>
                </a:solidFill>
              </a:rPr>
              <a:t>In </a:t>
            </a:r>
            <a:r>
              <a:rPr lang="en-US" dirty="0">
                <a:solidFill>
                  <a:srgbClr val="0070C0"/>
                </a:solidFill>
              </a:rPr>
              <a:t>descending order </a:t>
            </a:r>
            <a:r>
              <a:rPr lang="en-US" dirty="0" smtClean="0">
                <a:solidFill>
                  <a:srgbClr val="0070C0"/>
                </a:solidFill>
              </a:rPr>
              <a:t>of magnitude</a:t>
            </a:r>
            <a:r>
              <a:rPr lang="en-US" dirty="0">
                <a:solidFill>
                  <a:srgbClr val="0070C0"/>
                </a:solidFill>
              </a:rPr>
              <a:t>, the array is: 57, 48, 45, 38, 34, 27, 22, 17, 11, 6</a:t>
            </a:r>
            <a:r>
              <a:rPr lang="en-US" dirty="0" smtClean="0">
                <a:solidFill>
                  <a:srgbClr val="0070C0"/>
                </a:solidFill>
              </a:rPr>
              <a:t>.</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06391126-2E98-4676-9FEC-AC0AF7E04618}" type="slidenum">
              <a:rPr lang="en-US" smtClean="0"/>
              <a:t>4</a:t>
            </a:fld>
            <a:endParaRPr lang="en-US" dirty="0"/>
          </a:p>
        </p:txBody>
      </p:sp>
    </p:spTree>
    <p:extLst>
      <p:ext uri="{BB962C8B-B14F-4D97-AF65-F5344CB8AC3E}">
        <p14:creationId xmlns:p14="http://schemas.microsoft.com/office/powerpoint/2010/main" val="2247965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a:t>
            </a:r>
            <a:endParaRPr lang="en-US" dirty="0"/>
          </a:p>
        </p:txBody>
      </p:sp>
      <p:sp>
        <p:nvSpPr>
          <p:cNvPr id="3" name="Content Placeholder 2"/>
          <p:cNvSpPr>
            <a:spLocks noGrp="1"/>
          </p:cNvSpPr>
          <p:nvPr>
            <p:ph idx="1"/>
          </p:nvPr>
        </p:nvSpPr>
        <p:spPr/>
        <p:txBody>
          <a:bodyPr/>
          <a:lstStyle/>
          <a:p>
            <a:r>
              <a:rPr lang="en-US" dirty="0"/>
              <a:t>The difference between the largest and smallest numbers is called the range of the data. </a:t>
            </a:r>
            <a:endParaRPr lang="en-US" dirty="0" smtClean="0"/>
          </a:p>
          <a:p>
            <a:r>
              <a:rPr lang="en-US" dirty="0" smtClean="0"/>
              <a:t>For </a:t>
            </a:r>
            <a:r>
              <a:rPr lang="en-US" dirty="0"/>
              <a:t>example,</a:t>
            </a:r>
          </a:p>
          <a:p>
            <a:pPr lvl="1"/>
            <a:r>
              <a:rPr lang="en-US" dirty="0"/>
              <a:t>if the largest height of 100 male students is 74 inches (in) and the smallest height is 60 in, the </a:t>
            </a:r>
            <a:r>
              <a:rPr lang="en-US" dirty="0" smtClean="0"/>
              <a:t>range is </a:t>
            </a:r>
            <a:r>
              <a:rPr lang="en-US" dirty="0"/>
              <a:t>74 </a:t>
            </a:r>
            <a:r>
              <a:rPr lang="en-US" dirty="0" smtClean="0"/>
              <a:t>- </a:t>
            </a:r>
            <a:r>
              <a:rPr lang="en-US" dirty="0"/>
              <a:t>60 </a:t>
            </a:r>
            <a:r>
              <a:rPr lang="en-US" dirty="0" smtClean="0"/>
              <a:t>= </a:t>
            </a:r>
            <a:r>
              <a:rPr lang="en-US" dirty="0"/>
              <a:t>14 in</a:t>
            </a:r>
            <a:r>
              <a:rPr lang="en-US" dirty="0" smtClean="0"/>
              <a:t>.</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06391126-2E98-4676-9FEC-AC0AF7E04618}" type="slidenum">
              <a:rPr lang="en-US" smtClean="0"/>
              <a:t>5</a:t>
            </a:fld>
            <a:endParaRPr lang="en-US" dirty="0"/>
          </a:p>
        </p:txBody>
      </p:sp>
    </p:spTree>
    <p:extLst>
      <p:ext uri="{BB962C8B-B14F-4D97-AF65-F5344CB8AC3E}">
        <p14:creationId xmlns:p14="http://schemas.microsoft.com/office/powerpoint/2010/main" val="2700860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Text Box 2"/>
          <p:cNvSpPr txBox="1">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latin typeface="Arial" panose="020B0604020202020204" pitchFamily="34" charset="0"/>
              </a:rPr>
              <a:t>The first step in summarizing quantitative data is to determine whether the data is discrete or continuous.  </a:t>
            </a:r>
          </a:p>
          <a:p>
            <a:pPr>
              <a:spcBef>
                <a:spcPct val="50000"/>
              </a:spcBef>
              <a:buFont typeface="Wingdings" panose="05000000000000000000" pitchFamily="2" charset="2"/>
              <a:buChar char="q"/>
            </a:pPr>
            <a:r>
              <a:rPr lang="en-US" altLang="en-US" sz="2800" dirty="0">
                <a:solidFill>
                  <a:srgbClr val="0000FF"/>
                </a:solidFill>
                <a:latin typeface="Arial" panose="020B0604020202020204" pitchFamily="34" charset="0"/>
              </a:rPr>
              <a:t>If the data is discrete, the categories of data will be the observations (as in qualitative data),</a:t>
            </a:r>
          </a:p>
          <a:p>
            <a:pPr>
              <a:spcBef>
                <a:spcPct val="50000"/>
              </a:spcBef>
              <a:buFont typeface="Wingdings" panose="05000000000000000000" pitchFamily="2" charset="2"/>
              <a:buChar char="q"/>
            </a:pPr>
            <a:r>
              <a:rPr lang="en-US" altLang="en-US" sz="2800" dirty="0">
                <a:solidFill>
                  <a:srgbClr val="0000FF"/>
                </a:solidFill>
                <a:latin typeface="Arial" panose="020B0604020202020204" pitchFamily="34" charset="0"/>
              </a:rPr>
              <a:t> if the data is continuous, the categories of data (called </a:t>
            </a:r>
            <a:r>
              <a:rPr lang="en-US" altLang="en-US" sz="2800" i="1" dirty="0">
                <a:solidFill>
                  <a:srgbClr val="0000FF"/>
                </a:solidFill>
                <a:latin typeface="Arial" panose="020B0604020202020204" pitchFamily="34" charset="0"/>
              </a:rPr>
              <a:t>classes</a:t>
            </a:r>
            <a:r>
              <a:rPr lang="en-US" altLang="en-US" sz="2800" dirty="0">
                <a:solidFill>
                  <a:srgbClr val="0000FF"/>
                </a:solidFill>
                <a:latin typeface="Arial" panose="020B0604020202020204" pitchFamily="34" charset="0"/>
              </a:rPr>
              <a:t>) must be created using intervals of numbers.</a:t>
            </a:r>
          </a:p>
        </p:txBody>
      </p:sp>
      <p:sp>
        <p:nvSpPr>
          <p:cNvPr id="3" name="Slide Number Placeholder 2"/>
          <p:cNvSpPr>
            <a:spLocks noGrp="1"/>
          </p:cNvSpPr>
          <p:nvPr>
            <p:ph type="sldNum" sz="quarter" idx="12"/>
          </p:nvPr>
        </p:nvSpPr>
        <p:spPr/>
        <p:txBody>
          <a:bodyPr/>
          <a:lstStyle/>
          <a:p>
            <a:fld id="{06391126-2E98-4676-9FEC-AC0AF7E04618}" type="slidenum">
              <a:rPr lang="en-US" smtClean="0"/>
              <a:t>6</a:t>
            </a:fld>
            <a:endParaRPr lang="en-US" dirty="0"/>
          </a:p>
        </p:txBody>
      </p:sp>
    </p:spTree>
    <p:extLst>
      <p:ext uri="{BB962C8B-B14F-4D97-AF65-F5344CB8AC3E}">
        <p14:creationId xmlns:p14="http://schemas.microsoft.com/office/powerpoint/2010/main" val="145000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scret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858000" cy="36671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06391126-2E98-4676-9FEC-AC0AF7E04618}" type="slidenum">
              <a:rPr lang="en-US" smtClean="0"/>
              <a:t>7</a:t>
            </a:fld>
            <a:endParaRPr lang="en-US" dirty="0"/>
          </a:p>
        </p:txBody>
      </p:sp>
    </p:spTree>
    <p:extLst>
      <p:ext uri="{BB962C8B-B14F-4D97-AF65-F5344CB8AC3E}">
        <p14:creationId xmlns:p14="http://schemas.microsoft.com/office/powerpoint/2010/main" val="3638593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590800"/>
            <a:ext cx="8229600" cy="1143000"/>
          </a:xfrm>
        </p:spPr>
        <p:txBody>
          <a:bodyPr/>
          <a:lstStyle/>
          <a:p>
            <a:r>
              <a:rPr lang="en-US" dirty="0"/>
              <a:t>Discrete data - Frequency Table </a:t>
            </a:r>
          </a:p>
        </p:txBody>
      </p:sp>
      <p:sp>
        <p:nvSpPr>
          <p:cNvPr id="5" name="Slide Number Placeholder 4"/>
          <p:cNvSpPr>
            <a:spLocks noGrp="1"/>
          </p:cNvSpPr>
          <p:nvPr>
            <p:ph type="sldNum" sz="quarter" idx="12"/>
          </p:nvPr>
        </p:nvSpPr>
        <p:spPr/>
        <p:txBody>
          <a:bodyPr/>
          <a:lstStyle/>
          <a:p>
            <a:fld id="{06391126-2E98-4676-9FEC-AC0AF7E04618}" type="slidenum">
              <a:rPr lang="en-US" smtClean="0"/>
              <a:t>8</a:t>
            </a:fld>
            <a:endParaRPr lang="en-US" dirty="0"/>
          </a:p>
        </p:txBody>
      </p:sp>
    </p:spTree>
    <p:extLst>
      <p:ext uri="{BB962C8B-B14F-4D97-AF65-F5344CB8AC3E}">
        <p14:creationId xmlns:p14="http://schemas.microsoft.com/office/powerpoint/2010/main" val="2405664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Discrete data - Frequency Table </a:t>
            </a:r>
            <a:r>
              <a:rPr lang="en-US" dirty="0" smtClean="0"/>
              <a:t>(cont...)</a:t>
            </a:r>
            <a:endParaRPr lang="en-US" dirty="0"/>
          </a:p>
        </p:txBody>
      </p:sp>
      <p:sp>
        <p:nvSpPr>
          <p:cNvPr id="3" name="Content Placeholder 2"/>
          <p:cNvSpPr>
            <a:spLocks noGrp="1"/>
          </p:cNvSpPr>
          <p:nvPr>
            <p:ph idx="1"/>
          </p:nvPr>
        </p:nvSpPr>
        <p:spPr/>
        <p:txBody>
          <a:bodyPr/>
          <a:lstStyle/>
          <a:p>
            <a:r>
              <a:rPr lang="en-US" altLang="en-US" dirty="0" smtClean="0">
                <a:latin typeface="Arial" panose="020B0604020202020204" pitchFamily="34" charset="0"/>
              </a:rPr>
              <a:t>Example 01</a:t>
            </a:r>
          </a:p>
          <a:p>
            <a:pPr algn="just"/>
            <a:r>
              <a:rPr lang="en-US" altLang="en-US" sz="2000" b="1" dirty="0" smtClean="0">
                <a:latin typeface="Arial" panose="020B0604020202020204" pitchFamily="34" charset="0"/>
              </a:rPr>
              <a:t>The </a:t>
            </a:r>
            <a:r>
              <a:rPr lang="en-US" altLang="en-US" sz="2000" b="1" dirty="0">
                <a:latin typeface="Arial" panose="020B0604020202020204" pitchFamily="34" charset="0"/>
              </a:rPr>
              <a:t>following data represent the number of available cars in a household based on a random sample of 50 households. </a:t>
            </a:r>
            <a:endParaRPr lang="en-US" altLang="en-US" sz="2000" b="1" dirty="0" smtClean="0">
              <a:latin typeface="Arial" panose="020B0604020202020204" pitchFamily="34" charset="0"/>
            </a:endParaRPr>
          </a:p>
          <a:p>
            <a:pPr algn="just"/>
            <a:endParaRPr lang="en-US" altLang="en-US" sz="2000" b="1" dirty="0" smtClean="0">
              <a:latin typeface="Arial" panose="020B0604020202020204" pitchFamily="34" charset="0"/>
            </a:endParaRPr>
          </a:p>
          <a:p>
            <a:pPr algn="just"/>
            <a:endParaRPr lang="en-US" altLang="en-US" sz="2000" b="1" dirty="0">
              <a:latin typeface="Arial" panose="020B0604020202020204" pitchFamily="34" charset="0"/>
            </a:endParaRPr>
          </a:p>
          <a:p>
            <a:pPr algn="just"/>
            <a:endParaRPr lang="en-US" altLang="en-US" sz="2000" b="1" dirty="0" smtClean="0">
              <a:latin typeface="Arial" panose="020B0604020202020204" pitchFamily="34" charset="0"/>
            </a:endParaRPr>
          </a:p>
          <a:p>
            <a:pPr algn="just"/>
            <a:endParaRPr lang="en-US" altLang="en-US" sz="2000" b="1" dirty="0">
              <a:latin typeface="Arial" panose="020B0604020202020204" pitchFamily="34" charset="0"/>
            </a:endParaRPr>
          </a:p>
          <a:p>
            <a:pPr algn="just"/>
            <a:endParaRPr lang="en-US" altLang="en-US" sz="2000" b="1" dirty="0" smtClean="0">
              <a:latin typeface="Arial" panose="020B0604020202020204" pitchFamily="34" charset="0"/>
            </a:endParaRPr>
          </a:p>
          <a:p>
            <a:pPr algn="just"/>
            <a:endParaRPr lang="en-US" altLang="en-US" sz="2000" b="1" dirty="0" smtClean="0">
              <a:latin typeface="Arial" panose="020B0604020202020204" pitchFamily="34" charset="0"/>
            </a:endParaRPr>
          </a:p>
          <a:p>
            <a:pPr algn="just"/>
            <a:r>
              <a:rPr lang="en-US" altLang="en-US" sz="2000" b="1" dirty="0">
                <a:latin typeface="Arial" panose="020B0604020202020204" pitchFamily="34" charset="0"/>
              </a:rPr>
              <a:t>Construct a frequency and relative frequency distribution.</a:t>
            </a:r>
          </a:p>
          <a:p>
            <a:endParaRPr lang="en-US" dirty="0"/>
          </a:p>
        </p:txBody>
      </p:sp>
      <p:sp>
        <p:nvSpPr>
          <p:cNvPr id="4" name="Slide Number Placeholder 3"/>
          <p:cNvSpPr>
            <a:spLocks noGrp="1"/>
          </p:cNvSpPr>
          <p:nvPr>
            <p:ph type="sldNum" sz="quarter" idx="12"/>
          </p:nvPr>
        </p:nvSpPr>
        <p:spPr/>
        <p:txBody>
          <a:bodyPr/>
          <a:lstStyle/>
          <a:p>
            <a:fld id="{F9D137EB-6D01-4768-AFB0-1A53E0FD18EF}" type="slidenum">
              <a:rPr lang="en-US" altLang="en-US"/>
              <a:pPr/>
              <a:t>9</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306517032"/>
              </p:ext>
            </p:extLst>
          </p:nvPr>
        </p:nvGraphicFramePr>
        <p:xfrm>
          <a:off x="1066800" y="3029743"/>
          <a:ext cx="6553200" cy="1876425"/>
        </p:xfrm>
        <a:graphic>
          <a:graphicData uri="http://schemas.openxmlformats.org/drawingml/2006/table">
            <a:tbl>
              <a:tblPr>
                <a:tableStyleId>{5C22544A-7EE6-4342-B048-85BDC9FD1C3A}</a:tableStyleId>
              </a:tblPr>
              <a:tblGrid>
                <a:gridCol w="655320"/>
                <a:gridCol w="655320"/>
                <a:gridCol w="655320"/>
                <a:gridCol w="655320"/>
                <a:gridCol w="655320"/>
                <a:gridCol w="655320"/>
                <a:gridCol w="655320"/>
                <a:gridCol w="655320"/>
                <a:gridCol w="655320"/>
                <a:gridCol w="655320"/>
              </a:tblGrid>
              <a:tr h="338931">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0</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0</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r>
              <a:tr h="338931">
                <a:tc>
                  <a:txBody>
                    <a:bodyPr/>
                    <a:lstStyle/>
                    <a:p>
                      <a:pPr algn="r" fontAlgn="b"/>
                      <a:r>
                        <a:rPr lang="en-US" sz="2400" b="1" u="none" strike="noStrike">
                          <a:solidFill>
                            <a:schemeClr val="tx2">
                              <a:lumMod val="75000"/>
                            </a:schemeClr>
                          </a:solidFill>
                          <a:effectLst/>
                        </a:rPr>
                        <a:t>4</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0</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4</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r>
              <a:tr h="338931">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4</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r>
              <a:tr h="338931">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0</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r>
              <a:tr h="338931">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2</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1</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a:solidFill>
                            <a:schemeClr val="tx2">
                              <a:lumMod val="75000"/>
                            </a:schemeClr>
                          </a:solidFill>
                          <a:effectLst/>
                        </a:rPr>
                        <a:t>3</a:t>
                      </a:r>
                      <a:endParaRPr lang="en-US" sz="2400" b="1" i="0" u="none" strike="noStrike">
                        <a:solidFill>
                          <a:schemeClr val="tx2">
                            <a:lumMod val="75000"/>
                          </a:schemeClr>
                        </a:solidFill>
                        <a:effectLst/>
                        <a:latin typeface="Arial" panose="020B0604020202020204" pitchFamily="34" charset="0"/>
                      </a:endParaRPr>
                    </a:p>
                  </a:txBody>
                  <a:tcPr marL="9525" marR="9525" marT="9525" marB="0" anchor="b"/>
                </a:tc>
                <a:tc>
                  <a:txBody>
                    <a:bodyPr/>
                    <a:lstStyle/>
                    <a:p>
                      <a:pPr algn="r" fontAlgn="b"/>
                      <a:r>
                        <a:rPr lang="en-US" sz="2400" b="1" u="none" strike="noStrike" dirty="0">
                          <a:solidFill>
                            <a:schemeClr val="tx2">
                              <a:lumMod val="75000"/>
                            </a:schemeClr>
                          </a:solidFill>
                          <a:effectLst/>
                        </a:rPr>
                        <a:t>5</a:t>
                      </a:r>
                      <a:endParaRPr lang="en-US" sz="2400" b="1" i="0" u="none" strike="noStrike" dirty="0">
                        <a:solidFill>
                          <a:schemeClr val="tx2">
                            <a:lumMod val="75000"/>
                          </a:schemeClr>
                        </a:solidFill>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794032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1492</Words>
  <Application>Microsoft Office PowerPoint</Application>
  <PresentationFormat>On-screen Show (4:3)</PresentationFormat>
  <Paragraphs>339</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MathematicalPi-One</vt:lpstr>
      <vt:lpstr>Times New Roman</vt:lpstr>
      <vt:lpstr>Times-Roman</vt:lpstr>
      <vt:lpstr>Wingdings</vt:lpstr>
      <vt:lpstr>Office Theme</vt:lpstr>
      <vt:lpstr>HNDIT-1214  Statistics for IT</vt:lpstr>
      <vt:lpstr>Course Objectives</vt:lpstr>
      <vt:lpstr>RAW DATA</vt:lpstr>
      <vt:lpstr>ARRAYS</vt:lpstr>
      <vt:lpstr>Range</vt:lpstr>
      <vt:lpstr>Data</vt:lpstr>
      <vt:lpstr>PowerPoint Presentation</vt:lpstr>
      <vt:lpstr>Discrete data - Frequency Table </vt:lpstr>
      <vt:lpstr>Discrete data - Frequency Table (cont...)</vt:lpstr>
      <vt:lpstr>Frequency and Relative Frequency Table</vt:lpstr>
      <vt:lpstr>Frequency and Relative Frequency Table</vt:lpstr>
      <vt:lpstr>Continuous data - Grouped frequency table </vt:lpstr>
      <vt:lpstr>Grouped frequency table- Terms </vt:lpstr>
      <vt:lpstr>Grouped frequency table- Terms </vt:lpstr>
      <vt:lpstr>Grouped frequency table- Terms </vt:lpstr>
      <vt:lpstr>Grouped frequency table- Terms </vt:lpstr>
      <vt:lpstr>Grouped frequency table- Terms </vt:lpstr>
      <vt:lpstr>Grouped frequency table- Terms </vt:lpstr>
      <vt:lpstr>GENERAL RULES FOR FORMING FREQUENCY DISTRIBUTIONS</vt:lpstr>
      <vt:lpstr>Continuous data - Grouped frequency table </vt:lpstr>
      <vt:lpstr>Example 02 Answer</vt:lpstr>
      <vt:lpstr>Grouped frequency distribution</vt:lpstr>
      <vt:lpstr>Construct a histogram</vt:lpstr>
      <vt:lpstr>The Frequency Polygon</vt:lpstr>
      <vt:lpstr>Construct a Frequency Polygon</vt:lpstr>
      <vt:lpstr>Construct a Frequency Polygon</vt:lpstr>
      <vt:lpstr>The Ogive</vt:lpstr>
      <vt:lpstr>PowerPoint Presentation</vt:lpstr>
      <vt:lpstr>PowerPoint Presentation</vt:lpstr>
      <vt:lpstr>Exercises 01</vt:lpstr>
      <vt:lpstr>Exercises 02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Managerial Decision Making and Problem Solving</dc:title>
  <dc:creator>Acer</dc:creator>
  <cp:lastModifiedBy>Acer</cp:lastModifiedBy>
  <cp:revision>31</cp:revision>
  <dcterms:created xsi:type="dcterms:W3CDTF">2015-05-29T05:06:35Z</dcterms:created>
  <dcterms:modified xsi:type="dcterms:W3CDTF">2018-12-06T06:29:56Z</dcterms:modified>
</cp:coreProperties>
</file>