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8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8" r:id="rId16"/>
    <p:sldId id="299" r:id="rId17"/>
    <p:sldId id="301" r:id="rId18"/>
    <p:sldId id="302" r:id="rId19"/>
    <p:sldId id="303" r:id="rId20"/>
    <p:sldId id="304" r:id="rId21"/>
    <p:sldId id="300" r:id="rId22"/>
    <p:sldId id="296" r:id="rId23"/>
    <p:sldId id="297" r:id="rId24"/>
    <p:sldId id="305" r:id="rId25"/>
    <p:sldId id="282" r:id="rId26"/>
    <p:sldId id="283" r:id="rId27"/>
    <p:sldId id="284" r:id="rId28"/>
    <p:sldId id="306" r:id="rId29"/>
    <p:sldId id="267" r:id="rId30"/>
    <p:sldId id="268" r:id="rId31"/>
    <p:sldId id="269" r:id="rId32"/>
    <p:sldId id="270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909" y="4800600"/>
            <a:ext cx="11594892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Slides prepared by Cyndi Chie and Sarah Frye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3EAB1-3991-48AF-A384-1B2C652FCED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950"/>
            <a:ext cx="12192000" cy="25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F4CAA-503F-442C-87D7-5B02C0A537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80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71549-0B5D-45CE-B9CD-392300C044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68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F0878-44FC-48E9-A78C-4C8D19DDF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3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6D5E5-CE30-43A5-AAF2-325B5978C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5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55E65-1F7F-4516-8693-9A43790003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24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4650-885F-47E6-B31E-395AA8F579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70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F86BB-7656-4D95-9A42-096297C4EA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32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0EE15-9B30-41EF-9026-64D7267EB0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06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6D9E3-D94E-49EF-AD57-0BE1F98FF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05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1A7C5-732F-45A1-89B2-78CD75B87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9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905000"/>
            <a:ext cx="109728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41410D-0D50-4345-938D-6E9C4BE10272}" type="slidenum"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5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19276" y="4800600"/>
            <a:ext cx="8696325" cy="60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Sigma </a:t>
            </a:r>
            <a:r>
              <a:rPr lang="en-US" dirty="0" smtClean="0"/>
              <a:t>Notation and its properties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7355542" y="2214283"/>
            <a:ext cx="3429000" cy="1524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 smtClean="0"/>
              <a:t>Statistics for 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26" y="896624"/>
            <a:ext cx="10805538" cy="49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1" y="939861"/>
            <a:ext cx="10151077" cy="51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Writing a long sum in sigma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dirty="0"/>
              <a:t>that we are given a long sum and we want to express it in sigma notation. How </a:t>
            </a:r>
            <a:r>
              <a:rPr lang="en-US" dirty="0" smtClean="0"/>
              <a:t>should we </a:t>
            </a:r>
            <a:r>
              <a:rPr lang="en-US" dirty="0"/>
              <a:t>do this?</a:t>
            </a:r>
          </a:p>
          <a:p>
            <a:r>
              <a:rPr lang="en-US" dirty="0"/>
              <a:t>Let us take the two sums we started with. If we want to write the </a:t>
            </a:r>
            <a:r>
              <a:rPr lang="en-US" dirty="0" smtClean="0"/>
              <a:t>sum 1+2+3+4+5 and </a:t>
            </a:r>
            <a:r>
              <a:rPr lang="en-US" dirty="0"/>
              <a:t>1 + 4 + 9 + 16 + 25 + 36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5" y="4836754"/>
            <a:ext cx="4010509" cy="1113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82" y="4836754"/>
            <a:ext cx="4487571" cy="11132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498501" y="3940935"/>
            <a:ext cx="734096" cy="10818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48530" y="4031087"/>
            <a:ext cx="631064" cy="9916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4" y="1300766"/>
            <a:ext cx="11717624" cy="43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032782"/>
            <a:ext cx="10961855" cy="18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Rules for use with sigma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7423"/>
            <a:ext cx="10972800" cy="4221163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a number of useful results that we can obtain when we use sigma notation. </a:t>
            </a:r>
            <a:r>
              <a:rPr lang="en-US" dirty="0" smtClean="0"/>
              <a:t>For example</a:t>
            </a:r>
            <a:r>
              <a:rPr lang="en-US" dirty="0"/>
              <a:t>, suppose we had a sum of constant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47" y="2720963"/>
            <a:ext cx="1002473" cy="1037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78" y="3758004"/>
            <a:ext cx="9562348" cy="29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Rules….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55" y="2343955"/>
            <a:ext cx="985685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1" y="1012897"/>
            <a:ext cx="11157397" cy="55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12" y="2262187"/>
            <a:ext cx="10263161" cy="32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66" y="1276149"/>
            <a:ext cx="9901252" cy="236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89" y="4162023"/>
            <a:ext cx="7883368" cy="24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 the end of the module the student will be able to</a:t>
            </a:r>
          </a:p>
          <a:p>
            <a:r>
              <a:rPr lang="en-US" dirty="0" smtClean="0"/>
              <a:t>expand a sum given in sigma notation into an explicit sum;</a:t>
            </a:r>
          </a:p>
          <a:p>
            <a:r>
              <a:rPr lang="en-US" dirty="0" smtClean="0"/>
              <a:t>write an explicit sum in sigma notation where there is an obvious pattern to the individual terms;</a:t>
            </a:r>
          </a:p>
          <a:p>
            <a:r>
              <a:rPr lang="en-US" dirty="0" smtClean="0"/>
              <a:t>use rules to manipulate sums expressed in sigma notation.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5" y="1481070"/>
            <a:ext cx="11481254" cy="39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10972800" cy="422116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we have any function g(k) of k, then we </a:t>
            </a:r>
            <a:r>
              <a:rPr lang="en-US" dirty="0" smtClean="0"/>
              <a:t>can write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a is a constant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4" y="2571542"/>
            <a:ext cx="11406900" cy="27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98" y="884550"/>
            <a:ext cx="9063501" cy="53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5" y="1996225"/>
            <a:ext cx="11200446" cy="28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128"/>
            <a:ext cx="8720940" cy="64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27563"/>
            <a:ext cx="11402084" cy="51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" y="1354597"/>
            <a:ext cx="9236110" cy="37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07" y="1056067"/>
            <a:ext cx="10943726" cy="49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Worked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1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1" y="940158"/>
            <a:ext cx="11134705" cy="5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Sigma notation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Sigma notation is a method used to write out a long sum in a concise way</a:t>
            </a:r>
            <a:r>
              <a:rPr lang="en-US" dirty="0" smtClean="0"/>
              <a:t>.</a:t>
            </a:r>
          </a:p>
          <a:p>
            <a:r>
              <a:rPr lang="en-US" dirty="0"/>
              <a:t>For example, we </a:t>
            </a:r>
            <a:r>
              <a:rPr lang="en-US" dirty="0" smtClean="0"/>
              <a:t>often wish </a:t>
            </a:r>
            <a:r>
              <a:rPr lang="en-US" dirty="0"/>
              <a:t>to sum a number of terms such as</a:t>
            </a:r>
          </a:p>
          <a:p>
            <a:r>
              <a:rPr lang="en-US" dirty="0"/>
              <a:t>1 + 2 + 3 + 4 + 5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r>
              <a:rPr lang="en-US" dirty="0"/>
              <a:t>1 + 4 + 9 + 16 + 25 + 36</a:t>
            </a:r>
          </a:p>
          <a:p>
            <a:r>
              <a:rPr lang="en-US" dirty="0"/>
              <a:t>where there is an obvious pattern to the numbers involved.</a:t>
            </a:r>
            <a:endParaRPr 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7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2" y="903749"/>
            <a:ext cx="10245589" cy="572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05405"/>
            <a:ext cx="11126643" cy="532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68" y="473048"/>
            <a:ext cx="8776471" cy="62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Sigma notation…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HFBR10"/>
              </a:rPr>
              <a:t>More generally, if we take a sequence of numbers </a:t>
            </a:r>
            <a:r>
              <a:rPr lang="en-US" b="0" i="0" u="none" strike="noStrike" baseline="0" dirty="0" smtClean="0">
                <a:latin typeface="CMMI12"/>
              </a:rPr>
              <a:t>u</a:t>
            </a:r>
            <a:r>
              <a:rPr lang="en-US" sz="1600" b="0" i="0" u="none" strike="noStrike" baseline="0" dirty="0" smtClean="0">
                <a:latin typeface="CMR8"/>
              </a:rPr>
              <a:t>1</a:t>
            </a:r>
            <a:r>
              <a:rPr lang="en-US" b="0" i="0" u="none" strike="noStrike" baseline="0" dirty="0" smtClean="0">
                <a:latin typeface="CMMI12"/>
              </a:rPr>
              <a:t>, u</a:t>
            </a:r>
            <a:r>
              <a:rPr lang="en-US" sz="1600" b="0" i="0" u="none" strike="noStrike" baseline="0" dirty="0" smtClean="0">
                <a:latin typeface="CMR8"/>
              </a:rPr>
              <a:t>2</a:t>
            </a:r>
            <a:r>
              <a:rPr lang="en-US" b="0" i="0" u="none" strike="noStrike" baseline="0" dirty="0" smtClean="0">
                <a:latin typeface="CMMI12"/>
              </a:rPr>
              <a:t>, u</a:t>
            </a:r>
            <a:r>
              <a:rPr lang="en-US" sz="1600" b="0" i="0" u="none" strike="noStrike" baseline="0" dirty="0" smtClean="0">
                <a:latin typeface="CMR8"/>
              </a:rPr>
              <a:t>3</a:t>
            </a:r>
            <a:r>
              <a:rPr lang="en-US" b="0" i="0" u="none" strike="noStrike" baseline="0" dirty="0" smtClean="0">
                <a:latin typeface="CMMI12"/>
              </a:rPr>
              <a:t>, . . . , u</a:t>
            </a:r>
            <a:r>
              <a:rPr lang="en-US" sz="1600" b="0" i="0" u="none" strike="noStrike" baseline="0" dirty="0" smtClean="0">
                <a:latin typeface="CMMI8"/>
              </a:rPr>
              <a:t>n </a:t>
            </a:r>
            <a:r>
              <a:rPr lang="en-US" b="0" i="0" u="none" strike="noStrike" baseline="0" dirty="0" smtClean="0">
                <a:latin typeface="HFBR10"/>
              </a:rPr>
              <a:t>then we can write the sum of these numbers as </a:t>
            </a:r>
            <a:r>
              <a:rPr lang="en-US" b="0" i="0" u="none" strike="noStrike" baseline="0" dirty="0" smtClean="0">
                <a:latin typeface="CMMI12"/>
              </a:rPr>
              <a:t>u</a:t>
            </a:r>
            <a:r>
              <a:rPr lang="en-US" sz="1600" b="0" i="0" u="none" strike="noStrike" baseline="0" dirty="0" smtClean="0">
                <a:latin typeface="CMR8"/>
              </a:rPr>
              <a:t>1 </a:t>
            </a:r>
            <a:r>
              <a:rPr lang="en-US" b="0" i="0" u="none" strike="noStrike" baseline="0" dirty="0" smtClean="0">
                <a:latin typeface="CMR12"/>
              </a:rPr>
              <a:t>+ </a:t>
            </a:r>
            <a:r>
              <a:rPr lang="en-US" b="0" i="0" u="none" strike="noStrike" baseline="0" dirty="0" smtClean="0">
                <a:latin typeface="CMMI12"/>
              </a:rPr>
              <a:t>u</a:t>
            </a:r>
            <a:r>
              <a:rPr lang="en-US" sz="1600" b="0" i="0" u="none" strike="noStrike" baseline="0" dirty="0" smtClean="0">
                <a:latin typeface="CMR8"/>
              </a:rPr>
              <a:t>2 </a:t>
            </a:r>
            <a:r>
              <a:rPr lang="en-US" b="0" i="0" u="none" strike="noStrike" baseline="0" dirty="0" smtClean="0">
                <a:latin typeface="CMR12"/>
              </a:rPr>
              <a:t>+ </a:t>
            </a:r>
            <a:r>
              <a:rPr lang="en-US" b="0" i="0" u="none" strike="noStrike" baseline="0" dirty="0" smtClean="0">
                <a:latin typeface="CMMI12"/>
              </a:rPr>
              <a:t>u</a:t>
            </a:r>
            <a:r>
              <a:rPr lang="en-US" sz="1600" b="0" i="0" u="none" strike="noStrike" baseline="0" dirty="0" smtClean="0">
                <a:latin typeface="CMR8"/>
              </a:rPr>
              <a:t>3 </a:t>
            </a:r>
            <a:r>
              <a:rPr lang="en-US" b="0" i="0" u="none" strike="noStrike" baseline="0" dirty="0" smtClean="0">
                <a:latin typeface="CMR12"/>
              </a:rPr>
              <a:t>+ </a:t>
            </a:r>
            <a:r>
              <a:rPr lang="en-US" b="0" i="0" u="none" strike="noStrike" baseline="0" dirty="0" smtClean="0">
                <a:latin typeface="CMMI12"/>
              </a:rPr>
              <a:t>. . . </a:t>
            </a:r>
            <a:r>
              <a:rPr lang="en-US" b="0" i="0" u="none" strike="noStrike" baseline="0" dirty="0" smtClean="0">
                <a:latin typeface="CMR12"/>
              </a:rPr>
              <a:t>+ </a:t>
            </a:r>
            <a:r>
              <a:rPr lang="en-US" b="0" i="0" u="none" strike="noStrike" baseline="0" dirty="0" smtClean="0">
                <a:latin typeface="CMMI12"/>
              </a:rPr>
              <a:t>u</a:t>
            </a:r>
            <a:r>
              <a:rPr lang="en-US" sz="1600" b="0" i="0" u="none" strike="noStrike" baseline="0" dirty="0" smtClean="0">
                <a:latin typeface="CMMI8"/>
              </a:rPr>
              <a:t>n </a:t>
            </a:r>
            <a:r>
              <a:rPr lang="en-US" b="0" i="0" u="none" strike="noStrike" baseline="0" dirty="0" smtClean="0">
                <a:latin typeface="CMMI12"/>
              </a:rPr>
              <a:t>.</a:t>
            </a:r>
          </a:p>
          <a:p>
            <a:r>
              <a:rPr lang="en-US" b="0" i="0" u="none" strike="noStrike" baseline="0" dirty="0" smtClean="0">
                <a:latin typeface="HFBR10"/>
              </a:rPr>
              <a:t>A shorter way of writing this is to let </a:t>
            </a:r>
            <a:r>
              <a:rPr lang="en-US" b="0" i="0" u="none" strike="noStrike" baseline="0" dirty="0" smtClean="0">
                <a:latin typeface="CMMI12"/>
              </a:rPr>
              <a:t>u</a:t>
            </a:r>
            <a:r>
              <a:rPr lang="en-US" sz="1600" b="0" i="0" u="none" strike="noStrike" baseline="0" dirty="0" smtClean="0">
                <a:latin typeface="CMMI8"/>
              </a:rPr>
              <a:t>r </a:t>
            </a:r>
            <a:r>
              <a:rPr lang="en-US" b="0" i="0" u="none" strike="noStrike" baseline="0" dirty="0" smtClean="0">
                <a:latin typeface="HFBR10"/>
              </a:rPr>
              <a:t>represent the general term of the sequence and put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28055" y="4739425"/>
                <a:ext cx="1107584" cy="1341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55" y="4739425"/>
                <a:ext cx="1107584" cy="13417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1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1808914"/>
            <a:ext cx="11620244" cy="40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10" y="1249251"/>
            <a:ext cx="11276250" cy="44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9995"/>
            <a:ext cx="2043448" cy="1455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64" y="3257415"/>
            <a:ext cx="11150422" cy="28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87" y="1094704"/>
            <a:ext cx="11443767" cy="48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1" y="1584101"/>
            <a:ext cx="11720857" cy="38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318</Words>
  <Application>Microsoft Office PowerPoint</Application>
  <PresentationFormat>Widescreen</PresentationFormat>
  <Paragraphs>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CMMI12</vt:lpstr>
      <vt:lpstr>CMMI8</vt:lpstr>
      <vt:lpstr>CMR12</vt:lpstr>
      <vt:lpstr>CMR8</vt:lpstr>
      <vt:lpstr>HFBR10</vt:lpstr>
      <vt:lpstr>Times New Roman</vt:lpstr>
      <vt:lpstr>HNDIT</vt:lpstr>
      <vt:lpstr>Statistics for IT </vt:lpstr>
      <vt:lpstr>Learning Outcome</vt:lpstr>
      <vt:lpstr>Sigma notation</vt:lpstr>
      <vt:lpstr>Sigma notation…</vt:lpstr>
      <vt:lpstr>Some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long sum in sigma notation</vt:lpstr>
      <vt:lpstr>PowerPoint Presentation</vt:lpstr>
      <vt:lpstr>PowerPoint Presentation</vt:lpstr>
      <vt:lpstr>Rules for use with sigma notation</vt:lpstr>
      <vt:lpstr>Rules….</vt:lpstr>
      <vt:lpstr>PowerPoint Presentation</vt:lpstr>
      <vt:lpstr>Rules…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Worked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IT</dc:title>
  <dc:creator>Acer</dc:creator>
  <cp:lastModifiedBy>Acer</cp:lastModifiedBy>
  <cp:revision>14</cp:revision>
  <dcterms:created xsi:type="dcterms:W3CDTF">2014-10-25T15:01:16Z</dcterms:created>
  <dcterms:modified xsi:type="dcterms:W3CDTF">2018-12-08T05:12:56Z</dcterms:modified>
</cp:coreProperties>
</file>