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62" r:id="rId6"/>
    <p:sldId id="284" r:id="rId7"/>
    <p:sldId id="285" r:id="rId8"/>
    <p:sldId id="286" r:id="rId9"/>
    <p:sldId id="289" r:id="rId10"/>
    <p:sldId id="287" r:id="rId11"/>
    <p:sldId id="305" r:id="rId12"/>
    <p:sldId id="263" r:id="rId13"/>
    <p:sldId id="264" r:id="rId14"/>
    <p:sldId id="266" r:id="rId15"/>
    <p:sldId id="295" r:id="rId16"/>
    <p:sldId id="299" r:id="rId17"/>
    <p:sldId id="297" r:id="rId18"/>
    <p:sldId id="298" r:id="rId19"/>
    <p:sldId id="300" r:id="rId20"/>
    <p:sldId id="301" r:id="rId21"/>
    <p:sldId id="293" r:id="rId22"/>
    <p:sldId id="303" r:id="rId23"/>
    <p:sldId id="304" r:id="rId24"/>
    <p:sldId id="294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FD5B-4B86-469D-BBA2-718F3A4EB980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3D89-EA03-4DA7-8AD5-9F7C6849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BA6EC2-F062-4F2F-A7D8-15F2B672C20C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9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049FCA-DF79-4DAE-9B2E-74C60D03380C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63DECE-7947-4CB0-BCE5-31B2BD9BB750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3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BE0C54-F998-461E-998C-2177B4037F5A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9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12192000" cy="3422468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>
          <a:xfrm>
            <a:off x="6239435" y="2408238"/>
            <a:ext cx="595256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Measures of Dispersion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255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D717119-0391-4831-8E9F-C7A92EF7D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37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12FE7-C536-4B91-A1D8-021A27EF6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85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A02A-905B-45FB-8582-54CAC9BC8ED1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0A2B-72E7-417E-BD7A-F07AFAEF0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4DB1BC0-13DA-41BE-BA26-AA38669A11B3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Inter-quartile Range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7912EA"/>
                </a:solidFill>
              </a:rPr>
              <a:t>Interquartile range</a:t>
            </a:r>
            <a:r>
              <a:rPr lang="en-US" smtClean="0"/>
              <a:t> is the distance between the third quartile Q</a:t>
            </a:r>
            <a:r>
              <a:rPr lang="en-US" sz="1800"/>
              <a:t>3 </a:t>
            </a:r>
            <a:r>
              <a:rPr lang="en-US" smtClean="0"/>
              <a:t>and the first quartile Q</a:t>
            </a:r>
            <a:r>
              <a:rPr lang="en-US" sz="1800"/>
              <a:t>1</a:t>
            </a:r>
            <a:r>
              <a:rPr lang="en-US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500"/>
          </a:p>
          <a:p>
            <a:pPr lvl="1" eaLnBrk="1" hangingPunct="1">
              <a:buFont typeface="Wingdings" pitchFamily="2" charset="2"/>
              <a:buNone/>
            </a:pPr>
            <a:r>
              <a:rPr lang="en-US" sz="2500"/>
              <a:t>Inter-quartile range 	= third quartile - first quartile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					= Q</a:t>
            </a:r>
            <a:r>
              <a:rPr lang="en-US" sz="1600"/>
              <a:t>3</a:t>
            </a:r>
            <a:r>
              <a:rPr lang="en-US" smtClean="0"/>
              <a:t> - Q</a:t>
            </a:r>
            <a:r>
              <a:rPr lang="en-US" sz="1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66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004047"/>
          </a:xfrm>
        </p:spPr>
        <p:txBody>
          <a:bodyPr/>
          <a:lstStyle/>
          <a:p>
            <a:r>
              <a:rPr lang="en-US" dirty="0" smtClean="0"/>
              <a:t>Find the Inter </a:t>
            </a:r>
            <a:r>
              <a:rPr lang="en-US" dirty="0"/>
              <a:t>quartile</a:t>
            </a:r>
            <a:r>
              <a:rPr lang="en-US" dirty="0" smtClean="0"/>
              <a:t> range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2964542"/>
              </p:ext>
            </p:extLst>
          </p:nvPr>
        </p:nvGraphicFramePr>
        <p:xfrm>
          <a:off x="739588" y="2985247"/>
          <a:ext cx="10362120" cy="3643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7854"/>
                <a:gridCol w="4304266"/>
              </a:tblGrid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Class Boundary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Frequency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350-360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360-370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370-380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380-390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390-400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4" marR="22104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0970-7D6E-40A9-AC89-4D59033D46C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Semi-Interquartile </a:t>
            </a:r>
            <a:r>
              <a:rPr lang="en-US" altLang="en-US" dirty="0" smtClean="0"/>
              <a:t>Range -(Quartile Deviation)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semi-interquartile range</a:t>
            </a:r>
            <a:r>
              <a:rPr lang="en-US" altLang="en-US"/>
              <a:t> (or </a:t>
            </a:r>
            <a:r>
              <a:rPr lang="en-US" altLang="en-US" i="1"/>
              <a:t>SIR</a:t>
            </a:r>
            <a:r>
              <a:rPr lang="en-US" altLang="en-US"/>
              <a:t>) is defined as the difference of the first and third quartiles divided by two</a:t>
            </a:r>
          </a:p>
          <a:p>
            <a:pPr lvl="1"/>
            <a:r>
              <a:rPr lang="en-US" altLang="en-US"/>
              <a:t>The first quartile is the 25</a:t>
            </a:r>
            <a:r>
              <a:rPr lang="en-US" altLang="en-US" baseline="30000"/>
              <a:t>th</a:t>
            </a:r>
            <a:r>
              <a:rPr lang="en-US" altLang="en-US"/>
              <a:t> percentile</a:t>
            </a:r>
          </a:p>
          <a:p>
            <a:pPr lvl="1"/>
            <a:r>
              <a:rPr lang="en-US" altLang="en-US"/>
              <a:t>The third quartile is the 75</a:t>
            </a:r>
            <a:r>
              <a:rPr lang="en-US" altLang="en-US" baseline="30000"/>
              <a:t>th</a:t>
            </a:r>
            <a:r>
              <a:rPr lang="en-US" altLang="en-US"/>
              <a:t> percentile</a:t>
            </a:r>
          </a:p>
          <a:p>
            <a:r>
              <a:rPr lang="en-US" altLang="en-US"/>
              <a:t>SIR = (Q</a:t>
            </a:r>
            <a:r>
              <a:rPr lang="en-US" altLang="en-US" baseline="-25000"/>
              <a:t>3</a:t>
            </a:r>
            <a:r>
              <a:rPr lang="en-US" altLang="en-US"/>
              <a:t> - Q</a:t>
            </a:r>
            <a:r>
              <a:rPr lang="en-US" altLang="en-US" baseline="-25000"/>
              <a:t>1</a:t>
            </a:r>
            <a:r>
              <a:rPr lang="en-US" altLang="en-US"/>
              <a:t>) / 2</a:t>
            </a:r>
          </a:p>
        </p:txBody>
      </p:sp>
    </p:spTree>
    <p:extLst>
      <p:ext uri="{BB962C8B-B14F-4D97-AF65-F5344CB8AC3E}">
        <p14:creationId xmlns:p14="http://schemas.microsoft.com/office/powerpoint/2010/main" val="42668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2AE8-09A1-4502-AD36-1B2C5AD6A5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SIR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874838"/>
            <a:ext cx="4191000" cy="4678362"/>
          </a:xfrm>
        </p:spPr>
        <p:txBody>
          <a:bodyPr/>
          <a:lstStyle/>
          <a:p>
            <a:r>
              <a:rPr lang="en-US" altLang="en-US"/>
              <a:t>What is the SIR for the data to the right?</a:t>
            </a:r>
          </a:p>
          <a:p>
            <a:r>
              <a:rPr lang="en-US" altLang="en-US"/>
              <a:t>25 % of the scores are below 5</a:t>
            </a:r>
          </a:p>
          <a:p>
            <a:pPr lvl="1"/>
            <a:r>
              <a:rPr lang="en-US" altLang="en-US"/>
              <a:t>5 is the first quartile</a:t>
            </a:r>
          </a:p>
          <a:p>
            <a:r>
              <a:rPr lang="en-US" altLang="en-US"/>
              <a:t>25 % of the scores are above 25</a:t>
            </a:r>
          </a:p>
          <a:p>
            <a:pPr lvl="1"/>
            <a:r>
              <a:rPr lang="en-US" altLang="en-US"/>
              <a:t>25 is the third quartile</a:t>
            </a:r>
          </a:p>
          <a:p>
            <a:r>
              <a:rPr lang="en-US" altLang="en-US"/>
              <a:t>SIR = (Q</a:t>
            </a:r>
            <a:r>
              <a:rPr lang="en-US" altLang="en-US" baseline="-25000"/>
              <a:t>3</a:t>
            </a:r>
            <a:r>
              <a:rPr lang="en-US" altLang="en-US"/>
              <a:t> - Q</a:t>
            </a:r>
            <a:r>
              <a:rPr lang="en-US" altLang="en-US" baseline="-25000"/>
              <a:t>1</a:t>
            </a:r>
            <a:r>
              <a:rPr lang="en-US" altLang="en-US"/>
              <a:t>) / 2 = (25 - 5) / 2 = 10</a:t>
            </a:r>
          </a:p>
        </p:txBody>
      </p:sp>
      <p:graphicFrame>
        <p:nvGraphicFramePr>
          <p:cNvPr id="92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7624783"/>
              </p:ext>
            </p:extLst>
          </p:nvPr>
        </p:nvGraphicFramePr>
        <p:xfrm>
          <a:off x="6211794" y="1322762"/>
          <a:ext cx="46228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4284336" imgH="5064784" progId="Word.Document.8">
                  <p:embed/>
                </p:oleObj>
              </mc:Choice>
              <mc:Fallback>
                <p:oleObj name="Document" r:id="rId3" imgW="4284336" imgH="50647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794" y="1322762"/>
                        <a:ext cx="4622800" cy="547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7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671-20E9-403F-ACBA-2EAECCA2E9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8" y="365125"/>
            <a:ext cx="11228294" cy="1325563"/>
          </a:xfrm>
        </p:spPr>
        <p:txBody>
          <a:bodyPr/>
          <a:lstStyle/>
          <a:p>
            <a:r>
              <a:rPr lang="en-US" altLang="en-US" dirty="0" smtClean="0"/>
              <a:t>Variance and Standard Deviation – Ungroup Data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 01</a:t>
                </a:r>
              </a:p>
              <a:p>
                <a:r>
                  <a:rPr lang="en-US" altLang="en-US" i="1" dirty="0" smtClean="0"/>
                  <a:t>Variance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defined as the average of the square deviations</a:t>
                </a:r>
                <a:r>
                  <a:rPr lang="en-US" altLang="en-US" dirty="0" smtClean="0"/>
                  <a:t>:</a:t>
                </a:r>
              </a:p>
              <a:p>
                <a:endParaRPr lang="en-US" alt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	is </a:t>
                </a:r>
                <a:r>
                  <a:rPr lang="en-US" dirty="0"/>
                  <a:t>the mean,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i="1" dirty="0" smtClean="0"/>
                  <a:t>x	</a:t>
                </a:r>
                <a:r>
                  <a:rPr lang="en-US" dirty="0" smtClean="0"/>
                  <a:t>stands </a:t>
                </a:r>
                <a:r>
                  <a:rPr lang="en-US" dirty="0"/>
                  <a:t>for each data value in </a:t>
                </a:r>
                <a:r>
                  <a:rPr lang="en-US" dirty="0" smtClean="0"/>
                  <a:t>turn 			</a:t>
                </a:r>
                <a:r>
                  <a:rPr lang="en-US" i="1" dirty="0" smtClean="0"/>
                  <a:t>n	</a:t>
                </a:r>
                <a:r>
                  <a:rPr lang="en-US" dirty="0" smtClean="0"/>
                  <a:t>is </a:t>
                </a:r>
                <a:r>
                  <a:rPr lang="en-US" dirty="0"/>
                  <a:t>the number of data values</a:t>
                </a: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i="1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  <a:blipFill rotWithShape="0">
                <a:blip r:embed="rId2"/>
                <a:stretch>
                  <a:fillRect l="-12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77513" y="2707582"/>
                <a:ext cx="4076244" cy="877291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13" y="2707582"/>
                <a:ext cx="4076244" cy="877291"/>
              </a:xfrm>
              <a:prstGeom prst="rect">
                <a:avLst/>
              </a:prstGeom>
              <a:blipFill rotWithShape="0">
                <a:blip r:embed="rId3"/>
                <a:stretch>
                  <a:fillRect l="-3566" b="-87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11540" y="5627008"/>
                <a:ext cx="8227189" cy="1094467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b="1" dirty="0"/>
                  <a:t>Standard </a:t>
                </a:r>
                <a:r>
                  <a:rPr lang="en-US" altLang="en-US" sz="3200" b="1" dirty="0" smtClean="0"/>
                  <a:t>Deviation 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/>
                      <m:t>𝝈</m:t>
                    </m:r>
                    <m:r>
                      <a:rPr lang="en-US" sz="3200" b="1"/>
                      <m:t> 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altLang="en-US" sz="3200" b="1" dirty="0"/>
                  <a:t>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1"/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3200" b="1"/>
                                  <m:t>(</m:t>
                                </m:r>
                              </m:e>
                            </m:nary>
                            <m:r>
                              <a:rPr lang="en-US" sz="3200" b="1"/>
                              <m:t>𝒙</m:t>
                            </m:r>
                            <m:r>
                              <a:rPr lang="en-US" sz="3200" b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1"/>
                                </m:ctrlPr>
                              </m:accPr>
                              <m:e>
                                <m:r>
                                  <a:rPr lang="en-US" sz="3200" b="1"/>
                                  <m:t>𝒙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3200" b="1"/>
                                </m:ctrlPr>
                              </m:sSupPr>
                              <m:e>
                                <m:r>
                                  <a:rPr lang="en-US" sz="3200" b="1"/>
                                  <m:t>)</m:t>
                                </m:r>
                              </m:e>
                              <m:sup>
                                <m:r>
                                  <a:rPr lang="en-US" sz="3200" b="1"/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1"/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b="1" dirty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200" b="1" dirty="0"/>
                          <m:t>Variance</m:t>
                        </m:r>
                      </m:e>
                    </m:rad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5627008"/>
                <a:ext cx="8227189" cy="1094467"/>
              </a:xfrm>
              <a:prstGeom prst="rect">
                <a:avLst/>
              </a:prstGeom>
              <a:blipFill rotWithShape="0">
                <a:blip r:embed="rId4"/>
                <a:stretch>
                  <a:fillRect l="-1771" b="-21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671-20E9-403F-ACBA-2EAECCA2E94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8" y="365125"/>
            <a:ext cx="11228294" cy="1325563"/>
          </a:xfrm>
        </p:spPr>
        <p:txBody>
          <a:bodyPr/>
          <a:lstStyle/>
          <a:p>
            <a:r>
              <a:rPr lang="en-US" altLang="en-US" dirty="0" smtClean="0"/>
              <a:t>Variance and Standard Deviation – </a:t>
            </a:r>
            <a:r>
              <a:rPr lang="en-US" altLang="en-US" dirty="0"/>
              <a:t>G</a:t>
            </a:r>
            <a:r>
              <a:rPr lang="en-US" altLang="en-US" dirty="0" smtClean="0"/>
              <a:t>roup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i="1" dirty="0">
                    <a:solidFill>
                      <a:schemeClr val="accent1">
                        <a:lumMod val="50000"/>
                      </a:schemeClr>
                    </a:solidFill>
                  </a:rPr>
                  <a:t>Method  02</a:t>
                </a:r>
              </a:p>
              <a:p>
                <a:r>
                  <a:rPr lang="en-US" altLang="en-US" i="1" dirty="0" smtClean="0"/>
                  <a:t>Variance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defined as the average of the square deviations</a:t>
                </a:r>
                <a:r>
                  <a:rPr lang="en-US" altLang="en-US" dirty="0" smtClean="0"/>
                  <a:t>:</a:t>
                </a:r>
              </a:p>
              <a:p>
                <a:endParaRPr lang="en-US" alt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	is </a:t>
                </a:r>
                <a:r>
                  <a:rPr lang="en-US" dirty="0"/>
                  <a:t>the mean,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i="1" dirty="0" smtClean="0"/>
                  <a:t>x	 </a:t>
                </a:r>
                <a:r>
                  <a:rPr lang="en-US" dirty="0"/>
                  <a:t>stands for each data value in </a:t>
                </a:r>
                <a:r>
                  <a:rPr lang="en-US" dirty="0" smtClean="0"/>
                  <a:t>turn 			</a:t>
                </a:r>
                <a:r>
                  <a:rPr lang="en-US" i="1" dirty="0"/>
                  <a:t>n	</a:t>
                </a:r>
                <a:r>
                  <a:rPr lang="en-US" dirty="0"/>
                  <a:t>is the number of data values</a:t>
                </a: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endParaRPr lang="en-US" altLang="en-US" i="1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  <a:blipFill rotWithShape="0">
                <a:blip r:embed="rId2"/>
                <a:stretch>
                  <a:fillRect l="-12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77513" y="2707582"/>
                <a:ext cx="4611327" cy="877291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	</a:t>
                </a:r>
                <a:r>
                  <a:rPr lang="en-US" sz="32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3200" b="1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13" y="2707582"/>
                <a:ext cx="4611327" cy="877291"/>
              </a:xfrm>
              <a:prstGeom prst="rect">
                <a:avLst/>
              </a:prstGeom>
              <a:blipFill rotWithShape="0">
                <a:blip r:embed="rId3"/>
                <a:stretch>
                  <a:fillRect l="-3154" b="-87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11540" y="5627008"/>
                <a:ext cx="8522141" cy="1094467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b="1" dirty="0"/>
                  <a:t>Standard </a:t>
                </a:r>
                <a:r>
                  <a:rPr lang="en-US" altLang="en-US" sz="3200" b="1" dirty="0" smtClean="0"/>
                  <a:t>Deviation 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altLang="en-US" sz="3200" b="1" dirty="0"/>
                  <a:t> </a:t>
                </a:r>
                <a:r>
                  <a:rPr lang="en-US" altLang="en-US" sz="3200" b="1" dirty="0"/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3200" b="1" dirty="0"/>
                          <m:t> - 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1" dirty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200" b="1" dirty="0"/>
                          <m:t>Variance</m:t>
                        </m:r>
                      </m:e>
                    </m:rad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5627008"/>
                <a:ext cx="8522141" cy="1094467"/>
              </a:xfrm>
              <a:prstGeom prst="rect">
                <a:avLst/>
              </a:prstGeom>
              <a:blipFill rotWithShape="0">
                <a:blip r:embed="rId4"/>
                <a:stretch>
                  <a:fillRect l="-171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the variance and Standard Deviation of 6</a:t>
            </a:r>
            <a:r>
              <a:rPr lang="en-US" b="1" i="1" dirty="0"/>
              <a:t>, </a:t>
            </a:r>
            <a:r>
              <a:rPr lang="en-US" b="1" dirty="0"/>
              <a:t>7</a:t>
            </a:r>
            <a:r>
              <a:rPr lang="en-US" b="1" i="1" dirty="0"/>
              <a:t>, </a:t>
            </a:r>
            <a:r>
              <a:rPr lang="en-US" b="1" dirty="0"/>
              <a:t>10</a:t>
            </a:r>
            <a:r>
              <a:rPr lang="en-US" b="1" i="1" dirty="0"/>
              <a:t>, </a:t>
            </a:r>
            <a:r>
              <a:rPr lang="en-US" b="1" dirty="0"/>
              <a:t>11</a:t>
            </a:r>
            <a:r>
              <a:rPr lang="en-US" b="1" i="1" dirty="0"/>
              <a:t>, </a:t>
            </a:r>
            <a:r>
              <a:rPr lang="en-US" b="1" dirty="0"/>
              <a:t>11</a:t>
            </a:r>
            <a:r>
              <a:rPr lang="en-US" b="1" i="1" dirty="0"/>
              <a:t>, </a:t>
            </a:r>
            <a:r>
              <a:rPr lang="en-US" b="1" dirty="0"/>
              <a:t>13</a:t>
            </a:r>
            <a:r>
              <a:rPr lang="en-US" b="1" i="1" dirty="0"/>
              <a:t>, </a:t>
            </a:r>
            <a:r>
              <a:rPr lang="en-US" b="1" dirty="0"/>
              <a:t>16</a:t>
            </a:r>
            <a:r>
              <a:rPr lang="en-US" b="1" i="1" dirty="0"/>
              <a:t>, </a:t>
            </a:r>
            <a:r>
              <a:rPr lang="en-US" b="1" dirty="0"/>
              <a:t>18</a:t>
            </a:r>
            <a:r>
              <a:rPr lang="en-US" b="1" i="1" dirty="0"/>
              <a:t>, </a:t>
            </a:r>
            <a:r>
              <a:rPr lang="en-US" b="1" dirty="0"/>
              <a:t>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2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Method 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01----Using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𝝈</m:t>
                        </m:r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(</m:t>
                            </m:r>
                          </m:e>
                        </m:nary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𝒙</m:t>
                        </m:r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)</m:t>
                            </m:r>
                          </m:e>
                          <m:sup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]</a:t>
                </a:r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12657"/>
              </a:xfrm>
            </p:spPr>
            <p:txBody>
              <a:bodyPr/>
              <a:lstStyle/>
              <a:p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/>
                  <a:t>Frist find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12657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17809" y="3765177"/>
          <a:ext cx="3913096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274"/>
                <a:gridCol w="978274"/>
                <a:gridCol w="978274"/>
                <a:gridCol w="9782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Mean =13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vert="vert2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/>
              <p:cNvSpPr txBox="1"/>
              <p:nvPr/>
            </p:nvSpPr>
            <p:spPr>
              <a:xfrm>
                <a:off x="3362333" y="3847214"/>
                <a:ext cx="631452" cy="3077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33" y="3847214"/>
                <a:ext cx="63145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767" r="-7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4"/>
              <p:cNvSpPr txBox="1"/>
              <p:nvPr/>
            </p:nvSpPr>
            <p:spPr>
              <a:xfrm>
                <a:off x="4258410" y="3826483"/>
                <a:ext cx="993477" cy="31476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0" y="3826483"/>
                <a:ext cx="993477" cy="314766"/>
              </a:xfrm>
              <a:prstGeom prst="rect">
                <a:avLst/>
              </a:prstGeom>
              <a:blipFill rotWithShape="0">
                <a:blip r:embed="rId5"/>
                <a:stretch>
                  <a:fillRect l="-9202" t="-1961" r="-2024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/>
              <p:cNvSpPr txBox="1"/>
              <p:nvPr/>
            </p:nvSpPr>
            <p:spPr>
              <a:xfrm>
                <a:off x="1363203" y="3824803"/>
                <a:ext cx="631452" cy="3077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203" y="3824803"/>
                <a:ext cx="63145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98583" y="2598748"/>
                <a:ext cx="5836024" cy="389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/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1"/>
                            </m:ctrlPr>
                          </m:naryPr>
                          <m:sub/>
                          <m:sup/>
                          <m:e>
                            <m:r>
                              <a:rPr lang="en-US" sz="2000" b="1"/>
                              <m:t>(</m:t>
                            </m:r>
                          </m:e>
                        </m:nary>
                        <m:r>
                          <a:rPr lang="en-US" sz="2000" b="1"/>
                          <m:t>𝒙</m:t>
                        </m:r>
                        <m:r>
                          <a:rPr lang="en-US" sz="2000" b="1"/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1"/>
                            </m:ctrlPr>
                          </m:accPr>
                          <m:e>
                            <m:r>
                              <a:rPr lang="en-US" sz="2000" b="1"/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sz="2000" b="1"/>
                            </m:ctrlPr>
                          </m:sSupPr>
                          <m:e>
                            <m:r>
                              <a:rPr lang="en-US" sz="2000" b="1"/>
                              <m:t>)</m:t>
                            </m:r>
                          </m:e>
                          <m:sup>
                            <m:r>
                              <a:rPr lang="en-US" sz="2000" b="1"/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000" b="1"/>
                          <m:t>𝒏</m:t>
                        </m:r>
                      </m:den>
                    </m:f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/>
                        </m:ctrlPr>
                      </m:fPr>
                      <m:num>
                        <m:r>
                          <a:rPr lang="en-US" sz="2000" b="1"/>
                          <m:t>(</m:t>
                        </m:r>
                        <m:r>
                          <a:rPr lang="en-US" sz="2000" b="1"/>
                          <m:t>𝟒𝟗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𝟑𝟗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𝟗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𝟒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𝟒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𝟎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𝟗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𝟐𝟓</m:t>
                        </m:r>
                        <m:r>
                          <a:rPr lang="en-US" sz="2000" b="1"/>
                          <m:t>+</m:t>
                        </m:r>
                        <m:r>
                          <a:rPr lang="en-US" sz="2000" b="1"/>
                          <m:t>𝟏𝟒𝟒</m:t>
                        </m:r>
                        <m:r>
                          <a:rPr lang="en-US" sz="2000" b="1"/>
                          <m:t>)</m:t>
                        </m:r>
                      </m:num>
                      <m:den>
                        <m:r>
                          <a:rPr lang="en-US" sz="2000" b="1"/>
                          <m:t>𝟗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/>
                  <a:t>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/>
                        </m:ctrlPr>
                      </m:fPr>
                      <m:num>
                        <m:r>
                          <a:rPr lang="en-US" sz="2000" b="1"/>
                          <m:t>𝟐𝟖𝟎</m:t>
                        </m:r>
                      </m:num>
                      <m:den>
                        <m:r>
                          <a:rPr lang="en-US" sz="2000" b="1"/>
                          <m:t>𝟗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/>
                  <a:t>   = 31.11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Standard </a:t>
                </a:r>
                <a:r>
                  <a:rPr lang="en-US" sz="2000" b="1" dirty="0" smtClean="0"/>
                  <a:t>Deviation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)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1"/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1"/>
                                  <m:t>(</m:t>
                                </m:r>
                              </m:e>
                            </m:nary>
                            <m:r>
                              <a:rPr lang="en-US" sz="2000" b="1"/>
                              <m:t>𝒙</m:t>
                            </m:r>
                            <m:r>
                              <a:rPr lang="en-US" sz="2000" b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1"/>
                                </m:ctrlPr>
                              </m:accPr>
                              <m:e>
                                <m:r>
                                  <a:rPr lang="en-US" sz="2000" b="1"/>
                                  <m:t>𝒙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2000" b="1"/>
                                </m:ctrlPr>
                              </m:sSupPr>
                              <m:e>
                                <m:r>
                                  <a:rPr lang="en-US" sz="2000" b="1"/>
                                  <m:t>)</m:t>
                                </m:r>
                              </m:e>
                              <m:sup>
                                <m:r>
                                  <a:rPr lang="en-US" sz="2000" b="1"/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/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b="1" dirty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/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000" b="1" dirty="0"/>
                          <m:t>Variance</m:t>
                        </m:r>
                      </m:e>
                    </m:rad>
                  </m:oMath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/>
                  <a:t>	   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/>
                        </m:ctrlPr>
                      </m:radPr>
                      <m:deg/>
                      <m:e>
                        <m:r>
                          <a:rPr lang="en-US" sz="2000" b="1"/>
                          <m:t>𝟑𝟏</m:t>
                        </m:r>
                        <m:r>
                          <a:rPr lang="en-US" sz="2000" b="1"/>
                          <m:t>.</m:t>
                        </m:r>
                        <m:r>
                          <a:rPr lang="en-US" sz="2000" b="1"/>
                          <m:t>𝟏𝟏</m:t>
                        </m:r>
                      </m:e>
                    </m:rad>
                  </m:oMath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		= </a:t>
                </a:r>
                <a:r>
                  <a:rPr lang="en-US" sz="2000" b="1" dirty="0" smtClean="0"/>
                  <a:t>5.58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83" y="2598748"/>
                <a:ext cx="5836024" cy="3895425"/>
              </a:xfrm>
              <a:prstGeom prst="rect">
                <a:avLst/>
              </a:prstGeom>
              <a:blipFill rotWithShape="0">
                <a:blip r:embed="rId7"/>
                <a:stretch>
                  <a:fillRect l="-1044" b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2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02-</a:t>
                </a:r>
                <a:r>
                  <a:rPr lang="en-US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---Using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6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6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3600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36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6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]</a:t>
                </a:r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12657"/>
              </a:xfrm>
            </p:spPr>
            <p:txBody>
              <a:bodyPr/>
              <a:lstStyle/>
              <a:p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/>
                  <a:t>Frist find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12657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04434"/>
              </p:ext>
            </p:extLst>
          </p:nvPr>
        </p:nvGraphicFramePr>
        <p:xfrm>
          <a:off x="1363203" y="3415553"/>
          <a:ext cx="1956548" cy="329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274"/>
                <a:gridCol w="97827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4"/>
              <p:cNvSpPr txBox="1"/>
              <p:nvPr/>
            </p:nvSpPr>
            <p:spPr>
              <a:xfrm>
                <a:off x="2727115" y="3477982"/>
                <a:ext cx="328039" cy="31476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15" y="3477982"/>
                <a:ext cx="328039" cy="314766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961" r="-92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/>
              <p:cNvSpPr txBox="1"/>
              <p:nvPr/>
            </p:nvSpPr>
            <p:spPr>
              <a:xfrm>
                <a:off x="1363203" y="3472201"/>
                <a:ext cx="631452" cy="3077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203" y="3472201"/>
                <a:ext cx="631452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68788" y="3295884"/>
                <a:ext cx="5836024" cy="458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 smtClean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/>
                  <a:t>		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b="1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𝟏𝟖𝟎𝟏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   		=200.11 - 169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  		= 31.11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/>
                  <a:t>Standard Deviation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/>
                  <a:t>)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="1" dirty="0"/>
                          <m:t> -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000" b="1" dirty="0" smtClean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000" b="1" dirty="0"/>
                          <m:t>Variance</m:t>
                        </m:r>
                      </m:e>
                    </m:rad>
                  </m:oMath>
                </a14:m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	   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rad>
                  </m:oMath>
                </a14:m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/>
                  <a:t>			= 5.58</a:t>
                </a:r>
              </a:p>
              <a:p>
                <a:pPr>
                  <a:lnSpc>
                    <a:spcPct val="150000"/>
                  </a:lnSpc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88" y="3295884"/>
                <a:ext cx="5836024" cy="4581254"/>
              </a:xfrm>
              <a:prstGeom prst="rect">
                <a:avLst/>
              </a:prstGeom>
              <a:blipFill rotWithShape="0">
                <a:blip r:embed="rId6"/>
                <a:stretch>
                  <a:fillRect l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/>
          <p:cNvSpPr/>
          <p:nvPr/>
        </p:nvSpPr>
        <p:spPr>
          <a:xfrm>
            <a:off x="4182035" y="6172200"/>
            <a:ext cx="1492624" cy="376518"/>
          </a:xfrm>
          <a:prstGeom prst="borderCallout1">
            <a:avLst>
              <a:gd name="adj1" fmla="val 18750"/>
              <a:gd name="adj2" fmla="val -8333"/>
              <a:gd name="adj3" fmla="val 101389"/>
              <a:gd name="adj4" fmla="val -5635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Total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91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671-20E9-403F-ACBA-2EAECCA2E94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8" y="365125"/>
            <a:ext cx="11228294" cy="1325563"/>
          </a:xfrm>
        </p:spPr>
        <p:txBody>
          <a:bodyPr/>
          <a:lstStyle/>
          <a:p>
            <a:r>
              <a:rPr lang="en-US" altLang="en-US" dirty="0" smtClean="0"/>
              <a:t>Variance and Standard Deviation – </a:t>
            </a:r>
            <a:r>
              <a:rPr lang="en-US" altLang="en-US" dirty="0"/>
              <a:t>G</a:t>
            </a:r>
            <a:r>
              <a:rPr lang="en-US" altLang="en-US" dirty="0" smtClean="0"/>
              <a:t>roup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 01</a:t>
                </a:r>
              </a:p>
              <a:p>
                <a:r>
                  <a:rPr lang="en-US" altLang="en-US" i="1" dirty="0" smtClean="0"/>
                  <a:t>Variance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defined as the average of the square deviations</a:t>
                </a:r>
                <a:r>
                  <a:rPr lang="en-US" altLang="en-US" dirty="0" smtClean="0"/>
                  <a:t>:</a:t>
                </a:r>
              </a:p>
              <a:p>
                <a:endParaRPr lang="en-US" alt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	is </a:t>
                </a:r>
                <a:r>
                  <a:rPr lang="en-US" dirty="0"/>
                  <a:t>the mean,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i="1" dirty="0" smtClean="0"/>
                  <a:t>x	</a:t>
                </a:r>
                <a:r>
                  <a:rPr lang="en-US" dirty="0" smtClean="0"/>
                  <a:t>stands </a:t>
                </a:r>
                <a:r>
                  <a:rPr lang="en-US" dirty="0"/>
                  <a:t>for each data value in </a:t>
                </a:r>
                <a:r>
                  <a:rPr lang="en-US" dirty="0" smtClean="0"/>
                  <a:t>turn 			</a:t>
                </a:r>
                <a:r>
                  <a:rPr lang="en-US" i="1" dirty="0" smtClean="0"/>
                  <a:t>n	</a:t>
                </a:r>
                <a:r>
                  <a:rPr lang="en-US" dirty="0" smtClean="0"/>
                  <a:t>is </a:t>
                </a:r>
                <a:r>
                  <a:rPr lang="en-US" dirty="0"/>
                  <a:t>the number of data values</a:t>
                </a: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i="1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  <a:blipFill rotWithShape="0">
                <a:blip r:embed="rId2"/>
                <a:stretch>
                  <a:fillRect l="-12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77513" y="2707582"/>
                <a:ext cx="4312976" cy="877291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13" y="2707582"/>
                <a:ext cx="4312976" cy="877291"/>
              </a:xfrm>
              <a:prstGeom prst="rect">
                <a:avLst/>
              </a:prstGeom>
              <a:blipFill rotWithShape="0">
                <a:blip r:embed="rId3"/>
                <a:stretch>
                  <a:fillRect l="-3371" b="-87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11540" y="5627008"/>
                <a:ext cx="8459111" cy="1094467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b="1" dirty="0" smtClean="0"/>
                  <a:t>Standard Deviation 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/>
                      <m:t>𝝈</m:t>
                    </m:r>
                    <m:r>
                      <a:rPr lang="en-US" sz="3200" b="1"/>
                      <m:t> 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altLang="en-US" sz="3200" b="1" dirty="0"/>
                  <a:t>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1"/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3200" b="1"/>
                                  <m:t>(</m:t>
                                </m:r>
                              </m:e>
                            </m:nary>
                            <m:r>
                              <a:rPr lang="en-US" sz="3200" b="1"/>
                              <m:t>𝒙</m:t>
                            </m:r>
                            <m:r>
                              <a:rPr lang="en-US" sz="3200" b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1"/>
                                </m:ctrlPr>
                              </m:accPr>
                              <m:e>
                                <m:r>
                                  <a:rPr lang="en-US" sz="3200" b="1"/>
                                  <m:t>𝒙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3200" b="1"/>
                                </m:ctrlPr>
                              </m:sSupPr>
                              <m:e>
                                <m:r>
                                  <a:rPr lang="en-US" sz="3200" b="1"/>
                                  <m:t>)</m:t>
                                </m:r>
                              </m:e>
                              <m:sup>
                                <m:r>
                                  <a:rPr lang="en-US" sz="3200" b="1"/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1"/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b="1" dirty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200" b="1" dirty="0"/>
                          <m:t>Variance</m:t>
                        </m:r>
                      </m:e>
                    </m:rad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5627008"/>
                <a:ext cx="8459111" cy="1094467"/>
              </a:xfrm>
              <a:prstGeom prst="rect">
                <a:avLst/>
              </a:prstGeom>
              <a:blipFill rotWithShape="0">
                <a:blip r:embed="rId4"/>
                <a:stretch>
                  <a:fillRect l="-1723" b="-21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FD75-3675-4B0A-96F2-07286A5F790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Measures of dispersion</a:t>
            </a:r>
            <a:r>
              <a:rPr lang="en-US" altLang="en-US"/>
              <a:t> are descriptive statistics that describe how similar a set of scores are to each other</a:t>
            </a:r>
          </a:p>
          <a:p>
            <a:pPr lvl="1"/>
            <a:r>
              <a:rPr lang="en-US" altLang="en-US"/>
              <a:t>The more similar the scores are to each other, the lower the measure of dispersion will be</a:t>
            </a:r>
          </a:p>
          <a:p>
            <a:pPr lvl="1"/>
            <a:r>
              <a:rPr lang="en-US" altLang="en-US"/>
              <a:t>The less similar the scores are to each other, the higher the measure of dispersion will be</a:t>
            </a:r>
          </a:p>
          <a:p>
            <a:pPr lvl="1"/>
            <a:r>
              <a:rPr lang="en-US" altLang="en-US"/>
              <a:t>In general, the more spread out a distribution is, the larger the measure of dispersion will be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41668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671-20E9-403F-ACBA-2EAECCA2E94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8" y="365125"/>
            <a:ext cx="11228294" cy="1325563"/>
          </a:xfrm>
        </p:spPr>
        <p:txBody>
          <a:bodyPr/>
          <a:lstStyle/>
          <a:p>
            <a:r>
              <a:rPr lang="en-US" altLang="en-US" dirty="0" smtClean="0"/>
              <a:t>Variance and Standard Deviation – </a:t>
            </a:r>
            <a:r>
              <a:rPr lang="en-US" altLang="en-US" dirty="0"/>
              <a:t>G</a:t>
            </a:r>
            <a:r>
              <a:rPr lang="en-US" altLang="en-US" dirty="0" smtClean="0"/>
              <a:t>roup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 02</a:t>
                </a:r>
              </a:p>
              <a:p>
                <a:r>
                  <a:rPr lang="en-US" altLang="en-US" i="1" dirty="0" smtClean="0"/>
                  <a:t>Variance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defined as the average of the square deviations</a:t>
                </a:r>
                <a:r>
                  <a:rPr lang="en-US" altLang="en-US" dirty="0" smtClean="0"/>
                  <a:t>:</a:t>
                </a:r>
              </a:p>
              <a:p>
                <a:endParaRPr lang="en-US" altLang="en-US" dirty="0"/>
              </a:p>
              <a:p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Where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	is </a:t>
                </a:r>
                <a:r>
                  <a:rPr lang="en-US" dirty="0"/>
                  <a:t>the mean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𝑓𝑥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i="1" dirty="0" smtClean="0"/>
                  <a:t>x	 </a:t>
                </a:r>
                <a:r>
                  <a:rPr lang="en-US" dirty="0"/>
                  <a:t>stands for each data value in </a:t>
                </a:r>
                <a:r>
                  <a:rPr lang="en-US" dirty="0" smtClean="0"/>
                  <a:t>turn 			</a:t>
                </a:r>
                <a:r>
                  <a:rPr lang="en-US" i="1" dirty="0"/>
                  <a:t>n	</a:t>
                </a:r>
                <a:r>
                  <a:rPr lang="en-US" dirty="0"/>
                  <a:t>is the number of data values</a:t>
                </a: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endParaRPr lang="en-US" altLang="en-US" i="1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8435" y="1519518"/>
                <a:ext cx="8534400" cy="4836832"/>
              </a:xfrm>
              <a:blipFill rotWithShape="0">
                <a:blip r:embed="rId2"/>
                <a:stretch>
                  <a:fillRect l="-12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77513" y="2707582"/>
                <a:ext cx="4779642" cy="877291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	</a:t>
                </a:r>
                <a:r>
                  <a:rPr lang="en-US" sz="32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3200" b="1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13" y="2707582"/>
                <a:ext cx="4779642" cy="877291"/>
              </a:xfrm>
              <a:prstGeom prst="rect">
                <a:avLst/>
              </a:prstGeom>
              <a:blipFill rotWithShape="0">
                <a:blip r:embed="rId3"/>
                <a:stretch>
                  <a:fillRect l="-3042" b="-87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11540" y="5627008"/>
                <a:ext cx="8690456" cy="1094467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b="1" dirty="0" smtClean="0"/>
                  <a:t>Standard Deviation 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altLang="en-US" sz="3200" b="1" dirty="0"/>
                  <a:t> </a:t>
                </a:r>
                <a:r>
                  <a:rPr lang="en-US" altLang="en-US" sz="3200" b="1" dirty="0"/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3200" b="1" dirty="0"/>
                          <m:t> - 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1" dirty="0"/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/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200" b="1" dirty="0"/>
                          <m:t>Variance</m:t>
                        </m:r>
                      </m:e>
                    </m:rad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0" y="5627008"/>
                <a:ext cx="8690456" cy="1094467"/>
              </a:xfrm>
              <a:prstGeom prst="rect">
                <a:avLst/>
              </a:prstGeom>
              <a:blipFill rotWithShape="0">
                <a:blip r:embed="rId4"/>
                <a:stretch>
                  <a:fillRect l="-16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an estimate of the variance and standard deviation of the following data for the marks obtained in a test by 88 </a:t>
            </a:r>
            <a:r>
              <a:rPr lang="en-US" dirty="0" smtClean="0"/>
              <a:t>students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16041"/>
              </p:ext>
            </p:extLst>
          </p:nvPr>
        </p:nvGraphicFramePr>
        <p:xfrm>
          <a:off x="3281082" y="3265202"/>
          <a:ext cx="3815995" cy="2771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253"/>
                <a:gridCol w="1995742"/>
              </a:tblGrid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Marks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Frequency (f)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0 ≤ x &lt; 10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6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10 ≤ x &lt; 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20 ≤ x &lt; 30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30 ≤ x &lt; 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40 ≤ x &lt; 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3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1085850" algn="l"/>
                          <a:tab pos="1200150" algn="l"/>
                        </a:tabLst>
                      </a:pPr>
                      <a:r>
                        <a:rPr lang="en-US" sz="2400" dirty="0">
                          <a:effectLst/>
                        </a:rPr>
                        <a:t>??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0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01----Using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]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53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914400" y="1981200"/>
                <a:ext cx="10363200" cy="1219200"/>
              </a:xfrm>
            </p:spPr>
            <p:txBody>
              <a:bodyPr/>
              <a:lstStyle/>
              <a:p>
                <a:r>
                  <a:rPr lang="en-US" dirty="0" smtClean="0"/>
                  <a:t>Frist find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28.52 </a:t>
                </a:r>
                <a:endParaRPr lang="en-US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981200"/>
                <a:ext cx="10363200" cy="1219200"/>
              </a:xfrm>
              <a:blipFill rotWithShape="0"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913817" y="3429000"/>
              <a:ext cx="10363783" cy="3157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1936"/>
                    <a:gridCol w="1391095"/>
                    <a:gridCol w="1229079"/>
                    <a:gridCol w="1072651"/>
                    <a:gridCol w="1072651"/>
                    <a:gridCol w="1072651"/>
                    <a:gridCol w="1334831"/>
                    <a:gridCol w="1648889"/>
                  </a:tblGrid>
                  <a:tr h="9057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Marks 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Frequency (f)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Mid Point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(x)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𝑓𝑥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Mean =29 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approximate</a:t>
                          </a:r>
                          <a:endParaRPr lang="en-US" sz="24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0 ≤ x &lt; 10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576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3456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10 ≤ x &lt; 20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-14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196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3136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20 ≤ x &lt; 30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384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 ≤ x &lt; 40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875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900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40 ≤ x &lt; 50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765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4352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Total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12228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913817" y="3429000"/>
              <a:ext cx="10363783" cy="3157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1936"/>
                    <a:gridCol w="1391095"/>
                    <a:gridCol w="1229079"/>
                    <a:gridCol w="1072651"/>
                    <a:gridCol w="1072651"/>
                    <a:gridCol w="1072651"/>
                    <a:gridCol w="1334831"/>
                    <a:gridCol w="1648889"/>
                  </a:tblGrid>
                  <a:tr h="9057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Marks 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Frequency (f)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Mid Point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(x)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89773" t="-2013" r="-482386" b="-268456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Mean =29 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approximate</a:t>
                          </a:r>
                          <a:endParaRPr lang="en-US" sz="24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89773" t="-2013" r="-282386" b="-268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54338" t="-2013" r="-126941" b="-268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8782" t="-2013" r="-2583" b="-268456"/>
                          </a:stretch>
                        </a:blipFill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0 ≤ x &lt; 10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576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3456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10 ≤ x &lt; 20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-14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196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3136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20 ≤ x &lt; 30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-4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384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 ≤ x &lt; 40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875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900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40 ≤ x &lt; 50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765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4352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Total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898" marR="9898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12228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128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914400" y="1080246"/>
                <a:ext cx="10363200" cy="22680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b="1" dirty="0">
                    <a:solidFill>
                      <a:schemeClr val="accent1">
                        <a:lumMod val="50000"/>
                      </a:schemeClr>
                    </a:solidFill>
                  </a:rPr>
                  <a:t>Variance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𝝈</m:t>
                        </m:r>
                      </m:e>
                      <m:sup>
                        <m: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3000" b="1" dirty="0">
                    <a:solidFill>
                      <a:schemeClr val="accent1">
                        <a:lumMod val="50000"/>
                      </a:schemeClr>
                    </a:solidFill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𝒇</m:t>
                            </m:r>
                            <m: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(</m:t>
                            </m:r>
                          </m:e>
                        </m:nary>
                        <m: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𝒙</m:t>
                        </m:r>
                        <m: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)</m:t>
                            </m:r>
                          </m:e>
                          <m:sup>
                            <m:r>
                              <a:rPr lang="en-US" sz="3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	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𝟏𝟐𝟐𝟐𝟖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= 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138.95</a:t>
                </a:r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080246"/>
                <a:ext cx="10363200" cy="2268071"/>
              </a:xfrm>
              <a:blipFill rotWithShape="0">
                <a:blip r:embed="rId2"/>
                <a:stretch>
                  <a:fillRect l="-1059" t="-269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914400" y="3603812"/>
                <a:ext cx="10363200" cy="2904564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51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Standard Deviation (</a:t>
                </a:r>
                <a14:m>
                  <m:oMath xmlns:m="http://schemas.openxmlformats.org/officeDocument/2006/math">
                    <m:r>
                      <a:rPr lang="en-US" sz="5100" b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𝝈</m:t>
                    </m:r>
                    <m:r>
                      <a:rPr lang="en-US" sz="5100" b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5100" b="1" dirty="0">
                    <a:solidFill>
                      <a:schemeClr val="accent1">
                        <a:lumMod val="50000"/>
                      </a:schemeClr>
                    </a:solidFill>
                  </a:rPr>
                  <a:t>)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5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65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𝒇</m:t>
                                </m:r>
                                <m: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(</m:t>
                                </m:r>
                              </m:e>
                            </m:nary>
                            <m:r>
                              <a:rPr lang="en-US" sz="65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𝒙</m:t>
                            </m:r>
                            <m:r>
                              <a:rPr lang="en-US" sz="65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65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65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5100" b="1" dirty="0">
                    <a:solidFill>
                      <a:schemeClr val="accent1">
                        <a:lumMod val="50000"/>
                      </a:schemeClr>
                    </a:solidFill>
                  </a:rPr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51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51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Variance</m:t>
                        </m:r>
                      </m:e>
                    </m:rad>
                  </m:oMath>
                </a14:m>
                <a:endParaRPr lang="en-US" sz="3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    </a:t>
                </a: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sz="4400" b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𝟗𝟓</m:t>
                        </m:r>
                      </m:e>
                    </m:rad>
                  </m:oMath>
                </a14:m>
                <a:endParaRPr lang="en-US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	= </a:t>
                </a:r>
                <a:r>
                  <a:rPr lang="en-US" sz="4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11.78</a:t>
                </a:r>
                <a:endParaRPr lang="en-US" sz="47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4400" y="3603812"/>
                <a:ext cx="10363200" cy="2904564"/>
              </a:xfrm>
              <a:blipFill rotWithShape="0">
                <a:blip r:embed="rId3"/>
                <a:stretch>
                  <a:fillRect l="-1059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23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Method 02-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---Using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]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53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914400" y="1981200"/>
                <a:ext cx="10363200" cy="1219200"/>
              </a:xfrm>
            </p:spPr>
            <p:txBody>
              <a:bodyPr/>
              <a:lstStyle/>
              <a:p>
                <a:r>
                  <a:rPr lang="en-US" dirty="0" smtClean="0"/>
                  <a:t>Frist find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28.52 </a:t>
                </a:r>
                <a:endParaRPr lang="en-US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981200"/>
                <a:ext cx="10363200" cy="1219200"/>
              </a:xfrm>
              <a:blipFill rotWithShape="0"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52843984"/>
                  </p:ext>
                </p:extLst>
              </p:nvPr>
            </p:nvGraphicFramePr>
            <p:xfrm>
              <a:off x="913817" y="3429000"/>
              <a:ext cx="6307412" cy="3157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1936"/>
                    <a:gridCol w="1391095"/>
                    <a:gridCol w="1229079"/>
                    <a:gridCol w="1072651"/>
                    <a:gridCol w="1072651"/>
                  </a:tblGrid>
                  <a:tr h="9057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Marks 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Frequency (f)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Mid Point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(x)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𝑓𝑥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  <m:sSup>
                                      <m:sSupPr>
                                        <m:ctrlPr>
                                          <a:rPr lang="en-US" sz="2400" b="0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400" b="0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0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0 ≤ x &lt; 10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30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10 ≤ x &lt; 20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3600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20 ≤ x &lt; 30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15000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 ≤ x &lt; 40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875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40 ≤ x &lt; 50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765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34425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13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Total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83800</a:t>
                          </a:r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52843984"/>
                  </p:ext>
                </p:extLst>
              </p:nvPr>
            </p:nvGraphicFramePr>
            <p:xfrm>
              <a:off x="913817" y="3429000"/>
              <a:ext cx="6307412" cy="31574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1936"/>
                    <a:gridCol w="1391095"/>
                    <a:gridCol w="1229079"/>
                    <a:gridCol w="1072651"/>
                    <a:gridCol w="1072651"/>
                  </a:tblGrid>
                  <a:tr h="9057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Marks 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Frequency (f)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Mid Point</a:t>
                          </a:r>
                          <a:br>
                            <a:rPr lang="en-US" sz="2400" u="none" strike="noStrike">
                              <a:effectLst/>
                            </a:rPr>
                          </a:br>
                          <a:r>
                            <a:rPr lang="en-US" sz="2400" u="none" strike="noStrike">
                              <a:effectLst/>
                            </a:rPr>
                            <a:t>(x)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90341" t="-2013" r="-103409" b="-268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0341" t="-2013" r="-3409" b="-268456"/>
                          </a:stretch>
                        </a:blipFill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0 ≤ x &lt; 10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30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10 ≤ x &lt; 20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3600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20 ≤ x &lt; 30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600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15000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30 ≤ x &lt; 40 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35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875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40 ≤ x &lt; 50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17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45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765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34425</a:t>
                          </a:r>
                        </a:p>
                      </a:txBody>
                      <a:tcPr marL="9525" marR="9525" marT="9525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Total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88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2510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898" marR="9898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83800</a:t>
                          </a:r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71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914400" y="1080246"/>
                <a:ext cx="10363200" cy="22680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Variance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=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	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𝟖𝟑𝟖𝟎𝟎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</m:den>
                    </m:f>
                  </m:oMath>
                </a14:m>
                <a:r>
                  <a:rPr lang="en-US" b="1" dirty="0" smtClean="0"/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 </a:t>
                </a:r>
                <a:r>
                  <a:rPr lang="en-US" b="1" dirty="0"/>
                  <a:t>	=</a:t>
                </a:r>
                <a:r>
                  <a:rPr lang="en-US" b="1" dirty="0" smtClean="0"/>
                  <a:t>952.27 - </a:t>
                </a:r>
                <a:r>
                  <a:rPr lang="en-US" b="1" dirty="0"/>
                  <a:t>813.39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= </a:t>
                </a:r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138.88</a:t>
                </a:r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080246"/>
                <a:ext cx="10363200" cy="2268071"/>
              </a:xfrm>
              <a:blipFill rotWithShape="0">
                <a:blip r:embed="rId2"/>
                <a:stretch>
                  <a:fillRect l="-882" t="-269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914400" y="3603812"/>
                <a:ext cx="10363200" cy="24921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8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Standard Deviation (</a:t>
                </a:r>
                <a14:m>
                  <m:oMath xmlns:m="http://schemas.openxmlformats.org/officeDocument/2006/math">
                    <m:r>
                      <a:rPr lang="en-US" sz="3800" b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𝝈</m:t>
                    </m:r>
                    <m:r>
                      <a:rPr lang="en-US" sz="3800" b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3800" b="1" dirty="0">
                    <a:solidFill>
                      <a:schemeClr val="accent1">
                        <a:lumMod val="50000"/>
                      </a:schemeClr>
                    </a:solidFill>
                  </a:rPr>
                  <a:t>)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8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(</m:t>
                                </m:r>
                              </m:e>
                            </m:nary>
                            <m:r>
                              <a:rPr lang="en-US" sz="38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𝒙</m:t>
                            </m:r>
                            <m:r>
                              <a:rPr lang="en-US" sz="38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8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8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800" b="1" dirty="0">
                    <a:solidFill>
                      <a:schemeClr val="accent1">
                        <a:lumMod val="50000"/>
                      </a:schemeClr>
                    </a:solidFill>
                  </a:rPr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8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Variance</m:t>
                        </m:r>
                      </m:e>
                    </m:rad>
                  </m:oMath>
                </a14:m>
                <a:endParaRPr lang="en-US" sz="3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    </a:t>
                </a: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sz="4400" b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</m:e>
                    </m:rad>
                  </m:oMath>
                </a14:m>
                <a:endParaRPr lang="en-US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	= 11.78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4400" y="3603812"/>
                <a:ext cx="10363200" cy="2492188"/>
              </a:xfrm>
              <a:blipFill rotWithShape="0"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8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4DE7-BA22-43E1-B8DC-ABC2684EFC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Dispersion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There are three main measures of dispersion: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smtClean="0"/>
              <a:t>range</a:t>
            </a:r>
          </a:p>
          <a:p>
            <a:pPr lvl="1"/>
            <a:r>
              <a:rPr lang="en-US" altLang="en-US" dirty="0" smtClean="0"/>
              <a:t>The Interquartile range</a:t>
            </a:r>
            <a:endParaRPr lang="en-US" altLang="en-US" dirty="0"/>
          </a:p>
          <a:p>
            <a:pPr lvl="1"/>
            <a:r>
              <a:rPr lang="en-US" altLang="en-US" dirty="0"/>
              <a:t>The semi-interquartile range (SIR</a:t>
            </a:r>
            <a:r>
              <a:rPr lang="en-US" altLang="en-US" dirty="0" smtClean="0"/>
              <a:t>)-(Quartile Deviation)</a:t>
            </a:r>
            <a:endParaRPr lang="en-US" altLang="en-US" dirty="0"/>
          </a:p>
          <a:p>
            <a:pPr lvl="1"/>
            <a:r>
              <a:rPr lang="en-US" altLang="en-US" dirty="0"/>
              <a:t>Variance </a:t>
            </a:r>
          </a:p>
          <a:p>
            <a:pPr lvl="1"/>
            <a:r>
              <a:rPr lang="en-US" altLang="en-US" dirty="0" smtClean="0"/>
              <a:t>Standard </a:t>
            </a:r>
            <a:r>
              <a:rPr lang="en-US" altLang="en-US" dirty="0"/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3734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949D-F086-4FF6-AB39-0CA45BAB0E4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range</a:t>
            </a:r>
            <a:r>
              <a:rPr lang="en-US" altLang="en-US"/>
              <a:t> is defined as the difference between the largest score in the set of data and the smallest score in the set of data, X</a:t>
            </a:r>
            <a:r>
              <a:rPr lang="en-US" altLang="en-US" baseline="-25000"/>
              <a:t>L</a:t>
            </a:r>
            <a:r>
              <a:rPr lang="en-US" altLang="en-US"/>
              <a:t> - X</a:t>
            </a:r>
            <a:r>
              <a:rPr lang="en-US" altLang="en-US" baseline="-25000"/>
              <a:t>S</a:t>
            </a:r>
            <a:endParaRPr lang="en-US" altLang="en-US"/>
          </a:p>
          <a:p>
            <a:r>
              <a:rPr lang="en-US" altLang="en-US"/>
              <a:t>What is the range of the following data:</a:t>
            </a:r>
            <a:br>
              <a:rPr lang="en-US" altLang="en-US"/>
            </a:br>
            <a:r>
              <a:rPr lang="en-US" altLang="en-US"/>
              <a:t>4   8   1   6   6   2   9   3   6   9</a:t>
            </a:r>
          </a:p>
          <a:p>
            <a:r>
              <a:rPr lang="en-US" altLang="en-US"/>
              <a:t>The largest score (X</a:t>
            </a:r>
            <a:r>
              <a:rPr lang="en-US" altLang="en-US" baseline="-25000"/>
              <a:t>L</a:t>
            </a:r>
            <a:r>
              <a:rPr lang="en-US" altLang="en-US"/>
              <a:t>) is 9; the smallest score (X</a:t>
            </a:r>
            <a:r>
              <a:rPr lang="en-US" altLang="en-US" baseline="-25000"/>
              <a:t>S</a:t>
            </a:r>
            <a:r>
              <a:rPr lang="en-US" altLang="en-US"/>
              <a:t>) is 1; the range is X</a:t>
            </a:r>
            <a:r>
              <a:rPr lang="en-US" altLang="en-US" baseline="-25000"/>
              <a:t>L</a:t>
            </a:r>
            <a:r>
              <a:rPr lang="en-US" altLang="en-US"/>
              <a:t> - X</a:t>
            </a:r>
            <a:r>
              <a:rPr lang="en-US" altLang="en-US" baseline="-25000"/>
              <a:t>S</a:t>
            </a:r>
            <a:r>
              <a:rPr lang="en-US" altLang="en-US"/>
              <a:t> = 9 - 1 = 8</a:t>
            </a:r>
          </a:p>
        </p:txBody>
      </p:sp>
    </p:spTree>
    <p:extLst>
      <p:ext uri="{BB962C8B-B14F-4D97-AF65-F5344CB8AC3E}">
        <p14:creationId xmlns:p14="http://schemas.microsoft.com/office/powerpoint/2010/main" val="17660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CD8E-A74C-4BA0-B769-09D29CB0CD5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the Range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The range is used when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you have ordinal data or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you are presenting your results to people with little or no knowledge of statistics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The range is rarely used in scientific work as it is fairly insensitive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It depends on only two scores in the set of data, X</a:t>
            </a:r>
            <a:r>
              <a:rPr lang="en-US" altLang="en-US" baseline="-25000"/>
              <a:t>L</a:t>
            </a:r>
            <a:r>
              <a:rPr lang="en-US" altLang="en-US"/>
              <a:t> and X</a:t>
            </a:r>
            <a:r>
              <a:rPr lang="en-US" altLang="en-US" baseline="-25000"/>
              <a:t>S</a:t>
            </a:r>
            <a:endParaRPr lang="en-US" altLang="en-US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/>
              <a:t>Two very different sets of data can have the same range:</a:t>
            </a:r>
            <a:br>
              <a:rPr lang="en-US" altLang="en-US"/>
            </a:br>
            <a:r>
              <a:rPr lang="en-US" altLang="en-US"/>
              <a:t>1   1   1   1   9   vs   1  3  5  7  9</a:t>
            </a:r>
          </a:p>
        </p:txBody>
      </p:sp>
    </p:spTree>
    <p:extLst>
      <p:ext uri="{BB962C8B-B14F-4D97-AF65-F5344CB8AC3E}">
        <p14:creationId xmlns:p14="http://schemas.microsoft.com/office/powerpoint/2010/main" val="19914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Quartiles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Every data set has three quartiles, which divide it into four equal parts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If the horizontal line can be thought of as a data set arranged in an ordered array, three quartiles can be  identified, which together produce four separate parts or subset of equal size in the data set.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43200" y="5410201"/>
            <a:ext cx="7086600" cy="1204913"/>
            <a:chOff x="768" y="3408"/>
            <a:chExt cx="4464" cy="759"/>
          </a:xfrm>
        </p:grpSpPr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>
              <a:off x="768" y="3744"/>
              <a:ext cx="446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2976" y="355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4176" y="355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824" y="355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960" y="3408"/>
              <a:ext cx="6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Subset 1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680" y="393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2020" y="3408"/>
              <a:ext cx="6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Subset 2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3216" y="3408"/>
              <a:ext cx="6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Subset 3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4320" y="3456"/>
              <a:ext cx="6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Subset 4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393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99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Quartile – Grouped data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first quartile is the value below which, at most, 25% of the observations fall, and above which the remaining 75% can be found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82763" y="4090988"/>
            <a:ext cx="8616950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where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L=lower limit of the class containing Q</a:t>
            </a:r>
            <a:r>
              <a:rPr lang="en-US" sz="2400" baseline="-25000"/>
              <a:t>1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CF= cumulative frequency preceding class containing Q</a:t>
            </a:r>
            <a:r>
              <a:rPr lang="en-US" sz="2400" baseline="-25000"/>
              <a:t>1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f= frequency of class containing Q</a:t>
            </a:r>
            <a:r>
              <a:rPr lang="en-US" sz="2400" baseline="-25000"/>
              <a:t>1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i= size of class containing Q</a:t>
            </a:r>
            <a:r>
              <a:rPr lang="en-US" sz="2400" baseline="-25000"/>
              <a:t>1</a:t>
            </a:r>
            <a:r>
              <a:rPr lang="en-US" sz="2400"/>
              <a:t>.</a:t>
            </a:r>
          </a:p>
        </p:txBody>
      </p:sp>
      <p:graphicFrame>
        <p:nvGraphicFramePr>
          <p:cNvPr id="141317" name="Object 5"/>
          <p:cNvGraphicFramePr>
            <a:graphicFrameLocks/>
          </p:cNvGraphicFramePr>
          <p:nvPr/>
        </p:nvGraphicFramePr>
        <p:xfrm>
          <a:off x="4267200" y="3352800"/>
          <a:ext cx="32019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1790640" imgH="507960" progId="Equation.3">
                  <p:embed/>
                </p:oleObj>
              </mc:Choice>
              <mc:Fallback>
                <p:oleObj name="Equation" r:id="rId4" imgW="179064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201988" cy="8064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Second </a:t>
            </a:r>
            <a:r>
              <a:rPr lang="en-US" dirty="0" smtClean="0"/>
              <a:t>Quartile </a:t>
            </a:r>
            <a:r>
              <a:rPr lang="en-US" dirty="0"/>
              <a:t>– Grouped data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second quartile is right in the middle.  Same as the </a:t>
            </a:r>
            <a:r>
              <a:rPr lang="en-US" sz="2400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981200" y="2895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7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Quartile –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quartile is the value below which, at most, 75% of the observations fall, and above which the remaining 25% can be found</a:t>
            </a:r>
          </a:p>
          <a:p>
            <a:endParaRPr lang="en-US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657591"/>
              </p:ext>
            </p:extLst>
          </p:nvPr>
        </p:nvGraphicFramePr>
        <p:xfrm>
          <a:off x="3891991" y="3048000"/>
          <a:ext cx="3362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879560" imgH="507960" progId="Equation.3">
                  <p:embed/>
                </p:oleObj>
              </mc:Choice>
              <mc:Fallback>
                <p:oleObj name="Equation" r:id="rId3" imgW="187956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991" y="3048000"/>
                        <a:ext cx="3362325" cy="8064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87525" y="4324351"/>
            <a:ext cx="861695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where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L=lower limit of the class containing Q</a:t>
            </a:r>
            <a:r>
              <a:rPr lang="en-US" sz="2400" baseline="-25000"/>
              <a:t>3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CF= cumulative frequency preceding class containing Q</a:t>
            </a:r>
            <a:r>
              <a:rPr lang="en-US" sz="2400" baseline="-25000"/>
              <a:t>3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f= frequency of class containing Q</a:t>
            </a:r>
            <a:r>
              <a:rPr lang="en-US" sz="2400" baseline="-25000"/>
              <a:t>3</a:t>
            </a:r>
            <a:r>
              <a:rPr lang="en-US" sz="2400"/>
              <a:t>, </a:t>
            </a:r>
          </a:p>
          <a:p>
            <a:pPr marL="457200" lvl="4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400"/>
              <a:t>i= size of class containing Q</a:t>
            </a:r>
            <a:r>
              <a:rPr lang="en-US" sz="2400" baseline="-25000"/>
              <a:t>3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7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7978</TotalTime>
  <Words>1055</Words>
  <Application>Microsoft Office PowerPoint</Application>
  <PresentationFormat>Widescreen</PresentationFormat>
  <Paragraphs>317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Latha</vt:lpstr>
      <vt:lpstr>Symbol</vt:lpstr>
      <vt:lpstr>Times New Roman</vt:lpstr>
      <vt:lpstr>Wingdings</vt:lpstr>
      <vt:lpstr>Office Theme</vt:lpstr>
      <vt:lpstr>Equation</vt:lpstr>
      <vt:lpstr>Microsoft Word 97 - 2003 Document</vt:lpstr>
      <vt:lpstr>PowerPoint Presentation</vt:lpstr>
      <vt:lpstr>Definition</vt:lpstr>
      <vt:lpstr>Measures of Dispersion</vt:lpstr>
      <vt:lpstr>The Range</vt:lpstr>
      <vt:lpstr>When To Use the Range</vt:lpstr>
      <vt:lpstr>Calculating Quartiles</vt:lpstr>
      <vt:lpstr>First Quartile – Grouped data</vt:lpstr>
      <vt:lpstr>Second Quartile – Grouped data</vt:lpstr>
      <vt:lpstr>Third Quartile – Grouped data</vt:lpstr>
      <vt:lpstr>Inter-quartile Range</vt:lpstr>
      <vt:lpstr>Example </vt:lpstr>
      <vt:lpstr>The Semi-Interquartile Range -(Quartile Deviation)</vt:lpstr>
      <vt:lpstr>SIR Example</vt:lpstr>
      <vt:lpstr>Variance and Standard Deviation – Ungroup Data</vt:lpstr>
      <vt:lpstr>Variance and Standard Deviation – Group Data</vt:lpstr>
      <vt:lpstr>Example</vt:lpstr>
      <vt:lpstr>Method 01----Using  [  σ^2 = (∑▒( x-x ̅)^2)/n ]</vt:lpstr>
      <vt:lpstr>Method 02----Using  [  σ^2 =  (∑▒x^2 )/n - x ̅^2 ]</vt:lpstr>
      <vt:lpstr>Variance and Standard Deviation – Group Data</vt:lpstr>
      <vt:lpstr>Variance and Standard Deviation – Group Data</vt:lpstr>
      <vt:lpstr>Example</vt:lpstr>
      <vt:lpstr>Method 01----Using  [  σ^2 = (∑▒〖f(〗 x-x ̅)^2)/n ]</vt:lpstr>
      <vt:lpstr>PowerPoint Presentation</vt:lpstr>
      <vt:lpstr>Method 02----Using  [  σ^2 =  (∑▒〖fx^2 〗)/n - x ̅^2 ]</vt:lpstr>
      <vt:lpstr>PowerPoint Presentation</vt:lpstr>
    </vt:vector>
  </TitlesOfParts>
  <Company>hh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35</cp:revision>
  <dcterms:created xsi:type="dcterms:W3CDTF">2019-01-06T02:07:06Z</dcterms:created>
  <dcterms:modified xsi:type="dcterms:W3CDTF">2019-01-15T14:13:44Z</dcterms:modified>
</cp:coreProperties>
</file>