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26"/>
  </p:notesMasterIdLst>
  <p:sldIdLst>
    <p:sldId id="259" r:id="rId4"/>
    <p:sldId id="260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6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6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A68F4-0AEB-4877-BC0D-E1F56A49297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4F323-A735-4B2B-B4CE-E8BF826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1F9F9D-B1E1-4E2C-95C6-F2102B9C0C4E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1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296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38C183E-6BB6-47D6-B9AB-48F5C45CA245}" type="slidenum">
              <a:rPr lang="en-US" altLang="en-US">
                <a:latin typeface="Calibri" panose="020F0502020204030204" pitchFamily="34" charset="0"/>
              </a:rPr>
              <a:pPr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169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3EB6F68-DF2C-467B-8BE2-74537609AB36}" type="slidenum">
              <a:rPr lang="en-US" altLang="en-US">
                <a:latin typeface="Calibri" panose="020F0502020204030204" pitchFamily="34" charset="0"/>
              </a:rPr>
              <a:pPr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97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FE66599-CB98-40E7-AD8C-CF10060BEA9C}" type="slidenum">
              <a:rPr lang="en-US" altLang="en-US">
                <a:latin typeface="Calibri" panose="020F0502020204030204" pitchFamily="34" charset="0"/>
              </a:rPr>
              <a:pPr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472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84C1EC3-3E6D-499A-8AF9-AC45801A83A5}" type="slidenum">
              <a:rPr lang="en-US" altLang="en-US">
                <a:latin typeface="Calibri" panose="020F0502020204030204" pitchFamily="34" charset="0"/>
              </a:rPr>
              <a:pPr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788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AFF3D29-390F-493C-84FA-2897258B0D0B}" type="slidenum">
              <a:rPr lang="en-US" altLang="en-US">
                <a:latin typeface="Calibri" panose="020F0502020204030204" pitchFamily="34" charset="0"/>
              </a:rPr>
              <a:pPr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019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2696DE1-F74F-4DE0-84AD-F2022A9F3DED}" type="slidenum">
              <a:rPr lang="en-US" altLang="en-US">
                <a:latin typeface="Calibri" panose="020F0502020204030204" pitchFamily="34" charset="0"/>
              </a:rPr>
              <a:pPr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565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E05FFB0-B2E6-46B8-9DED-5D3035171666}" type="slidenum">
              <a:rPr lang="en-US" altLang="en-US">
                <a:latin typeface="Calibri" panose="020F0502020204030204" pitchFamily="34" charset="0"/>
              </a:rPr>
              <a:pPr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029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6D7391A-0279-4989-9520-B62D49027A61}" type="slidenum">
              <a:rPr lang="en-US" altLang="en-US">
                <a:latin typeface="Calibri" panose="020F0502020204030204" pitchFamily="34" charset="0"/>
              </a:rPr>
              <a:pPr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844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46A6012-37AC-4901-8F05-92DA809C7B7D}" type="slidenum">
              <a:rPr lang="en-US" altLang="en-US">
                <a:latin typeface="Calibri" panose="020F0502020204030204" pitchFamily="34" charset="0"/>
              </a:rPr>
              <a:pPr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904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73EEF59-FDF1-4AB0-9A80-E5B6973CA02A}" type="slidenum">
              <a:rPr lang="en-US" altLang="en-US">
                <a:latin typeface="Calibri" panose="020F0502020204030204" pitchFamily="34" charset="0"/>
              </a:rPr>
              <a:pPr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21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41BC-D3E4-4ABD-B7FC-FF3053447B1C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2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3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9E260BF-A955-4A83-A84C-907AF4A82D58}" type="slidenum">
              <a:rPr lang="en-US" altLang="en-US">
                <a:latin typeface="Calibri" panose="020F0502020204030204" pitchFamily="34" charset="0"/>
              </a:rPr>
              <a:pPr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064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E99335B-FF2B-46FD-B89D-7267488D0D66}" type="slidenum">
              <a:rPr lang="en-US" altLang="en-US">
                <a:latin typeface="Calibri" panose="020F0502020204030204" pitchFamily="34" charset="0"/>
              </a:rPr>
              <a:pPr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0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2984676-9664-4217-A2AC-258A90885E5A}" type="slidenum">
              <a:rPr lang="en-US" altLang="en-US">
                <a:latin typeface="Calibri" panose="020F0502020204030204" pitchFamily="34" charset="0"/>
              </a:rPr>
              <a:pPr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55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418662F-DB42-4BDA-A7E2-030DBEA0581B}" type="slidenum">
              <a:rPr lang="en-US" altLang="en-US">
                <a:latin typeface="Calibri" panose="020F0502020204030204" pitchFamily="34" charset="0"/>
              </a:rPr>
              <a:pPr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77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D4F29CA-80FB-4DF3-878E-BED85647D932}" type="slidenum">
              <a:rPr lang="en-US" altLang="en-US">
                <a:latin typeface="Calibri" panose="020F0502020204030204" pitchFamily="34" charset="0"/>
              </a:rPr>
              <a:pPr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47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EDF2938-BA33-4C26-AB83-39F8C41311FA}" type="slidenum">
              <a:rPr lang="en-US" altLang="en-US">
                <a:latin typeface="Calibri" panose="020F0502020204030204" pitchFamily="34" charset="0"/>
              </a:rPr>
              <a:pPr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672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0951EC4-F48F-4F4B-A960-0F6E7A69CB07}" type="slidenum">
              <a:rPr lang="en-US" altLang="en-US">
                <a:latin typeface="Calibri" panose="020F0502020204030204" pitchFamily="34" charset="0"/>
              </a:rPr>
              <a:pPr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97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909" y="4800600"/>
            <a:ext cx="11594892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2247902"/>
            <a:ext cx="51816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0262"/>
            <a:ext cx="12192000" cy="342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79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852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626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84" y="2133600"/>
            <a:ext cx="1221698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909" y="4800600"/>
            <a:ext cx="11594892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2247902"/>
            <a:ext cx="51816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4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2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611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030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42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585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3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264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958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2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351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259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888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947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84" y="2133600"/>
            <a:ext cx="1221698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909" y="4800600"/>
            <a:ext cx="11594892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2247902"/>
            <a:ext cx="51816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92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2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789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3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854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046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1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57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929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747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783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229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6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30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18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74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606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045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09728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09728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2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61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09728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71DD-D0EC-4926-8ED6-19B5D40D3F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34B05-3558-49CA-9E94-A70F1820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2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68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17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B097DFD-9DB1-4078-8404-B2467898D6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65259" y="2819401"/>
            <a:ext cx="5181600" cy="1981199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Statistics for IT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2879" y="5480051"/>
            <a:ext cx="8696169" cy="1752600"/>
          </a:xfrm>
        </p:spPr>
        <p:txBody>
          <a:bodyPr>
            <a:normAutofit/>
          </a:bodyPr>
          <a:lstStyle/>
          <a:p>
            <a:r>
              <a:rPr lang="en-US" smtClean="0"/>
              <a:t>5. </a:t>
            </a:r>
            <a:r>
              <a:rPr lang="en-US" altLang="en-US" dirty="0">
                <a:latin typeface="Comic Sans MS" panose="030F0702030302020204" pitchFamily="66" charset="0"/>
              </a:rPr>
              <a:t>Permutations </a:t>
            </a:r>
            <a:r>
              <a:rPr lang="en-US" altLang="en-US" sz="1600" dirty="0" smtClean="0">
                <a:latin typeface="Comic Sans MS" panose="030F0702030302020204" pitchFamily="66" charset="0"/>
              </a:rPr>
              <a:t>and</a:t>
            </a:r>
            <a:r>
              <a:rPr lang="en-US" altLang="en-US" dirty="0" smtClean="0"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latin typeface="Comic Sans MS" panose="030F0702030302020204" pitchFamily="66" charset="0"/>
              </a:rPr>
              <a:t/>
            </a:r>
            <a:br>
              <a:rPr lang="en-US" altLang="en-US" dirty="0">
                <a:latin typeface="Comic Sans MS" panose="030F0702030302020204" pitchFamily="66" charset="0"/>
              </a:rPr>
            </a:br>
            <a:r>
              <a:rPr lang="en-US" altLang="en-US" dirty="0">
                <a:latin typeface="Comic Sans MS" panose="030F0702030302020204" pitchFamily="66" charset="0"/>
              </a:rPr>
              <a:t>Combinations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92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2895600" y="1038225"/>
            <a:ext cx="6477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chemeClr val="tx2"/>
                </a:solidFill>
                <a:latin typeface="Comic Sans MS" panose="030F0702030302020204" pitchFamily="66" charset="0"/>
              </a:rPr>
              <a:t>Permutations</a:t>
            </a:r>
          </a:p>
        </p:txBody>
      </p:sp>
      <p:sp>
        <p:nvSpPr>
          <p:cNvPr id="12291" name="TextBox 5"/>
          <p:cNvSpPr txBox="1">
            <a:spLocks noChangeArrowheads="1"/>
          </p:cNvSpPr>
          <p:nvPr/>
        </p:nvSpPr>
        <p:spPr bwMode="auto">
          <a:xfrm>
            <a:off x="2898776" y="2438401"/>
            <a:ext cx="689927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>
                <a:latin typeface="Comic Sans MS" panose="030F0702030302020204" pitchFamily="66" charset="0"/>
              </a:rPr>
              <a:t>A combination lock will open when the right choice of three numbers (from 1 to 30, inclusive) is selected. How many different lock combinations are possible assuming no number is repeated?</a:t>
            </a:r>
          </a:p>
        </p:txBody>
      </p:sp>
      <p:graphicFrame>
        <p:nvGraphicFramePr>
          <p:cNvPr id="12292" name="Object 6"/>
          <p:cNvGraphicFramePr>
            <a:graphicFrameLocks noChangeAspect="1"/>
          </p:cNvGraphicFramePr>
          <p:nvPr/>
        </p:nvGraphicFramePr>
        <p:xfrm>
          <a:off x="6045200" y="3340100"/>
          <a:ext cx="101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4" imgW="101520" imgH="177480" progId="Equation.3">
                  <p:embed/>
                </p:oleObj>
              </mc:Choice>
              <mc:Fallback>
                <p:oleObj name="Equation" r:id="rId4" imgW="1015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3340100"/>
                        <a:ext cx="1016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1820863" y="2006601"/>
            <a:ext cx="189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 b="1">
                <a:solidFill>
                  <a:srgbClr val="FF0000"/>
                </a:solidFill>
                <a:latin typeface="Comic Sans MS" panose="030F0702030302020204" pitchFamily="66" charset="0"/>
              </a:rPr>
              <a:t> Practice: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057401" y="4953000"/>
          <a:ext cx="7915275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6" imgW="2730240" imgH="419040" progId="Equation.3">
                  <p:embed/>
                </p:oleObj>
              </mc:Choice>
              <mc:Fallback>
                <p:oleObj name="Equation" r:id="rId6" imgW="2730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4953000"/>
                        <a:ext cx="7915275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992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2895600" y="1038225"/>
            <a:ext cx="6477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chemeClr val="tx2"/>
                </a:solidFill>
                <a:latin typeface="Comic Sans MS" panose="030F0702030302020204" pitchFamily="66" charset="0"/>
              </a:rPr>
              <a:t>Permutations</a:t>
            </a:r>
          </a:p>
        </p:txBody>
      </p:sp>
      <p:sp>
        <p:nvSpPr>
          <p:cNvPr id="13315" name="TextBox 5"/>
          <p:cNvSpPr txBox="1">
            <a:spLocks noChangeArrowheads="1"/>
          </p:cNvSpPr>
          <p:nvPr/>
        </p:nvSpPr>
        <p:spPr bwMode="auto">
          <a:xfrm>
            <a:off x="2898776" y="2438401"/>
            <a:ext cx="689927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>
                <a:latin typeface="Comic Sans MS" panose="030F0702030302020204" pitchFamily="66" charset="0"/>
              </a:rPr>
              <a:t>From a club of 24 members, a President, Vice President, Secretary, Treasurer and Historian are to be elected.  In how many ways can the offices be filled?</a:t>
            </a:r>
          </a:p>
        </p:txBody>
      </p:sp>
      <p:graphicFrame>
        <p:nvGraphicFramePr>
          <p:cNvPr id="13316" name="Object 6"/>
          <p:cNvGraphicFramePr>
            <a:graphicFrameLocks noChangeAspect="1"/>
          </p:cNvGraphicFramePr>
          <p:nvPr/>
        </p:nvGraphicFramePr>
        <p:xfrm>
          <a:off x="6045200" y="3340100"/>
          <a:ext cx="101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4" imgW="101520" imgH="177480" progId="Equation.3">
                  <p:embed/>
                </p:oleObj>
              </mc:Choice>
              <mc:Fallback>
                <p:oleObj name="Equation" r:id="rId4" imgW="1015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3340100"/>
                        <a:ext cx="1016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1820863" y="2006601"/>
            <a:ext cx="189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 b="1">
                <a:solidFill>
                  <a:srgbClr val="FF0000"/>
                </a:solidFill>
                <a:latin typeface="Comic Sans MS" panose="030F0702030302020204" pitchFamily="66" charset="0"/>
              </a:rPr>
              <a:t> Practice:</a:t>
            </a:r>
          </a:p>
        </p:txBody>
      </p:sp>
      <p:grpSp>
        <p:nvGrpSpPr>
          <p:cNvPr id="9" name="AnswerNow"/>
          <p:cNvGrpSpPr>
            <a:grpSpLocks/>
          </p:cNvGrpSpPr>
          <p:nvPr/>
        </p:nvGrpSpPr>
        <p:grpSpPr bwMode="auto">
          <a:xfrm>
            <a:off x="7640638" y="4940300"/>
            <a:ext cx="2222500" cy="444500"/>
            <a:chOff x="2180" y="3960"/>
            <a:chExt cx="1400" cy="280"/>
          </a:xfrm>
        </p:grpSpPr>
        <p:sp>
          <p:nvSpPr>
            <p:cNvPr id="10" name="ANShape"/>
            <p:cNvSpPr>
              <a:spLocks noChangeArrowheads="1"/>
            </p:cNvSpPr>
            <p:nvPr/>
          </p:nvSpPr>
          <p:spPr bwMode="auto">
            <a:xfrm>
              <a:off x="2180" y="3960"/>
              <a:ext cx="1400" cy="28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0000"/>
                </a:gs>
                <a:gs pos="39999">
                  <a:srgbClr val="0A128C">
                    <a:alpha val="80001"/>
                  </a:srgbClr>
                </a:gs>
                <a:gs pos="70000">
                  <a:srgbClr val="181CC7">
                    <a:alpha val="65000"/>
                  </a:srgbClr>
                </a:gs>
                <a:gs pos="88000">
                  <a:srgbClr val="7005D4">
                    <a:alpha val="56000"/>
                  </a:srgbClr>
                </a:gs>
                <a:gs pos="100000">
                  <a:srgbClr val="8C3D91">
                    <a:alpha val="50000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3322" name="ANText"/>
            <p:cNvSpPr txBox="1">
              <a:spLocks noChangeArrowheads="1"/>
            </p:cNvSpPr>
            <p:nvPr/>
          </p:nvSpPr>
          <p:spPr bwMode="auto">
            <a:xfrm>
              <a:off x="2180" y="3960"/>
              <a:ext cx="140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0" hangingPunct="0"/>
              <a:r>
                <a:rPr lang="en-US" altLang="en-US" sz="2400" b="1">
                  <a:solidFill>
                    <a:srgbClr val="FFFFFF"/>
                  </a:solidFill>
                  <a:latin typeface="Times" panose="02020603050405020304" pitchFamily="18" charset="0"/>
                </a:rPr>
                <a:t>Answer Now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271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2895600" y="1038225"/>
            <a:ext cx="6477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chemeClr val="tx2"/>
                </a:solidFill>
                <a:latin typeface="Comic Sans MS" panose="030F0702030302020204" pitchFamily="66" charset="0"/>
              </a:rPr>
              <a:t>Permutations</a:t>
            </a:r>
          </a:p>
        </p:txBody>
      </p:sp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2898776" y="2438401"/>
            <a:ext cx="689927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>
                <a:latin typeface="Comic Sans MS" panose="030F0702030302020204" pitchFamily="66" charset="0"/>
              </a:rPr>
              <a:t>From a club of 24 members, a President, Vice President, Secretary, Treasurer and Historian are to be elected.  In how many ways can the offices be filled?</a:t>
            </a:r>
          </a:p>
        </p:txBody>
      </p:sp>
      <p:graphicFrame>
        <p:nvGraphicFramePr>
          <p:cNvPr id="14340" name="Object 6"/>
          <p:cNvGraphicFramePr>
            <a:graphicFrameLocks noChangeAspect="1"/>
          </p:cNvGraphicFramePr>
          <p:nvPr/>
        </p:nvGraphicFramePr>
        <p:xfrm>
          <a:off x="6045200" y="3340100"/>
          <a:ext cx="101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4" imgW="101520" imgH="177480" progId="Equation.3">
                  <p:embed/>
                </p:oleObj>
              </mc:Choice>
              <mc:Fallback>
                <p:oleObj name="Equation" r:id="rId4" imgW="1015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3340100"/>
                        <a:ext cx="1016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1820863" y="2006601"/>
            <a:ext cx="189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 b="1">
                <a:solidFill>
                  <a:srgbClr val="FF0000"/>
                </a:solidFill>
                <a:latin typeface="Comic Sans MS" panose="030F0702030302020204" pitchFamily="66" charset="0"/>
              </a:rPr>
              <a:t> Practice: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124200" y="4684713"/>
          <a:ext cx="5816600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6" imgW="2006280" imgH="660240" progId="Equation.3">
                  <p:embed/>
                </p:oleObj>
              </mc:Choice>
              <mc:Fallback>
                <p:oleObj name="Equation" r:id="rId6" imgW="20062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684713"/>
                        <a:ext cx="5816600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10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2895600" y="841375"/>
            <a:ext cx="6477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chemeClr val="tx2"/>
                </a:solidFill>
                <a:latin typeface="Comic Sans MS" panose="030F0702030302020204" pitchFamily="66" charset="0"/>
              </a:rPr>
              <a:t>Combinations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086100" y="1981200"/>
            <a:ext cx="6096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>
                <a:latin typeface="Comic Sans MS" panose="030F0702030302020204" pitchFamily="66" charset="0"/>
              </a:rPr>
              <a:t>A </a:t>
            </a:r>
            <a:r>
              <a:rPr lang="en-US" altLang="en-US" sz="2800" b="1">
                <a:solidFill>
                  <a:srgbClr val="FF0000"/>
                </a:solidFill>
                <a:latin typeface="Comic Sans MS" panose="030F0702030302020204" pitchFamily="66" charset="0"/>
              </a:rPr>
              <a:t>Combination</a:t>
            </a:r>
            <a:r>
              <a:rPr lang="en-US" altLang="en-US" sz="2800">
                <a:latin typeface="Comic Sans MS" panose="030F0702030302020204" pitchFamily="66" charset="0"/>
              </a:rPr>
              <a:t> is an arrangement  of items in which order does not matter. 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19364" y="3376614"/>
            <a:ext cx="7305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4000">
                <a:solidFill>
                  <a:srgbClr val="FF0000"/>
                </a:solidFill>
                <a:latin typeface="Comic Sans MS" panose="030F0702030302020204" pitchFamily="66" charset="0"/>
              </a:rPr>
              <a:t>ORDER DOES NOT MATTER!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476500" y="4117976"/>
            <a:ext cx="73152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/>
              <a:t>Since the order does not matter in combinations, there are fewer combinations than permutations.  The combinations  are a "subset" of the permutations.</a:t>
            </a:r>
            <a:endParaRPr lang="en-US" altLang="en-US" sz="28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69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2895600" y="841375"/>
            <a:ext cx="6477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chemeClr val="tx2"/>
                </a:solidFill>
                <a:latin typeface="Comic Sans MS" panose="030F0702030302020204" pitchFamily="66" charset="0"/>
              </a:rPr>
              <a:t>Combinations</a:t>
            </a:r>
          </a:p>
        </p:txBody>
      </p:sp>
      <p:sp>
        <p:nvSpPr>
          <p:cNvPr id="16387" name="TextBox 5"/>
          <p:cNvSpPr txBox="1">
            <a:spLocks noChangeArrowheads="1"/>
          </p:cNvSpPr>
          <p:nvPr/>
        </p:nvSpPr>
        <p:spPr bwMode="auto">
          <a:xfrm>
            <a:off x="2684464" y="2209800"/>
            <a:ext cx="68992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>
                <a:latin typeface="Comic Sans MS" panose="030F0702030302020204" pitchFamily="66" charset="0"/>
              </a:rPr>
              <a:t>To find the number of Combinations of n items chosen r at a time, you can use the formula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55863" y="3529013"/>
          <a:ext cx="7358062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4" imgW="2171520" imgH="419040" progId="Equation.3">
                  <p:embed/>
                </p:oleObj>
              </mc:Choice>
              <mc:Fallback>
                <p:oleObj name="Equation" r:id="rId4" imgW="21715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3529013"/>
                        <a:ext cx="7358062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6"/>
          <p:cNvGraphicFramePr>
            <a:graphicFrameLocks noChangeAspect="1"/>
          </p:cNvGraphicFramePr>
          <p:nvPr/>
        </p:nvGraphicFramePr>
        <p:xfrm>
          <a:off x="6045200" y="3340100"/>
          <a:ext cx="101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6" imgW="101520" imgH="177480" progId="Equation.3">
                  <p:embed/>
                </p:oleObj>
              </mc:Choice>
              <mc:Fallback>
                <p:oleObj name="Equation" r:id="rId6" imgW="1015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3340100"/>
                        <a:ext cx="1016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012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2895600" y="841375"/>
            <a:ext cx="6477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chemeClr val="tx2"/>
                </a:solidFill>
                <a:latin typeface="Comic Sans MS" panose="030F0702030302020204" pitchFamily="66" charset="0"/>
              </a:rPr>
              <a:t>Combinations</a:t>
            </a: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2684464" y="1905000"/>
            <a:ext cx="68992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>
                <a:latin typeface="Comic Sans MS" panose="030F0702030302020204" pitchFamily="66" charset="0"/>
              </a:rPr>
              <a:t>To find the number of Combinations of n items chosen r at a time, you can use the formula</a:t>
            </a:r>
          </a:p>
        </p:txBody>
      </p:sp>
      <p:graphicFrame>
        <p:nvGraphicFramePr>
          <p:cNvPr id="17412" name="Object 3"/>
          <p:cNvGraphicFramePr>
            <a:graphicFrameLocks noChangeAspect="1"/>
          </p:cNvGraphicFramePr>
          <p:nvPr/>
        </p:nvGraphicFramePr>
        <p:xfrm>
          <a:off x="3017839" y="2895601"/>
          <a:ext cx="6232525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4" imgW="2171520" imgH="419040" progId="Equation.3">
                  <p:embed/>
                </p:oleObj>
              </mc:Choice>
              <mc:Fallback>
                <p:oleObj name="Equation" r:id="rId4" imgW="21715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9" y="2895601"/>
                        <a:ext cx="6232525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6"/>
          <p:cNvGraphicFramePr>
            <a:graphicFrameLocks noChangeAspect="1"/>
          </p:cNvGraphicFramePr>
          <p:nvPr/>
        </p:nvGraphicFramePr>
        <p:xfrm>
          <a:off x="6045200" y="3340100"/>
          <a:ext cx="101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6" imgW="101520" imgH="177480" progId="Equation.3">
                  <p:embed/>
                </p:oleObj>
              </mc:Choice>
              <mc:Fallback>
                <p:oleObj name="Equation" r:id="rId6" imgW="1015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3340100"/>
                        <a:ext cx="1016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124200" y="4191000"/>
          <a:ext cx="5557838" cy="239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8" imgW="1942920" imgH="838080" progId="Equation.3">
                  <p:embed/>
                </p:oleObj>
              </mc:Choice>
              <mc:Fallback>
                <p:oleObj name="Equation" r:id="rId8" imgW="19429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191000"/>
                        <a:ext cx="5557838" cy="239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710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2895600" y="1038225"/>
            <a:ext cx="6477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chemeClr val="tx2"/>
                </a:solidFill>
                <a:latin typeface="Comic Sans MS" panose="030F0702030302020204" pitchFamily="66" charset="0"/>
              </a:rPr>
              <a:t>Combinations</a:t>
            </a:r>
          </a:p>
        </p:txBody>
      </p:sp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2751138" y="2743201"/>
            <a:ext cx="709295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200">
                <a:latin typeface="Comic Sans MS" panose="030F0702030302020204" pitchFamily="66" charset="0"/>
              </a:rPr>
              <a:t>To play a particular card game, each player is dealt five cards from a standard deck of 52 cards. How many different hands are possible?</a:t>
            </a:r>
          </a:p>
        </p:txBody>
      </p:sp>
      <p:graphicFrame>
        <p:nvGraphicFramePr>
          <p:cNvPr id="18436" name="Object 6"/>
          <p:cNvGraphicFramePr>
            <a:graphicFrameLocks noChangeAspect="1"/>
          </p:cNvGraphicFramePr>
          <p:nvPr/>
        </p:nvGraphicFramePr>
        <p:xfrm>
          <a:off x="6045200" y="3340100"/>
          <a:ext cx="101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4" imgW="101520" imgH="177480" progId="Equation.3">
                  <p:embed/>
                </p:oleObj>
              </mc:Choice>
              <mc:Fallback>
                <p:oleObj name="Equation" r:id="rId4" imgW="1015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3340100"/>
                        <a:ext cx="1016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1820863" y="2006601"/>
            <a:ext cx="189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 b="1">
                <a:solidFill>
                  <a:srgbClr val="FF0000"/>
                </a:solidFill>
                <a:latin typeface="Comic Sans MS" panose="030F0702030302020204" pitchFamily="66" charset="0"/>
              </a:rPr>
              <a:t> Practice:</a:t>
            </a:r>
          </a:p>
        </p:txBody>
      </p:sp>
      <p:grpSp>
        <p:nvGrpSpPr>
          <p:cNvPr id="9" name="AnswerNow"/>
          <p:cNvGrpSpPr>
            <a:grpSpLocks/>
          </p:cNvGrpSpPr>
          <p:nvPr/>
        </p:nvGrpSpPr>
        <p:grpSpPr bwMode="auto">
          <a:xfrm>
            <a:off x="7621588" y="5167313"/>
            <a:ext cx="2222500" cy="444500"/>
            <a:chOff x="2180" y="3960"/>
            <a:chExt cx="1400" cy="280"/>
          </a:xfrm>
        </p:grpSpPr>
        <p:sp>
          <p:nvSpPr>
            <p:cNvPr id="10" name="ANShape"/>
            <p:cNvSpPr>
              <a:spLocks noChangeArrowheads="1"/>
            </p:cNvSpPr>
            <p:nvPr/>
          </p:nvSpPr>
          <p:spPr bwMode="auto">
            <a:xfrm>
              <a:off x="2180" y="3960"/>
              <a:ext cx="1400" cy="28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0000"/>
                </a:gs>
                <a:gs pos="39999">
                  <a:srgbClr val="0A128C">
                    <a:alpha val="80001"/>
                  </a:srgbClr>
                </a:gs>
                <a:gs pos="70000">
                  <a:srgbClr val="181CC7">
                    <a:alpha val="65000"/>
                  </a:srgbClr>
                </a:gs>
                <a:gs pos="88000">
                  <a:srgbClr val="7005D4">
                    <a:alpha val="56000"/>
                  </a:srgbClr>
                </a:gs>
                <a:gs pos="100000">
                  <a:srgbClr val="8C3D91">
                    <a:alpha val="50000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8442" name="ANText"/>
            <p:cNvSpPr txBox="1">
              <a:spLocks noChangeArrowheads="1"/>
            </p:cNvSpPr>
            <p:nvPr/>
          </p:nvSpPr>
          <p:spPr bwMode="auto">
            <a:xfrm>
              <a:off x="2180" y="3960"/>
              <a:ext cx="140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0" hangingPunct="0"/>
              <a:r>
                <a:rPr lang="en-US" altLang="en-US" sz="2400" b="1">
                  <a:solidFill>
                    <a:srgbClr val="FFFFFF"/>
                  </a:solidFill>
                  <a:latin typeface="Times" panose="02020603050405020304" pitchFamily="18" charset="0"/>
                </a:rPr>
                <a:t>Answer Now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49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2895600" y="1038225"/>
            <a:ext cx="6477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chemeClr val="tx2"/>
                </a:solidFill>
                <a:latin typeface="Comic Sans MS" panose="030F0702030302020204" pitchFamily="66" charset="0"/>
              </a:rPr>
              <a:t>Combinations</a:t>
            </a:r>
          </a:p>
        </p:txBody>
      </p:sp>
      <p:sp>
        <p:nvSpPr>
          <p:cNvPr id="19459" name="TextBox 5"/>
          <p:cNvSpPr txBox="1">
            <a:spLocks noChangeArrowheads="1"/>
          </p:cNvSpPr>
          <p:nvPr/>
        </p:nvSpPr>
        <p:spPr bwMode="auto">
          <a:xfrm>
            <a:off x="3429000" y="1806576"/>
            <a:ext cx="709295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200">
                <a:latin typeface="Comic Sans MS" panose="030F0702030302020204" pitchFamily="66" charset="0"/>
              </a:rPr>
              <a:t>To play a particular card game, each player is dealt five cards from a standard deck of 52 cards. How many different hands are possible?</a:t>
            </a:r>
          </a:p>
        </p:txBody>
      </p:sp>
      <p:graphicFrame>
        <p:nvGraphicFramePr>
          <p:cNvPr id="19460" name="Object 6"/>
          <p:cNvGraphicFramePr>
            <a:graphicFrameLocks noChangeAspect="1"/>
          </p:cNvGraphicFramePr>
          <p:nvPr/>
        </p:nvGraphicFramePr>
        <p:xfrm>
          <a:off x="6045200" y="3340100"/>
          <a:ext cx="101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4" imgW="101520" imgH="177480" progId="Equation.3">
                  <p:embed/>
                </p:oleObj>
              </mc:Choice>
              <mc:Fallback>
                <p:oleObj name="Equation" r:id="rId4" imgW="1015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3340100"/>
                        <a:ext cx="1016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1524000" y="2027239"/>
            <a:ext cx="189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 b="1">
                <a:solidFill>
                  <a:srgbClr val="FF0000"/>
                </a:solidFill>
                <a:latin typeface="Comic Sans MS" panose="030F0702030302020204" pitchFamily="66" charset="0"/>
              </a:rPr>
              <a:t> Practice: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463926" y="3868738"/>
          <a:ext cx="5889625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6" imgW="2031840" imgH="838080" progId="Equation.3">
                  <p:embed/>
                </p:oleObj>
              </mc:Choice>
              <mc:Fallback>
                <p:oleObj name="Equation" r:id="rId6" imgW="20318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6" y="3868738"/>
                        <a:ext cx="5889625" cy="242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664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2895600" y="1038225"/>
            <a:ext cx="6477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chemeClr val="tx2"/>
                </a:solidFill>
                <a:latin typeface="Comic Sans MS" panose="030F0702030302020204" pitchFamily="66" charset="0"/>
              </a:rPr>
              <a:t>Combinations</a:t>
            </a:r>
          </a:p>
        </p:txBody>
      </p:sp>
      <p:sp>
        <p:nvSpPr>
          <p:cNvPr id="20483" name="TextBox 5"/>
          <p:cNvSpPr txBox="1">
            <a:spLocks noChangeArrowheads="1"/>
          </p:cNvSpPr>
          <p:nvPr/>
        </p:nvSpPr>
        <p:spPr bwMode="auto">
          <a:xfrm>
            <a:off x="2751138" y="2743201"/>
            <a:ext cx="709295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200" dirty="0">
                <a:latin typeface="Comic Sans MS" panose="030F0702030302020204" pitchFamily="66" charset="0"/>
              </a:rPr>
              <a:t>A student must answer 3 out of 5 essay questions on a test. In how many different ways can the student select the questions?</a:t>
            </a:r>
          </a:p>
        </p:txBody>
      </p:sp>
      <p:graphicFrame>
        <p:nvGraphicFramePr>
          <p:cNvPr id="20484" name="Object 6"/>
          <p:cNvGraphicFramePr>
            <a:graphicFrameLocks noChangeAspect="1"/>
          </p:cNvGraphicFramePr>
          <p:nvPr/>
        </p:nvGraphicFramePr>
        <p:xfrm>
          <a:off x="6045200" y="3340100"/>
          <a:ext cx="101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4" imgW="101520" imgH="177480" progId="Equation.3">
                  <p:embed/>
                </p:oleObj>
              </mc:Choice>
              <mc:Fallback>
                <p:oleObj name="Equation" r:id="rId4" imgW="1015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3340100"/>
                        <a:ext cx="1016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1820863" y="2006601"/>
            <a:ext cx="189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 b="1">
                <a:solidFill>
                  <a:srgbClr val="FF0000"/>
                </a:solidFill>
                <a:latin typeface="Comic Sans MS" panose="030F0702030302020204" pitchFamily="66" charset="0"/>
              </a:rPr>
              <a:t> Practice:</a:t>
            </a:r>
          </a:p>
        </p:txBody>
      </p:sp>
      <p:grpSp>
        <p:nvGrpSpPr>
          <p:cNvPr id="9" name="AnswerNow"/>
          <p:cNvGrpSpPr>
            <a:grpSpLocks/>
          </p:cNvGrpSpPr>
          <p:nvPr/>
        </p:nvGrpSpPr>
        <p:grpSpPr bwMode="auto">
          <a:xfrm>
            <a:off x="7621588" y="5167313"/>
            <a:ext cx="2222500" cy="444500"/>
            <a:chOff x="2180" y="3960"/>
            <a:chExt cx="1400" cy="280"/>
          </a:xfrm>
        </p:grpSpPr>
        <p:sp>
          <p:nvSpPr>
            <p:cNvPr id="10" name="ANShape"/>
            <p:cNvSpPr>
              <a:spLocks noChangeArrowheads="1"/>
            </p:cNvSpPr>
            <p:nvPr/>
          </p:nvSpPr>
          <p:spPr bwMode="auto">
            <a:xfrm>
              <a:off x="2180" y="3960"/>
              <a:ext cx="1400" cy="28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0000"/>
                </a:gs>
                <a:gs pos="39999">
                  <a:srgbClr val="0A128C">
                    <a:alpha val="80001"/>
                  </a:srgbClr>
                </a:gs>
                <a:gs pos="70000">
                  <a:srgbClr val="181CC7">
                    <a:alpha val="65000"/>
                  </a:srgbClr>
                </a:gs>
                <a:gs pos="88000">
                  <a:srgbClr val="7005D4">
                    <a:alpha val="56000"/>
                  </a:srgbClr>
                </a:gs>
                <a:gs pos="100000">
                  <a:srgbClr val="8C3D91">
                    <a:alpha val="50000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20490" name="ANText"/>
            <p:cNvSpPr txBox="1">
              <a:spLocks noChangeArrowheads="1"/>
            </p:cNvSpPr>
            <p:nvPr/>
          </p:nvSpPr>
          <p:spPr bwMode="auto">
            <a:xfrm>
              <a:off x="2180" y="3960"/>
              <a:ext cx="140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0" hangingPunct="0"/>
              <a:r>
                <a:rPr lang="en-US" altLang="en-US" sz="2400" b="1">
                  <a:solidFill>
                    <a:srgbClr val="FFFFFF"/>
                  </a:solidFill>
                  <a:latin typeface="Times" panose="02020603050405020304" pitchFamily="18" charset="0"/>
                </a:rPr>
                <a:t>Answer Now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92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/>
          <p:cNvSpPr txBox="1">
            <a:spLocks noChangeArrowheads="1"/>
          </p:cNvSpPr>
          <p:nvPr/>
        </p:nvSpPr>
        <p:spPr bwMode="auto">
          <a:xfrm>
            <a:off x="2895600" y="1038225"/>
            <a:ext cx="6477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chemeClr val="tx2"/>
                </a:solidFill>
                <a:latin typeface="Comic Sans MS" panose="030F0702030302020204" pitchFamily="66" charset="0"/>
              </a:rPr>
              <a:t>Combinations</a:t>
            </a:r>
          </a:p>
        </p:txBody>
      </p:sp>
      <p:sp>
        <p:nvSpPr>
          <p:cNvPr id="21507" name="TextBox 5"/>
          <p:cNvSpPr txBox="1">
            <a:spLocks noChangeArrowheads="1"/>
          </p:cNvSpPr>
          <p:nvPr/>
        </p:nvSpPr>
        <p:spPr bwMode="auto">
          <a:xfrm>
            <a:off x="3270250" y="1817688"/>
            <a:ext cx="66294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200">
                <a:latin typeface="Comic Sans MS" panose="030F0702030302020204" pitchFamily="66" charset="0"/>
              </a:rPr>
              <a:t>A student must answer 3 out of 5 essay questions on a test. In how many different ways can the student select the questions?</a:t>
            </a:r>
          </a:p>
        </p:txBody>
      </p:sp>
      <p:graphicFrame>
        <p:nvGraphicFramePr>
          <p:cNvPr id="21508" name="Object 6"/>
          <p:cNvGraphicFramePr>
            <a:graphicFrameLocks noChangeAspect="1"/>
          </p:cNvGraphicFramePr>
          <p:nvPr/>
        </p:nvGraphicFramePr>
        <p:xfrm>
          <a:off x="6045200" y="3340100"/>
          <a:ext cx="101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4" imgW="101520" imgH="177480" progId="Equation.3">
                  <p:embed/>
                </p:oleObj>
              </mc:Choice>
              <mc:Fallback>
                <p:oleObj name="Equation" r:id="rId4" imgW="1015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3340100"/>
                        <a:ext cx="1016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1371600" y="2019300"/>
            <a:ext cx="18986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 b="1">
                <a:solidFill>
                  <a:srgbClr val="FF0000"/>
                </a:solidFill>
                <a:latin typeface="Comic Sans MS" panose="030F0702030302020204" pitchFamily="66" charset="0"/>
              </a:rPr>
              <a:t> Practice: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743201" y="4191000"/>
          <a:ext cx="6219825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6" imgW="2145960" imgH="419040" progId="Equation.3">
                  <p:embed/>
                </p:oleObj>
              </mc:Choice>
              <mc:Fallback>
                <p:oleObj name="Equation" r:id="rId6" imgW="2145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4191000"/>
                        <a:ext cx="6219825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168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12894B9-B22E-481D-8FD3-2433C61C4D6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1/17/2019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Course Objectives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1217" y="1313645"/>
            <a:ext cx="9641983" cy="4964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800" b="1" dirty="0"/>
          </a:p>
          <a:p>
            <a:r>
              <a:rPr lang="en-US" sz="2800" dirty="0">
                <a:solidFill>
                  <a:srgbClr val="FF0000"/>
                </a:solidFill>
              </a:rPr>
              <a:t>After completing this </a:t>
            </a:r>
            <a:r>
              <a:rPr lang="en-US" sz="2800" dirty="0" smtClean="0">
                <a:solidFill>
                  <a:srgbClr val="FF0000"/>
                </a:solidFill>
              </a:rPr>
              <a:t>module, students should </a:t>
            </a:r>
            <a:r>
              <a:rPr lang="en-US" sz="2800" dirty="0">
                <a:solidFill>
                  <a:srgbClr val="FF0000"/>
                </a:solidFill>
              </a:rPr>
              <a:t>be able </a:t>
            </a:r>
            <a:r>
              <a:rPr lang="en-US" sz="2800" dirty="0" smtClean="0">
                <a:solidFill>
                  <a:srgbClr val="FF0000"/>
                </a:solidFill>
              </a:rPr>
              <a:t>to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Comic Sans MS" panose="030F0702030302020204" pitchFamily="66" charset="0"/>
              </a:rPr>
              <a:t>   apply </a:t>
            </a:r>
            <a:r>
              <a:rPr lang="en-US" altLang="en-US" sz="2800" dirty="0">
                <a:latin typeface="Comic Sans MS" panose="030F0702030302020204" pitchFamily="66" charset="0"/>
              </a:rPr>
              <a:t>fundamental counting principle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omic Sans MS" panose="030F0702030302020204" pitchFamily="66" charset="0"/>
              </a:rPr>
              <a:t>   compute permutations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omic Sans MS" panose="030F0702030302020204" pitchFamily="66" charset="0"/>
              </a:rPr>
              <a:t>   compute combinations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omic Sans MS" panose="030F0702030302020204" pitchFamily="66" charset="0"/>
              </a:rPr>
              <a:t>   distinguish permutations vs combination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2895600" y="1038225"/>
            <a:ext cx="6477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chemeClr val="tx2"/>
                </a:solidFill>
                <a:latin typeface="Comic Sans MS" panose="030F0702030302020204" pitchFamily="66" charset="0"/>
              </a:rPr>
              <a:t>Combinations</a:t>
            </a:r>
          </a:p>
        </p:txBody>
      </p:sp>
      <p:sp>
        <p:nvSpPr>
          <p:cNvPr id="22531" name="TextBox 5"/>
          <p:cNvSpPr txBox="1">
            <a:spLocks noChangeArrowheads="1"/>
          </p:cNvSpPr>
          <p:nvPr/>
        </p:nvSpPr>
        <p:spPr bwMode="auto">
          <a:xfrm>
            <a:off x="2770188" y="2530476"/>
            <a:ext cx="709295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200">
                <a:latin typeface="Comic Sans MS" panose="030F0702030302020204" pitchFamily="66" charset="0"/>
              </a:rPr>
              <a:t>A basketball team consists of two centers, five forwards, and four guards. In how many ways can the coach select a starting line up of one center, two forwards, and two guards?</a:t>
            </a:r>
          </a:p>
        </p:txBody>
      </p:sp>
      <p:graphicFrame>
        <p:nvGraphicFramePr>
          <p:cNvPr id="22532" name="Object 6"/>
          <p:cNvGraphicFramePr>
            <a:graphicFrameLocks noChangeAspect="1"/>
          </p:cNvGraphicFramePr>
          <p:nvPr/>
        </p:nvGraphicFramePr>
        <p:xfrm>
          <a:off x="6045200" y="3340100"/>
          <a:ext cx="101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4" imgW="101520" imgH="177480" progId="Equation.3">
                  <p:embed/>
                </p:oleObj>
              </mc:Choice>
              <mc:Fallback>
                <p:oleObj name="Equation" r:id="rId4" imgW="1015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3340100"/>
                        <a:ext cx="1016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1820863" y="2006601"/>
            <a:ext cx="189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 b="1">
                <a:solidFill>
                  <a:srgbClr val="FF0000"/>
                </a:solidFill>
                <a:latin typeface="Comic Sans MS" panose="030F0702030302020204" pitchFamily="66" charset="0"/>
              </a:rPr>
              <a:t> Practice:</a:t>
            </a:r>
          </a:p>
        </p:txBody>
      </p:sp>
      <p:grpSp>
        <p:nvGrpSpPr>
          <p:cNvPr id="9" name="AnswerNow"/>
          <p:cNvGrpSpPr>
            <a:grpSpLocks/>
          </p:cNvGrpSpPr>
          <p:nvPr/>
        </p:nvGrpSpPr>
        <p:grpSpPr bwMode="auto">
          <a:xfrm>
            <a:off x="6510338" y="5665788"/>
            <a:ext cx="2222500" cy="444500"/>
            <a:chOff x="2180" y="3960"/>
            <a:chExt cx="1400" cy="280"/>
          </a:xfrm>
        </p:grpSpPr>
        <p:sp>
          <p:nvSpPr>
            <p:cNvPr id="10" name="ANShape"/>
            <p:cNvSpPr>
              <a:spLocks noChangeArrowheads="1"/>
            </p:cNvSpPr>
            <p:nvPr/>
          </p:nvSpPr>
          <p:spPr bwMode="auto">
            <a:xfrm>
              <a:off x="2180" y="3960"/>
              <a:ext cx="1400" cy="28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0000"/>
                </a:gs>
                <a:gs pos="39999">
                  <a:srgbClr val="0A128C">
                    <a:alpha val="80001"/>
                  </a:srgbClr>
                </a:gs>
                <a:gs pos="70000">
                  <a:srgbClr val="181CC7">
                    <a:alpha val="65000"/>
                  </a:srgbClr>
                </a:gs>
                <a:gs pos="88000">
                  <a:srgbClr val="7005D4">
                    <a:alpha val="56000"/>
                  </a:srgbClr>
                </a:gs>
                <a:gs pos="100000">
                  <a:srgbClr val="8C3D91">
                    <a:alpha val="50000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22538" name="ANText"/>
            <p:cNvSpPr txBox="1">
              <a:spLocks noChangeArrowheads="1"/>
            </p:cNvSpPr>
            <p:nvPr/>
          </p:nvSpPr>
          <p:spPr bwMode="auto">
            <a:xfrm>
              <a:off x="2180" y="3960"/>
              <a:ext cx="140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0" hangingPunct="0"/>
              <a:r>
                <a:rPr lang="en-US" altLang="en-US" sz="2400" b="1">
                  <a:solidFill>
                    <a:srgbClr val="FFFFFF"/>
                  </a:solidFill>
                  <a:latin typeface="Times" panose="02020603050405020304" pitchFamily="18" charset="0"/>
                </a:rPr>
                <a:t>Answer Now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71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/>
          <p:cNvSpPr txBox="1">
            <a:spLocks noChangeArrowheads="1"/>
          </p:cNvSpPr>
          <p:nvPr/>
        </p:nvSpPr>
        <p:spPr bwMode="auto">
          <a:xfrm>
            <a:off x="2895600" y="1171575"/>
            <a:ext cx="6477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chemeClr val="tx2"/>
                </a:solidFill>
                <a:latin typeface="Comic Sans MS" panose="030F0702030302020204" pitchFamily="66" charset="0"/>
              </a:rPr>
              <a:t>Combinations</a:t>
            </a:r>
          </a:p>
        </p:txBody>
      </p:sp>
      <p:sp>
        <p:nvSpPr>
          <p:cNvPr id="23555" name="TextBox 5"/>
          <p:cNvSpPr txBox="1">
            <a:spLocks noChangeArrowheads="1"/>
          </p:cNvSpPr>
          <p:nvPr/>
        </p:nvSpPr>
        <p:spPr bwMode="auto">
          <a:xfrm>
            <a:off x="3270250" y="2016126"/>
            <a:ext cx="70929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Comic Sans MS" panose="030F0702030302020204" pitchFamily="66" charset="0"/>
              </a:rPr>
              <a:t>A basketball team consists of two centers, five forwards, and four guards. In how many ways can the coach select a starting line up of one center, two forwards, and two guards?</a:t>
            </a:r>
          </a:p>
        </p:txBody>
      </p:sp>
      <p:graphicFrame>
        <p:nvGraphicFramePr>
          <p:cNvPr id="23556" name="Object 6"/>
          <p:cNvGraphicFramePr>
            <a:graphicFrameLocks noChangeAspect="1"/>
          </p:cNvGraphicFramePr>
          <p:nvPr/>
        </p:nvGraphicFramePr>
        <p:xfrm>
          <a:off x="6045200" y="3340100"/>
          <a:ext cx="101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4" imgW="101520" imgH="177480" progId="Equation.3">
                  <p:embed/>
                </p:oleObj>
              </mc:Choice>
              <mc:Fallback>
                <p:oleObj name="Equation" r:id="rId4" imgW="1015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3340100"/>
                        <a:ext cx="1016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1371600" y="2006601"/>
            <a:ext cx="189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 b="1">
                <a:solidFill>
                  <a:srgbClr val="FF0000"/>
                </a:solidFill>
                <a:latin typeface="Comic Sans MS" panose="030F0702030302020204" pitchFamily="66" charset="0"/>
              </a:rPr>
              <a:t> Practice: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011364" y="3335338"/>
            <a:ext cx="2517775" cy="1168400"/>
            <a:chOff x="453268" y="4318606"/>
            <a:chExt cx="2518532" cy="1167794"/>
          </a:xfrm>
        </p:grpSpPr>
        <p:graphicFrame>
          <p:nvGraphicFramePr>
            <p:cNvPr id="23567" name="Object 2"/>
            <p:cNvGraphicFramePr>
              <a:graphicFrameLocks noChangeAspect="1"/>
            </p:cNvGraphicFramePr>
            <p:nvPr/>
          </p:nvGraphicFramePr>
          <p:xfrm>
            <a:off x="453268" y="4615454"/>
            <a:ext cx="2518532" cy="8709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5" name="Equation" r:id="rId6" imgW="863280" imgH="393480" progId="Equation.3">
                    <p:embed/>
                  </p:oleObj>
                </mc:Choice>
                <mc:Fallback>
                  <p:oleObj name="Equation" r:id="rId6" imgW="8632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268" y="4615454"/>
                          <a:ext cx="2518532" cy="8709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8" name="TextBox 11"/>
            <p:cNvSpPr txBox="1">
              <a:spLocks noChangeArrowheads="1"/>
            </p:cNvSpPr>
            <p:nvPr/>
          </p:nvSpPr>
          <p:spPr bwMode="auto">
            <a:xfrm>
              <a:off x="703114" y="4318606"/>
              <a:ext cx="9364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/>
                <a:t>Center:</a:t>
              </a: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4535488" y="3313114"/>
            <a:ext cx="2728912" cy="1138237"/>
            <a:chOff x="3048000" y="4275151"/>
            <a:chExt cx="2728452" cy="1137317"/>
          </a:xfrm>
        </p:grpSpPr>
        <p:graphicFrame>
          <p:nvGraphicFramePr>
            <p:cNvPr id="23565" name="Object 3"/>
            <p:cNvGraphicFramePr>
              <a:graphicFrameLocks noChangeAspect="1"/>
            </p:cNvGraphicFramePr>
            <p:nvPr/>
          </p:nvGraphicFramePr>
          <p:xfrm>
            <a:off x="3048000" y="4650468"/>
            <a:ext cx="2728452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6" name="Equation" r:id="rId8" imgW="1409400" imgH="393480" progId="Equation.3">
                    <p:embed/>
                  </p:oleObj>
                </mc:Choice>
                <mc:Fallback>
                  <p:oleObj name="Equation" r:id="rId8" imgW="14094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0" y="4650468"/>
                          <a:ext cx="2728452" cy="76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6" name="TextBox 12"/>
            <p:cNvSpPr txBox="1">
              <a:spLocks noChangeArrowheads="1"/>
            </p:cNvSpPr>
            <p:nvPr/>
          </p:nvSpPr>
          <p:spPr bwMode="auto">
            <a:xfrm>
              <a:off x="3200400" y="4275151"/>
              <a:ext cx="11940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/>
                <a:t>Forwards: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7391400" y="3313113"/>
            <a:ext cx="2605088" cy="1168400"/>
            <a:chOff x="5867400" y="3313843"/>
            <a:chExt cx="2605549" cy="1167481"/>
          </a:xfrm>
        </p:grpSpPr>
        <p:graphicFrame>
          <p:nvGraphicFramePr>
            <p:cNvPr id="23563" name="Object 4"/>
            <p:cNvGraphicFramePr>
              <a:graphicFrameLocks noChangeAspect="1"/>
            </p:cNvGraphicFramePr>
            <p:nvPr/>
          </p:nvGraphicFramePr>
          <p:xfrm>
            <a:off x="5867400" y="3719324"/>
            <a:ext cx="2605549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7" name="Equation" r:id="rId10" imgW="1346040" imgH="393480" progId="Equation.3">
                    <p:embed/>
                  </p:oleObj>
                </mc:Choice>
                <mc:Fallback>
                  <p:oleObj name="Equation" r:id="rId10" imgW="13460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3719324"/>
                          <a:ext cx="2605549" cy="76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4" name="TextBox 13"/>
            <p:cNvSpPr txBox="1">
              <a:spLocks noChangeArrowheads="1"/>
            </p:cNvSpPr>
            <p:nvPr/>
          </p:nvSpPr>
          <p:spPr bwMode="auto">
            <a:xfrm>
              <a:off x="6096000" y="3313843"/>
              <a:ext cx="9834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/>
                <a:t>Guards:</a:t>
              </a: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427288" y="5551489"/>
            <a:ext cx="69453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>
                <a:latin typeface="Comic Sans MS" panose="030F0702030302020204" pitchFamily="66" charset="0"/>
              </a:rPr>
              <a:t>Thus, the number of ways to select the starting line up is  2*10*6  = </a:t>
            </a:r>
            <a:r>
              <a:rPr lang="en-US" altLang="en-US" sz="2800">
                <a:solidFill>
                  <a:srgbClr val="FF0000"/>
                </a:solidFill>
                <a:latin typeface="Comic Sans MS" panose="030F0702030302020204" pitchFamily="66" charset="0"/>
              </a:rPr>
              <a:t>120</a:t>
            </a:r>
            <a:r>
              <a:rPr lang="en-US" altLang="en-US" sz="2800">
                <a:latin typeface="Comic Sans MS" panose="030F0702030302020204" pitchFamily="66" charset="0"/>
              </a:rPr>
              <a:t>.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659314" y="4648200"/>
          <a:ext cx="25034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12" imgW="990360" imgH="228600" progId="Equation.3">
                  <p:embed/>
                </p:oleObj>
              </mc:Choice>
              <mc:Fallback>
                <p:oleObj name="Equation" r:id="rId12" imgW="990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314" y="4648200"/>
                        <a:ext cx="250348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260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2586" y="2967335"/>
            <a:ext cx="31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648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2895600" y="457201"/>
            <a:ext cx="64770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4400" dirty="0">
                <a:solidFill>
                  <a:schemeClr val="tx2"/>
                </a:solidFill>
                <a:latin typeface="Comic Sans MS" panose="030F0702030302020204" pitchFamily="66" charset="0"/>
              </a:rPr>
              <a:t>Fundamental Counting Principle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438400" y="1917700"/>
            <a:ext cx="7696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Fundamental Counting Principle </a:t>
            </a:r>
            <a:r>
              <a:rPr lang="en-US" altLang="en-US" sz="2800" dirty="0">
                <a:latin typeface="Comic Sans MS" panose="030F0702030302020204" pitchFamily="66" charset="0"/>
              </a:rPr>
              <a:t>can be used determine the number of possible outcomes when there are two or more characteristics 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38400" y="3733801"/>
            <a:ext cx="75438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Fundamental Counting Principle </a:t>
            </a:r>
            <a:r>
              <a:rPr lang="en-US" altLang="en-US" sz="2800" dirty="0">
                <a:latin typeface="Comic Sans MS" panose="030F0702030302020204" pitchFamily="66" charset="0"/>
              </a:rPr>
              <a:t>states that if an event has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Comic Sans MS" panose="030F0702030302020204" pitchFamily="66" charset="0"/>
              </a:rPr>
              <a:t>possible outcomes and another independent event has 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Comic Sans MS" panose="030F0702030302020204" pitchFamily="66" charset="0"/>
              </a:rPr>
              <a:t> possible outcomes, then there are 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4000" b="1" i="1" baseline="-25000" dirty="0">
                <a:latin typeface="Comic Sans MS" panose="030F0702030302020204" pitchFamily="66" charset="0"/>
              </a:rPr>
              <a:t>* 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Comic Sans MS" panose="030F0702030302020204" pitchFamily="66" charset="0"/>
              </a:rPr>
              <a:t> possible outcomes for the two events together.</a:t>
            </a:r>
          </a:p>
        </p:txBody>
      </p:sp>
    </p:spTree>
    <p:extLst>
      <p:ext uri="{BB962C8B-B14F-4D97-AF65-F5344CB8AC3E}">
        <p14:creationId xmlns:p14="http://schemas.microsoft.com/office/powerpoint/2010/main" val="326809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2895600" y="457201"/>
            <a:ext cx="64770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chemeClr val="tx2"/>
                </a:solidFill>
                <a:latin typeface="Comic Sans MS" panose="030F0702030302020204" pitchFamily="66" charset="0"/>
              </a:rPr>
              <a:t>Fundamental Counting Principle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438400" y="1917700"/>
            <a:ext cx="7696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>
                <a:latin typeface="Comic Sans MS" panose="030F0702030302020204" pitchFamily="66" charset="0"/>
              </a:rPr>
              <a:t>Lets start with a simple example.</a:t>
            </a:r>
          </a:p>
          <a:p>
            <a:endParaRPr lang="en-US" altLang="en-US" sz="2800">
              <a:latin typeface="Comic Sans MS" panose="030F0702030302020204" pitchFamily="66" charset="0"/>
            </a:endParaRPr>
          </a:p>
          <a:p>
            <a:r>
              <a:rPr lang="en-US" altLang="en-US" sz="2800">
                <a:latin typeface="Comic Sans MS" panose="030F0702030302020204" pitchFamily="66" charset="0"/>
              </a:rPr>
              <a:t>      A student is to roll a die and flip a coin. How many possible outcomes will there be?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24089" y="3981450"/>
            <a:ext cx="424338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/>
              <a:t>1H   2H    3H    4H    5H    6H</a:t>
            </a:r>
          </a:p>
          <a:p>
            <a:r>
              <a:rPr lang="en-US" altLang="en-US" sz="2400"/>
              <a:t>1T    2T    3T    4T    5T    6T</a:t>
            </a:r>
          </a:p>
          <a:p>
            <a:endParaRPr lang="en-US" altLang="en-US" sz="2400"/>
          </a:p>
          <a:p>
            <a:r>
              <a:rPr lang="en-US" altLang="en-US" sz="2400"/>
              <a:t>             12 outcomes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010401" y="4089400"/>
            <a:ext cx="32877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/>
              <a:t>6*2 = 12 outcomes</a:t>
            </a:r>
          </a:p>
        </p:txBody>
      </p:sp>
    </p:spTree>
    <p:extLst>
      <p:ext uri="{BB962C8B-B14F-4D97-AF65-F5344CB8AC3E}">
        <p14:creationId xmlns:p14="http://schemas.microsoft.com/office/powerpoint/2010/main" val="313026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2895600" y="457201"/>
            <a:ext cx="64770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chemeClr val="tx2"/>
                </a:solidFill>
                <a:latin typeface="Comic Sans MS" panose="030F0702030302020204" pitchFamily="66" charset="0"/>
              </a:rPr>
              <a:t>Fundamental Counting Principle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438400" y="2198688"/>
            <a:ext cx="7696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>
                <a:latin typeface="Comic Sans MS" panose="030F0702030302020204" pitchFamily="66" charset="0"/>
              </a:rPr>
              <a:t>For a college interview, Robert has to choose what to wear from the following: 4 slacks, 3 shirts, 2 shoes and 5 ties. How many possible outfits does he have to choose from?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05200" y="4724401"/>
            <a:ext cx="487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 b="1">
                <a:latin typeface="Comic Sans MS" panose="030F0702030302020204" pitchFamily="66" charset="0"/>
              </a:rPr>
              <a:t>  4*3*2*5 = 120 outfits</a:t>
            </a:r>
            <a:endParaRPr lang="en-US" altLang="en-US" sz="28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53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2895600" y="841375"/>
            <a:ext cx="6477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chemeClr val="tx2"/>
                </a:solidFill>
                <a:latin typeface="Comic Sans MS" panose="030F0702030302020204" pitchFamily="66" charset="0"/>
              </a:rPr>
              <a:t>Permutations</a:t>
            </a: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3086100" y="2198689"/>
            <a:ext cx="6096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>
                <a:latin typeface="Comic Sans MS" panose="030F0702030302020204" pitchFamily="66" charset="0"/>
              </a:rPr>
              <a:t>A </a:t>
            </a:r>
            <a:r>
              <a:rPr lang="en-US" altLang="en-US" sz="2800" b="1">
                <a:solidFill>
                  <a:srgbClr val="FF0000"/>
                </a:solidFill>
                <a:latin typeface="Comic Sans MS" panose="030F0702030302020204" pitchFamily="66" charset="0"/>
              </a:rPr>
              <a:t>Permutation</a:t>
            </a:r>
            <a:r>
              <a:rPr lang="en-US" altLang="en-US" sz="2800">
                <a:latin typeface="Comic Sans MS" panose="030F0702030302020204" pitchFamily="66" charset="0"/>
              </a:rPr>
              <a:t> is an arrangement of items in a particular order.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151189" y="3455989"/>
            <a:ext cx="62563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200">
                <a:latin typeface="Comic Sans MS" panose="030F0702030302020204" pitchFamily="66" charset="0"/>
              </a:rPr>
              <a:t>Notice, </a:t>
            </a:r>
            <a:r>
              <a:rPr lang="en-US" altLang="en-US" sz="4000">
                <a:solidFill>
                  <a:srgbClr val="FF0000"/>
                </a:solidFill>
                <a:latin typeface="Comic Sans MS" panose="030F0702030302020204" pitchFamily="66" charset="0"/>
              </a:rPr>
              <a:t>ORDER MATTERS</a:t>
            </a:r>
            <a:r>
              <a:rPr lang="en-US" altLang="en-US" sz="4000">
                <a:latin typeface="Comic Sans MS" panose="030F0702030302020204" pitchFamily="66" charset="0"/>
              </a:rPr>
              <a:t>!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81314" y="4419600"/>
            <a:ext cx="68992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>
                <a:latin typeface="Comic Sans MS" panose="030F0702030302020204" pitchFamily="66" charset="0"/>
              </a:rPr>
              <a:t>To find the number of Permutations of n items, we can use the Fundamental Counting Principle or factorial notation.</a:t>
            </a:r>
          </a:p>
        </p:txBody>
      </p:sp>
    </p:spTree>
    <p:extLst>
      <p:ext uri="{BB962C8B-B14F-4D97-AF65-F5344CB8AC3E}">
        <p14:creationId xmlns:p14="http://schemas.microsoft.com/office/powerpoint/2010/main" val="171879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2895600" y="841375"/>
            <a:ext cx="6477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chemeClr val="tx2"/>
                </a:solidFill>
                <a:latin typeface="Comic Sans MS" panose="030F0702030302020204" pitchFamily="66" charset="0"/>
              </a:rPr>
              <a:t>Permutations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74964" y="1828801"/>
            <a:ext cx="619918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200">
                <a:latin typeface="Comic Sans MS" panose="030F0702030302020204" pitchFamily="66" charset="0"/>
              </a:rPr>
              <a:t>The number of ways to arrange the letters ABC:</a:t>
            </a:r>
            <a:endParaRPr lang="en-US" altLang="en-US" sz="400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720014" y="2568575"/>
            <a:ext cx="2065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____  ____   ____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36800" y="3008313"/>
            <a:ext cx="5189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Comic Sans MS" panose="030F0702030302020204" pitchFamily="66" charset="0"/>
              </a:rPr>
              <a:t>Number of choices for first blank</a:t>
            </a:r>
            <a:r>
              <a:rPr lang="en-US" altLang="en-US"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799389" y="2916239"/>
            <a:ext cx="19065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/>
              <a:t>  3</a:t>
            </a:r>
            <a:r>
              <a:rPr lang="en-US" altLang="en-US"/>
              <a:t>  ____  ____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772400" y="3368675"/>
            <a:ext cx="18684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    </a:t>
            </a:r>
            <a:r>
              <a:rPr lang="en-US" altLang="en-US" sz="2800"/>
              <a:t>3</a:t>
            </a:r>
            <a:r>
              <a:rPr lang="en-US" altLang="en-US"/>
              <a:t> </a:t>
            </a:r>
            <a:r>
              <a:rPr lang="en-US" altLang="en-US" sz="2800"/>
              <a:t>   2</a:t>
            </a:r>
            <a:r>
              <a:rPr lang="en-US" altLang="en-US"/>
              <a:t>   ___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382839" y="3470276"/>
            <a:ext cx="5527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Comic Sans MS" panose="030F0702030302020204" pitchFamily="66" charset="0"/>
              </a:rPr>
              <a:t>Number of choices for second blank?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382839" y="3941763"/>
            <a:ext cx="5284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Comic Sans MS" panose="030F0702030302020204" pitchFamily="66" charset="0"/>
              </a:rPr>
              <a:t>Number of choices for third blank?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885113" y="3881439"/>
            <a:ext cx="16446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/>
              <a:t>  3</a:t>
            </a:r>
            <a:r>
              <a:rPr lang="en-US" altLang="en-US"/>
              <a:t>     </a:t>
            </a:r>
            <a:r>
              <a:rPr lang="en-US" altLang="en-US" sz="2800"/>
              <a:t>2</a:t>
            </a:r>
            <a:r>
              <a:rPr lang="en-US" altLang="en-US"/>
              <a:t>    </a:t>
            </a:r>
            <a:r>
              <a:rPr lang="en-US" altLang="en-US" sz="2800"/>
              <a:t>1</a:t>
            </a:r>
            <a:endParaRPr lang="en-US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046414" y="4657726"/>
            <a:ext cx="5311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/>
              <a:t>3*2*1 = 6        3! = 3*2*1 = 6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501900" y="5235575"/>
            <a:ext cx="6400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/>
              <a:t>ABC     ACB    BAC    BCA    CAB    CBA</a:t>
            </a:r>
          </a:p>
        </p:txBody>
      </p:sp>
    </p:spTree>
    <p:extLst>
      <p:ext uri="{BB962C8B-B14F-4D97-AF65-F5344CB8AC3E}">
        <p14:creationId xmlns:p14="http://schemas.microsoft.com/office/powerpoint/2010/main" val="187201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2895600" y="841375"/>
            <a:ext cx="6477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chemeClr val="tx2"/>
                </a:solidFill>
                <a:latin typeface="Comic Sans MS" panose="030F0702030302020204" pitchFamily="66" charset="0"/>
              </a:rPr>
              <a:t>Permutations</a:t>
            </a:r>
          </a:p>
        </p:txBody>
      </p:sp>
      <p:sp>
        <p:nvSpPr>
          <p:cNvPr id="10243" name="TextBox 5"/>
          <p:cNvSpPr txBox="1">
            <a:spLocks noChangeArrowheads="1"/>
          </p:cNvSpPr>
          <p:nvPr/>
        </p:nvSpPr>
        <p:spPr bwMode="auto">
          <a:xfrm>
            <a:off x="2684464" y="2209800"/>
            <a:ext cx="68992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>
                <a:latin typeface="Comic Sans MS" panose="030F0702030302020204" pitchFamily="66" charset="0"/>
              </a:rPr>
              <a:t>To find the number of Permutations of n items chosen r at a time, you can use the formula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352801" y="3429000"/>
          <a:ext cx="52927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1562040" imgH="342720" progId="Equation.3">
                  <p:embed/>
                </p:oleObj>
              </mc:Choice>
              <mc:Fallback>
                <p:oleObj name="Equation" r:id="rId4" imgW="15620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3429000"/>
                        <a:ext cx="529272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6"/>
          <p:cNvGraphicFramePr>
            <a:graphicFrameLocks noChangeAspect="1"/>
          </p:cNvGraphicFramePr>
          <p:nvPr/>
        </p:nvGraphicFramePr>
        <p:xfrm>
          <a:off x="6045200" y="3340100"/>
          <a:ext cx="101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101520" imgH="177480" progId="Equation.3">
                  <p:embed/>
                </p:oleObj>
              </mc:Choice>
              <mc:Fallback>
                <p:oleObj name="Equation" r:id="rId6" imgW="1015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3340100"/>
                        <a:ext cx="1016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647951" y="4572001"/>
          <a:ext cx="6970713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8" imgW="2057400" imgH="419040" progId="Equation.3">
                  <p:embed/>
                </p:oleObj>
              </mc:Choice>
              <mc:Fallback>
                <p:oleObj name="Equation" r:id="rId8" imgW="2057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1" y="4572001"/>
                        <a:ext cx="6970713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65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2895600" y="1038225"/>
            <a:ext cx="6477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chemeClr val="tx2"/>
                </a:solidFill>
                <a:latin typeface="Comic Sans MS" panose="030F0702030302020204" pitchFamily="66" charset="0"/>
              </a:rPr>
              <a:t>Permutations</a:t>
            </a:r>
          </a:p>
        </p:txBody>
      </p:sp>
      <p:sp>
        <p:nvSpPr>
          <p:cNvPr id="11267" name="TextBox 5"/>
          <p:cNvSpPr txBox="1">
            <a:spLocks noChangeArrowheads="1"/>
          </p:cNvSpPr>
          <p:nvPr/>
        </p:nvSpPr>
        <p:spPr bwMode="auto">
          <a:xfrm>
            <a:off x="2898776" y="2438401"/>
            <a:ext cx="689927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>
                <a:latin typeface="Comic Sans MS" panose="030F0702030302020204" pitchFamily="66" charset="0"/>
              </a:rPr>
              <a:t>A combination lock will open when the right choice of three numbers (from 1 to 30, inclusive) is selected. How many different lock combinations are possible assuming no number is repeated?</a:t>
            </a:r>
          </a:p>
        </p:txBody>
      </p:sp>
      <p:graphicFrame>
        <p:nvGraphicFramePr>
          <p:cNvPr id="11268" name="Object 6"/>
          <p:cNvGraphicFramePr>
            <a:graphicFrameLocks noChangeAspect="1"/>
          </p:cNvGraphicFramePr>
          <p:nvPr/>
        </p:nvGraphicFramePr>
        <p:xfrm>
          <a:off x="6045200" y="3340100"/>
          <a:ext cx="101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101520" imgH="177480" progId="Equation.3">
                  <p:embed/>
                </p:oleObj>
              </mc:Choice>
              <mc:Fallback>
                <p:oleObj name="Equation" r:id="rId4" imgW="1015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3340100"/>
                        <a:ext cx="1016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1820863" y="2006601"/>
            <a:ext cx="189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 b="1">
                <a:solidFill>
                  <a:srgbClr val="FF0000"/>
                </a:solidFill>
                <a:latin typeface="Comic Sans MS" panose="030F0702030302020204" pitchFamily="66" charset="0"/>
              </a:rPr>
              <a:t> Practice:</a:t>
            </a:r>
          </a:p>
        </p:txBody>
      </p:sp>
      <p:grpSp>
        <p:nvGrpSpPr>
          <p:cNvPr id="9" name="AnswerNow"/>
          <p:cNvGrpSpPr>
            <a:grpSpLocks/>
          </p:cNvGrpSpPr>
          <p:nvPr/>
        </p:nvGrpSpPr>
        <p:grpSpPr bwMode="auto">
          <a:xfrm>
            <a:off x="7640638" y="4940300"/>
            <a:ext cx="2222500" cy="444500"/>
            <a:chOff x="2180" y="3960"/>
            <a:chExt cx="1400" cy="280"/>
          </a:xfrm>
        </p:grpSpPr>
        <p:sp>
          <p:nvSpPr>
            <p:cNvPr id="10" name="ANShape"/>
            <p:cNvSpPr>
              <a:spLocks noChangeArrowheads="1"/>
            </p:cNvSpPr>
            <p:nvPr/>
          </p:nvSpPr>
          <p:spPr bwMode="auto">
            <a:xfrm>
              <a:off x="2180" y="3960"/>
              <a:ext cx="1400" cy="28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0000"/>
                </a:gs>
                <a:gs pos="39999">
                  <a:srgbClr val="0A128C">
                    <a:alpha val="80001"/>
                  </a:srgbClr>
                </a:gs>
                <a:gs pos="70000">
                  <a:srgbClr val="181CC7">
                    <a:alpha val="65000"/>
                  </a:srgbClr>
                </a:gs>
                <a:gs pos="88000">
                  <a:srgbClr val="7005D4">
                    <a:alpha val="56000"/>
                  </a:srgbClr>
                </a:gs>
                <a:gs pos="100000">
                  <a:srgbClr val="8C3D91">
                    <a:alpha val="50000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1274" name="ANText"/>
            <p:cNvSpPr txBox="1">
              <a:spLocks noChangeArrowheads="1"/>
            </p:cNvSpPr>
            <p:nvPr/>
          </p:nvSpPr>
          <p:spPr bwMode="auto">
            <a:xfrm>
              <a:off x="2180" y="3960"/>
              <a:ext cx="140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0" hangingPunct="0"/>
              <a:r>
                <a:rPr lang="en-US" altLang="en-US" sz="2400" b="1" dirty="0">
                  <a:solidFill>
                    <a:srgbClr val="FFFFFF"/>
                  </a:solidFill>
                  <a:latin typeface="Times" panose="02020603050405020304" pitchFamily="18" charset="0"/>
                </a:rPr>
                <a:t>Answer Now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40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808</Words>
  <Application>Microsoft Office PowerPoint</Application>
  <PresentationFormat>Widescreen</PresentationFormat>
  <Paragraphs>114</Paragraphs>
  <Slides>22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Comic Sans MS</vt:lpstr>
      <vt:lpstr>Tahoma</vt:lpstr>
      <vt:lpstr>Times</vt:lpstr>
      <vt:lpstr>Times New Roman</vt:lpstr>
      <vt:lpstr>Wingdings</vt:lpstr>
      <vt:lpstr>HNDIT</vt:lpstr>
      <vt:lpstr>1_HNDIT</vt:lpstr>
      <vt:lpstr>2_HNDIT</vt:lpstr>
      <vt:lpstr>Equation</vt:lpstr>
      <vt:lpstr>Statistics for IT</vt:lpstr>
      <vt:lpstr>Course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IT</dc:title>
  <dc:creator>Acer</dc:creator>
  <cp:lastModifiedBy>Acer</cp:lastModifiedBy>
  <cp:revision>24</cp:revision>
  <dcterms:created xsi:type="dcterms:W3CDTF">2014-10-03T16:56:46Z</dcterms:created>
  <dcterms:modified xsi:type="dcterms:W3CDTF">2019-01-17T08:30:38Z</dcterms:modified>
</cp:coreProperties>
</file>