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83"/>
  </p:notesMasterIdLst>
  <p:sldIdLst>
    <p:sldId id="259" r:id="rId3"/>
    <p:sldId id="375" r:id="rId4"/>
    <p:sldId id="376" r:id="rId5"/>
    <p:sldId id="377" r:id="rId6"/>
    <p:sldId id="378" r:id="rId7"/>
    <p:sldId id="379" r:id="rId8"/>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399" r:id="rId28"/>
    <p:sldId id="400" r:id="rId29"/>
    <p:sldId id="401" r:id="rId30"/>
    <p:sldId id="402" r:id="rId31"/>
    <p:sldId id="403" r:id="rId32"/>
    <p:sldId id="404" r:id="rId33"/>
    <p:sldId id="405" r:id="rId34"/>
    <p:sldId id="406" r:id="rId35"/>
    <p:sldId id="407" r:id="rId36"/>
    <p:sldId id="408" r:id="rId37"/>
    <p:sldId id="409" r:id="rId38"/>
    <p:sldId id="410" r:id="rId39"/>
    <p:sldId id="411" r:id="rId40"/>
    <p:sldId id="412" r:id="rId41"/>
    <p:sldId id="413" r:id="rId42"/>
    <p:sldId id="414" r:id="rId43"/>
    <p:sldId id="415" r:id="rId44"/>
    <p:sldId id="416" r:id="rId45"/>
    <p:sldId id="417" r:id="rId46"/>
    <p:sldId id="418" r:id="rId47"/>
    <p:sldId id="419" r:id="rId48"/>
    <p:sldId id="420" r:id="rId49"/>
    <p:sldId id="421" r:id="rId50"/>
    <p:sldId id="422" r:id="rId51"/>
    <p:sldId id="423" r:id="rId52"/>
    <p:sldId id="424" r:id="rId53"/>
    <p:sldId id="425" r:id="rId54"/>
    <p:sldId id="426" r:id="rId55"/>
    <p:sldId id="427" r:id="rId56"/>
    <p:sldId id="428" r:id="rId57"/>
    <p:sldId id="429" r:id="rId58"/>
    <p:sldId id="430" r:id="rId59"/>
    <p:sldId id="431" r:id="rId60"/>
    <p:sldId id="432" r:id="rId61"/>
    <p:sldId id="433" r:id="rId62"/>
    <p:sldId id="434" r:id="rId63"/>
    <p:sldId id="435" r:id="rId64"/>
    <p:sldId id="436" r:id="rId65"/>
    <p:sldId id="437" r:id="rId66"/>
    <p:sldId id="438" r:id="rId67"/>
    <p:sldId id="439" r:id="rId68"/>
    <p:sldId id="440" r:id="rId69"/>
    <p:sldId id="441" r:id="rId70"/>
    <p:sldId id="442" r:id="rId71"/>
    <p:sldId id="443" r:id="rId72"/>
    <p:sldId id="444" r:id="rId73"/>
    <p:sldId id="445" r:id="rId74"/>
    <p:sldId id="446" r:id="rId75"/>
    <p:sldId id="447" r:id="rId76"/>
    <p:sldId id="448" r:id="rId77"/>
    <p:sldId id="449" r:id="rId78"/>
    <p:sldId id="450" r:id="rId79"/>
    <p:sldId id="451" r:id="rId80"/>
    <p:sldId id="452" r:id="rId81"/>
    <p:sldId id="368"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8.wmf"/><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A68F4-0AEB-4877-BC0D-E1F56A49297F}" type="datetimeFigureOut">
              <a:rPr lang="en-US" smtClean="0"/>
              <a:t>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C4F323-A735-4B2B-B4CE-E8BF82617E31}" type="slidenum">
              <a:rPr lang="en-US" smtClean="0"/>
              <a:t>‹#›</a:t>
            </a:fld>
            <a:endParaRPr lang="en-US"/>
          </a:p>
        </p:txBody>
      </p:sp>
    </p:spTree>
    <p:extLst>
      <p:ext uri="{BB962C8B-B14F-4D97-AF65-F5344CB8AC3E}">
        <p14:creationId xmlns:p14="http://schemas.microsoft.com/office/powerpoint/2010/main" val="22063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71F9F9D-B1E1-4E2C-95C6-F2102B9C0C4E}" type="slidenum">
              <a:rPr lang="en-US" smtClean="0">
                <a:solidFill>
                  <a:prstClr val="black"/>
                </a:solidFill>
                <a:latin typeface="Arial" pitchFamily="34" charset="0"/>
              </a:rPr>
              <a:pPr/>
              <a:t>1</a:t>
            </a:fld>
            <a:endParaRPr lang="en-US" smtClean="0">
              <a:solidFill>
                <a:prstClr val="black"/>
              </a:solidFill>
              <a:latin typeface="Arial"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smtClean="0">
              <a:latin typeface="Arial" pitchFamily="34" charset="0"/>
            </a:endParaRPr>
          </a:p>
        </p:txBody>
      </p:sp>
    </p:spTree>
    <p:extLst>
      <p:ext uri="{BB962C8B-B14F-4D97-AF65-F5344CB8AC3E}">
        <p14:creationId xmlns:p14="http://schemas.microsoft.com/office/powerpoint/2010/main" val="405429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2C563-33E4-4815-BD29-3604BBDDAFC2}" type="slidenum">
              <a:rPr lang="en-US" altLang="en-US"/>
              <a:pPr/>
              <a:t>58</a:t>
            </a:fld>
            <a:endParaRPr lang="en-US" alt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xfrm>
            <a:off x="931863" y="4403725"/>
            <a:ext cx="5121275" cy="4171950"/>
          </a:xfrm>
        </p:spPr>
        <p:txBody>
          <a:bodyPr/>
          <a:lstStyle/>
          <a:p>
            <a:endParaRPr lang="en-US" altLang="en-US"/>
          </a:p>
        </p:txBody>
      </p:sp>
    </p:spTree>
    <p:extLst>
      <p:ext uri="{BB962C8B-B14F-4D97-AF65-F5344CB8AC3E}">
        <p14:creationId xmlns:p14="http://schemas.microsoft.com/office/powerpoint/2010/main" val="1408546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F972AA-6946-4071-954E-013ED45FCE20}" type="slidenum">
              <a:rPr lang="en-US" altLang="en-US"/>
              <a:pPr/>
              <a:t>59</a:t>
            </a:fld>
            <a:endParaRPr lang="en-US" alt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a:xfrm>
            <a:off x="931863" y="4403725"/>
            <a:ext cx="5121275" cy="4171950"/>
          </a:xfrm>
        </p:spPr>
        <p:txBody>
          <a:bodyPr/>
          <a:lstStyle/>
          <a:p>
            <a:endParaRPr lang="en-US" altLang="en-US"/>
          </a:p>
        </p:txBody>
      </p:sp>
    </p:spTree>
    <p:extLst>
      <p:ext uri="{BB962C8B-B14F-4D97-AF65-F5344CB8AC3E}">
        <p14:creationId xmlns:p14="http://schemas.microsoft.com/office/powerpoint/2010/main" val="918026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69604C-5461-422A-BDDD-267ED14A50D1}" type="slidenum">
              <a:rPr lang="en-US" altLang="en-US"/>
              <a:pPr/>
              <a:t>60</a:t>
            </a:fld>
            <a:endParaRPr lang="en-US" alt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a:xfrm>
            <a:off x="931863" y="4403725"/>
            <a:ext cx="5121275" cy="4171950"/>
          </a:xfrm>
        </p:spPr>
        <p:txBody>
          <a:bodyPr/>
          <a:lstStyle/>
          <a:p>
            <a:endParaRPr lang="en-US" altLang="en-US"/>
          </a:p>
        </p:txBody>
      </p:sp>
    </p:spTree>
    <p:extLst>
      <p:ext uri="{BB962C8B-B14F-4D97-AF65-F5344CB8AC3E}">
        <p14:creationId xmlns:p14="http://schemas.microsoft.com/office/powerpoint/2010/main" val="804376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82BB8A-26B9-4385-AB01-3294F7648B64}" type="slidenum">
              <a:rPr lang="en-US" altLang="en-US"/>
              <a:pPr/>
              <a:t>61</a:t>
            </a:fld>
            <a:endParaRPr lang="en-US" alt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a:xfrm>
            <a:off x="931863" y="4403725"/>
            <a:ext cx="5121275" cy="4171950"/>
          </a:xfrm>
        </p:spPr>
        <p:txBody>
          <a:bodyPr/>
          <a:lstStyle/>
          <a:p>
            <a:endParaRPr lang="en-US" altLang="en-US"/>
          </a:p>
        </p:txBody>
      </p:sp>
    </p:spTree>
    <p:extLst>
      <p:ext uri="{BB962C8B-B14F-4D97-AF65-F5344CB8AC3E}">
        <p14:creationId xmlns:p14="http://schemas.microsoft.com/office/powerpoint/2010/main" val="3119444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A247AB-2317-462E-AACF-BA1972F964AD}" type="slidenum">
              <a:rPr lang="en-US" altLang="en-US"/>
              <a:pPr/>
              <a:t>62</a:t>
            </a:fld>
            <a:endParaRPr lang="en-US" alt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a:xfrm>
            <a:off x="931863" y="4403725"/>
            <a:ext cx="5121275" cy="4171950"/>
          </a:xfrm>
        </p:spPr>
        <p:txBody>
          <a:bodyPr/>
          <a:lstStyle/>
          <a:p>
            <a:endParaRPr lang="en-US" altLang="en-US"/>
          </a:p>
        </p:txBody>
      </p:sp>
    </p:spTree>
    <p:extLst>
      <p:ext uri="{BB962C8B-B14F-4D97-AF65-F5344CB8AC3E}">
        <p14:creationId xmlns:p14="http://schemas.microsoft.com/office/powerpoint/2010/main" val="3423628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A0623C-EBED-4FFA-87CB-2359BD696437}" type="slidenum">
              <a:rPr lang="en-US" altLang="en-US"/>
              <a:pPr/>
              <a:t>63</a:t>
            </a:fld>
            <a:endParaRPr lang="en-US" alt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a:xfrm>
            <a:off x="931863" y="4403725"/>
            <a:ext cx="5121275" cy="4171950"/>
          </a:xfrm>
        </p:spPr>
        <p:txBody>
          <a:bodyPr/>
          <a:lstStyle/>
          <a:p>
            <a:endParaRPr lang="en-US" altLang="en-US"/>
          </a:p>
        </p:txBody>
      </p:sp>
    </p:spTree>
    <p:extLst>
      <p:ext uri="{BB962C8B-B14F-4D97-AF65-F5344CB8AC3E}">
        <p14:creationId xmlns:p14="http://schemas.microsoft.com/office/powerpoint/2010/main" val="21964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pic>
        <p:nvPicPr>
          <p:cNvPr id="1027" name="Picture 3" descr="C:\Users\Dell PC\Desktop\main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4" y="2133600"/>
            <a:ext cx="12216984"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393909" y="4800600"/>
            <a:ext cx="11594892"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304800" y="2247902"/>
            <a:ext cx="51816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5045799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18523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1626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pic>
        <p:nvPicPr>
          <p:cNvPr id="1027" name="Picture 3" descr="C:\Users\Dell PC\Desktop\main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4" y="2133600"/>
            <a:ext cx="12216984"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393909" y="4800600"/>
            <a:ext cx="11594892"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304800" y="2247902"/>
            <a:ext cx="51816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9362467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pic>
        <p:nvPicPr>
          <p:cNvPr id="1026" name="Picture 2" descr="C:\Users\Dell PC\Desktop\templa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12192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6115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50301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82423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458509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6315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526484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89583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pic>
        <p:nvPicPr>
          <p:cNvPr id="1026" name="Picture 2" descr="C:\Users\Dell PC\Desktop\templa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12192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35104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325914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188870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76947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981200"/>
            <a:ext cx="10363200" cy="4114800"/>
          </a:xfrm>
        </p:spPr>
        <p:txBody>
          <a:bodyPr/>
          <a:lstStyle/>
          <a:p>
            <a:endParaRPr lang="en-US"/>
          </a:p>
        </p:txBody>
      </p:sp>
    </p:spTree>
    <p:extLst>
      <p:ext uri="{BB962C8B-B14F-4D97-AF65-F5344CB8AC3E}">
        <p14:creationId xmlns:p14="http://schemas.microsoft.com/office/powerpoint/2010/main" val="22571070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59769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98120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411480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39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89290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73305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856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42185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61746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66067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80458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905000"/>
            <a:ext cx="109728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pic>
        <p:nvPicPr>
          <p:cNvPr id="8" name="Picture 2" descr="C:\Users\Dell PC\Desktop\template2.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763"/>
            <a:ext cx="12192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76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905000"/>
            <a:ext cx="109728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A71DD-D0EC-4926-8ED6-19B5D40D3F29}" type="datetimeFigureOut">
              <a:rPr lang="en-US" smtClean="0">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34B05-3558-49CA-9E94-A70F1820A0B2}" type="slidenum">
              <a:rPr lang="en-US" smtClean="0">
                <a:solidFill>
                  <a:prstClr val="black">
                    <a:tint val="75000"/>
                  </a:prstClr>
                </a:solidFill>
              </a:rPr>
              <a:pPr/>
              <a:t>‹#›</a:t>
            </a:fld>
            <a:endParaRPr lang="en-US">
              <a:solidFill>
                <a:prstClr val="black">
                  <a:tint val="75000"/>
                </a:prstClr>
              </a:solidFill>
            </a:endParaRPr>
          </a:p>
        </p:txBody>
      </p:sp>
      <p:pic>
        <p:nvPicPr>
          <p:cNvPr id="8" name="Picture 2" descr="C:\Users\Dell PC\Desktop\template2.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4763"/>
            <a:ext cx="12192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6146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6" r:id="rId12"/>
    <p:sldLayoutId id="2147483697" r:id="rId13"/>
    <p:sldLayoutId id="2147483698" r:id="rId1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3.jpeg"/><Relationship Id="rId7" Type="http://schemas.openxmlformats.org/officeDocument/2006/relationships/image" Target="../media/image7.e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13.xml"/><Relationship Id="rId5" Type="http://schemas.openxmlformats.org/officeDocument/2006/relationships/image" Target="../media/image11.jpeg"/><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3.jpeg"/><Relationship Id="rId7" Type="http://schemas.openxmlformats.org/officeDocument/2006/relationships/image" Target="../media/image14.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3.wmf"/><Relationship Id="rId4" Type="http://schemas.openxmlformats.org/officeDocument/2006/relationships/oleObject" Target="../embeddings/oleObject4.bin"/><Relationship Id="rId9" Type="http://schemas.openxmlformats.org/officeDocument/2006/relationships/image" Target="../media/image11.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1.jpeg"/><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5.jpeg"/><Relationship Id="rId5" Type="http://schemas.openxmlformats.org/officeDocument/2006/relationships/image" Target="../media/image16.w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3.jpeg"/><Relationship Id="rId7" Type="http://schemas.openxmlformats.org/officeDocument/2006/relationships/image" Target="../media/image18.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7.w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3.jpeg"/><Relationship Id="rId7" Type="http://schemas.openxmlformats.org/officeDocument/2006/relationships/image" Target="../media/image20.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9.wmf"/><Relationship Id="rId10" Type="http://schemas.openxmlformats.org/officeDocument/2006/relationships/image" Target="../media/image11.jpeg"/><Relationship Id="rId4" Type="http://schemas.openxmlformats.org/officeDocument/2006/relationships/oleObject" Target="../embeddings/oleObject9.bin"/><Relationship Id="rId9" Type="http://schemas.openxmlformats.org/officeDocument/2006/relationships/image" Target="../media/image21.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3.jpeg"/><Relationship Id="rId7" Type="http://schemas.openxmlformats.org/officeDocument/2006/relationships/image" Target="../media/image24.jpeg"/><Relationship Id="rId2" Type="http://schemas.openxmlformats.org/officeDocument/2006/relationships/slideLayout" Target="../slideLayouts/slideLayout24.xml"/><Relationship Id="rId1" Type="http://schemas.openxmlformats.org/officeDocument/2006/relationships/vmlDrawing" Target="../drawings/vmlDrawing7.vml"/><Relationship Id="rId6" Type="http://schemas.openxmlformats.org/officeDocument/2006/relationships/hyperlink" Target="http://images.google.com/imgres?imgurl=http://www3.sympatico.ca/terrir/images/suitsgraphic2.jpg&amp;imgrefurl=http://www3.sympatico.ca/terrir/suits.html&amp;h=281&amp;w=200&amp;sz=12&amp;tbnid=vIiAkZrJO_CeIM:&amp;tbnh=109&amp;tbnw=77&amp;hl=en&amp;start=4&amp;prev=/images?q%3Dsuits%2Bof%2Bcards%26svnum%3D10%26hl%3Den%26lr%3D%26rls%3DRNWE,RNWE:2004-33,RNWE:en" TargetMode="External"/><Relationship Id="rId5" Type="http://schemas.openxmlformats.org/officeDocument/2006/relationships/image" Target="../media/image23.jpeg"/><Relationship Id="rId4" Type="http://schemas.openxmlformats.org/officeDocument/2006/relationships/hyperlink" Target="http://images.google.com/imgres?imgurl=http://filebox.vt.edu/users/gslota/Pictures/WebPages/deck-of-cards.gif&amp;imgrefurl=http://filebox.vt.edu/users/gslota/Pictures/WebPages/&amp;h=151&amp;w=225&amp;sz=12&amp;tbnid=E_F0_KEuAGzFTM:&amp;tbnh=68&amp;tbnw=102&amp;hl=en&amp;start=1&amp;prev=/images?q%3Ddeck%2Bof%2Bcards%26svnum%3D10%26hl%3Den%26lr%3D%26rls%3DRNWE,RNWE:2004-33,RNWE:en%26sa%3DG" TargetMode="External"/><Relationship Id="rId9" Type="http://schemas.openxmlformats.org/officeDocument/2006/relationships/image" Target="../media/image22.wmf"/></Relationships>
</file>

<file path=ppt/slides/_rels/slide27.xml.rels><?xml version="1.0" encoding="UTF-8" standalone="yes"?>
<Relationships xmlns="http://schemas.openxmlformats.org/package/2006/relationships"><Relationship Id="rId3" Type="http://schemas.openxmlformats.org/officeDocument/2006/relationships/hyperlink" Target="http://images.google.com/imgres?imgurl=http://filebox.vt.edu/users/gslota/Pictures/WebPages/deck-of-cards.gif&amp;imgrefurl=http://filebox.vt.edu/users/gslota/Pictures/WebPages/&amp;h=151&amp;w=225&amp;sz=12&amp;tbnid=E_F0_KEuAGzFTM:&amp;tbnh=68&amp;tbnw=102&amp;hl=en&amp;start=1&amp;prev=/images?q%3Ddeck%2Bof%2Bcards%26svnum%3D10%26hl%3Den%26lr%3D%26rls%3DRNWE,RNWE:2004-33,RNWE:en%26sa%3DG" TargetMode="External"/><Relationship Id="rId2" Type="http://schemas.openxmlformats.org/officeDocument/2006/relationships/image" Target="../media/image3.jpeg"/><Relationship Id="rId1" Type="http://schemas.openxmlformats.org/officeDocument/2006/relationships/slideLayout" Target="../slideLayouts/slideLayout13.xml"/><Relationship Id="rId4" Type="http://schemas.openxmlformats.org/officeDocument/2006/relationships/image" Target="../media/image23.jpeg"/></Relationships>
</file>

<file path=ppt/slides/_rels/slide2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3.jpeg"/><Relationship Id="rId7" Type="http://schemas.openxmlformats.org/officeDocument/2006/relationships/image" Target="../media/image25.wmf"/><Relationship Id="rId2" Type="http://schemas.openxmlformats.org/officeDocument/2006/relationships/slideLayout" Target="../slideLayouts/slideLayout24.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23.jpeg"/><Relationship Id="rId4" Type="http://schemas.openxmlformats.org/officeDocument/2006/relationships/hyperlink" Target="http://images.google.com/imgres?imgurl=http://filebox.vt.edu/users/gslota/Pictures/WebPages/deck-of-cards.gif&amp;imgrefurl=http://filebox.vt.edu/users/gslota/Pictures/WebPages/&amp;h=151&amp;w=225&amp;sz=12&amp;tbnid=E_F0_KEuAGzFTM:&amp;tbnh=68&amp;tbnw=102&amp;hl=en&amp;start=1&amp;prev=/images?q%3Ddeck%2Bof%2Bcards%26svnum%3D10%26hl%3Den%26lr%3D%26rls%3DRNWE,RNWE:2004-33,RNWE:en%26sa%3DG"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images.google.com/imgres?imgurl=http://filebox.vt.edu/users/gslota/Pictures/WebPages/deck-of-cards.gif&amp;imgrefurl=http://filebox.vt.edu/users/gslota/Pictures/WebPages/&amp;h=151&amp;w=225&amp;sz=12&amp;tbnid=E_F0_KEuAGzFTM:&amp;tbnh=68&amp;tbnw=102&amp;hl=en&amp;start=1&amp;prev=/images?q%3Ddeck%2Bof%2Bcards%26svnum%3D10%26hl%3Den%26lr%3D%26rls%3DRNWE,RNWE:2004-33,RNWE:en%26sa%3DG" TargetMode="External"/><Relationship Id="rId2" Type="http://schemas.openxmlformats.org/officeDocument/2006/relationships/image" Target="../media/image3.jpeg"/><Relationship Id="rId1" Type="http://schemas.openxmlformats.org/officeDocument/2006/relationships/slideLayout" Target="../slideLayouts/slideLayout13.xml"/><Relationship Id="rId5" Type="http://schemas.openxmlformats.org/officeDocument/2006/relationships/image" Target="../media/image11.jpeg"/><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3.jpeg"/><Relationship Id="rId7" Type="http://schemas.openxmlformats.org/officeDocument/2006/relationships/image" Target="../media/image26.wmf"/><Relationship Id="rId2" Type="http://schemas.openxmlformats.org/officeDocument/2006/relationships/slideLayout" Target="../slideLayouts/slideLayout15.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image" Target="../media/image23.jpeg"/><Relationship Id="rId4" Type="http://schemas.openxmlformats.org/officeDocument/2006/relationships/hyperlink" Target="http://images.google.com/imgres?imgurl=http://filebox.vt.edu/users/gslota/Pictures/WebPages/deck-of-cards.gif&amp;imgrefurl=http://filebox.vt.edu/users/gslota/Pictures/WebPages/&amp;h=151&amp;w=225&amp;sz=12&amp;tbnid=E_F0_KEuAGzFTM:&amp;tbnh=68&amp;tbnw=102&amp;hl=en&amp;start=1&amp;prev=/images?q%3Ddeck%2Bof%2Bcards%26svnum%3D10%26hl%3Den%26lr%3D%26rls%3DRNWE,RNWE:2004-33,RNWE:en%26sa%3DG" TargetMode="Externa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10.vml"/><Relationship Id="rId5" Type="http://schemas.openxmlformats.org/officeDocument/2006/relationships/image" Target="../media/image3.jpeg"/><Relationship Id="rId4" Type="http://schemas.openxmlformats.org/officeDocument/2006/relationships/image" Target="../media/image27.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11.vml"/><Relationship Id="rId5" Type="http://schemas.openxmlformats.org/officeDocument/2006/relationships/image" Target="../media/image3.jpeg"/><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12.vml"/><Relationship Id="rId5" Type="http://schemas.openxmlformats.org/officeDocument/2006/relationships/image" Target="../media/image3.jpeg"/><Relationship Id="rId4" Type="http://schemas.openxmlformats.org/officeDocument/2006/relationships/image" Target="../media/image30.wmf"/></Relationships>
</file>

<file path=ppt/slides/_rels/slide3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13.vml"/><Relationship Id="rId5" Type="http://schemas.openxmlformats.org/officeDocument/2006/relationships/image" Target="../media/image3.jpeg"/><Relationship Id="rId4" Type="http://schemas.openxmlformats.org/officeDocument/2006/relationships/image" Target="../media/image34.wmf"/></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5.jpe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37.wmf"/><Relationship Id="rId2" Type="http://schemas.openxmlformats.org/officeDocument/2006/relationships/slideLayout" Target="../slideLayouts/slideLayout24.xml"/><Relationship Id="rId1" Type="http://schemas.openxmlformats.org/officeDocument/2006/relationships/vmlDrawing" Target="../drawings/vmlDrawing14.vml"/><Relationship Id="rId6" Type="http://schemas.openxmlformats.org/officeDocument/2006/relationships/oleObject" Target="../embeddings/oleObject20.bin"/><Relationship Id="rId5" Type="http://schemas.openxmlformats.org/officeDocument/2006/relationships/image" Target="../media/image36.wmf"/><Relationship Id="rId4" Type="http://schemas.openxmlformats.org/officeDocument/2006/relationships/oleObject" Target="../embeddings/oleObject19.bin"/></Relationships>
</file>

<file path=ppt/slides/_rels/slide5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35.jpeg"/><Relationship Id="rId5" Type="http://schemas.openxmlformats.org/officeDocument/2006/relationships/image" Target="../media/image38.wmf"/><Relationship Id="rId4" Type="http://schemas.openxmlformats.org/officeDocument/2006/relationships/oleObject" Target="../embeddings/oleObject21.bin"/></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40.png"/><Relationship Id="rId5" Type="http://schemas.openxmlformats.org/officeDocument/2006/relationships/image" Target="../media/image39.wmf"/><Relationship Id="rId4" Type="http://schemas.openxmlformats.org/officeDocument/2006/relationships/oleObject" Target="../embeddings/oleObject22.bin"/></Relationships>
</file>

<file path=ppt/slides/_rels/slide5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3.jpeg"/></Relationships>
</file>

<file path=ppt/slides/_rels/slide5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4.xml"/><Relationship Id="rId7" Type="http://schemas.openxmlformats.org/officeDocument/2006/relationships/image" Target="../media/image44.wmf"/><Relationship Id="rId12" Type="http://schemas.openxmlformats.org/officeDocument/2006/relationships/image" Target="../media/image3.jpeg"/><Relationship Id="rId2" Type="http://schemas.openxmlformats.org/officeDocument/2006/relationships/slideLayout" Target="../slideLayouts/slideLayout17.xml"/><Relationship Id="rId1" Type="http://schemas.openxmlformats.org/officeDocument/2006/relationships/vmlDrawing" Target="../drawings/vmlDrawing17.vml"/><Relationship Id="rId6" Type="http://schemas.openxmlformats.org/officeDocument/2006/relationships/oleObject" Target="../embeddings/oleObject24.bin"/><Relationship Id="rId11" Type="http://schemas.openxmlformats.org/officeDocument/2006/relationships/image" Target="../media/image46.emf"/><Relationship Id="rId5" Type="http://schemas.openxmlformats.org/officeDocument/2006/relationships/image" Target="../media/image43.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45.w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5.xml"/><Relationship Id="rId7" Type="http://schemas.openxmlformats.org/officeDocument/2006/relationships/image" Target="../media/image48.wmf"/><Relationship Id="rId2" Type="http://schemas.openxmlformats.org/officeDocument/2006/relationships/slideLayout" Target="../slideLayouts/slideLayout17.xml"/><Relationship Id="rId1" Type="http://schemas.openxmlformats.org/officeDocument/2006/relationships/vmlDrawing" Target="../drawings/vmlDrawing18.vml"/><Relationship Id="rId6" Type="http://schemas.openxmlformats.org/officeDocument/2006/relationships/oleObject" Target="../embeddings/oleObject28.bin"/><Relationship Id="rId5" Type="http://schemas.openxmlformats.org/officeDocument/2006/relationships/image" Target="../media/image47.wmf"/><Relationship Id="rId10" Type="http://schemas.openxmlformats.org/officeDocument/2006/relationships/image" Target="../media/image3.jpeg"/><Relationship Id="rId4" Type="http://schemas.openxmlformats.org/officeDocument/2006/relationships/oleObject" Target="../embeddings/oleObject27.bin"/><Relationship Id="rId9" Type="http://schemas.openxmlformats.org/officeDocument/2006/relationships/image" Target="../media/image46.emf"/></Relationships>
</file>

<file path=ppt/slides/_rels/slide6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notesSlide" Target="../notesSlides/notesSlide6.xml"/><Relationship Id="rId7" Type="http://schemas.openxmlformats.org/officeDocument/2006/relationships/image" Target="../media/image46.emf"/><Relationship Id="rId2" Type="http://schemas.openxmlformats.org/officeDocument/2006/relationships/slideLayout" Target="../slideLayouts/slideLayout17.xml"/><Relationship Id="rId1" Type="http://schemas.openxmlformats.org/officeDocument/2006/relationships/vmlDrawing" Target="../drawings/vmlDrawing19.vml"/><Relationship Id="rId6" Type="http://schemas.openxmlformats.org/officeDocument/2006/relationships/oleObject" Target="../embeddings/oleObject31.bin"/><Relationship Id="rId5" Type="http://schemas.openxmlformats.org/officeDocument/2006/relationships/image" Target="../media/image49.wmf"/><Relationship Id="rId4" Type="http://schemas.openxmlformats.org/officeDocument/2006/relationships/oleObject" Target="../embeddings/oleObject30.bin"/></Relationships>
</file>

<file path=ppt/slides/_rels/slide6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vmlDrawing" Target="../drawings/vmlDrawing20.vml"/><Relationship Id="rId5" Type="http://schemas.openxmlformats.org/officeDocument/2006/relationships/image" Target="../media/image52.wmf"/><Relationship Id="rId4" Type="http://schemas.openxmlformats.org/officeDocument/2006/relationships/oleObject" Target="../embeddings/oleObject32.bin"/></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3.xml"/><Relationship Id="rId4" Type="http://schemas.openxmlformats.org/officeDocument/2006/relationships/image" Target="../media/image53.jpeg"/></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4.png"/><Relationship Id="rId1" Type="http://schemas.openxmlformats.org/officeDocument/2006/relationships/slideLayout" Target="../slideLayouts/slideLayout25.xml"/><Relationship Id="rId4" Type="http://schemas.openxmlformats.org/officeDocument/2006/relationships/image" Target="../media/image10.png"/></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vmlDrawing" Target="../drawings/vmlDrawing21.vml"/><Relationship Id="rId5" Type="http://schemas.openxmlformats.org/officeDocument/2006/relationships/image" Target="../media/image55.wmf"/><Relationship Id="rId4" Type="http://schemas.openxmlformats.org/officeDocument/2006/relationships/oleObject" Target="../embeddings/oleObject33.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image" Target="../media/image3.jpeg"/><Relationship Id="rId7" Type="http://schemas.openxmlformats.org/officeDocument/2006/relationships/image" Target="../media/image57.wmf"/><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oleObject" Target="../embeddings/oleObject35.bin"/><Relationship Id="rId5" Type="http://schemas.openxmlformats.org/officeDocument/2006/relationships/image" Target="../media/image56.wmf"/><Relationship Id="rId10" Type="http://schemas.openxmlformats.org/officeDocument/2006/relationships/image" Target="../media/image8.jpeg"/><Relationship Id="rId4" Type="http://schemas.openxmlformats.org/officeDocument/2006/relationships/oleObject" Target="../embeddings/oleObject34.bin"/><Relationship Id="rId9" Type="http://schemas.openxmlformats.org/officeDocument/2006/relationships/image" Target="../media/image58.wmf"/></Relationships>
</file>

<file path=ppt/slides/_rels/slide75.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3.jpeg"/><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vmlDrawing" Target="../drawings/vmlDrawing23.vml"/><Relationship Id="rId5" Type="http://schemas.openxmlformats.org/officeDocument/2006/relationships/image" Target="../media/image59.wmf"/><Relationship Id="rId4" Type="http://schemas.openxmlformats.org/officeDocument/2006/relationships/oleObject" Target="../embeddings/oleObject37.bin"/></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image" Target="../media/image3.jpeg"/><Relationship Id="rId7" Type="http://schemas.openxmlformats.org/officeDocument/2006/relationships/image" Target="../media/image61.wmf"/><Relationship Id="rId2" Type="http://schemas.openxmlformats.org/officeDocument/2006/relationships/slideLayout" Target="../slideLayouts/slideLayout13.xml"/><Relationship Id="rId1" Type="http://schemas.openxmlformats.org/officeDocument/2006/relationships/vmlDrawing" Target="../drawings/vmlDrawing24.vml"/><Relationship Id="rId6" Type="http://schemas.openxmlformats.org/officeDocument/2006/relationships/oleObject" Target="../embeddings/oleObject39.bin"/><Relationship Id="rId5" Type="http://schemas.openxmlformats.org/officeDocument/2006/relationships/image" Target="../media/image60.wmf"/><Relationship Id="rId10" Type="http://schemas.openxmlformats.org/officeDocument/2006/relationships/image" Target="../media/image63.jpeg"/><Relationship Id="rId4" Type="http://schemas.openxmlformats.org/officeDocument/2006/relationships/oleObject" Target="../embeddings/oleObject38.bin"/><Relationship Id="rId9" Type="http://schemas.openxmlformats.org/officeDocument/2006/relationships/image" Target="../media/image62.wmf"/></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image" Target="../media/image3.jpeg"/><Relationship Id="rId7" Type="http://schemas.openxmlformats.org/officeDocument/2006/relationships/image" Target="../media/image65.wmf"/><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oleObject" Target="../embeddings/oleObject42.bin"/><Relationship Id="rId5" Type="http://schemas.openxmlformats.org/officeDocument/2006/relationships/image" Target="../media/image64.wmf"/><Relationship Id="rId4" Type="http://schemas.openxmlformats.org/officeDocument/2006/relationships/oleObject" Target="../embeddings/oleObject41.bin"/><Relationship Id="rId9" Type="http://schemas.openxmlformats.org/officeDocument/2006/relationships/image" Target="../media/image66.wmf"/></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13.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dt" sz="quarter" idx="10"/>
          </p:nvPr>
        </p:nvSpPr>
        <p:spPr>
          <a:noFill/>
        </p:spPr>
        <p:txBody>
          <a:bodyPr/>
          <a:lstStyle/>
          <a:p>
            <a:fld id="{BB097DFD-9DB1-4078-8404-B2467898D681}" type="datetime1">
              <a:rPr lang="en-US" smtClean="0">
                <a:solidFill>
                  <a:prstClr val="black">
                    <a:tint val="75000"/>
                  </a:prstClr>
                </a:solidFill>
              </a:rPr>
              <a:pPr/>
              <a:t>2/6/2019</a:t>
            </a:fld>
            <a:endParaRPr lang="en-US" dirty="0" smtClean="0">
              <a:solidFill>
                <a:prstClr val="black">
                  <a:tint val="75000"/>
                </a:prstClr>
              </a:solidFill>
            </a:endParaRPr>
          </a:p>
        </p:txBody>
      </p:sp>
      <p:sp>
        <p:nvSpPr>
          <p:cNvPr id="3075" name="Rectangle 2"/>
          <p:cNvSpPr>
            <a:spLocks noGrp="1" noChangeArrowheads="1"/>
          </p:cNvSpPr>
          <p:nvPr>
            <p:ph type="ctrTitle"/>
          </p:nvPr>
        </p:nvSpPr>
        <p:spPr/>
        <p:txBody>
          <a:bodyPr>
            <a:normAutofit/>
          </a:bodyPr>
          <a:lstStyle/>
          <a:p>
            <a:pPr eaLnBrk="1" hangingPunct="1"/>
            <a:r>
              <a:rPr lang="en-US" dirty="0" smtClean="0"/>
              <a:t>Statistics for IT</a:t>
            </a:r>
          </a:p>
        </p:txBody>
      </p:sp>
      <p:sp>
        <p:nvSpPr>
          <p:cNvPr id="3076" name="Rectangle 3"/>
          <p:cNvSpPr>
            <a:spLocks noGrp="1" noChangeArrowheads="1"/>
          </p:cNvSpPr>
          <p:nvPr>
            <p:ph type="subTitle" idx="1"/>
          </p:nvPr>
        </p:nvSpPr>
        <p:spPr>
          <a:xfrm>
            <a:off x="1819432" y="4800600"/>
            <a:ext cx="8696169" cy="1752600"/>
          </a:xfrm>
        </p:spPr>
        <p:txBody>
          <a:bodyPr>
            <a:normAutofit/>
          </a:bodyPr>
          <a:lstStyle/>
          <a:p>
            <a:r>
              <a:rPr lang="en-US" smtClean="0"/>
              <a:t>Introduction </a:t>
            </a:r>
            <a:r>
              <a:rPr lang="en-US" dirty="0"/>
              <a:t>to </a:t>
            </a:r>
            <a:r>
              <a:rPr lang="en-US" dirty="0" smtClean="0"/>
              <a:t>Probability and</a:t>
            </a:r>
          </a:p>
          <a:p>
            <a:r>
              <a:rPr lang="en-US" dirty="0"/>
              <a:t>Definitions in Probability</a:t>
            </a:r>
            <a:endParaRPr lang="en-US" dirty="0" smtClean="0"/>
          </a:p>
        </p:txBody>
      </p:sp>
    </p:spTree>
    <p:extLst>
      <p:ext uri="{BB962C8B-B14F-4D97-AF65-F5344CB8AC3E}">
        <p14:creationId xmlns:p14="http://schemas.microsoft.com/office/powerpoint/2010/main" val="1599241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447800" y="152400"/>
            <a:ext cx="8382000" cy="1143000"/>
          </a:xfrm>
        </p:spPr>
        <p:txBody>
          <a:bodyPr/>
          <a:lstStyle/>
          <a:p>
            <a:r>
              <a:rPr lang="en-US" altLang="en-US" sz="4800" b="1"/>
              <a:t>Basic Concepts</a:t>
            </a:r>
          </a:p>
        </p:txBody>
      </p:sp>
      <p:pic>
        <p:nvPicPr>
          <p:cNvPr id="83971" name="Picture 3"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83972" name="Rectangle 4"/>
          <p:cNvSpPr>
            <a:spLocks noGrp="1" noChangeArrowheads="1"/>
          </p:cNvSpPr>
          <p:nvPr>
            <p:ph type="body" idx="1"/>
          </p:nvPr>
        </p:nvSpPr>
        <p:spPr>
          <a:xfrm>
            <a:off x="1981200" y="1524000"/>
            <a:ext cx="8229600" cy="1295400"/>
          </a:xfrm>
          <a:noFill/>
          <a:ln/>
        </p:spPr>
        <p:txBody>
          <a:bodyPr/>
          <a:lstStyle/>
          <a:p>
            <a:r>
              <a:rPr lang="en-US" altLang="en-US">
                <a:solidFill>
                  <a:schemeClr val="tx1"/>
                </a:solidFill>
              </a:rPr>
              <a:t>An </a:t>
            </a:r>
            <a:r>
              <a:rPr lang="en-US" altLang="en-US" b="1">
                <a:effectLst>
                  <a:outerShdw blurRad="38100" dist="38100" dir="2700000" algn="tl">
                    <a:srgbClr val="C0C0C0"/>
                  </a:outerShdw>
                </a:effectLst>
              </a:rPr>
              <a:t>event</a:t>
            </a:r>
            <a:r>
              <a:rPr lang="en-US" altLang="en-US">
                <a:solidFill>
                  <a:schemeClr val="tx1"/>
                </a:solidFill>
              </a:rPr>
              <a:t> is a collection of one or more </a:t>
            </a:r>
            <a:r>
              <a:rPr lang="en-US" altLang="en-US" b="1">
                <a:effectLst>
                  <a:outerShdw blurRad="38100" dist="38100" dir="2700000" algn="tl">
                    <a:srgbClr val="C0C0C0"/>
                  </a:outerShdw>
                </a:effectLst>
              </a:rPr>
              <a:t>simple events</a:t>
            </a:r>
            <a:r>
              <a:rPr lang="en-US" altLang="en-US" b="1">
                <a:solidFill>
                  <a:schemeClr val="tx1"/>
                </a:solidFill>
                <a:effectLst>
                  <a:outerShdw blurRad="38100" dist="38100" dir="2700000" algn="tl">
                    <a:srgbClr val="C0C0C0"/>
                  </a:outerShdw>
                </a:effectLst>
              </a:rPr>
              <a:t>. </a:t>
            </a:r>
            <a:endParaRPr lang="en-US" altLang="en-US">
              <a:solidFill>
                <a:schemeClr val="tx1"/>
              </a:solidFill>
            </a:endParaRPr>
          </a:p>
        </p:txBody>
      </p:sp>
      <p:sp>
        <p:nvSpPr>
          <p:cNvPr id="83976" name="Rectangle 8"/>
          <p:cNvSpPr>
            <a:spLocks noChangeArrowheads="1"/>
          </p:cNvSpPr>
          <p:nvPr/>
        </p:nvSpPr>
        <p:spPr bwMode="auto">
          <a:xfrm>
            <a:off x="2133600" y="3048001"/>
            <a:ext cx="37338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3600" b="1">
                <a:solidFill>
                  <a:srgbClr val="333333"/>
                </a:solidFill>
                <a:effectLst>
                  <a:outerShdw blurRad="38100" dist="38100" dir="2700000" algn="tl">
                    <a:srgbClr val="C0C0C0"/>
                  </a:outerShdw>
                </a:effectLst>
              </a:rPr>
              <a:t>The die toss:</a:t>
            </a:r>
          </a:p>
          <a:p>
            <a:pPr lvl="1">
              <a:buFontTx/>
              <a:buChar char="–"/>
            </a:pPr>
            <a:r>
              <a:rPr lang="en-US" altLang="en-US" sz="2800"/>
              <a:t>A: an odd number</a:t>
            </a:r>
          </a:p>
          <a:p>
            <a:pPr lvl="1">
              <a:buFontTx/>
              <a:buChar char="–"/>
            </a:pPr>
            <a:r>
              <a:rPr lang="en-US" altLang="en-US" sz="2800"/>
              <a:t>B: a number &gt; 2</a:t>
            </a:r>
          </a:p>
        </p:txBody>
      </p:sp>
      <p:grpSp>
        <p:nvGrpSpPr>
          <p:cNvPr id="84008" name="Group 40"/>
          <p:cNvGrpSpPr>
            <a:grpSpLocks/>
          </p:cNvGrpSpPr>
          <p:nvPr/>
        </p:nvGrpSpPr>
        <p:grpSpPr bwMode="auto">
          <a:xfrm>
            <a:off x="6096000" y="2438400"/>
            <a:ext cx="4114800" cy="2667000"/>
            <a:chOff x="2880" y="1536"/>
            <a:chExt cx="2592" cy="1680"/>
          </a:xfrm>
        </p:grpSpPr>
        <p:sp>
          <p:nvSpPr>
            <p:cNvPr id="83978" name="Rectangle 10"/>
            <p:cNvSpPr>
              <a:spLocks noChangeArrowheads="1"/>
            </p:cNvSpPr>
            <p:nvPr/>
          </p:nvSpPr>
          <p:spPr bwMode="auto">
            <a:xfrm>
              <a:off x="2880" y="1536"/>
              <a:ext cx="2592" cy="168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p>
          </p:txBody>
        </p:sp>
        <p:sp>
          <p:nvSpPr>
            <p:cNvPr id="83979" name="Text Box 11"/>
            <p:cNvSpPr txBox="1">
              <a:spLocks noChangeArrowheads="1"/>
            </p:cNvSpPr>
            <p:nvPr/>
          </p:nvSpPr>
          <p:spPr bwMode="auto">
            <a:xfrm>
              <a:off x="5232" y="153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333333"/>
                  </a:solidFill>
                  <a:effectLst>
                    <a:outerShdw blurRad="38100" dist="38100" dir="2700000" algn="tl">
                      <a:srgbClr val="C0C0C0"/>
                    </a:outerShdw>
                  </a:effectLst>
                </a:rPr>
                <a:t>S</a:t>
              </a:r>
            </a:p>
          </p:txBody>
        </p:sp>
      </p:grpSp>
      <p:sp>
        <p:nvSpPr>
          <p:cNvPr id="83987" name="Text Box 19"/>
          <p:cNvSpPr txBox="1">
            <a:spLocks noChangeArrowheads="1"/>
          </p:cNvSpPr>
          <p:nvPr/>
        </p:nvSpPr>
        <p:spPr bwMode="auto">
          <a:xfrm>
            <a:off x="2286000" y="4724400"/>
            <a:ext cx="3124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solidFill>
                  <a:srgbClr val="333333"/>
                </a:solidFill>
              </a:rPr>
              <a:t>A ={E</a:t>
            </a:r>
            <a:r>
              <a:rPr lang="en-US" altLang="en-US" sz="3200" b="1" baseline="-25000">
                <a:solidFill>
                  <a:srgbClr val="333333"/>
                </a:solidFill>
              </a:rPr>
              <a:t>1</a:t>
            </a:r>
            <a:r>
              <a:rPr lang="en-US" altLang="en-US" sz="3200" b="1">
                <a:solidFill>
                  <a:srgbClr val="333333"/>
                </a:solidFill>
              </a:rPr>
              <a:t>, E</a:t>
            </a:r>
            <a:r>
              <a:rPr lang="en-US" altLang="en-US" sz="3200" b="1" baseline="-25000">
                <a:solidFill>
                  <a:srgbClr val="333333"/>
                </a:solidFill>
              </a:rPr>
              <a:t>3</a:t>
            </a:r>
            <a:r>
              <a:rPr lang="en-US" altLang="en-US" sz="3200" b="1">
                <a:solidFill>
                  <a:srgbClr val="333333"/>
                </a:solidFill>
              </a:rPr>
              <a:t>, E</a:t>
            </a:r>
            <a:r>
              <a:rPr lang="en-US" altLang="en-US" sz="3200" b="1" baseline="-25000">
                <a:solidFill>
                  <a:srgbClr val="333333"/>
                </a:solidFill>
              </a:rPr>
              <a:t>5</a:t>
            </a:r>
            <a:r>
              <a:rPr lang="en-US" altLang="en-US" sz="3200" b="1">
                <a:solidFill>
                  <a:srgbClr val="333333"/>
                </a:solidFill>
              </a:rPr>
              <a:t>}</a:t>
            </a:r>
          </a:p>
        </p:txBody>
      </p:sp>
      <p:sp>
        <p:nvSpPr>
          <p:cNvPr id="83988" name="Text Box 20"/>
          <p:cNvSpPr txBox="1">
            <a:spLocks noChangeArrowheads="1"/>
          </p:cNvSpPr>
          <p:nvPr/>
        </p:nvSpPr>
        <p:spPr bwMode="auto">
          <a:xfrm>
            <a:off x="2362200" y="5486400"/>
            <a:ext cx="350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solidFill>
                  <a:srgbClr val="333333"/>
                </a:solidFill>
              </a:rPr>
              <a:t>B ={E</a:t>
            </a:r>
            <a:r>
              <a:rPr lang="en-US" altLang="en-US" sz="3200" b="1" baseline="-25000">
                <a:solidFill>
                  <a:srgbClr val="333333"/>
                </a:solidFill>
              </a:rPr>
              <a:t>3</a:t>
            </a:r>
            <a:r>
              <a:rPr lang="en-US" altLang="en-US" sz="3200" b="1">
                <a:solidFill>
                  <a:srgbClr val="333333"/>
                </a:solidFill>
              </a:rPr>
              <a:t>, E</a:t>
            </a:r>
            <a:r>
              <a:rPr lang="en-US" altLang="en-US" sz="3200" b="1" baseline="-25000">
                <a:solidFill>
                  <a:srgbClr val="333333"/>
                </a:solidFill>
              </a:rPr>
              <a:t>4</a:t>
            </a:r>
            <a:r>
              <a:rPr lang="en-US" altLang="en-US" sz="3200" b="1">
                <a:solidFill>
                  <a:srgbClr val="333333"/>
                </a:solidFill>
              </a:rPr>
              <a:t>, E</a:t>
            </a:r>
            <a:r>
              <a:rPr lang="en-US" altLang="en-US" sz="3200" b="1" baseline="-25000">
                <a:solidFill>
                  <a:srgbClr val="333333"/>
                </a:solidFill>
              </a:rPr>
              <a:t>5</a:t>
            </a:r>
            <a:r>
              <a:rPr lang="en-US" altLang="en-US" sz="3200" b="1">
                <a:solidFill>
                  <a:srgbClr val="333333"/>
                </a:solidFill>
              </a:rPr>
              <a:t>,</a:t>
            </a:r>
            <a:r>
              <a:rPr lang="en-US" altLang="en-US" sz="3200" b="1" baseline="-25000">
                <a:solidFill>
                  <a:srgbClr val="333333"/>
                </a:solidFill>
              </a:rPr>
              <a:t> </a:t>
            </a:r>
            <a:r>
              <a:rPr lang="en-US" altLang="en-US" sz="3200" b="1">
                <a:solidFill>
                  <a:srgbClr val="333333"/>
                </a:solidFill>
              </a:rPr>
              <a:t>E</a:t>
            </a:r>
            <a:r>
              <a:rPr lang="en-US" altLang="en-US" sz="3200" b="1" baseline="-25000">
                <a:solidFill>
                  <a:srgbClr val="333333"/>
                </a:solidFill>
              </a:rPr>
              <a:t>6</a:t>
            </a:r>
            <a:r>
              <a:rPr lang="en-US" altLang="en-US" sz="3200" b="1">
                <a:solidFill>
                  <a:srgbClr val="333333"/>
                </a:solidFill>
              </a:rPr>
              <a:t>}</a:t>
            </a:r>
          </a:p>
        </p:txBody>
      </p:sp>
      <p:grpSp>
        <p:nvGrpSpPr>
          <p:cNvPr id="84007" name="Group 39"/>
          <p:cNvGrpSpPr>
            <a:grpSpLocks/>
          </p:cNvGrpSpPr>
          <p:nvPr/>
        </p:nvGrpSpPr>
        <p:grpSpPr bwMode="auto">
          <a:xfrm>
            <a:off x="5791200" y="2590801"/>
            <a:ext cx="4114800" cy="3186113"/>
            <a:chOff x="2736" y="1632"/>
            <a:chExt cx="2592" cy="2007"/>
          </a:xfrm>
        </p:grpSpPr>
        <p:grpSp>
          <p:nvGrpSpPr>
            <p:cNvPr id="84005" name="Group 37"/>
            <p:cNvGrpSpPr>
              <a:grpSpLocks/>
            </p:cNvGrpSpPr>
            <p:nvPr/>
          </p:nvGrpSpPr>
          <p:grpSpPr bwMode="auto">
            <a:xfrm>
              <a:off x="3696" y="1632"/>
              <a:ext cx="1632" cy="1536"/>
              <a:chOff x="3696" y="1632"/>
              <a:chExt cx="1632" cy="1536"/>
            </a:xfrm>
          </p:grpSpPr>
          <p:sp>
            <p:nvSpPr>
              <p:cNvPr id="83990" name="Oval 22" descr="Light downward diagonal"/>
              <p:cNvSpPr>
                <a:spLocks noChangeArrowheads="1"/>
              </p:cNvSpPr>
              <p:nvPr/>
            </p:nvSpPr>
            <p:spPr bwMode="auto">
              <a:xfrm>
                <a:off x="3696" y="1632"/>
                <a:ext cx="1632" cy="1536"/>
              </a:xfrm>
              <a:prstGeom prst="ellipse">
                <a:avLst/>
              </a:prstGeom>
              <a:pattFill prst="ltDnDiag">
                <a:fgClr>
                  <a:srgbClr val="339933"/>
                </a:fgClr>
                <a:bgClr>
                  <a:srgbClr val="FFFFFF"/>
                </a:bgClr>
              </a:patt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1" name="Text Box 23"/>
              <p:cNvSpPr txBox="1">
                <a:spLocks noChangeArrowheads="1"/>
              </p:cNvSpPr>
              <p:nvPr/>
            </p:nvSpPr>
            <p:spPr bwMode="auto">
              <a:xfrm>
                <a:off x="4992" y="2256"/>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333333"/>
                    </a:solidFill>
                    <a:effectLst>
                      <a:outerShdw blurRad="38100" dist="38100" dir="2700000" algn="tl">
                        <a:srgbClr val="C0C0C0"/>
                      </a:outerShdw>
                    </a:effectLst>
                  </a:rPr>
                  <a:t>B</a:t>
                </a:r>
              </a:p>
            </p:txBody>
          </p:sp>
        </p:grpSp>
        <p:cxnSp>
          <p:nvCxnSpPr>
            <p:cNvPr id="83994" name="AutoShape 26"/>
            <p:cNvCxnSpPr>
              <a:cxnSpLocks noChangeShapeType="1"/>
              <a:stCxn id="83988" idx="3"/>
              <a:endCxn id="83990" idx="3"/>
            </p:cNvCxnSpPr>
            <p:nvPr/>
          </p:nvCxnSpPr>
          <p:spPr bwMode="auto">
            <a:xfrm flipV="1">
              <a:off x="2736" y="2943"/>
              <a:ext cx="1199" cy="696"/>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4006" name="Group 38"/>
          <p:cNvGrpSpPr>
            <a:grpSpLocks/>
          </p:cNvGrpSpPr>
          <p:nvPr/>
        </p:nvGrpSpPr>
        <p:grpSpPr bwMode="auto">
          <a:xfrm>
            <a:off x="5334000" y="2514601"/>
            <a:ext cx="3962400" cy="2500313"/>
            <a:chOff x="2448" y="1584"/>
            <a:chExt cx="2496" cy="1575"/>
          </a:xfrm>
        </p:grpSpPr>
        <p:grpSp>
          <p:nvGrpSpPr>
            <p:cNvPr id="84004" name="Group 36"/>
            <p:cNvGrpSpPr>
              <a:grpSpLocks/>
            </p:cNvGrpSpPr>
            <p:nvPr/>
          </p:nvGrpSpPr>
          <p:grpSpPr bwMode="auto">
            <a:xfrm>
              <a:off x="3024" y="1584"/>
              <a:ext cx="1920" cy="1056"/>
              <a:chOff x="3024" y="1584"/>
              <a:chExt cx="1920" cy="1056"/>
            </a:xfrm>
          </p:grpSpPr>
          <p:sp>
            <p:nvSpPr>
              <p:cNvPr id="83989" name="Oval 21"/>
              <p:cNvSpPr>
                <a:spLocks noChangeArrowheads="1"/>
              </p:cNvSpPr>
              <p:nvPr/>
            </p:nvSpPr>
            <p:spPr bwMode="auto">
              <a:xfrm>
                <a:off x="3024" y="1584"/>
                <a:ext cx="1920" cy="1056"/>
              </a:xfrm>
              <a:prstGeom prst="ellipse">
                <a:avLst/>
              </a:prstGeom>
              <a:solidFill>
                <a:srgbClr val="F0D27E">
                  <a:alpha val="50000"/>
                </a:srgbClr>
              </a:solidFill>
              <a:ln w="2857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2" name="Text Box 24"/>
              <p:cNvSpPr txBox="1">
                <a:spLocks noChangeArrowheads="1"/>
              </p:cNvSpPr>
              <p:nvPr/>
            </p:nvSpPr>
            <p:spPr bwMode="auto">
              <a:xfrm>
                <a:off x="3264" y="2064"/>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333333"/>
                    </a:solidFill>
                    <a:effectLst>
                      <a:outerShdw blurRad="38100" dist="38100" dir="2700000" algn="tl">
                        <a:srgbClr val="C0C0C0"/>
                      </a:outerShdw>
                    </a:effectLst>
                  </a:rPr>
                  <a:t>A</a:t>
                </a:r>
              </a:p>
            </p:txBody>
          </p:sp>
        </p:grpSp>
        <p:cxnSp>
          <p:nvCxnSpPr>
            <p:cNvPr id="83993" name="AutoShape 25"/>
            <p:cNvCxnSpPr>
              <a:cxnSpLocks noChangeShapeType="1"/>
              <a:stCxn id="83987" idx="3"/>
              <a:endCxn id="83989" idx="2"/>
            </p:cNvCxnSpPr>
            <p:nvPr/>
          </p:nvCxnSpPr>
          <p:spPr bwMode="auto">
            <a:xfrm flipV="1">
              <a:off x="2448" y="2112"/>
              <a:ext cx="567" cy="1047"/>
            </a:xfrm>
            <a:prstGeom prst="curvedConnector3">
              <a:avLst>
                <a:gd name="adj1" fmla="val 5079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3980" name="Text Box 12"/>
          <p:cNvSpPr txBox="1">
            <a:spLocks noChangeArrowheads="1"/>
          </p:cNvSpPr>
          <p:nvPr/>
        </p:nvSpPr>
        <p:spPr bwMode="auto">
          <a:xfrm>
            <a:off x="6553200" y="2743201"/>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800" b="1">
                <a:solidFill>
                  <a:srgbClr val="339933"/>
                </a:solidFill>
              </a:rPr>
              <a:t>E</a:t>
            </a:r>
            <a:r>
              <a:rPr lang="en-US" altLang="en-US" sz="2800" b="1" baseline="-25000">
                <a:solidFill>
                  <a:srgbClr val="339933"/>
                </a:solidFill>
              </a:rPr>
              <a:t>1</a:t>
            </a:r>
          </a:p>
        </p:txBody>
      </p:sp>
      <p:sp>
        <p:nvSpPr>
          <p:cNvPr id="83981" name="Text Box 13"/>
          <p:cNvSpPr txBox="1">
            <a:spLocks noChangeArrowheads="1"/>
          </p:cNvSpPr>
          <p:nvPr/>
        </p:nvSpPr>
        <p:spPr bwMode="auto">
          <a:xfrm>
            <a:off x="8991600" y="4038601"/>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800" b="1">
                <a:solidFill>
                  <a:srgbClr val="339933"/>
                </a:solidFill>
              </a:rPr>
              <a:t>E</a:t>
            </a:r>
            <a:r>
              <a:rPr lang="en-US" altLang="en-US" sz="2800" b="1" baseline="-25000">
                <a:solidFill>
                  <a:srgbClr val="339933"/>
                </a:solidFill>
              </a:rPr>
              <a:t>6</a:t>
            </a:r>
          </a:p>
        </p:txBody>
      </p:sp>
      <p:sp>
        <p:nvSpPr>
          <p:cNvPr id="83982" name="Text Box 14"/>
          <p:cNvSpPr txBox="1">
            <a:spLocks noChangeArrowheads="1"/>
          </p:cNvSpPr>
          <p:nvPr/>
        </p:nvSpPr>
        <p:spPr bwMode="auto">
          <a:xfrm>
            <a:off x="6553200" y="3962401"/>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800" b="1">
                <a:solidFill>
                  <a:srgbClr val="339933"/>
                </a:solidFill>
              </a:rPr>
              <a:t>E</a:t>
            </a:r>
            <a:r>
              <a:rPr lang="en-US" altLang="en-US" sz="2800" b="1" baseline="-25000">
                <a:solidFill>
                  <a:srgbClr val="339933"/>
                </a:solidFill>
              </a:rPr>
              <a:t>2</a:t>
            </a:r>
          </a:p>
        </p:txBody>
      </p:sp>
      <p:sp>
        <p:nvSpPr>
          <p:cNvPr id="83983" name="Text Box 15"/>
          <p:cNvSpPr txBox="1">
            <a:spLocks noChangeArrowheads="1"/>
          </p:cNvSpPr>
          <p:nvPr/>
        </p:nvSpPr>
        <p:spPr bwMode="auto">
          <a:xfrm>
            <a:off x="7696200" y="2819401"/>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800" b="1">
                <a:solidFill>
                  <a:srgbClr val="339933"/>
                </a:solidFill>
              </a:rPr>
              <a:t>E</a:t>
            </a:r>
            <a:r>
              <a:rPr lang="en-US" altLang="en-US" sz="2800" b="1" baseline="-25000">
                <a:solidFill>
                  <a:srgbClr val="339933"/>
                </a:solidFill>
              </a:rPr>
              <a:t>3</a:t>
            </a:r>
          </a:p>
        </p:txBody>
      </p:sp>
      <p:sp>
        <p:nvSpPr>
          <p:cNvPr id="83984" name="Text Box 16"/>
          <p:cNvSpPr txBox="1">
            <a:spLocks noChangeArrowheads="1"/>
          </p:cNvSpPr>
          <p:nvPr/>
        </p:nvSpPr>
        <p:spPr bwMode="auto">
          <a:xfrm>
            <a:off x="7848600" y="4114801"/>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800" b="1">
                <a:solidFill>
                  <a:srgbClr val="339933"/>
                </a:solidFill>
              </a:rPr>
              <a:t>E</a:t>
            </a:r>
            <a:r>
              <a:rPr lang="en-US" altLang="en-US" sz="2800" b="1" baseline="-25000">
                <a:solidFill>
                  <a:srgbClr val="339933"/>
                </a:solidFill>
              </a:rPr>
              <a:t>4</a:t>
            </a:r>
          </a:p>
        </p:txBody>
      </p:sp>
      <p:sp>
        <p:nvSpPr>
          <p:cNvPr id="83985" name="Text Box 17"/>
          <p:cNvSpPr txBox="1">
            <a:spLocks noChangeArrowheads="1"/>
          </p:cNvSpPr>
          <p:nvPr/>
        </p:nvSpPr>
        <p:spPr bwMode="auto">
          <a:xfrm>
            <a:off x="8534400" y="3276601"/>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800" b="1">
                <a:solidFill>
                  <a:srgbClr val="339933"/>
                </a:solidFill>
              </a:rPr>
              <a:t>E</a:t>
            </a:r>
            <a:r>
              <a:rPr lang="en-US" altLang="en-US" sz="2800" b="1" baseline="-25000">
                <a:solidFill>
                  <a:srgbClr val="339933"/>
                </a:solidFill>
              </a:rPr>
              <a:t>5</a:t>
            </a:r>
          </a:p>
        </p:txBody>
      </p:sp>
      <p:grpSp>
        <p:nvGrpSpPr>
          <p:cNvPr id="84009" name="Group 41"/>
          <p:cNvGrpSpPr>
            <a:grpSpLocks/>
          </p:cNvGrpSpPr>
          <p:nvPr/>
        </p:nvGrpSpPr>
        <p:grpSpPr bwMode="auto">
          <a:xfrm>
            <a:off x="8763000" y="133350"/>
            <a:ext cx="1752600" cy="1524000"/>
            <a:chOff x="4512" y="96"/>
            <a:chExt cx="1104" cy="960"/>
          </a:xfrm>
        </p:grpSpPr>
        <p:sp>
          <p:nvSpPr>
            <p:cNvPr id="84010" name="Rectangle 42"/>
            <p:cNvSpPr>
              <a:spLocks noChangeArrowheads="1"/>
            </p:cNvSpPr>
            <p:nvPr/>
          </p:nvSpPr>
          <p:spPr bwMode="auto">
            <a:xfrm>
              <a:off x="4512" y="96"/>
              <a:ext cx="1104" cy="960"/>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84011" name="Picture 43" descr="d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 y="168"/>
              <a:ext cx="960" cy="818"/>
            </a:xfrm>
            <a:prstGeom prst="rect">
              <a:avLst/>
            </a:prstGeom>
            <a:noFill/>
            <a:ln w="9525">
              <a:solidFill>
                <a:srgbClr val="CC0066"/>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46116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3976"/>
                                        </p:tgtEl>
                                        <p:attrNameLst>
                                          <p:attrName>style.visibility</p:attrName>
                                        </p:attrNameLst>
                                      </p:cBhvr>
                                      <p:to>
                                        <p:strVal val="visible"/>
                                      </p:to>
                                    </p:set>
                                    <p:animEffect transition="in" filter="wipe(up)">
                                      <p:cBhvr>
                                        <p:cTn id="7" dur="500"/>
                                        <p:tgtEl>
                                          <p:spTgt spid="839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87"/>
                                        </p:tgtEl>
                                        <p:attrNameLst>
                                          <p:attrName>style.visibility</p:attrName>
                                        </p:attrNameLst>
                                      </p:cBhvr>
                                      <p:to>
                                        <p:strVal val="visible"/>
                                      </p:to>
                                    </p:set>
                                    <p:animEffect transition="in" filter="wipe(left)">
                                      <p:cBhvr>
                                        <p:cTn id="12" dur="500"/>
                                        <p:tgtEl>
                                          <p:spTgt spid="83987"/>
                                        </p:tgtEl>
                                      </p:cBhvr>
                                    </p:animEffect>
                                  </p:childTnLst>
                                </p:cTn>
                              </p:par>
                            </p:childTnLst>
                          </p:cTn>
                        </p:par>
                        <p:par>
                          <p:cTn id="13" fill="hold" nodeType="afterGroup">
                            <p:stCondLst>
                              <p:cond delay="500"/>
                            </p:stCondLst>
                            <p:childTnLst>
                              <p:par>
                                <p:cTn id="14" presetID="22" presetClass="entr" presetSubtype="8" fill="hold" nodeType="afterEffect">
                                  <p:stCondLst>
                                    <p:cond delay="1000"/>
                                  </p:stCondLst>
                                  <p:childTnLst>
                                    <p:set>
                                      <p:cBhvr>
                                        <p:cTn id="15" dur="1" fill="hold">
                                          <p:stCondLst>
                                            <p:cond delay="0"/>
                                          </p:stCondLst>
                                        </p:cTn>
                                        <p:tgtEl>
                                          <p:spTgt spid="84006"/>
                                        </p:tgtEl>
                                        <p:attrNameLst>
                                          <p:attrName>style.visibility</p:attrName>
                                        </p:attrNameLst>
                                      </p:cBhvr>
                                      <p:to>
                                        <p:strVal val="visible"/>
                                      </p:to>
                                    </p:set>
                                    <p:animEffect transition="in" filter="wipe(left)">
                                      <p:cBhvr>
                                        <p:cTn id="16" dur="500"/>
                                        <p:tgtEl>
                                          <p:spTgt spid="8400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3988"/>
                                        </p:tgtEl>
                                        <p:attrNameLst>
                                          <p:attrName>style.visibility</p:attrName>
                                        </p:attrNameLst>
                                      </p:cBhvr>
                                      <p:to>
                                        <p:strVal val="visible"/>
                                      </p:to>
                                    </p:set>
                                    <p:animEffect transition="in" filter="wipe(left)">
                                      <p:cBhvr>
                                        <p:cTn id="21" dur="500"/>
                                        <p:tgtEl>
                                          <p:spTgt spid="83988"/>
                                        </p:tgtEl>
                                      </p:cBhvr>
                                    </p:animEffect>
                                  </p:childTnLst>
                                </p:cTn>
                              </p:par>
                            </p:childTnLst>
                          </p:cTn>
                        </p:par>
                        <p:par>
                          <p:cTn id="22" fill="hold" nodeType="afterGroup">
                            <p:stCondLst>
                              <p:cond delay="500"/>
                            </p:stCondLst>
                            <p:childTnLst>
                              <p:par>
                                <p:cTn id="23" presetID="22" presetClass="entr" presetSubtype="8" fill="hold" nodeType="afterEffect">
                                  <p:stCondLst>
                                    <p:cond delay="1000"/>
                                  </p:stCondLst>
                                  <p:childTnLst>
                                    <p:set>
                                      <p:cBhvr>
                                        <p:cTn id="24" dur="1" fill="hold">
                                          <p:stCondLst>
                                            <p:cond delay="0"/>
                                          </p:stCondLst>
                                        </p:cTn>
                                        <p:tgtEl>
                                          <p:spTgt spid="84007"/>
                                        </p:tgtEl>
                                        <p:attrNameLst>
                                          <p:attrName>style.visibility</p:attrName>
                                        </p:attrNameLst>
                                      </p:cBhvr>
                                      <p:to>
                                        <p:strVal val="visible"/>
                                      </p:to>
                                    </p:set>
                                    <p:animEffect transition="in" filter="wipe(left)">
                                      <p:cBhvr>
                                        <p:cTn id="25" dur="500"/>
                                        <p:tgtEl>
                                          <p:spTgt spid="84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6" grpId="0" autoUpdateAnimBg="0"/>
      <p:bldP spid="83987" grpId="0" autoUpdateAnimBg="0"/>
      <p:bldP spid="8398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447800" y="152400"/>
            <a:ext cx="8382000" cy="1143000"/>
          </a:xfrm>
        </p:spPr>
        <p:txBody>
          <a:bodyPr>
            <a:normAutofit/>
          </a:bodyPr>
          <a:lstStyle/>
          <a:p>
            <a:r>
              <a:rPr lang="en-US" altLang="en-US" sz="4000" b="1" dirty="0"/>
              <a:t>The Probability </a:t>
            </a:r>
            <a:r>
              <a:rPr lang="en-US" altLang="en-US" sz="4000" b="1" dirty="0" smtClean="0"/>
              <a:t>of </a:t>
            </a:r>
            <a:r>
              <a:rPr lang="en-US" altLang="en-US" sz="4000" b="1" dirty="0"/>
              <a:t>an Event</a:t>
            </a:r>
          </a:p>
        </p:txBody>
      </p:sp>
      <p:pic>
        <p:nvPicPr>
          <p:cNvPr id="84995" name="Picture 3"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84996" name="Rectangle 4"/>
          <p:cNvSpPr>
            <a:spLocks noGrp="1" noChangeArrowheads="1"/>
          </p:cNvSpPr>
          <p:nvPr>
            <p:ph type="body" idx="1"/>
          </p:nvPr>
        </p:nvSpPr>
        <p:spPr>
          <a:xfrm>
            <a:off x="2133600" y="1676400"/>
            <a:ext cx="8229600" cy="1752600"/>
          </a:xfrm>
          <a:noFill/>
          <a:ln/>
        </p:spPr>
        <p:txBody>
          <a:bodyPr>
            <a:normAutofit lnSpcReduction="10000"/>
          </a:bodyPr>
          <a:lstStyle/>
          <a:p>
            <a:pPr>
              <a:lnSpc>
                <a:spcPct val="90000"/>
              </a:lnSpc>
            </a:pPr>
            <a:r>
              <a:rPr lang="en-US" altLang="en-US"/>
              <a:t>The probability of an event A measures “how often” A will occur. We write </a:t>
            </a:r>
            <a:r>
              <a:rPr lang="en-US" altLang="en-US" b="1">
                <a:effectLst>
                  <a:outerShdw blurRad="38100" dist="38100" dir="2700000" algn="tl">
                    <a:srgbClr val="C0C0C0"/>
                  </a:outerShdw>
                </a:effectLst>
              </a:rPr>
              <a:t>P(A). </a:t>
            </a:r>
          </a:p>
          <a:p>
            <a:pPr>
              <a:lnSpc>
                <a:spcPct val="90000"/>
              </a:lnSpc>
            </a:pPr>
            <a:r>
              <a:rPr lang="en-US" altLang="en-US"/>
              <a:t>Suppose that an experiment is performed </a:t>
            </a:r>
            <a:r>
              <a:rPr lang="en-US" altLang="en-US" i="1"/>
              <a:t>n</a:t>
            </a:r>
            <a:r>
              <a:rPr lang="en-US" altLang="en-US"/>
              <a:t> times. The relative frequency for an event A is </a:t>
            </a:r>
          </a:p>
          <a:p>
            <a:pPr algn="ctr">
              <a:lnSpc>
                <a:spcPct val="90000"/>
              </a:lnSpc>
            </a:pPr>
            <a:endParaRPr lang="en-US" altLang="en-US"/>
          </a:p>
          <a:p>
            <a:pPr>
              <a:lnSpc>
                <a:spcPct val="90000"/>
              </a:lnSpc>
            </a:pPr>
            <a:endParaRPr lang="en-US" altLang="en-US"/>
          </a:p>
        </p:txBody>
      </p:sp>
      <p:graphicFrame>
        <p:nvGraphicFramePr>
          <p:cNvPr id="85000" name="Object 8"/>
          <p:cNvGraphicFramePr>
            <a:graphicFrameLocks noChangeAspect="1"/>
          </p:cNvGraphicFramePr>
          <p:nvPr/>
        </p:nvGraphicFramePr>
        <p:xfrm>
          <a:off x="3605214" y="3671889"/>
          <a:ext cx="5233987" cy="1158875"/>
        </p:xfrm>
        <a:graphic>
          <a:graphicData uri="http://schemas.openxmlformats.org/presentationml/2006/ole">
            <mc:AlternateContent xmlns:mc="http://schemas.openxmlformats.org/markup-compatibility/2006">
              <mc:Choice xmlns:v="urn:schemas-microsoft-com:vml" Requires="v">
                <p:oleObj spid="_x0000_s14342" name="Equation" r:id="rId4" imgW="1434960" imgH="317160" progId="Equation.3">
                  <p:embed/>
                </p:oleObj>
              </mc:Choice>
              <mc:Fallback>
                <p:oleObj name="Equation" r:id="rId4" imgW="1434960" imgH="3171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5214" y="3671889"/>
                        <a:ext cx="5233987" cy="115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1" name="Object 9"/>
          <p:cNvGraphicFramePr>
            <a:graphicFrameLocks noChangeAspect="1"/>
          </p:cNvGraphicFramePr>
          <p:nvPr/>
        </p:nvGraphicFramePr>
        <p:xfrm>
          <a:off x="4648200" y="5410201"/>
          <a:ext cx="2228850" cy="1052513"/>
        </p:xfrm>
        <a:graphic>
          <a:graphicData uri="http://schemas.openxmlformats.org/presentationml/2006/ole">
            <mc:AlternateContent xmlns:mc="http://schemas.openxmlformats.org/markup-compatibility/2006">
              <mc:Choice xmlns:v="urn:schemas-microsoft-com:vml" Requires="v">
                <p:oleObj spid="_x0000_s14343" name="Equation" r:id="rId6" imgW="672840" imgH="317160" progId="Equation.3">
                  <p:embed/>
                </p:oleObj>
              </mc:Choice>
              <mc:Fallback>
                <p:oleObj name="Equation" r:id="rId6" imgW="672840" imgH="3171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5410201"/>
                        <a:ext cx="2228850" cy="1052513"/>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sp>
        <p:nvSpPr>
          <p:cNvPr id="85002" name="Text Box 10"/>
          <p:cNvSpPr txBox="1">
            <a:spLocks noChangeArrowheads="1"/>
          </p:cNvSpPr>
          <p:nvPr/>
        </p:nvSpPr>
        <p:spPr bwMode="auto">
          <a:xfrm>
            <a:off x="2209800" y="4724401"/>
            <a:ext cx="64008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FontTx/>
              <a:buChar char="•"/>
            </a:pPr>
            <a:r>
              <a:rPr lang="en-US" altLang="en-US" sz="3200"/>
              <a:t>  If we let </a:t>
            </a:r>
            <a:r>
              <a:rPr lang="en-US" altLang="en-US" sz="3200" i="1"/>
              <a:t>n </a:t>
            </a:r>
            <a:r>
              <a:rPr lang="en-US" altLang="en-US" sz="3200"/>
              <a:t>get infinitely large, </a:t>
            </a:r>
            <a:endParaRPr lang="en-US" altLang="en-US"/>
          </a:p>
        </p:txBody>
      </p:sp>
      <p:grpSp>
        <p:nvGrpSpPr>
          <p:cNvPr id="85006" name="Group 14"/>
          <p:cNvGrpSpPr>
            <a:grpSpLocks/>
          </p:cNvGrpSpPr>
          <p:nvPr/>
        </p:nvGrpSpPr>
        <p:grpSpPr bwMode="auto">
          <a:xfrm>
            <a:off x="8763000" y="133350"/>
            <a:ext cx="1752600" cy="1524000"/>
            <a:chOff x="4512" y="96"/>
            <a:chExt cx="1104" cy="960"/>
          </a:xfrm>
        </p:grpSpPr>
        <p:sp>
          <p:nvSpPr>
            <p:cNvPr id="85007" name="Rectangle 15"/>
            <p:cNvSpPr>
              <a:spLocks noChangeArrowheads="1"/>
            </p:cNvSpPr>
            <p:nvPr/>
          </p:nvSpPr>
          <p:spPr bwMode="auto">
            <a:xfrm>
              <a:off x="4512" y="96"/>
              <a:ext cx="1104" cy="960"/>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85008" name="Picture 16" descr="dic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4" y="168"/>
              <a:ext cx="960" cy="818"/>
            </a:xfrm>
            <a:prstGeom prst="rect">
              <a:avLst/>
            </a:prstGeom>
            <a:noFill/>
            <a:ln w="9525">
              <a:solidFill>
                <a:srgbClr val="CC0066"/>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07326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4996">
                                            <p:txEl>
                                              <p:pRg st="0" end="0"/>
                                            </p:txEl>
                                          </p:spTgt>
                                        </p:tgtEl>
                                        <p:attrNameLst>
                                          <p:attrName>style.visibility</p:attrName>
                                        </p:attrNameLst>
                                      </p:cBhvr>
                                      <p:to>
                                        <p:strVal val="visible"/>
                                      </p:to>
                                    </p:set>
                                    <p:animEffect transition="in" filter="wipe(up)">
                                      <p:cBhvr>
                                        <p:cTn id="7" dur="500"/>
                                        <p:tgtEl>
                                          <p:spTgt spid="849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4996">
                                            <p:txEl>
                                              <p:pRg st="1" end="1"/>
                                            </p:txEl>
                                          </p:spTgt>
                                        </p:tgtEl>
                                        <p:attrNameLst>
                                          <p:attrName>style.visibility</p:attrName>
                                        </p:attrNameLst>
                                      </p:cBhvr>
                                      <p:to>
                                        <p:strVal val="visible"/>
                                      </p:to>
                                    </p:set>
                                    <p:animEffect transition="in" filter="wipe(up)">
                                      <p:cBhvr>
                                        <p:cTn id="12" dur="500"/>
                                        <p:tgtEl>
                                          <p:spTgt spid="849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5000"/>
                                        </p:tgtEl>
                                        <p:attrNameLst>
                                          <p:attrName>style.visibility</p:attrName>
                                        </p:attrNameLst>
                                      </p:cBhvr>
                                      <p:to>
                                        <p:strVal val="visible"/>
                                      </p:to>
                                    </p:set>
                                    <p:animEffect transition="in" filter="dissolve">
                                      <p:cBhvr>
                                        <p:cTn id="17" dur="500"/>
                                        <p:tgtEl>
                                          <p:spTgt spid="850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5002"/>
                                        </p:tgtEl>
                                        <p:attrNameLst>
                                          <p:attrName>style.visibility</p:attrName>
                                        </p:attrNameLst>
                                      </p:cBhvr>
                                      <p:to>
                                        <p:strVal val="visible"/>
                                      </p:to>
                                    </p:set>
                                    <p:animEffect transition="in" filter="wipe(up)">
                                      <p:cBhvr>
                                        <p:cTn id="22" dur="500"/>
                                        <p:tgtEl>
                                          <p:spTgt spid="850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85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build="p" autoUpdateAnimBg="0"/>
      <p:bldP spid="8500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447800" y="152400"/>
            <a:ext cx="8382000" cy="1143000"/>
          </a:xfrm>
        </p:spPr>
        <p:txBody>
          <a:bodyPr>
            <a:noAutofit/>
          </a:bodyPr>
          <a:lstStyle/>
          <a:p>
            <a:r>
              <a:rPr lang="en-US" altLang="en-US" sz="4000" b="1" dirty="0"/>
              <a:t>The </a:t>
            </a:r>
            <a:r>
              <a:rPr lang="en-US" altLang="en-US" sz="4000" b="1" dirty="0" smtClean="0"/>
              <a:t>Probability of </a:t>
            </a:r>
            <a:r>
              <a:rPr lang="en-US" altLang="en-US" sz="4000" b="1" dirty="0"/>
              <a:t>an Event</a:t>
            </a:r>
          </a:p>
        </p:txBody>
      </p:sp>
      <p:pic>
        <p:nvPicPr>
          <p:cNvPr id="87043" name="Picture 3"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87044" name="Rectangle 4"/>
          <p:cNvSpPr>
            <a:spLocks noGrp="1" noChangeArrowheads="1"/>
          </p:cNvSpPr>
          <p:nvPr>
            <p:ph type="body" idx="1"/>
          </p:nvPr>
        </p:nvSpPr>
        <p:spPr>
          <a:xfrm>
            <a:off x="2209800" y="1447800"/>
            <a:ext cx="8153400" cy="3276600"/>
          </a:xfrm>
          <a:noFill/>
          <a:ln/>
        </p:spPr>
        <p:txBody>
          <a:bodyPr/>
          <a:lstStyle/>
          <a:p>
            <a:pPr>
              <a:lnSpc>
                <a:spcPct val="90000"/>
              </a:lnSpc>
            </a:pPr>
            <a:r>
              <a:rPr lang="en-US" altLang="en-US" dirty="0">
                <a:solidFill>
                  <a:srgbClr val="CC0066"/>
                </a:solidFill>
              </a:rPr>
              <a:t>P(A) must be between 0 and 1.</a:t>
            </a:r>
            <a:r>
              <a:rPr lang="en-US" altLang="en-US" dirty="0"/>
              <a:t> </a:t>
            </a:r>
          </a:p>
          <a:p>
            <a:pPr lvl="1">
              <a:lnSpc>
                <a:spcPct val="90000"/>
              </a:lnSpc>
            </a:pPr>
            <a:r>
              <a:rPr lang="en-US" altLang="en-US" dirty="0">
                <a:solidFill>
                  <a:schemeClr val="tx1"/>
                </a:solidFill>
              </a:rPr>
              <a:t>If event A can never occur, P(A) = 0. If event A always occurs when the experiment is performed, P(A) =1.</a:t>
            </a:r>
            <a:endParaRPr lang="en-US" altLang="en-US" dirty="0">
              <a:solidFill>
                <a:schemeClr val="tx1"/>
              </a:solidFill>
              <a:effectLst>
                <a:outerShdw blurRad="38100" dist="38100" dir="2700000" algn="tl">
                  <a:srgbClr val="C0C0C0"/>
                </a:outerShdw>
              </a:effectLst>
            </a:endParaRPr>
          </a:p>
          <a:p>
            <a:pPr>
              <a:lnSpc>
                <a:spcPct val="90000"/>
              </a:lnSpc>
            </a:pPr>
            <a:r>
              <a:rPr lang="en-US" altLang="en-US" dirty="0">
                <a:solidFill>
                  <a:srgbClr val="CC0066"/>
                </a:solidFill>
              </a:rPr>
              <a:t>The sum of the probabilities for all simple events in S equals 1.</a:t>
            </a:r>
          </a:p>
        </p:txBody>
      </p:sp>
      <p:sp>
        <p:nvSpPr>
          <p:cNvPr id="87050" name="Text Box 10"/>
          <p:cNvSpPr txBox="1">
            <a:spLocks noChangeArrowheads="1"/>
          </p:cNvSpPr>
          <p:nvPr/>
        </p:nvSpPr>
        <p:spPr bwMode="auto">
          <a:xfrm>
            <a:off x="2286000" y="4724401"/>
            <a:ext cx="8077200" cy="17684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spcBef>
                <a:spcPct val="20000"/>
              </a:spcBef>
              <a:buFontTx/>
              <a:buChar char="•"/>
            </a:pPr>
            <a:r>
              <a:rPr lang="en-US" altLang="en-US" sz="3600">
                <a:solidFill>
                  <a:srgbClr val="339933"/>
                </a:solidFill>
              </a:rPr>
              <a:t> </a:t>
            </a:r>
            <a:r>
              <a:rPr lang="en-US" altLang="en-US" sz="3600"/>
              <a:t>The </a:t>
            </a:r>
            <a:r>
              <a:rPr lang="en-US" altLang="en-US" sz="3600" b="1">
                <a:solidFill>
                  <a:srgbClr val="339933"/>
                </a:solidFill>
              </a:rPr>
              <a:t>probability of an event A</a:t>
            </a:r>
            <a:r>
              <a:rPr lang="en-US" altLang="en-US" sz="3600" b="1">
                <a:effectLst>
                  <a:outerShdw blurRad="38100" dist="38100" dir="2700000" algn="tl">
                    <a:srgbClr val="FFFFFF"/>
                  </a:outerShdw>
                </a:effectLst>
              </a:rPr>
              <a:t> </a:t>
            </a:r>
            <a:r>
              <a:rPr lang="en-US" altLang="en-US" sz="3600"/>
              <a:t>is found by adding the probabilities of all the simple events contained in A. </a:t>
            </a:r>
          </a:p>
        </p:txBody>
      </p:sp>
      <p:grpSp>
        <p:nvGrpSpPr>
          <p:cNvPr id="87054" name="Group 14"/>
          <p:cNvGrpSpPr>
            <a:grpSpLocks/>
          </p:cNvGrpSpPr>
          <p:nvPr/>
        </p:nvGrpSpPr>
        <p:grpSpPr bwMode="auto">
          <a:xfrm>
            <a:off x="8763000" y="133350"/>
            <a:ext cx="1752600" cy="1524000"/>
            <a:chOff x="4512" y="96"/>
            <a:chExt cx="1104" cy="960"/>
          </a:xfrm>
        </p:grpSpPr>
        <p:sp>
          <p:nvSpPr>
            <p:cNvPr id="87055" name="Rectangle 15"/>
            <p:cNvSpPr>
              <a:spLocks noChangeArrowheads="1"/>
            </p:cNvSpPr>
            <p:nvPr/>
          </p:nvSpPr>
          <p:spPr bwMode="auto">
            <a:xfrm>
              <a:off x="4512" y="96"/>
              <a:ext cx="1104" cy="960"/>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87056" name="Picture 16" descr="d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 y="168"/>
              <a:ext cx="960" cy="818"/>
            </a:xfrm>
            <a:prstGeom prst="rect">
              <a:avLst/>
            </a:prstGeom>
            <a:noFill/>
            <a:ln w="9525">
              <a:solidFill>
                <a:srgbClr val="CC0066"/>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38811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7044">
                                            <p:txEl>
                                              <p:pRg st="0" end="0"/>
                                            </p:txEl>
                                          </p:spTgt>
                                        </p:tgtEl>
                                        <p:attrNameLst>
                                          <p:attrName>style.visibility</p:attrName>
                                        </p:attrNameLst>
                                      </p:cBhvr>
                                      <p:to>
                                        <p:strVal val="visible"/>
                                      </p:to>
                                    </p:set>
                                    <p:animEffect transition="in" filter="dissolve">
                                      <p:cBhvr>
                                        <p:cTn id="7" dur="500"/>
                                        <p:tgtEl>
                                          <p:spTgt spid="8704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7044">
                                            <p:txEl>
                                              <p:pRg st="1" end="1"/>
                                            </p:txEl>
                                          </p:spTgt>
                                        </p:tgtEl>
                                        <p:attrNameLst>
                                          <p:attrName>style.visibility</p:attrName>
                                        </p:attrNameLst>
                                      </p:cBhvr>
                                      <p:to>
                                        <p:strVal val="visible"/>
                                      </p:to>
                                    </p:set>
                                    <p:animEffect transition="in" filter="dissolve">
                                      <p:cBhvr>
                                        <p:cTn id="10" dur="500"/>
                                        <p:tgtEl>
                                          <p:spTgt spid="8704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7044">
                                            <p:txEl>
                                              <p:pRg st="2" end="2"/>
                                            </p:txEl>
                                          </p:spTgt>
                                        </p:tgtEl>
                                        <p:attrNameLst>
                                          <p:attrName>style.visibility</p:attrName>
                                        </p:attrNameLst>
                                      </p:cBhvr>
                                      <p:to>
                                        <p:strVal val="visible"/>
                                      </p:to>
                                    </p:set>
                                    <p:animEffect transition="in" filter="dissolve">
                                      <p:cBhvr>
                                        <p:cTn id="15" dur="500"/>
                                        <p:tgtEl>
                                          <p:spTgt spid="87044">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87050"/>
                                        </p:tgtEl>
                                        <p:attrNameLst>
                                          <p:attrName>style.visibility</p:attrName>
                                        </p:attrNameLst>
                                      </p:cBhvr>
                                      <p:to>
                                        <p:strVal val="visible"/>
                                      </p:to>
                                    </p:set>
                                    <p:animEffect transition="in" filter="wipe(up)">
                                      <p:cBhvr>
                                        <p:cTn id="20" dur="500"/>
                                        <p:tgtEl>
                                          <p:spTgt spid="87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uild="p" autoUpdateAnimBg="0"/>
      <p:bldP spid="87050"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78" name="Text Box 14"/>
          <p:cNvSpPr txBox="1">
            <a:spLocks noChangeArrowheads="1"/>
          </p:cNvSpPr>
          <p:nvPr/>
        </p:nvSpPr>
        <p:spPr bwMode="auto">
          <a:xfrm>
            <a:off x="2743200" y="4724400"/>
            <a:ext cx="7924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3200"/>
              <a:t> Suppose that 10% of the U.S. population has red hair. Then for a person selected at random,</a:t>
            </a:r>
          </a:p>
        </p:txBody>
      </p:sp>
      <p:sp>
        <p:nvSpPr>
          <p:cNvPr id="88066" name="Rectangle 2"/>
          <p:cNvSpPr>
            <a:spLocks noGrp="1" noChangeArrowheads="1"/>
          </p:cNvSpPr>
          <p:nvPr>
            <p:ph type="title"/>
          </p:nvPr>
        </p:nvSpPr>
        <p:spPr>
          <a:xfrm>
            <a:off x="1447800" y="152400"/>
            <a:ext cx="8382000" cy="1143000"/>
          </a:xfrm>
        </p:spPr>
        <p:txBody>
          <a:bodyPr/>
          <a:lstStyle/>
          <a:p>
            <a:r>
              <a:rPr lang="en-US" altLang="en-US" sz="4800" b="1"/>
              <a:t>Finding Probabilities</a:t>
            </a:r>
          </a:p>
        </p:txBody>
      </p:sp>
      <p:pic>
        <p:nvPicPr>
          <p:cNvPr id="88067" name="Picture 3"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88072" name="Rectangle 8"/>
          <p:cNvSpPr>
            <a:spLocks noGrp="1" noChangeArrowheads="1"/>
          </p:cNvSpPr>
          <p:nvPr>
            <p:ph type="body" idx="1"/>
          </p:nvPr>
        </p:nvSpPr>
        <p:spPr>
          <a:xfrm>
            <a:off x="2438400" y="1447800"/>
            <a:ext cx="7772400" cy="2438400"/>
          </a:xfrm>
        </p:spPr>
        <p:txBody>
          <a:bodyPr/>
          <a:lstStyle/>
          <a:p>
            <a:pPr>
              <a:lnSpc>
                <a:spcPct val="90000"/>
              </a:lnSpc>
            </a:pPr>
            <a:r>
              <a:rPr lang="en-US" altLang="en-US">
                <a:solidFill>
                  <a:schemeClr val="tx1"/>
                </a:solidFill>
              </a:rPr>
              <a:t>Probabilities can be found using</a:t>
            </a:r>
          </a:p>
          <a:p>
            <a:pPr lvl="1">
              <a:lnSpc>
                <a:spcPct val="90000"/>
              </a:lnSpc>
            </a:pPr>
            <a:r>
              <a:rPr lang="en-US" altLang="en-US">
                <a:solidFill>
                  <a:schemeClr val="tx1"/>
                </a:solidFill>
              </a:rPr>
              <a:t>Estimates from empirical studies</a:t>
            </a:r>
          </a:p>
          <a:p>
            <a:pPr lvl="1">
              <a:lnSpc>
                <a:spcPct val="90000"/>
              </a:lnSpc>
            </a:pPr>
            <a:r>
              <a:rPr lang="en-US" altLang="en-US">
                <a:solidFill>
                  <a:schemeClr val="tx1"/>
                </a:solidFill>
              </a:rPr>
              <a:t>Common sense estimates based on equally likely events.</a:t>
            </a:r>
          </a:p>
        </p:txBody>
      </p:sp>
      <p:grpSp>
        <p:nvGrpSpPr>
          <p:cNvPr id="88080" name="Group 16"/>
          <p:cNvGrpSpPr>
            <a:grpSpLocks/>
          </p:cNvGrpSpPr>
          <p:nvPr/>
        </p:nvGrpSpPr>
        <p:grpSpPr bwMode="auto">
          <a:xfrm>
            <a:off x="8763000" y="76200"/>
            <a:ext cx="1752600" cy="1524000"/>
            <a:chOff x="4560" y="48"/>
            <a:chExt cx="1104" cy="960"/>
          </a:xfrm>
        </p:grpSpPr>
        <p:sp>
          <p:nvSpPr>
            <p:cNvPr id="88070" name="Rectangle 6"/>
            <p:cNvSpPr>
              <a:spLocks noChangeArrowheads="1"/>
            </p:cNvSpPr>
            <p:nvPr/>
          </p:nvSpPr>
          <p:spPr bwMode="auto">
            <a:xfrm>
              <a:off x="4560" y="48"/>
              <a:ext cx="1104" cy="960"/>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88073" name="Picture 9" descr="coi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8" y="108"/>
              <a:ext cx="1010" cy="852"/>
            </a:xfrm>
            <a:prstGeom prst="rect">
              <a:avLst/>
            </a:prstGeom>
            <a:noFill/>
            <a:ln w="9525">
              <a:solidFill>
                <a:srgbClr val="CC0066"/>
              </a:solidFill>
              <a:miter lim="800000"/>
              <a:headEnd/>
              <a:tailEnd/>
            </a:ln>
            <a:extLst>
              <a:ext uri="{909E8E84-426E-40DD-AFC4-6F175D3DCCD1}">
                <a14:hiddenFill xmlns:a14="http://schemas.microsoft.com/office/drawing/2010/main">
                  <a:solidFill>
                    <a:srgbClr val="FFFFFF"/>
                  </a:solidFill>
                </a14:hiddenFill>
              </a:ext>
            </a:extLst>
          </p:spPr>
        </p:pic>
      </p:grpSp>
      <p:sp>
        <p:nvSpPr>
          <p:cNvPr id="88075" name="Text Box 11"/>
          <p:cNvSpPr txBox="1">
            <a:spLocks noChangeArrowheads="1"/>
          </p:cNvSpPr>
          <p:nvPr/>
        </p:nvSpPr>
        <p:spPr bwMode="auto">
          <a:xfrm>
            <a:off x="5791200" y="4191000"/>
            <a:ext cx="2743200" cy="523220"/>
          </a:xfrm>
          <a:prstGeom prst="rect">
            <a:avLst/>
          </a:prstGeom>
          <a:solidFill>
            <a:srgbClr val="CC0066"/>
          </a:solidFill>
          <a:ln w="38100">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F4ECC6"/>
                </a:solidFill>
              </a:rPr>
              <a:t>P(Head) = 1/2</a:t>
            </a:r>
          </a:p>
        </p:txBody>
      </p:sp>
      <p:sp>
        <p:nvSpPr>
          <p:cNvPr id="88076" name="Text Box 12"/>
          <p:cNvSpPr txBox="1">
            <a:spLocks noChangeArrowheads="1"/>
          </p:cNvSpPr>
          <p:nvPr/>
        </p:nvSpPr>
        <p:spPr bwMode="auto">
          <a:xfrm>
            <a:off x="4343400" y="6019800"/>
            <a:ext cx="2743200" cy="523220"/>
          </a:xfrm>
          <a:prstGeom prst="rect">
            <a:avLst/>
          </a:prstGeom>
          <a:solidFill>
            <a:srgbClr val="CC0066"/>
          </a:solidFill>
          <a:ln w="38100">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F4ECC6"/>
                </a:solidFill>
              </a:rPr>
              <a:t>P(Red hair) = .10</a:t>
            </a:r>
          </a:p>
        </p:txBody>
      </p:sp>
      <p:sp>
        <p:nvSpPr>
          <p:cNvPr id="88077" name="Text Box 13"/>
          <p:cNvSpPr txBox="1">
            <a:spLocks noChangeArrowheads="1"/>
          </p:cNvSpPr>
          <p:nvPr/>
        </p:nvSpPr>
        <p:spPr bwMode="auto">
          <a:xfrm>
            <a:off x="2286000" y="3733800"/>
            <a:ext cx="7924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FontTx/>
              <a:buChar char="•"/>
            </a:pPr>
            <a:r>
              <a:rPr lang="en-US" altLang="en-US" sz="3200" b="1">
                <a:solidFill>
                  <a:srgbClr val="333333"/>
                </a:solidFill>
                <a:effectLst>
                  <a:outerShdw blurRad="38100" dist="38100" dir="2700000" algn="tl">
                    <a:srgbClr val="C0C0C0"/>
                  </a:outerShdw>
                </a:effectLst>
              </a:rPr>
              <a:t>  Examples: </a:t>
            </a:r>
          </a:p>
          <a:p>
            <a:pPr lvl="1">
              <a:lnSpc>
                <a:spcPct val="90000"/>
              </a:lnSpc>
              <a:spcBef>
                <a:spcPct val="20000"/>
              </a:spcBef>
              <a:buFontTx/>
              <a:buChar char="–"/>
            </a:pPr>
            <a:r>
              <a:rPr lang="en-US" altLang="en-US" sz="3200"/>
              <a:t>Toss a fair coin.</a:t>
            </a:r>
            <a:endParaRPr lang="en-US" altLang="en-US"/>
          </a:p>
        </p:txBody>
      </p:sp>
    </p:spTree>
    <p:extLst>
      <p:ext uri="{BB962C8B-B14F-4D97-AF65-F5344CB8AC3E}">
        <p14:creationId xmlns:p14="http://schemas.microsoft.com/office/powerpoint/2010/main" val="3921999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8072">
                                            <p:txEl>
                                              <p:pRg st="0" end="0"/>
                                            </p:txEl>
                                          </p:spTgt>
                                        </p:tgtEl>
                                        <p:attrNameLst>
                                          <p:attrName>style.visibility</p:attrName>
                                        </p:attrNameLst>
                                      </p:cBhvr>
                                      <p:to>
                                        <p:strVal val="visible"/>
                                      </p:to>
                                    </p:set>
                                    <p:animEffect transition="in" filter="wipe(up)">
                                      <p:cBhvr>
                                        <p:cTn id="7" dur="500"/>
                                        <p:tgtEl>
                                          <p:spTgt spid="880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8072">
                                            <p:txEl>
                                              <p:pRg st="1" end="1"/>
                                            </p:txEl>
                                          </p:spTgt>
                                        </p:tgtEl>
                                        <p:attrNameLst>
                                          <p:attrName>style.visibility</p:attrName>
                                        </p:attrNameLst>
                                      </p:cBhvr>
                                      <p:to>
                                        <p:strVal val="visible"/>
                                      </p:to>
                                    </p:set>
                                    <p:animEffect transition="in" filter="wipe(up)">
                                      <p:cBhvr>
                                        <p:cTn id="12" dur="500"/>
                                        <p:tgtEl>
                                          <p:spTgt spid="8807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8072">
                                            <p:txEl>
                                              <p:pRg st="2" end="2"/>
                                            </p:txEl>
                                          </p:spTgt>
                                        </p:tgtEl>
                                        <p:attrNameLst>
                                          <p:attrName>style.visibility</p:attrName>
                                        </p:attrNameLst>
                                      </p:cBhvr>
                                      <p:to>
                                        <p:strVal val="visible"/>
                                      </p:to>
                                    </p:set>
                                    <p:animEffect transition="in" filter="wipe(up)">
                                      <p:cBhvr>
                                        <p:cTn id="17" dur="500"/>
                                        <p:tgtEl>
                                          <p:spTgt spid="8807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8077">
                                            <p:txEl>
                                              <p:pRg st="0" end="0"/>
                                            </p:txEl>
                                          </p:spTgt>
                                        </p:tgtEl>
                                        <p:attrNameLst>
                                          <p:attrName>style.visibility</p:attrName>
                                        </p:attrNameLst>
                                      </p:cBhvr>
                                      <p:to>
                                        <p:strVal val="visible"/>
                                      </p:to>
                                    </p:set>
                                    <p:animEffect transition="in" filter="wipe(up)">
                                      <p:cBhvr>
                                        <p:cTn id="22" dur="500"/>
                                        <p:tgtEl>
                                          <p:spTgt spid="88077">
                                            <p:txEl>
                                              <p:pRg st="0" end="0"/>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88077">
                                            <p:txEl>
                                              <p:pRg st="1" end="1"/>
                                            </p:txEl>
                                          </p:spTgt>
                                        </p:tgtEl>
                                        <p:attrNameLst>
                                          <p:attrName>style.visibility</p:attrName>
                                        </p:attrNameLst>
                                      </p:cBhvr>
                                      <p:to>
                                        <p:strVal val="visible"/>
                                      </p:to>
                                    </p:set>
                                    <p:animEffect transition="in" filter="wipe(up)">
                                      <p:cBhvr>
                                        <p:cTn id="25" dur="500"/>
                                        <p:tgtEl>
                                          <p:spTgt spid="88077">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8075"/>
                                        </p:tgtEl>
                                        <p:attrNameLst>
                                          <p:attrName>style.visibility</p:attrName>
                                        </p:attrNameLst>
                                      </p:cBhvr>
                                      <p:to>
                                        <p:strVal val="visible"/>
                                      </p:to>
                                    </p:set>
                                    <p:animEffect transition="in" filter="dissolve">
                                      <p:cBhvr>
                                        <p:cTn id="30" dur="500"/>
                                        <p:tgtEl>
                                          <p:spTgt spid="8807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88078"/>
                                        </p:tgtEl>
                                        <p:attrNameLst>
                                          <p:attrName>style.visibility</p:attrName>
                                        </p:attrNameLst>
                                      </p:cBhvr>
                                      <p:to>
                                        <p:strVal val="visible"/>
                                      </p:to>
                                    </p:set>
                                    <p:animEffect transition="in" filter="wipe(up)">
                                      <p:cBhvr>
                                        <p:cTn id="35" dur="500"/>
                                        <p:tgtEl>
                                          <p:spTgt spid="8807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88076"/>
                                        </p:tgtEl>
                                        <p:attrNameLst>
                                          <p:attrName>style.visibility</p:attrName>
                                        </p:attrNameLst>
                                      </p:cBhvr>
                                      <p:to>
                                        <p:strVal val="visible"/>
                                      </p:to>
                                    </p:set>
                                    <p:animEffect transition="in" filter="dissolve">
                                      <p:cBhvr>
                                        <p:cTn id="40" dur="500"/>
                                        <p:tgtEl>
                                          <p:spTgt spid="88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8" grpId="0" autoUpdateAnimBg="0"/>
      <p:bldP spid="88072" grpId="0" build="p" bldLvl="2" autoUpdateAnimBg="0"/>
      <p:bldP spid="88075" grpId="0" animBg="1" autoUpdateAnimBg="0"/>
      <p:bldP spid="88076" grpId="0" animBg="1" autoUpdateAnimBg="0"/>
      <p:bldP spid="8807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26"/>
          <p:cNvSpPr>
            <a:spLocks noGrp="1" noChangeArrowheads="1"/>
          </p:cNvSpPr>
          <p:nvPr>
            <p:ph type="title"/>
          </p:nvPr>
        </p:nvSpPr>
        <p:spPr>
          <a:xfrm>
            <a:off x="1447800" y="152400"/>
            <a:ext cx="8382000" cy="1143000"/>
          </a:xfrm>
        </p:spPr>
        <p:txBody>
          <a:bodyPr/>
          <a:lstStyle/>
          <a:p>
            <a:r>
              <a:rPr lang="en-US" altLang="en-US" sz="4800" b="1"/>
              <a:t>Using Simple Events</a:t>
            </a:r>
          </a:p>
        </p:txBody>
      </p:sp>
      <p:pic>
        <p:nvPicPr>
          <p:cNvPr id="109571" name="Picture 1027"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09572" name="Rectangle 1028"/>
          <p:cNvSpPr>
            <a:spLocks noGrp="1" noChangeArrowheads="1"/>
          </p:cNvSpPr>
          <p:nvPr>
            <p:ph type="body" idx="1"/>
          </p:nvPr>
        </p:nvSpPr>
        <p:spPr>
          <a:xfrm>
            <a:off x="2209800" y="1447800"/>
            <a:ext cx="8077200" cy="3276600"/>
          </a:xfrm>
          <a:noFill/>
          <a:ln/>
        </p:spPr>
        <p:txBody>
          <a:bodyPr/>
          <a:lstStyle/>
          <a:p>
            <a:r>
              <a:rPr lang="en-US" altLang="en-US">
                <a:solidFill>
                  <a:schemeClr val="tx1"/>
                </a:solidFill>
              </a:rPr>
              <a:t>The </a:t>
            </a:r>
            <a:r>
              <a:rPr lang="en-US" altLang="en-US"/>
              <a:t>probability of an event A</a:t>
            </a:r>
            <a:r>
              <a:rPr lang="en-US" altLang="en-US">
                <a:solidFill>
                  <a:schemeClr val="tx1"/>
                </a:solidFill>
              </a:rPr>
              <a:t> is equal to the sum of the probabilities of the simple events contained in A </a:t>
            </a:r>
          </a:p>
          <a:p>
            <a:r>
              <a:rPr lang="en-US" altLang="en-US">
                <a:solidFill>
                  <a:schemeClr val="tx1"/>
                </a:solidFill>
              </a:rPr>
              <a:t>If the simple events in an experiment are </a:t>
            </a:r>
            <a:r>
              <a:rPr lang="en-US" altLang="en-US" b="1"/>
              <a:t>equally likely</a:t>
            </a:r>
            <a:r>
              <a:rPr lang="en-US" altLang="en-US" b="1">
                <a:solidFill>
                  <a:schemeClr val="tx1"/>
                </a:solidFill>
              </a:rPr>
              <a:t>, </a:t>
            </a:r>
            <a:r>
              <a:rPr lang="en-US" altLang="en-US">
                <a:solidFill>
                  <a:schemeClr val="tx1"/>
                </a:solidFill>
              </a:rPr>
              <a:t>you can calculate</a:t>
            </a:r>
          </a:p>
        </p:txBody>
      </p:sp>
      <p:graphicFrame>
        <p:nvGraphicFramePr>
          <p:cNvPr id="109574" name="Object 1030"/>
          <p:cNvGraphicFramePr>
            <a:graphicFrameLocks noChangeAspect="1"/>
          </p:cNvGraphicFramePr>
          <p:nvPr/>
        </p:nvGraphicFramePr>
        <p:xfrm>
          <a:off x="2362200" y="4876800"/>
          <a:ext cx="7772400" cy="1227138"/>
        </p:xfrm>
        <a:graphic>
          <a:graphicData uri="http://schemas.openxmlformats.org/presentationml/2006/ole">
            <mc:AlternateContent xmlns:mc="http://schemas.openxmlformats.org/markup-compatibility/2006">
              <mc:Choice xmlns:v="urn:schemas-microsoft-com:vml" Requires="v">
                <p:oleObj spid="_x0000_s15364" name="Equation" r:id="rId4" imgW="2654280" imgH="419040" progId="Equation.3">
                  <p:embed/>
                </p:oleObj>
              </mc:Choice>
              <mc:Fallback>
                <p:oleObj name="Equation" r:id="rId4" imgW="265428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4876800"/>
                        <a:ext cx="7772400" cy="1227138"/>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spTree>
    <p:extLst>
      <p:ext uri="{BB962C8B-B14F-4D97-AF65-F5344CB8AC3E}">
        <p14:creationId xmlns:p14="http://schemas.microsoft.com/office/powerpoint/2010/main" val="2364859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447800" y="152400"/>
            <a:ext cx="8382000" cy="1143000"/>
          </a:xfrm>
        </p:spPr>
        <p:txBody>
          <a:bodyPr/>
          <a:lstStyle/>
          <a:p>
            <a:r>
              <a:rPr lang="en-US" altLang="en-US" b="1"/>
              <a:t>Example 1</a:t>
            </a:r>
          </a:p>
        </p:txBody>
      </p:sp>
      <p:pic>
        <p:nvPicPr>
          <p:cNvPr id="86019" name="Picture 3"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86020" name="Rectangle 4"/>
          <p:cNvSpPr>
            <a:spLocks noGrp="1" noChangeArrowheads="1"/>
          </p:cNvSpPr>
          <p:nvPr>
            <p:ph type="body" idx="1"/>
          </p:nvPr>
        </p:nvSpPr>
        <p:spPr>
          <a:xfrm>
            <a:off x="2209800" y="1752600"/>
            <a:ext cx="8229600" cy="1143000"/>
          </a:xfrm>
          <a:noFill/>
          <a:ln/>
        </p:spPr>
        <p:txBody>
          <a:bodyPr/>
          <a:lstStyle/>
          <a:p>
            <a:pPr>
              <a:buFontTx/>
              <a:buNone/>
            </a:pPr>
            <a:r>
              <a:rPr lang="en-US" altLang="en-US"/>
              <a:t>  Toss a fair coin twice. What is the probability of observing at least one head?</a:t>
            </a:r>
          </a:p>
        </p:txBody>
      </p:sp>
      <p:grpSp>
        <p:nvGrpSpPr>
          <p:cNvPr id="86050" name="Group 34"/>
          <p:cNvGrpSpPr>
            <a:grpSpLocks/>
          </p:cNvGrpSpPr>
          <p:nvPr/>
        </p:nvGrpSpPr>
        <p:grpSpPr bwMode="auto">
          <a:xfrm>
            <a:off x="3124201" y="3657600"/>
            <a:ext cx="1752599" cy="490538"/>
            <a:chOff x="1008" y="2304"/>
            <a:chExt cx="1104" cy="309"/>
          </a:xfrm>
        </p:grpSpPr>
        <p:sp>
          <p:nvSpPr>
            <p:cNvPr id="86031" name="Text Box 15"/>
            <p:cNvSpPr txBox="1">
              <a:spLocks noChangeArrowheads="1"/>
            </p:cNvSpPr>
            <p:nvPr/>
          </p:nvSpPr>
          <p:spPr bwMode="auto">
            <a:xfrm>
              <a:off x="1776" y="2304"/>
              <a:ext cx="336" cy="233"/>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a:t>
              </a:r>
            </a:p>
          </p:txBody>
        </p:sp>
        <p:cxnSp>
          <p:nvCxnSpPr>
            <p:cNvPr id="86032" name="AutoShape 16"/>
            <p:cNvCxnSpPr>
              <a:cxnSpLocks noChangeShapeType="1"/>
              <a:stCxn id="86034" idx="3"/>
              <a:endCxn id="86031" idx="1"/>
            </p:cNvCxnSpPr>
            <p:nvPr/>
          </p:nvCxnSpPr>
          <p:spPr bwMode="auto">
            <a:xfrm flipV="1">
              <a:off x="1008" y="2421"/>
              <a:ext cx="768" cy="192"/>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6033" name="Text Box 17"/>
          <p:cNvSpPr txBox="1">
            <a:spLocks noChangeArrowheads="1"/>
          </p:cNvSpPr>
          <p:nvPr/>
        </p:nvSpPr>
        <p:spPr bwMode="auto">
          <a:xfrm>
            <a:off x="2438400" y="3200400"/>
            <a:ext cx="464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u="sng">
                <a:solidFill>
                  <a:srgbClr val="339933"/>
                </a:solidFill>
              </a:rPr>
              <a:t>1st Coin     2nd Coin     E</a:t>
            </a:r>
            <a:r>
              <a:rPr lang="en-US" altLang="en-US" i="1" u="sng" baseline="-25000">
                <a:solidFill>
                  <a:srgbClr val="339933"/>
                </a:solidFill>
              </a:rPr>
              <a:t>i</a:t>
            </a:r>
            <a:r>
              <a:rPr lang="en-US" altLang="en-US" u="sng">
                <a:solidFill>
                  <a:srgbClr val="339933"/>
                </a:solidFill>
              </a:rPr>
              <a:t>         P(E</a:t>
            </a:r>
            <a:r>
              <a:rPr lang="en-US" altLang="en-US" i="1" u="sng" baseline="-25000">
                <a:solidFill>
                  <a:srgbClr val="339933"/>
                </a:solidFill>
              </a:rPr>
              <a:t>i</a:t>
            </a:r>
            <a:r>
              <a:rPr lang="en-US" altLang="en-US" u="sng">
                <a:solidFill>
                  <a:srgbClr val="339933"/>
                </a:solidFill>
              </a:rPr>
              <a:t>)</a:t>
            </a:r>
            <a:r>
              <a:rPr lang="en-US" altLang="en-US" baseline="-25000">
                <a:solidFill>
                  <a:srgbClr val="339933"/>
                </a:solidFill>
              </a:rPr>
              <a:t> </a:t>
            </a:r>
          </a:p>
        </p:txBody>
      </p:sp>
      <p:sp>
        <p:nvSpPr>
          <p:cNvPr id="86034" name="Text Box 18"/>
          <p:cNvSpPr txBox="1">
            <a:spLocks noChangeArrowheads="1"/>
          </p:cNvSpPr>
          <p:nvPr/>
        </p:nvSpPr>
        <p:spPr bwMode="auto">
          <a:xfrm>
            <a:off x="2590800" y="3962400"/>
            <a:ext cx="533400" cy="3693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a:t>
            </a:r>
          </a:p>
        </p:txBody>
      </p:sp>
      <p:sp>
        <p:nvSpPr>
          <p:cNvPr id="86036" name="Text Box 20"/>
          <p:cNvSpPr txBox="1">
            <a:spLocks noChangeArrowheads="1"/>
          </p:cNvSpPr>
          <p:nvPr/>
        </p:nvSpPr>
        <p:spPr bwMode="auto">
          <a:xfrm>
            <a:off x="2590800" y="5229225"/>
            <a:ext cx="533400" cy="3693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a:t>
            </a:r>
          </a:p>
        </p:txBody>
      </p:sp>
      <p:grpSp>
        <p:nvGrpSpPr>
          <p:cNvPr id="86051" name="Group 35"/>
          <p:cNvGrpSpPr>
            <a:grpSpLocks/>
          </p:cNvGrpSpPr>
          <p:nvPr/>
        </p:nvGrpSpPr>
        <p:grpSpPr bwMode="auto">
          <a:xfrm>
            <a:off x="3124201" y="4146552"/>
            <a:ext cx="1752599" cy="490537"/>
            <a:chOff x="1008" y="2612"/>
            <a:chExt cx="1104" cy="309"/>
          </a:xfrm>
        </p:grpSpPr>
        <p:sp>
          <p:nvSpPr>
            <p:cNvPr id="86038" name="Text Box 22"/>
            <p:cNvSpPr txBox="1">
              <a:spLocks noChangeArrowheads="1"/>
            </p:cNvSpPr>
            <p:nvPr/>
          </p:nvSpPr>
          <p:spPr bwMode="auto">
            <a:xfrm>
              <a:off x="1776" y="2688"/>
              <a:ext cx="336" cy="233"/>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a:t>
              </a:r>
            </a:p>
          </p:txBody>
        </p:sp>
        <p:cxnSp>
          <p:nvCxnSpPr>
            <p:cNvPr id="86039" name="AutoShape 23"/>
            <p:cNvCxnSpPr>
              <a:cxnSpLocks noChangeShapeType="1"/>
              <a:stCxn id="86034" idx="3"/>
              <a:endCxn id="86038" idx="1"/>
            </p:cNvCxnSpPr>
            <p:nvPr/>
          </p:nvCxnSpPr>
          <p:spPr bwMode="auto">
            <a:xfrm>
              <a:off x="1008" y="2612"/>
              <a:ext cx="768" cy="192"/>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6052" name="Group 36"/>
          <p:cNvGrpSpPr>
            <a:grpSpLocks/>
          </p:cNvGrpSpPr>
          <p:nvPr/>
        </p:nvGrpSpPr>
        <p:grpSpPr bwMode="auto">
          <a:xfrm>
            <a:off x="3124201" y="4848225"/>
            <a:ext cx="1752599" cy="566738"/>
            <a:chOff x="1008" y="3054"/>
            <a:chExt cx="1104" cy="357"/>
          </a:xfrm>
        </p:grpSpPr>
        <p:sp>
          <p:nvSpPr>
            <p:cNvPr id="86035" name="Text Box 19"/>
            <p:cNvSpPr txBox="1">
              <a:spLocks noChangeArrowheads="1"/>
            </p:cNvSpPr>
            <p:nvPr/>
          </p:nvSpPr>
          <p:spPr bwMode="auto">
            <a:xfrm>
              <a:off x="1776" y="3054"/>
              <a:ext cx="336" cy="233"/>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a:t>
              </a:r>
            </a:p>
          </p:txBody>
        </p:sp>
        <p:cxnSp>
          <p:nvCxnSpPr>
            <p:cNvPr id="86040" name="AutoShape 24"/>
            <p:cNvCxnSpPr>
              <a:cxnSpLocks noChangeShapeType="1"/>
              <a:stCxn id="86036" idx="3"/>
              <a:endCxn id="86035" idx="1"/>
            </p:cNvCxnSpPr>
            <p:nvPr/>
          </p:nvCxnSpPr>
          <p:spPr bwMode="auto">
            <a:xfrm flipV="1">
              <a:off x="1008" y="3171"/>
              <a:ext cx="768" cy="240"/>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6053" name="Group 37"/>
          <p:cNvGrpSpPr>
            <a:grpSpLocks/>
          </p:cNvGrpSpPr>
          <p:nvPr/>
        </p:nvGrpSpPr>
        <p:grpSpPr bwMode="auto">
          <a:xfrm>
            <a:off x="3124201" y="5413376"/>
            <a:ext cx="1752599" cy="490537"/>
            <a:chOff x="1008" y="3410"/>
            <a:chExt cx="1104" cy="309"/>
          </a:xfrm>
        </p:grpSpPr>
        <p:sp>
          <p:nvSpPr>
            <p:cNvPr id="86037" name="Text Box 21"/>
            <p:cNvSpPr txBox="1">
              <a:spLocks noChangeArrowheads="1"/>
            </p:cNvSpPr>
            <p:nvPr/>
          </p:nvSpPr>
          <p:spPr bwMode="auto">
            <a:xfrm>
              <a:off x="1776" y="3486"/>
              <a:ext cx="336" cy="233"/>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a:t>
              </a:r>
            </a:p>
          </p:txBody>
        </p:sp>
        <p:cxnSp>
          <p:nvCxnSpPr>
            <p:cNvPr id="86041" name="AutoShape 25"/>
            <p:cNvCxnSpPr>
              <a:cxnSpLocks noChangeShapeType="1"/>
              <a:stCxn id="86036" idx="3"/>
              <a:endCxn id="86037" idx="1"/>
            </p:cNvCxnSpPr>
            <p:nvPr/>
          </p:nvCxnSpPr>
          <p:spPr bwMode="auto">
            <a:xfrm>
              <a:off x="1008" y="3410"/>
              <a:ext cx="768" cy="192"/>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6042" name="Text Box 26"/>
          <p:cNvSpPr txBox="1">
            <a:spLocks noChangeArrowheads="1"/>
          </p:cNvSpPr>
          <p:nvPr/>
        </p:nvSpPr>
        <p:spPr bwMode="auto">
          <a:xfrm>
            <a:off x="5334000" y="3657600"/>
            <a:ext cx="762000" cy="3693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HH</a:t>
            </a:r>
          </a:p>
        </p:txBody>
      </p:sp>
      <p:sp>
        <p:nvSpPr>
          <p:cNvPr id="86044" name="Text Box 28"/>
          <p:cNvSpPr txBox="1">
            <a:spLocks noChangeArrowheads="1"/>
          </p:cNvSpPr>
          <p:nvPr/>
        </p:nvSpPr>
        <p:spPr bwMode="auto">
          <a:xfrm>
            <a:off x="5334000" y="4267200"/>
            <a:ext cx="762000" cy="3693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HT</a:t>
            </a:r>
          </a:p>
        </p:txBody>
      </p:sp>
      <p:sp>
        <p:nvSpPr>
          <p:cNvPr id="86045" name="Text Box 29"/>
          <p:cNvSpPr txBox="1">
            <a:spLocks noChangeArrowheads="1"/>
          </p:cNvSpPr>
          <p:nvPr/>
        </p:nvSpPr>
        <p:spPr bwMode="auto">
          <a:xfrm>
            <a:off x="5334000" y="4876800"/>
            <a:ext cx="762000" cy="3693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TH</a:t>
            </a:r>
          </a:p>
        </p:txBody>
      </p:sp>
      <p:sp>
        <p:nvSpPr>
          <p:cNvPr id="86046" name="Text Box 30"/>
          <p:cNvSpPr txBox="1">
            <a:spLocks noChangeArrowheads="1"/>
          </p:cNvSpPr>
          <p:nvPr/>
        </p:nvSpPr>
        <p:spPr bwMode="auto">
          <a:xfrm>
            <a:off x="5334000" y="5486400"/>
            <a:ext cx="762000" cy="3693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TT</a:t>
            </a:r>
          </a:p>
        </p:txBody>
      </p:sp>
      <p:sp>
        <p:nvSpPr>
          <p:cNvPr id="86048" name="Text Box 32"/>
          <p:cNvSpPr txBox="1">
            <a:spLocks noChangeArrowheads="1"/>
          </p:cNvSpPr>
          <p:nvPr/>
        </p:nvSpPr>
        <p:spPr bwMode="auto">
          <a:xfrm>
            <a:off x="6477000" y="3733801"/>
            <a:ext cx="7620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339933"/>
                </a:solidFill>
              </a:rPr>
              <a:t>1/4</a:t>
            </a:r>
          </a:p>
          <a:p>
            <a:pPr>
              <a:spcBef>
                <a:spcPct val="50000"/>
              </a:spcBef>
            </a:pPr>
            <a:r>
              <a:rPr lang="en-US" altLang="en-US">
                <a:solidFill>
                  <a:srgbClr val="339933"/>
                </a:solidFill>
              </a:rPr>
              <a:t>1/4</a:t>
            </a:r>
          </a:p>
          <a:p>
            <a:pPr>
              <a:spcBef>
                <a:spcPct val="50000"/>
              </a:spcBef>
            </a:pPr>
            <a:r>
              <a:rPr lang="en-US" altLang="en-US">
                <a:solidFill>
                  <a:srgbClr val="339933"/>
                </a:solidFill>
              </a:rPr>
              <a:t>1/4</a:t>
            </a:r>
          </a:p>
          <a:p>
            <a:pPr>
              <a:spcBef>
                <a:spcPct val="50000"/>
              </a:spcBef>
            </a:pPr>
            <a:r>
              <a:rPr lang="en-US" altLang="en-US">
                <a:solidFill>
                  <a:srgbClr val="339933"/>
                </a:solidFill>
              </a:rPr>
              <a:t>1/4</a:t>
            </a:r>
            <a:endParaRPr lang="en-US" altLang="en-US"/>
          </a:p>
        </p:txBody>
      </p:sp>
      <p:sp>
        <p:nvSpPr>
          <p:cNvPr id="86049" name="Text Box 33"/>
          <p:cNvSpPr txBox="1">
            <a:spLocks noChangeArrowheads="1"/>
          </p:cNvSpPr>
          <p:nvPr/>
        </p:nvSpPr>
        <p:spPr bwMode="auto">
          <a:xfrm>
            <a:off x="7315200" y="3808414"/>
            <a:ext cx="3124200" cy="1200329"/>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spcBef>
                <a:spcPct val="50000"/>
              </a:spcBef>
            </a:pPr>
            <a:r>
              <a:rPr lang="en-US" altLang="en-US">
                <a:solidFill>
                  <a:srgbClr val="333333"/>
                </a:solidFill>
              </a:rPr>
              <a:t>P(at least 1 head) </a:t>
            </a:r>
          </a:p>
          <a:p>
            <a:pPr>
              <a:spcBef>
                <a:spcPct val="50000"/>
              </a:spcBef>
            </a:pPr>
            <a:r>
              <a:rPr lang="en-US" altLang="en-US">
                <a:solidFill>
                  <a:srgbClr val="333333"/>
                </a:solidFill>
              </a:rPr>
              <a:t>= P(E</a:t>
            </a:r>
            <a:r>
              <a:rPr lang="en-US" altLang="en-US" baseline="-25000">
                <a:solidFill>
                  <a:srgbClr val="333333"/>
                </a:solidFill>
              </a:rPr>
              <a:t>1</a:t>
            </a:r>
            <a:r>
              <a:rPr lang="en-US" altLang="en-US">
                <a:solidFill>
                  <a:srgbClr val="333333"/>
                </a:solidFill>
              </a:rPr>
              <a:t>) + P(E</a:t>
            </a:r>
            <a:r>
              <a:rPr lang="en-US" altLang="en-US" baseline="-25000">
                <a:solidFill>
                  <a:srgbClr val="333333"/>
                </a:solidFill>
              </a:rPr>
              <a:t>2</a:t>
            </a:r>
            <a:r>
              <a:rPr lang="en-US" altLang="en-US">
                <a:solidFill>
                  <a:srgbClr val="333333"/>
                </a:solidFill>
              </a:rPr>
              <a:t>) + P(E</a:t>
            </a:r>
            <a:r>
              <a:rPr lang="en-US" altLang="en-US" baseline="-25000">
                <a:solidFill>
                  <a:srgbClr val="333333"/>
                </a:solidFill>
              </a:rPr>
              <a:t>3</a:t>
            </a:r>
            <a:r>
              <a:rPr lang="en-US" altLang="en-US">
                <a:solidFill>
                  <a:srgbClr val="333333"/>
                </a:solidFill>
              </a:rPr>
              <a:t>)</a:t>
            </a:r>
          </a:p>
          <a:p>
            <a:pPr>
              <a:spcBef>
                <a:spcPct val="50000"/>
              </a:spcBef>
            </a:pPr>
            <a:r>
              <a:rPr lang="en-US" altLang="en-US">
                <a:solidFill>
                  <a:srgbClr val="333333"/>
                </a:solidFill>
              </a:rPr>
              <a:t> = 1/4 + 1/4 + 1/4 = 3/4</a:t>
            </a:r>
          </a:p>
        </p:txBody>
      </p:sp>
      <p:grpSp>
        <p:nvGrpSpPr>
          <p:cNvPr id="86061" name="Group 45"/>
          <p:cNvGrpSpPr>
            <a:grpSpLocks/>
          </p:cNvGrpSpPr>
          <p:nvPr/>
        </p:nvGrpSpPr>
        <p:grpSpPr bwMode="auto">
          <a:xfrm>
            <a:off x="8763000" y="76200"/>
            <a:ext cx="1752600" cy="1524000"/>
            <a:chOff x="4560" y="48"/>
            <a:chExt cx="1104" cy="960"/>
          </a:xfrm>
        </p:grpSpPr>
        <p:sp>
          <p:nvSpPr>
            <p:cNvPr id="86062" name="Rectangle 46"/>
            <p:cNvSpPr>
              <a:spLocks noChangeArrowheads="1"/>
            </p:cNvSpPr>
            <p:nvPr/>
          </p:nvSpPr>
          <p:spPr bwMode="auto">
            <a:xfrm>
              <a:off x="4560" y="48"/>
              <a:ext cx="1104" cy="960"/>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86063" name="Picture 47" descr="coi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8" y="108"/>
              <a:ext cx="1010" cy="852"/>
            </a:xfrm>
            <a:prstGeom prst="rect">
              <a:avLst/>
            </a:prstGeom>
            <a:noFill/>
            <a:ln w="9525">
              <a:solidFill>
                <a:srgbClr val="CC0066"/>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76748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3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1000"/>
                                  </p:stCondLst>
                                  <p:childTnLst>
                                    <p:set>
                                      <p:cBhvr>
                                        <p:cTn id="9" dur="1" fill="hold">
                                          <p:stCondLst>
                                            <p:cond delay="499"/>
                                          </p:stCondLst>
                                        </p:cTn>
                                        <p:tgtEl>
                                          <p:spTgt spid="8603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nodeType="clickEffect">
                                  <p:stCondLst>
                                    <p:cond delay="0"/>
                                  </p:stCondLst>
                                  <p:childTnLst>
                                    <p:set>
                                      <p:cBhvr>
                                        <p:cTn id="13" dur="1" fill="hold">
                                          <p:stCondLst>
                                            <p:cond delay="0"/>
                                          </p:stCondLst>
                                        </p:cTn>
                                        <p:tgtEl>
                                          <p:spTgt spid="86050"/>
                                        </p:tgtEl>
                                        <p:attrNameLst>
                                          <p:attrName>style.visibility</p:attrName>
                                        </p:attrNameLst>
                                      </p:cBhvr>
                                      <p:to>
                                        <p:strVal val="visible"/>
                                      </p:to>
                                    </p:set>
                                    <p:animEffect transition="in" filter="wipe(up)">
                                      <p:cBhvr>
                                        <p:cTn id="14" dur="500"/>
                                        <p:tgtEl>
                                          <p:spTgt spid="86050"/>
                                        </p:tgtEl>
                                      </p:cBhvr>
                                    </p:animEffect>
                                  </p:childTnLst>
                                </p:cTn>
                              </p:par>
                            </p:childTnLst>
                          </p:cTn>
                        </p:par>
                        <p:par>
                          <p:cTn id="15" fill="hold" nodeType="afterGroup">
                            <p:stCondLst>
                              <p:cond delay="500"/>
                            </p:stCondLst>
                            <p:childTnLst>
                              <p:par>
                                <p:cTn id="16" presetID="22" presetClass="entr" presetSubtype="1" fill="hold" nodeType="afterEffect">
                                  <p:stCondLst>
                                    <p:cond delay="0"/>
                                  </p:stCondLst>
                                  <p:childTnLst>
                                    <p:set>
                                      <p:cBhvr>
                                        <p:cTn id="17" dur="1" fill="hold">
                                          <p:stCondLst>
                                            <p:cond delay="0"/>
                                          </p:stCondLst>
                                        </p:cTn>
                                        <p:tgtEl>
                                          <p:spTgt spid="86051"/>
                                        </p:tgtEl>
                                        <p:attrNameLst>
                                          <p:attrName>style.visibility</p:attrName>
                                        </p:attrNameLst>
                                      </p:cBhvr>
                                      <p:to>
                                        <p:strVal val="visible"/>
                                      </p:to>
                                    </p:set>
                                    <p:animEffect transition="in" filter="wipe(up)">
                                      <p:cBhvr>
                                        <p:cTn id="18" dur="500"/>
                                        <p:tgtEl>
                                          <p:spTgt spid="860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86052"/>
                                        </p:tgtEl>
                                        <p:attrNameLst>
                                          <p:attrName>style.visibility</p:attrName>
                                        </p:attrNameLst>
                                      </p:cBhvr>
                                      <p:to>
                                        <p:strVal val="visible"/>
                                      </p:to>
                                    </p:set>
                                    <p:animEffect transition="in" filter="wipe(up)">
                                      <p:cBhvr>
                                        <p:cTn id="23" dur="500"/>
                                        <p:tgtEl>
                                          <p:spTgt spid="86052"/>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86053"/>
                                        </p:tgtEl>
                                        <p:attrNameLst>
                                          <p:attrName>style.visibility</p:attrName>
                                        </p:attrNameLst>
                                      </p:cBhvr>
                                      <p:to>
                                        <p:strVal val="visible"/>
                                      </p:to>
                                    </p:set>
                                    <p:animEffect transition="in" filter="wipe(up)">
                                      <p:cBhvr>
                                        <p:cTn id="27" dur="500"/>
                                        <p:tgtEl>
                                          <p:spTgt spid="860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6042"/>
                                        </p:tgtEl>
                                        <p:attrNameLst>
                                          <p:attrName>style.visibility</p:attrName>
                                        </p:attrNameLst>
                                      </p:cBhvr>
                                      <p:to>
                                        <p:strVal val="visible"/>
                                      </p:to>
                                    </p:set>
                                    <p:animEffect transition="in" filter="dissolve">
                                      <p:cBhvr>
                                        <p:cTn id="32" dur="500"/>
                                        <p:tgtEl>
                                          <p:spTgt spid="86042"/>
                                        </p:tgtEl>
                                      </p:cBhvr>
                                    </p:animEffect>
                                  </p:childTnLst>
                                </p:cTn>
                              </p:par>
                            </p:childTnLst>
                          </p:cTn>
                        </p:par>
                        <p:par>
                          <p:cTn id="33" fill="hold" nodeType="afterGroup">
                            <p:stCondLst>
                              <p:cond delay="500"/>
                            </p:stCondLst>
                            <p:childTnLst>
                              <p:par>
                                <p:cTn id="34" presetID="9" presetClass="entr" presetSubtype="0" fill="hold" grpId="0" nodeType="afterEffect">
                                  <p:stCondLst>
                                    <p:cond delay="1000"/>
                                  </p:stCondLst>
                                  <p:childTnLst>
                                    <p:set>
                                      <p:cBhvr>
                                        <p:cTn id="35" dur="1" fill="hold">
                                          <p:stCondLst>
                                            <p:cond delay="0"/>
                                          </p:stCondLst>
                                        </p:cTn>
                                        <p:tgtEl>
                                          <p:spTgt spid="86044"/>
                                        </p:tgtEl>
                                        <p:attrNameLst>
                                          <p:attrName>style.visibility</p:attrName>
                                        </p:attrNameLst>
                                      </p:cBhvr>
                                      <p:to>
                                        <p:strVal val="visible"/>
                                      </p:to>
                                    </p:set>
                                    <p:animEffect transition="in" filter="dissolve">
                                      <p:cBhvr>
                                        <p:cTn id="36" dur="500"/>
                                        <p:tgtEl>
                                          <p:spTgt spid="86044"/>
                                        </p:tgtEl>
                                      </p:cBhvr>
                                    </p:animEffect>
                                  </p:childTnLst>
                                </p:cTn>
                              </p:par>
                            </p:childTnLst>
                          </p:cTn>
                        </p:par>
                        <p:par>
                          <p:cTn id="37" fill="hold" nodeType="afterGroup">
                            <p:stCondLst>
                              <p:cond delay="2000"/>
                            </p:stCondLst>
                            <p:childTnLst>
                              <p:par>
                                <p:cTn id="38" presetID="9" presetClass="entr" presetSubtype="0" fill="hold" grpId="0" nodeType="afterEffect">
                                  <p:stCondLst>
                                    <p:cond delay="1000"/>
                                  </p:stCondLst>
                                  <p:childTnLst>
                                    <p:set>
                                      <p:cBhvr>
                                        <p:cTn id="39" dur="1" fill="hold">
                                          <p:stCondLst>
                                            <p:cond delay="0"/>
                                          </p:stCondLst>
                                        </p:cTn>
                                        <p:tgtEl>
                                          <p:spTgt spid="86045"/>
                                        </p:tgtEl>
                                        <p:attrNameLst>
                                          <p:attrName>style.visibility</p:attrName>
                                        </p:attrNameLst>
                                      </p:cBhvr>
                                      <p:to>
                                        <p:strVal val="visible"/>
                                      </p:to>
                                    </p:set>
                                    <p:animEffect transition="in" filter="dissolve">
                                      <p:cBhvr>
                                        <p:cTn id="40" dur="500"/>
                                        <p:tgtEl>
                                          <p:spTgt spid="86045"/>
                                        </p:tgtEl>
                                      </p:cBhvr>
                                    </p:animEffect>
                                  </p:childTnLst>
                                </p:cTn>
                              </p:par>
                            </p:childTnLst>
                          </p:cTn>
                        </p:par>
                        <p:par>
                          <p:cTn id="41" fill="hold" nodeType="afterGroup">
                            <p:stCondLst>
                              <p:cond delay="3500"/>
                            </p:stCondLst>
                            <p:childTnLst>
                              <p:par>
                                <p:cTn id="42" presetID="9" presetClass="entr" presetSubtype="0" fill="hold" grpId="0" nodeType="afterEffect">
                                  <p:stCondLst>
                                    <p:cond delay="1000"/>
                                  </p:stCondLst>
                                  <p:childTnLst>
                                    <p:set>
                                      <p:cBhvr>
                                        <p:cTn id="43" dur="1" fill="hold">
                                          <p:stCondLst>
                                            <p:cond delay="0"/>
                                          </p:stCondLst>
                                        </p:cTn>
                                        <p:tgtEl>
                                          <p:spTgt spid="86046"/>
                                        </p:tgtEl>
                                        <p:attrNameLst>
                                          <p:attrName>style.visibility</p:attrName>
                                        </p:attrNameLst>
                                      </p:cBhvr>
                                      <p:to>
                                        <p:strVal val="visible"/>
                                      </p:to>
                                    </p:set>
                                    <p:animEffect transition="in" filter="dissolve">
                                      <p:cBhvr>
                                        <p:cTn id="44" dur="500"/>
                                        <p:tgtEl>
                                          <p:spTgt spid="8604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86048"/>
                                        </p:tgtEl>
                                        <p:attrNameLst>
                                          <p:attrName>style.visibility</p:attrName>
                                        </p:attrNameLst>
                                      </p:cBhvr>
                                      <p:to>
                                        <p:strVal val="visible"/>
                                      </p:to>
                                    </p:set>
                                    <p:animEffect transition="in" filter="wipe(up)">
                                      <p:cBhvr>
                                        <p:cTn id="49" dur="500"/>
                                        <p:tgtEl>
                                          <p:spTgt spid="8604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86049">
                                            <p:bg/>
                                          </p:spTgt>
                                        </p:tgtEl>
                                        <p:attrNameLst>
                                          <p:attrName>style.visibility</p:attrName>
                                        </p:attrNameLst>
                                      </p:cBhvr>
                                      <p:to>
                                        <p:strVal val="visible"/>
                                      </p:to>
                                    </p:set>
                                    <p:animEffect transition="in" filter="wipe(up)">
                                      <p:cBhvr>
                                        <p:cTn id="54" dur="500"/>
                                        <p:tgtEl>
                                          <p:spTgt spid="86049">
                                            <p:bg/>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86049">
                                            <p:txEl>
                                              <p:pRg st="0" end="0"/>
                                            </p:txEl>
                                          </p:spTgt>
                                        </p:tgtEl>
                                        <p:attrNameLst>
                                          <p:attrName>style.visibility</p:attrName>
                                        </p:attrNameLst>
                                      </p:cBhvr>
                                      <p:to>
                                        <p:strVal val="visible"/>
                                      </p:to>
                                    </p:set>
                                    <p:animEffect transition="in" filter="wipe(up)">
                                      <p:cBhvr>
                                        <p:cTn id="59" dur="500"/>
                                        <p:tgtEl>
                                          <p:spTgt spid="86049">
                                            <p:txEl>
                                              <p:pRg st="0" end="0"/>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86049">
                                            <p:txEl>
                                              <p:pRg st="1" end="1"/>
                                            </p:txEl>
                                          </p:spTgt>
                                        </p:tgtEl>
                                        <p:attrNameLst>
                                          <p:attrName>style.visibility</p:attrName>
                                        </p:attrNameLst>
                                      </p:cBhvr>
                                      <p:to>
                                        <p:strVal val="visible"/>
                                      </p:to>
                                    </p:set>
                                    <p:animEffect transition="in" filter="wipe(up)">
                                      <p:cBhvr>
                                        <p:cTn id="64" dur="500"/>
                                        <p:tgtEl>
                                          <p:spTgt spid="86049">
                                            <p:txEl>
                                              <p:pRg st="1" end="1"/>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86049">
                                            <p:txEl>
                                              <p:pRg st="2" end="2"/>
                                            </p:txEl>
                                          </p:spTgt>
                                        </p:tgtEl>
                                        <p:attrNameLst>
                                          <p:attrName>style.visibility</p:attrName>
                                        </p:attrNameLst>
                                      </p:cBhvr>
                                      <p:to>
                                        <p:strVal val="visible"/>
                                      </p:to>
                                    </p:set>
                                    <p:animEffect transition="in" filter="wipe(up)">
                                      <p:cBhvr>
                                        <p:cTn id="69" dur="500"/>
                                        <p:tgtEl>
                                          <p:spTgt spid="860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4" grpId="0" animBg="1" autoUpdateAnimBg="0"/>
      <p:bldP spid="86036" grpId="0" animBg="1" autoUpdateAnimBg="0"/>
      <p:bldP spid="86042" grpId="0" animBg="1" autoUpdateAnimBg="0"/>
      <p:bldP spid="86044" grpId="0" animBg="1" autoUpdateAnimBg="0"/>
      <p:bldP spid="86045" grpId="0" animBg="1" autoUpdateAnimBg="0"/>
      <p:bldP spid="86046" grpId="0" animBg="1" autoUpdateAnimBg="0"/>
      <p:bldP spid="86048" grpId="0" autoUpdateAnimBg="0"/>
      <p:bldP spid="86049" grpId="0" build="p"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905000" y="0"/>
            <a:ext cx="8382000" cy="1143000"/>
          </a:xfrm>
        </p:spPr>
        <p:txBody>
          <a:bodyPr/>
          <a:lstStyle/>
          <a:p>
            <a:r>
              <a:rPr lang="en-US" altLang="en-US" sz="4800" b="1"/>
              <a:t>Example 2</a:t>
            </a:r>
          </a:p>
        </p:txBody>
      </p:sp>
      <p:pic>
        <p:nvPicPr>
          <p:cNvPr id="103427" name="Picture 3"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03428" name="Rectangle 4"/>
          <p:cNvSpPr>
            <a:spLocks noGrp="1" noChangeArrowheads="1"/>
          </p:cNvSpPr>
          <p:nvPr>
            <p:ph type="body" idx="1"/>
          </p:nvPr>
        </p:nvSpPr>
        <p:spPr>
          <a:xfrm>
            <a:off x="2057400" y="990600"/>
            <a:ext cx="8229600" cy="1600200"/>
          </a:xfrm>
          <a:noFill/>
          <a:ln/>
        </p:spPr>
        <p:txBody>
          <a:bodyPr>
            <a:normAutofit fontScale="92500" lnSpcReduction="10000"/>
          </a:bodyPr>
          <a:lstStyle/>
          <a:p>
            <a:pPr>
              <a:lnSpc>
                <a:spcPct val="90000"/>
              </a:lnSpc>
              <a:buFontTx/>
              <a:buNone/>
            </a:pPr>
            <a:r>
              <a:rPr lang="en-US" altLang="en-US"/>
              <a:t>   A bowl contains three M&amp;Ms</a:t>
            </a:r>
            <a:r>
              <a:rPr lang="en-US" altLang="en-US" baseline="30000"/>
              <a:t>®</a:t>
            </a:r>
            <a:r>
              <a:rPr lang="en-US" altLang="en-US"/>
              <a:t>, one red, one blue and one green. A child selects two M&amp;Ms at random. What is the probability that at least one is red?</a:t>
            </a:r>
          </a:p>
        </p:txBody>
      </p:sp>
      <p:sp>
        <p:nvSpPr>
          <p:cNvPr id="103435" name="Text Box 11"/>
          <p:cNvSpPr txBox="1">
            <a:spLocks noChangeArrowheads="1"/>
          </p:cNvSpPr>
          <p:nvPr/>
        </p:nvSpPr>
        <p:spPr bwMode="auto">
          <a:xfrm>
            <a:off x="2133600" y="2895600"/>
            <a:ext cx="548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u="sng">
                <a:solidFill>
                  <a:srgbClr val="339933"/>
                </a:solidFill>
              </a:rPr>
              <a:t>1st M&amp;M     2nd M&amp;M     E</a:t>
            </a:r>
            <a:r>
              <a:rPr lang="en-US" altLang="en-US" u="sng" baseline="-25000">
                <a:solidFill>
                  <a:srgbClr val="339933"/>
                </a:solidFill>
              </a:rPr>
              <a:t>i</a:t>
            </a:r>
            <a:r>
              <a:rPr lang="en-US" altLang="en-US" u="sng">
                <a:solidFill>
                  <a:srgbClr val="339933"/>
                </a:solidFill>
              </a:rPr>
              <a:t>         P(E</a:t>
            </a:r>
            <a:r>
              <a:rPr lang="en-US" altLang="en-US" u="sng" baseline="-25000">
                <a:solidFill>
                  <a:srgbClr val="339933"/>
                </a:solidFill>
              </a:rPr>
              <a:t>i</a:t>
            </a:r>
            <a:r>
              <a:rPr lang="en-US" altLang="en-US" u="sng">
                <a:solidFill>
                  <a:srgbClr val="339933"/>
                </a:solidFill>
              </a:rPr>
              <a:t>)</a:t>
            </a:r>
            <a:r>
              <a:rPr lang="en-US" altLang="en-US" baseline="-25000">
                <a:solidFill>
                  <a:srgbClr val="339933"/>
                </a:solidFill>
              </a:rPr>
              <a:t> </a:t>
            </a:r>
          </a:p>
        </p:txBody>
      </p:sp>
      <p:sp>
        <p:nvSpPr>
          <p:cNvPr id="103447" name="Text Box 23"/>
          <p:cNvSpPr txBox="1">
            <a:spLocks noChangeArrowheads="1"/>
          </p:cNvSpPr>
          <p:nvPr/>
        </p:nvSpPr>
        <p:spPr bwMode="auto">
          <a:xfrm>
            <a:off x="5257800" y="3324225"/>
            <a:ext cx="685800" cy="40011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a:solidFill>
                  <a:srgbClr val="333333"/>
                </a:solidFill>
              </a:rPr>
              <a:t>RB</a:t>
            </a:r>
          </a:p>
        </p:txBody>
      </p:sp>
      <p:sp>
        <p:nvSpPr>
          <p:cNvPr id="103448" name="Text Box 24"/>
          <p:cNvSpPr txBox="1">
            <a:spLocks noChangeArrowheads="1"/>
          </p:cNvSpPr>
          <p:nvPr/>
        </p:nvSpPr>
        <p:spPr bwMode="auto">
          <a:xfrm>
            <a:off x="5257800" y="3810000"/>
            <a:ext cx="685800" cy="40011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a:solidFill>
                  <a:srgbClr val="333333"/>
                </a:solidFill>
              </a:rPr>
              <a:t>RG</a:t>
            </a:r>
          </a:p>
        </p:txBody>
      </p:sp>
      <p:sp>
        <p:nvSpPr>
          <p:cNvPr id="103449" name="Text Box 25"/>
          <p:cNvSpPr txBox="1">
            <a:spLocks noChangeArrowheads="1"/>
          </p:cNvSpPr>
          <p:nvPr/>
        </p:nvSpPr>
        <p:spPr bwMode="auto">
          <a:xfrm>
            <a:off x="5257800" y="4343400"/>
            <a:ext cx="685800" cy="40011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a:solidFill>
                  <a:srgbClr val="333333"/>
                </a:solidFill>
              </a:rPr>
              <a:t>BR</a:t>
            </a:r>
          </a:p>
        </p:txBody>
      </p:sp>
      <p:sp>
        <p:nvSpPr>
          <p:cNvPr id="103450" name="Text Box 26"/>
          <p:cNvSpPr txBox="1">
            <a:spLocks noChangeArrowheads="1"/>
          </p:cNvSpPr>
          <p:nvPr/>
        </p:nvSpPr>
        <p:spPr bwMode="auto">
          <a:xfrm>
            <a:off x="5257800" y="4876800"/>
            <a:ext cx="685800" cy="40011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a:solidFill>
                  <a:srgbClr val="333333"/>
                </a:solidFill>
              </a:rPr>
              <a:t>BG</a:t>
            </a:r>
          </a:p>
        </p:txBody>
      </p:sp>
      <p:sp>
        <p:nvSpPr>
          <p:cNvPr id="103451" name="Text Box 27"/>
          <p:cNvSpPr txBox="1">
            <a:spLocks noChangeArrowheads="1"/>
          </p:cNvSpPr>
          <p:nvPr/>
        </p:nvSpPr>
        <p:spPr bwMode="auto">
          <a:xfrm>
            <a:off x="6400800" y="3352800"/>
            <a:ext cx="762000"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339933"/>
                </a:solidFill>
              </a:rPr>
              <a:t>1/6</a:t>
            </a:r>
          </a:p>
          <a:p>
            <a:pPr>
              <a:spcBef>
                <a:spcPct val="50000"/>
              </a:spcBef>
            </a:pPr>
            <a:r>
              <a:rPr lang="en-US" altLang="en-US">
                <a:solidFill>
                  <a:srgbClr val="339933"/>
                </a:solidFill>
              </a:rPr>
              <a:t>1/6</a:t>
            </a:r>
          </a:p>
          <a:p>
            <a:pPr>
              <a:spcBef>
                <a:spcPct val="50000"/>
              </a:spcBef>
            </a:pPr>
            <a:r>
              <a:rPr lang="en-US" altLang="en-US">
                <a:solidFill>
                  <a:srgbClr val="339933"/>
                </a:solidFill>
              </a:rPr>
              <a:t>1/6</a:t>
            </a:r>
          </a:p>
          <a:p>
            <a:pPr>
              <a:spcBef>
                <a:spcPct val="50000"/>
              </a:spcBef>
            </a:pPr>
            <a:r>
              <a:rPr lang="en-US" altLang="en-US">
                <a:solidFill>
                  <a:srgbClr val="339933"/>
                </a:solidFill>
              </a:rPr>
              <a:t>1/6</a:t>
            </a:r>
          </a:p>
          <a:p>
            <a:pPr>
              <a:spcBef>
                <a:spcPct val="50000"/>
              </a:spcBef>
            </a:pPr>
            <a:r>
              <a:rPr lang="en-US" altLang="en-US">
                <a:solidFill>
                  <a:srgbClr val="339933"/>
                </a:solidFill>
              </a:rPr>
              <a:t>1/6</a:t>
            </a:r>
          </a:p>
          <a:p>
            <a:pPr>
              <a:spcBef>
                <a:spcPct val="50000"/>
              </a:spcBef>
            </a:pPr>
            <a:r>
              <a:rPr lang="en-US" altLang="en-US">
                <a:solidFill>
                  <a:srgbClr val="339933"/>
                </a:solidFill>
              </a:rPr>
              <a:t>1/6</a:t>
            </a:r>
            <a:endParaRPr lang="en-US" altLang="en-US"/>
          </a:p>
        </p:txBody>
      </p:sp>
      <p:sp>
        <p:nvSpPr>
          <p:cNvPr id="103452" name="Text Box 28"/>
          <p:cNvSpPr txBox="1">
            <a:spLocks noChangeArrowheads="1"/>
          </p:cNvSpPr>
          <p:nvPr/>
        </p:nvSpPr>
        <p:spPr bwMode="auto">
          <a:xfrm>
            <a:off x="7086600" y="3810001"/>
            <a:ext cx="3429000" cy="1200329"/>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spcBef>
                <a:spcPct val="50000"/>
              </a:spcBef>
            </a:pPr>
            <a:r>
              <a:rPr lang="en-US" altLang="en-US">
                <a:solidFill>
                  <a:srgbClr val="333333"/>
                </a:solidFill>
              </a:rPr>
              <a:t>P(at least 1 red) </a:t>
            </a:r>
          </a:p>
          <a:p>
            <a:pPr>
              <a:spcBef>
                <a:spcPct val="50000"/>
              </a:spcBef>
            </a:pPr>
            <a:r>
              <a:rPr lang="en-US" altLang="en-US">
                <a:solidFill>
                  <a:srgbClr val="333333"/>
                </a:solidFill>
              </a:rPr>
              <a:t>= P(RB) + P(BR)+ P(RG) + P(GR)</a:t>
            </a:r>
          </a:p>
          <a:p>
            <a:pPr>
              <a:spcBef>
                <a:spcPct val="50000"/>
              </a:spcBef>
            </a:pPr>
            <a:r>
              <a:rPr lang="en-US" altLang="en-US">
                <a:solidFill>
                  <a:srgbClr val="333333"/>
                </a:solidFill>
              </a:rPr>
              <a:t> = 4/6 = 2/3</a:t>
            </a:r>
          </a:p>
        </p:txBody>
      </p:sp>
      <p:grpSp>
        <p:nvGrpSpPr>
          <p:cNvPr id="103456" name="Group 32"/>
          <p:cNvGrpSpPr>
            <a:grpSpLocks noChangeAspect="1"/>
          </p:cNvGrpSpPr>
          <p:nvPr/>
        </p:nvGrpSpPr>
        <p:grpSpPr bwMode="auto">
          <a:xfrm>
            <a:off x="2514601" y="3506788"/>
            <a:ext cx="379413" cy="455612"/>
            <a:chOff x="1776" y="144"/>
            <a:chExt cx="192" cy="230"/>
          </a:xfrm>
        </p:grpSpPr>
        <p:sp>
          <p:nvSpPr>
            <p:cNvPr id="103457" name="Oval 33"/>
            <p:cNvSpPr>
              <a:spLocks noChangeAspect="1" noChangeArrowheads="1"/>
            </p:cNvSpPr>
            <p:nvPr/>
          </p:nvSpPr>
          <p:spPr bwMode="auto">
            <a:xfrm>
              <a:off x="1776" y="192"/>
              <a:ext cx="182" cy="182"/>
            </a:xfrm>
            <a:prstGeom prst="ellipse">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58" name="Text Box 34"/>
            <p:cNvSpPr txBox="1">
              <a:spLocks noChangeAspect="1" noChangeArrowheads="1"/>
            </p:cNvSpPr>
            <p:nvPr/>
          </p:nvSpPr>
          <p:spPr bwMode="auto">
            <a:xfrm>
              <a:off x="1778" y="144"/>
              <a:ext cx="19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m</a:t>
              </a:r>
            </a:p>
          </p:txBody>
        </p:sp>
      </p:grpSp>
      <p:grpSp>
        <p:nvGrpSpPr>
          <p:cNvPr id="103462" name="Group 38"/>
          <p:cNvGrpSpPr>
            <a:grpSpLocks noChangeAspect="1"/>
          </p:cNvGrpSpPr>
          <p:nvPr/>
        </p:nvGrpSpPr>
        <p:grpSpPr bwMode="auto">
          <a:xfrm>
            <a:off x="2514601" y="4508500"/>
            <a:ext cx="365125" cy="444500"/>
            <a:chOff x="5328" y="576"/>
            <a:chExt cx="184" cy="224"/>
          </a:xfrm>
        </p:grpSpPr>
        <p:sp>
          <p:nvSpPr>
            <p:cNvPr id="103463" name="Oval 39"/>
            <p:cNvSpPr>
              <a:spLocks noChangeAspect="1" noChangeArrowheads="1"/>
            </p:cNvSpPr>
            <p:nvPr/>
          </p:nvSpPr>
          <p:spPr bwMode="auto">
            <a:xfrm>
              <a:off x="5328" y="624"/>
              <a:ext cx="176" cy="176"/>
            </a:xfrm>
            <a:prstGeom prst="ellipse">
              <a:avLst/>
            </a:prstGeom>
            <a:solidFill>
              <a:srgbClr val="0000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64" name="Text Box 40"/>
            <p:cNvSpPr txBox="1">
              <a:spLocks noChangeAspect="1" noChangeArrowheads="1"/>
            </p:cNvSpPr>
            <p:nvPr/>
          </p:nvSpPr>
          <p:spPr bwMode="auto">
            <a:xfrm>
              <a:off x="5328" y="576"/>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m</a:t>
              </a:r>
            </a:p>
          </p:txBody>
        </p:sp>
      </p:grpSp>
      <p:grpSp>
        <p:nvGrpSpPr>
          <p:cNvPr id="103471" name="Group 47"/>
          <p:cNvGrpSpPr>
            <a:grpSpLocks noChangeAspect="1"/>
          </p:cNvGrpSpPr>
          <p:nvPr/>
        </p:nvGrpSpPr>
        <p:grpSpPr bwMode="auto">
          <a:xfrm>
            <a:off x="2514601" y="5422900"/>
            <a:ext cx="365125" cy="444500"/>
            <a:chOff x="4944" y="192"/>
            <a:chExt cx="184" cy="224"/>
          </a:xfrm>
        </p:grpSpPr>
        <p:sp>
          <p:nvSpPr>
            <p:cNvPr id="103472" name="Oval 48"/>
            <p:cNvSpPr>
              <a:spLocks noChangeAspect="1" noChangeArrowheads="1"/>
            </p:cNvSpPr>
            <p:nvPr/>
          </p:nvSpPr>
          <p:spPr bwMode="auto">
            <a:xfrm>
              <a:off x="4944" y="240"/>
              <a:ext cx="176" cy="176"/>
            </a:xfrm>
            <a:prstGeom prst="ellipse">
              <a:avLst/>
            </a:prstGeom>
            <a:solidFill>
              <a:srgbClr val="008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73" name="Text Box 49"/>
            <p:cNvSpPr txBox="1">
              <a:spLocks noChangeAspect="1" noChangeArrowheads="1"/>
            </p:cNvSpPr>
            <p:nvPr/>
          </p:nvSpPr>
          <p:spPr bwMode="auto">
            <a:xfrm>
              <a:off x="4944" y="192"/>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m</a:t>
              </a:r>
            </a:p>
          </p:txBody>
        </p:sp>
      </p:grpSp>
      <p:grpSp>
        <p:nvGrpSpPr>
          <p:cNvPr id="103494" name="Group 70"/>
          <p:cNvGrpSpPr>
            <a:grpSpLocks/>
          </p:cNvGrpSpPr>
          <p:nvPr/>
        </p:nvGrpSpPr>
        <p:grpSpPr bwMode="auto">
          <a:xfrm>
            <a:off x="2894013" y="3276600"/>
            <a:ext cx="1509712" cy="444500"/>
            <a:chOff x="863" y="2064"/>
            <a:chExt cx="951" cy="280"/>
          </a:xfrm>
        </p:grpSpPr>
        <p:grpSp>
          <p:nvGrpSpPr>
            <p:cNvPr id="103468" name="Group 44"/>
            <p:cNvGrpSpPr>
              <a:grpSpLocks noChangeAspect="1"/>
            </p:cNvGrpSpPr>
            <p:nvPr/>
          </p:nvGrpSpPr>
          <p:grpSpPr bwMode="auto">
            <a:xfrm>
              <a:off x="1584" y="2064"/>
              <a:ext cx="230" cy="280"/>
              <a:chOff x="5328" y="576"/>
              <a:chExt cx="184" cy="224"/>
            </a:xfrm>
          </p:grpSpPr>
          <p:sp>
            <p:nvSpPr>
              <p:cNvPr id="103469" name="Oval 45"/>
              <p:cNvSpPr>
                <a:spLocks noChangeAspect="1" noChangeArrowheads="1"/>
              </p:cNvSpPr>
              <p:nvPr/>
            </p:nvSpPr>
            <p:spPr bwMode="auto">
              <a:xfrm>
                <a:off x="5328" y="624"/>
                <a:ext cx="176" cy="176"/>
              </a:xfrm>
              <a:prstGeom prst="ellipse">
                <a:avLst/>
              </a:prstGeom>
              <a:solidFill>
                <a:srgbClr val="0000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70" name="Text Box 46"/>
              <p:cNvSpPr txBox="1">
                <a:spLocks noChangeAspect="1" noChangeArrowheads="1"/>
              </p:cNvSpPr>
              <p:nvPr/>
            </p:nvSpPr>
            <p:spPr bwMode="auto">
              <a:xfrm>
                <a:off x="5328" y="576"/>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m</a:t>
                </a:r>
              </a:p>
            </p:txBody>
          </p:sp>
        </p:grpSp>
        <p:cxnSp>
          <p:nvCxnSpPr>
            <p:cNvPr id="103483" name="AutoShape 59"/>
            <p:cNvCxnSpPr>
              <a:cxnSpLocks noChangeShapeType="1"/>
              <a:stCxn id="103458" idx="3"/>
            </p:cNvCxnSpPr>
            <p:nvPr/>
          </p:nvCxnSpPr>
          <p:spPr bwMode="auto">
            <a:xfrm flipV="1">
              <a:off x="863" y="2208"/>
              <a:ext cx="722" cy="11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5" name="Group 71"/>
          <p:cNvGrpSpPr>
            <a:grpSpLocks/>
          </p:cNvGrpSpPr>
          <p:nvPr/>
        </p:nvGrpSpPr>
        <p:grpSpPr bwMode="auto">
          <a:xfrm>
            <a:off x="2874963" y="3733800"/>
            <a:ext cx="1528762" cy="444500"/>
            <a:chOff x="851" y="2352"/>
            <a:chExt cx="963" cy="280"/>
          </a:xfrm>
        </p:grpSpPr>
        <p:grpSp>
          <p:nvGrpSpPr>
            <p:cNvPr id="103453" name="Group 29"/>
            <p:cNvGrpSpPr>
              <a:grpSpLocks noChangeAspect="1"/>
            </p:cNvGrpSpPr>
            <p:nvPr/>
          </p:nvGrpSpPr>
          <p:grpSpPr bwMode="auto">
            <a:xfrm>
              <a:off x="1584" y="2352"/>
              <a:ext cx="230" cy="280"/>
              <a:chOff x="4944" y="192"/>
              <a:chExt cx="184" cy="224"/>
            </a:xfrm>
          </p:grpSpPr>
          <p:sp>
            <p:nvSpPr>
              <p:cNvPr id="103454" name="Oval 30"/>
              <p:cNvSpPr>
                <a:spLocks noChangeAspect="1" noChangeArrowheads="1"/>
              </p:cNvSpPr>
              <p:nvPr/>
            </p:nvSpPr>
            <p:spPr bwMode="auto">
              <a:xfrm>
                <a:off x="4944" y="240"/>
                <a:ext cx="176" cy="176"/>
              </a:xfrm>
              <a:prstGeom prst="ellipse">
                <a:avLst/>
              </a:prstGeom>
              <a:solidFill>
                <a:srgbClr val="008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55" name="Text Box 31"/>
              <p:cNvSpPr txBox="1">
                <a:spLocks noChangeAspect="1" noChangeArrowheads="1"/>
              </p:cNvSpPr>
              <p:nvPr/>
            </p:nvSpPr>
            <p:spPr bwMode="auto">
              <a:xfrm>
                <a:off x="4944" y="192"/>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m</a:t>
                </a:r>
              </a:p>
            </p:txBody>
          </p:sp>
        </p:grpSp>
        <p:cxnSp>
          <p:nvCxnSpPr>
            <p:cNvPr id="103484" name="AutoShape 60"/>
            <p:cNvCxnSpPr>
              <a:cxnSpLocks noChangeShapeType="1"/>
              <a:stCxn id="103457" idx="6"/>
              <a:endCxn id="103455" idx="1"/>
            </p:cNvCxnSpPr>
            <p:nvPr/>
          </p:nvCxnSpPr>
          <p:spPr bwMode="auto">
            <a:xfrm>
              <a:off x="851" y="2383"/>
              <a:ext cx="733" cy="8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7" name="Group 73"/>
          <p:cNvGrpSpPr>
            <a:grpSpLocks/>
          </p:cNvGrpSpPr>
          <p:nvPr/>
        </p:nvGrpSpPr>
        <p:grpSpPr bwMode="auto">
          <a:xfrm>
            <a:off x="2879725" y="4692650"/>
            <a:ext cx="1447800" cy="476250"/>
            <a:chOff x="854" y="2956"/>
            <a:chExt cx="912" cy="300"/>
          </a:xfrm>
        </p:grpSpPr>
        <p:grpSp>
          <p:nvGrpSpPr>
            <p:cNvPr id="103477" name="Group 53"/>
            <p:cNvGrpSpPr>
              <a:grpSpLocks noChangeAspect="1"/>
            </p:cNvGrpSpPr>
            <p:nvPr/>
          </p:nvGrpSpPr>
          <p:grpSpPr bwMode="auto">
            <a:xfrm>
              <a:off x="1536" y="2976"/>
              <a:ext cx="230" cy="280"/>
              <a:chOff x="4944" y="192"/>
              <a:chExt cx="184" cy="224"/>
            </a:xfrm>
          </p:grpSpPr>
          <p:sp>
            <p:nvSpPr>
              <p:cNvPr id="103478" name="Oval 54"/>
              <p:cNvSpPr>
                <a:spLocks noChangeAspect="1" noChangeArrowheads="1"/>
              </p:cNvSpPr>
              <p:nvPr/>
            </p:nvSpPr>
            <p:spPr bwMode="auto">
              <a:xfrm>
                <a:off x="4944" y="240"/>
                <a:ext cx="176" cy="176"/>
              </a:xfrm>
              <a:prstGeom prst="ellipse">
                <a:avLst/>
              </a:prstGeom>
              <a:solidFill>
                <a:srgbClr val="008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79" name="Text Box 55"/>
              <p:cNvSpPr txBox="1">
                <a:spLocks noChangeAspect="1" noChangeArrowheads="1"/>
              </p:cNvSpPr>
              <p:nvPr/>
            </p:nvSpPr>
            <p:spPr bwMode="auto">
              <a:xfrm>
                <a:off x="4944" y="192"/>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m</a:t>
                </a:r>
              </a:p>
            </p:txBody>
          </p:sp>
        </p:grpSp>
        <p:cxnSp>
          <p:nvCxnSpPr>
            <p:cNvPr id="103487" name="AutoShape 63"/>
            <p:cNvCxnSpPr>
              <a:cxnSpLocks noChangeShapeType="1"/>
              <a:stCxn id="103464" idx="3"/>
              <a:endCxn id="103478" idx="2"/>
            </p:cNvCxnSpPr>
            <p:nvPr/>
          </p:nvCxnSpPr>
          <p:spPr bwMode="auto">
            <a:xfrm>
              <a:off x="854" y="2956"/>
              <a:ext cx="682" cy="19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6" name="Group 72"/>
          <p:cNvGrpSpPr>
            <a:grpSpLocks/>
          </p:cNvGrpSpPr>
          <p:nvPr/>
        </p:nvGrpSpPr>
        <p:grpSpPr bwMode="auto">
          <a:xfrm>
            <a:off x="2879725" y="4267201"/>
            <a:ext cx="1462088" cy="455613"/>
            <a:chOff x="854" y="2688"/>
            <a:chExt cx="921" cy="287"/>
          </a:xfrm>
        </p:grpSpPr>
        <p:grpSp>
          <p:nvGrpSpPr>
            <p:cNvPr id="103465" name="Group 41"/>
            <p:cNvGrpSpPr>
              <a:grpSpLocks noChangeAspect="1"/>
            </p:cNvGrpSpPr>
            <p:nvPr/>
          </p:nvGrpSpPr>
          <p:grpSpPr bwMode="auto">
            <a:xfrm>
              <a:off x="1536" y="2688"/>
              <a:ext cx="239" cy="287"/>
              <a:chOff x="1776" y="144"/>
              <a:chExt cx="192" cy="230"/>
            </a:xfrm>
          </p:grpSpPr>
          <p:sp>
            <p:nvSpPr>
              <p:cNvPr id="103466" name="Oval 42"/>
              <p:cNvSpPr>
                <a:spLocks noChangeAspect="1" noChangeArrowheads="1"/>
              </p:cNvSpPr>
              <p:nvPr/>
            </p:nvSpPr>
            <p:spPr bwMode="auto">
              <a:xfrm>
                <a:off x="1776" y="192"/>
                <a:ext cx="182" cy="182"/>
              </a:xfrm>
              <a:prstGeom prst="ellipse">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67" name="Text Box 43"/>
              <p:cNvSpPr txBox="1">
                <a:spLocks noChangeAspect="1" noChangeArrowheads="1"/>
              </p:cNvSpPr>
              <p:nvPr/>
            </p:nvSpPr>
            <p:spPr bwMode="auto">
              <a:xfrm>
                <a:off x="1778" y="144"/>
                <a:ext cx="19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m</a:t>
                </a:r>
              </a:p>
            </p:txBody>
          </p:sp>
        </p:grpSp>
        <p:cxnSp>
          <p:nvCxnSpPr>
            <p:cNvPr id="103488" name="AutoShape 64"/>
            <p:cNvCxnSpPr>
              <a:cxnSpLocks noChangeShapeType="1"/>
              <a:stCxn id="103464" idx="3"/>
              <a:endCxn id="103467" idx="1"/>
            </p:cNvCxnSpPr>
            <p:nvPr/>
          </p:nvCxnSpPr>
          <p:spPr bwMode="auto">
            <a:xfrm flipV="1">
              <a:off x="854" y="2804"/>
              <a:ext cx="684" cy="1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9" name="Group 75"/>
          <p:cNvGrpSpPr>
            <a:grpSpLocks/>
          </p:cNvGrpSpPr>
          <p:nvPr/>
        </p:nvGrpSpPr>
        <p:grpSpPr bwMode="auto">
          <a:xfrm>
            <a:off x="2879725" y="5607051"/>
            <a:ext cx="1462088" cy="639763"/>
            <a:chOff x="854" y="3532"/>
            <a:chExt cx="921" cy="403"/>
          </a:xfrm>
        </p:grpSpPr>
        <p:grpSp>
          <p:nvGrpSpPr>
            <p:cNvPr id="103480" name="Group 56"/>
            <p:cNvGrpSpPr>
              <a:grpSpLocks noChangeAspect="1"/>
            </p:cNvGrpSpPr>
            <p:nvPr/>
          </p:nvGrpSpPr>
          <p:grpSpPr bwMode="auto">
            <a:xfrm>
              <a:off x="1536" y="3648"/>
              <a:ext cx="239" cy="287"/>
              <a:chOff x="1776" y="144"/>
              <a:chExt cx="192" cy="230"/>
            </a:xfrm>
          </p:grpSpPr>
          <p:sp>
            <p:nvSpPr>
              <p:cNvPr id="103481" name="Oval 57"/>
              <p:cNvSpPr>
                <a:spLocks noChangeAspect="1" noChangeArrowheads="1"/>
              </p:cNvSpPr>
              <p:nvPr/>
            </p:nvSpPr>
            <p:spPr bwMode="auto">
              <a:xfrm>
                <a:off x="1776" y="192"/>
                <a:ext cx="182" cy="182"/>
              </a:xfrm>
              <a:prstGeom prst="ellipse">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82" name="Text Box 58"/>
              <p:cNvSpPr txBox="1">
                <a:spLocks noChangeAspect="1" noChangeArrowheads="1"/>
              </p:cNvSpPr>
              <p:nvPr/>
            </p:nvSpPr>
            <p:spPr bwMode="auto">
              <a:xfrm>
                <a:off x="1778" y="144"/>
                <a:ext cx="19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m</a:t>
                </a:r>
              </a:p>
            </p:txBody>
          </p:sp>
        </p:grpSp>
        <p:cxnSp>
          <p:nvCxnSpPr>
            <p:cNvPr id="103489" name="AutoShape 65"/>
            <p:cNvCxnSpPr>
              <a:cxnSpLocks noChangeShapeType="1"/>
              <a:stCxn id="103473" idx="3"/>
              <a:endCxn id="103482" idx="1"/>
            </p:cNvCxnSpPr>
            <p:nvPr/>
          </p:nvCxnSpPr>
          <p:spPr bwMode="auto">
            <a:xfrm>
              <a:off x="854" y="3532"/>
              <a:ext cx="684" cy="2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8" name="Group 74"/>
          <p:cNvGrpSpPr>
            <a:grpSpLocks/>
          </p:cNvGrpSpPr>
          <p:nvPr/>
        </p:nvGrpSpPr>
        <p:grpSpPr bwMode="auto">
          <a:xfrm>
            <a:off x="2879726" y="5257800"/>
            <a:ext cx="1458913" cy="457200"/>
            <a:chOff x="854" y="3312"/>
            <a:chExt cx="919" cy="288"/>
          </a:xfrm>
        </p:grpSpPr>
        <p:grpSp>
          <p:nvGrpSpPr>
            <p:cNvPr id="103474" name="Group 50"/>
            <p:cNvGrpSpPr>
              <a:grpSpLocks noChangeAspect="1"/>
            </p:cNvGrpSpPr>
            <p:nvPr/>
          </p:nvGrpSpPr>
          <p:grpSpPr bwMode="auto">
            <a:xfrm>
              <a:off x="1536" y="3312"/>
              <a:ext cx="237" cy="288"/>
              <a:chOff x="5328" y="576"/>
              <a:chExt cx="184" cy="224"/>
            </a:xfrm>
          </p:grpSpPr>
          <p:sp>
            <p:nvSpPr>
              <p:cNvPr id="103475" name="Oval 51"/>
              <p:cNvSpPr>
                <a:spLocks noChangeAspect="1" noChangeArrowheads="1"/>
              </p:cNvSpPr>
              <p:nvPr/>
            </p:nvSpPr>
            <p:spPr bwMode="auto">
              <a:xfrm>
                <a:off x="5328" y="624"/>
                <a:ext cx="176" cy="176"/>
              </a:xfrm>
              <a:prstGeom prst="ellipse">
                <a:avLst/>
              </a:prstGeom>
              <a:solidFill>
                <a:srgbClr val="0000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76" name="Text Box 52"/>
              <p:cNvSpPr txBox="1">
                <a:spLocks noChangeAspect="1" noChangeArrowheads="1"/>
              </p:cNvSpPr>
              <p:nvPr/>
            </p:nvSpPr>
            <p:spPr bwMode="auto">
              <a:xfrm>
                <a:off x="5328" y="576"/>
                <a:ext cx="184"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m</a:t>
                </a:r>
              </a:p>
            </p:txBody>
          </p:sp>
        </p:grpSp>
        <p:cxnSp>
          <p:nvCxnSpPr>
            <p:cNvPr id="103490" name="AutoShape 66"/>
            <p:cNvCxnSpPr>
              <a:cxnSpLocks noChangeShapeType="1"/>
              <a:stCxn id="103473" idx="3"/>
              <a:endCxn id="103476" idx="1"/>
            </p:cNvCxnSpPr>
            <p:nvPr/>
          </p:nvCxnSpPr>
          <p:spPr bwMode="auto">
            <a:xfrm flipV="1">
              <a:off x="854" y="3428"/>
              <a:ext cx="682" cy="10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3492" name="Text Box 68"/>
          <p:cNvSpPr txBox="1">
            <a:spLocks noChangeArrowheads="1"/>
          </p:cNvSpPr>
          <p:nvPr/>
        </p:nvSpPr>
        <p:spPr bwMode="auto">
          <a:xfrm>
            <a:off x="5257800" y="5365750"/>
            <a:ext cx="685800" cy="40011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a:solidFill>
                  <a:srgbClr val="333333"/>
                </a:solidFill>
              </a:rPr>
              <a:t>GB</a:t>
            </a:r>
          </a:p>
        </p:txBody>
      </p:sp>
      <p:sp>
        <p:nvSpPr>
          <p:cNvPr id="103493" name="Text Box 69"/>
          <p:cNvSpPr txBox="1">
            <a:spLocks noChangeArrowheads="1"/>
          </p:cNvSpPr>
          <p:nvPr/>
        </p:nvSpPr>
        <p:spPr bwMode="auto">
          <a:xfrm>
            <a:off x="5257800" y="5867400"/>
            <a:ext cx="685800" cy="40011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a:solidFill>
                  <a:srgbClr val="333333"/>
                </a:solidFill>
              </a:rPr>
              <a:t>GR</a:t>
            </a:r>
          </a:p>
        </p:txBody>
      </p:sp>
    </p:spTree>
    <p:extLst>
      <p:ext uri="{BB962C8B-B14F-4D97-AF65-F5344CB8AC3E}">
        <p14:creationId xmlns:p14="http://schemas.microsoft.com/office/powerpoint/2010/main" val="3121730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3435"/>
                                        </p:tgtEl>
                                        <p:attrNameLst>
                                          <p:attrName>style.visibility</p:attrName>
                                        </p:attrNameLst>
                                      </p:cBhvr>
                                      <p:to>
                                        <p:strVal val="visible"/>
                                      </p:to>
                                    </p:set>
                                    <p:animEffect transition="in" filter="wipe(up)">
                                      <p:cBhvr>
                                        <p:cTn id="7" dur="500"/>
                                        <p:tgtEl>
                                          <p:spTgt spid="103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3456"/>
                                        </p:tgtEl>
                                        <p:attrNameLst>
                                          <p:attrName>style.visibility</p:attrName>
                                        </p:attrNameLst>
                                      </p:cBhvr>
                                      <p:to>
                                        <p:strVal val="visible"/>
                                      </p:to>
                                    </p:set>
                                    <p:animEffect transition="in" filter="wipe(up)">
                                      <p:cBhvr>
                                        <p:cTn id="12" dur="500"/>
                                        <p:tgtEl>
                                          <p:spTgt spid="103456"/>
                                        </p:tgtEl>
                                      </p:cBhvr>
                                    </p:animEffect>
                                  </p:childTnLst>
                                </p:cTn>
                              </p:par>
                            </p:childTnLst>
                          </p:cTn>
                        </p:par>
                        <p:par>
                          <p:cTn id="13" fill="hold" nodeType="afterGroup">
                            <p:stCondLst>
                              <p:cond delay="500"/>
                            </p:stCondLst>
                            <p:childTnLst>
                              <p:par>
                                <p:cTn id="14" presetID="22" presetClass="entr" presetSubtype="1" fill="hold" nodeType="afterEffect">
                                  <p:stCondLst>
                                    <p:cond delay="1000"/>
                                  </p:stCondLst>
                                  <p:childTnLst>
                                    <p:set>
                                      <p:cBhvr>
                                        <p:cTn id="15" dur="1" fill="hold">
                                          <p:stCondLst>
                                            <p:cond delay="0"/>
                                          </p:stCondLst>
                                        </p:cTn>
                                        <p:tgtEl>
                                          <p:spTgt spid="103462"/>
                                        </p:tgtEl>
                                        <p:attrNameLst>
                                          <p:attrName>style.visibility</p:attrName>
                                        </p:attrNameLst>
                                      </p:cBhvr>
                                      <p:to>
                                        <p:strVal val="visible"/>
                                      </p:to>
                                    </p:set>
                                    <p:animEffect transition="in" filter="wipe(up)">
                                      <p:cBhvr>
                                        <p:cTn id="16" dur="500"/>
                                        <p:tgtEl>
                                          <p:spTgt spid="103462"/>
                                        </p:tgtEl>
                                      </p:cBhvr>
                                    </p:animEffect>
                                  </p:childTnLst>
                                </p:cTn>
                              </p:par>
                            </p:childTnLst>
                          </p:cTn>
                        </p:par>
                        <p:par>
                          <p:cTn id="17" fill="hold" nodeType="afterGroup">
                            <p:stCondLst>
                              <p:cond delay="2000"/>
                            </p:stCondLst>
                            <p:childTnLst>
                              <p:par>
                                <p:cTn id="18" presetID="22" presetClass="entr" presetSubtype="1" fill="hold" nodeType="afterEffect">
                                  <p:stCondLst>
                                    <p:cond delay="1000"/>
                                  </p:stCondLst>
                                  <p:childTnLst>
                                    <p:set>
                                      <p:cBhvr>
                                        <p:cTn id="19" dur="1" fill="hold">
                                          <p:stCondLst>
                                            <p:cond delay="0"/>
                                          </p:stCondLst>
                                        </p:cTn>
                                        <p:tgtEl>
                                          <p:spTgt spid="103471"/>
                                        </p:tgtEl>
                                        <p:attrNameLst>
                                          <p:attrName>style.visibility</p:attrName>
                                        </p:attrNameLst>
                                      </p:cBhvr>
                                      <p:to>
                                        <p:strVal val="visible"/>
                                      </p:to>
                                    </p:set>
                                    <p:animEffect transition="in" filter="wipe(up)">
                                      <p:cBhvr>
                                        <p:cTn id="20" dur="500"/>
                                        <p:tgtEl>
                                          <p:spTgt spid="10347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03494"/>
                                        </p:tgtEl>
                                        <p:attrNameLst>
                                          <p:attrName>style.visibility</p:attrName>
                                        </p:attrNameLst>
                                      </p:cBhvr>
                                      <p:to>
                                        <p:strVal val="visible"/>
                                      </p:to>
                                    </p:set>
                                    <p:animEffect transition="in" filter="wipe(left)">
                                      <p:cBhvr>
                                        <p:cTn id="25" dur="500"/>
                                        <p:tgtEl>
                                          <p:spTgt spid="103494"/>
                                        </p:tgtEl>
                                      </p:cBhvr>
                                    </p:animEffect>
                                  </p:childTnLst>
                                </p:cTn>
                              </p:par>
                            </p:childTnLst>
                          </p:cTn>
                        </p:par>
                        <p:par>
                          <p:cTn id="26" fill="hold" nodeType="afterGroup">
                            <p:stCondLst>
                              <p:cond delay="500"/>
                            </p:stCondLst>
                            <p:childTnLst>
                              <p:par>
                                <p:cTn id="27" presetID="22" presetClass="entr" presetSubtype="8" fill="hold" nodeType="afterEffect">
                                  <p:stCondLst>
                                    <p:cond delay="1000"/>
                                  </p:stCondLst>
                                  <p:childTnLst>
                                    <p:set>
                                      <p:cBhvr>
                                        <p:cTn id="28" dur="1" fill="hold">
                                          <p:stCondLst>
                                            <p:cond delay="0"/>
                                          </p:stCondLst>
                                        </p:cTn>
                                        <p:tgtEl>
                                          <p:spTgt spid="103495"/>
                                        </p:tgtEl>
                                        <p:attrNameLst>
                                          <p:attrName>style.visibility</p:attrName>
                                        </p:attrNameLst>
                                      </p:cBhvr>
                                      <p:to>
                                        <p:strVal val="visible"/>
                                      </p:to>
                                    </p:set>
                                    <p:animEffect transition="in" filter="wipe(left)">
                                      <p:cBhvr>
                                        <p:cTn id="29" dur="500"/>
                                        <p:tgtEl>
                                          <p:spTgt spid="10349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03496"/>
                                        </p:tgtEl>
                                        <p:attrNameLst>
                                          <p:attrName>style.visibility</p:attrName>
                                        </p:attrNameLst>
                                      </p:cBhvr>
                                      <p:to>
                                        <p:strVal val="visible"/>
                                      </p:to>
                                    </p:set>
                                    <p:animEffect transition="in" filter="wipe(left)">
                                      <p:cBhvr>
                                        <p:cTn id="34" dur="500"/>
                                        <p:tgtEl>
                                          <p:spTgt spid="103496"/>
                                        </p:tgtEl>
                                      </p:cBhvr>
                                    </p:animEffect>
                                  </p:childTnLst>
                                </p:cTn>
                              </p:par>
                            </p:childTnLst>
                          </p:cTn>
                        </p:par>
                        <p:par>
                          <p:cTn id="35" fill="hold" nodeType="afterGroup">
                            <p:stCondLst>
                              <p:cond delay="500"/>
                            </p:stCondLst>
                            <p:childTnLst>
                              <p:par>
                                <p:cTn id="36" presetID="22" presetClass="entr" presetSubtype="8" fill="hold" nodeType="afterEffect">
                                  <p:stCondLst>
                                    <p:cond delay="1000"/>
                                  </p:stCondLst>
                                  <p:childTnLst>
                                    <p:set>
                                      <p:cBhvr>
                                        <p:cTn id="37" dur="1" fill="hold">
                                          <p:stCondLst>
                                            <p:cond delay="0"/>
                                          </p:stCondLst>
                                        </p:cTn>
                                        <p:tgtEl>
                                          <p:spTgt spid="103497"/>
                                        </p:tgtEl>
                                        <p:attrNameLst>
                                          <p:attrName>style.visibility</p:attrName>
                                        </p:attrNameLst>
                                      </p:cBhvr>
                                      <p:to>
                                        <p:strVal val="visible"/>
                                      </p:to>
                                    </p:set>
                                    <p:animEffect transition="in" filter="wipe(left)">
                                      <p:cBhvr>
                                        <p:cTn id="38" dur="500"/>
                                        <p:tgtEl>
                                          <p:spTgt spid="10349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03498"/>
                                        </p:tgtEl>
                                        <p:attrNameLst>
                                          <p:attrName>style.visibility</p:attrName>
                                        </p:attrNameLst>
                                      </p:cBhvr>
                                      <p:to>
                                        <p:strVal val="visible"/>
                                      </p:to>
                                    </p:set>
                                    <p:animEffect transition="in" filter="wipe(left)">
                                      <p:cBhvr>
                                        <p:cTn id="43" dur="500"/>
                                        <p:tgtEl>
                                          <p:spTgt spid="103498"/>
                                        </p:tgtEl>
                                      </p:cBhvr>
                                    </p:animEffect>
                                  </p:childTnLst>
                                </p:cTn>
                              </p:par>
                            </p:childTnLst>
                          </p:cTn>
                        </p:par>
                        <p:par>
                          <p:cTn id="44" fill="hold" nodeType="afterGroup">
                            <p:stCondLst>
                              <p:cond delay="500"/>
                            </p:stCondLst>
                            <p:childTnLst>
                              <p:par>
                                <p:cTn id="45" presetID="22" presetClass="entr" presetSubtype="8" fill="hold" nodeType="afterEffect">
                                  <p:stCondLst>
                                    <p:cond delay="1000"/>
                                  </p:stCondLst>
                                  <p:childTnLst>
                                    <p:set>
                                      <p:cBhvr>
                                        <p:cTn id="46" dur="1" fill="hold">
                                          <p:stCondLst>
                                            <p:cond delay="0"/>
                                          </p:stCondLst>
                                        </p:cTn>
                                        <p:tgtEl>
                                          <p:spTgt spid="103499"/>
                                        </p:tgtEl>
                                        <p:attrNameLst>
                                          <p:attrName>style.visibility</p:attrName>
                                        </p:attrNameLst>
                                      </p:cBhvr>
                                      <p:to>
                                        <p:strVal val="visible"/>
                                      </p:to>
                                    </p:set>
                                    <p:animEffect transition="in" filter="wipe(left)">
                                      <p:cBhvr>
                                        <p:cTn id="47" dur="500"/>
                                        <p:tgtEl>
                                          <p:spTgt spid="10349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03447"/>
                                        </p:tgtEl>
                                        <p:attrNameLst>
                                          <p:attrName>style.visibility</p:attrName>
                                        </p:attrNameLst>
                                      </p:cBhvr>
                                      <p:to>
                                        <p:strVal val="visible"/>
                                      </p:to>
                                    </p:set>
                                    <p:animEffect transition="in" filter="dissolve">
                                      <p:cBhvr>
                                        <p:cTn id="52" dur="500"/>
                                        <p:tgtEl>
                                          <p:spTgt spid="103447"/>
                                        </p:tgtEl>
                                      </p:cBhvr>
                                    </p:animEffect>
                                  </p:childTnLst>
                                </p:cTn>
                              </p:par>
                            </p:childTnLst>
                          </p:cTn>
                        </p:par>
                        <p:par>
                          <p:cTn id="53" fill="hold" nodeType="afterGroup">
                            <p:stCondLst>
                              <p:cond delay="500"/>
                            </p:stCondLst>
                            <p:childTnLst>
                              <p:par>
                                <p:cTn id="54" presetID="9" presetClass="entr" presetSubtype="0" fill="hold" grpId="0" nodeType="afterEffect">
                                  <p:stCondLst>
                                    <p:cond delay="1000"/>
                                  </p:stCondLst>
                                  <p:childTnLst>
                                    <p:set>
                                      <p:cBhvr>
                                        <p:cTn id="55" dur="1" fill="hold">
                                          <p:stCondLst>
                                            <p:cond delay="0"/>
                                          </p:stCondLst>
                                        </p:cTn>
                                        <p:tgtEl>
                                          <p:spTgt spid="103448"/>
                                        </p:tgtEl>
                                        <p:attrNameLst>
                                          <p:attrName>style.visibility</p:attrName>
                                        </p:attrNameLst>
                                      </p:cBhvr>
                                      <p:to>
                                        <p:strVal val="visible"/>
                                      </p:to>
                                    </p:set>
                                    <p:animEffect transition="in" filter="dissolve">
                                      <p:cBhvr>
                                        <p:cTn id="56" dur="500"/>
                                        <p:tgtEl>
                                          <p:spTgt spid="103448"/>
                                        </p:tgtEl>
                                      </p:cBhvr>
                                    </p:animEffect>
                                  </p:childTnLst>
                                </p:cTn>
                              </p:par>
                            </p:childTnLst>
                          </p:cTn>
                        </p:par>
                        <p:par>
                          <p:cTn id="57" fill="hold" nodeType="afterGroup">
                            <p:stCondLst>
                              <p:cond delay="2000"/>
                            </p:stCondLst>
                            <p:childTnLst>
                              <p:par>
                                <p:cTn id="58" presetID="9" presetClass="entr" presetSubtype="0" fill="hold" grpId="0" nodeType="afterEffect">
                                  <p:stCondLst>
                                    <p:cond delay="1000"/>
                                  </p:stCondLst>
                                  <p:childTnLst>
                                    <p:set>
                                      <p:cBhvr>
                                        <p:cTn id="59" dur="1" fill="hold">
                                          <p:stCondLst>
                                            <p:cond delay="0"/>
                                          </p:stCondLst>
                                        </p:cTn>
                                        <p:tgtEl>
                                          <p:spTgt spid="103449"/>
                                        </p:tgtEl>
                                        <p:attrNameLst>
                                          <p:attrName>style.visibility</p:attrName>
                                        </p:attrNameLst>
                                      </p:cBhvr>
                                      <p:to>
                                        <p:strVal val="visible"/>
                                      </p:to>
                                    </p:set>
                                    <p:animEffect transition="in" filter="dissolve">
                                      <p:cBhvr>
                                        <p:cTn id="60" dur="500"/>
                                        <p:tgtEl>
                                          <p:spTgt spid="103449"/>
                                        </p:tgtEl>
                                      </p:cBhvr>
                                    </p:animEffect>
                                  </p:childTnLst>
                                </p:cTn>
                              </p:par>
                            </p:childTnLst>
                          </p:cTn>
                        </p:par>
                        <p:par>
                          <p:cTn id="61" fill="hold" nodeType="afterGroup">
                            <p:stCondLst>
                              <p:cond delay="3500"/>
                            </p:stCondLst>
                            <p:childTnLst>
                              <p:par>
                                <p:cTn id="62" presetID="9" presetClass="entr" presetSubtype="0" fill="hold" grpId="0" nodeType="afterEffect">
                                  <p:stCondLst>
                                    <p:cond delay="1000"/>
                                  </p:stCondLst>
                                  <p:childTnLst>
                                    <p:set>
                                      <p:cBhvr>
                                        <p:cTn id="63" dur="1" fill="hold">
                                          <p:stCondLst>
                                            <p:cond delay="0"/>
                                          </p:stCondLst>
                                        </p:cTn>
                                        <p:tgtEl>
                                          <p:spTgt spid="103450"/>
                                        </p:tgtEl>
                                        <p:attrNameLst>
                                          <p:attrName>style.visibility</p:attrName>
                                        </p:attrNameLst>
                                      </p:cBhvr>
                                      <p:to>
                                        <p:strVal val="visible"/>
                                      </p:to>
                                    </p:set>
                                    <p:animEffect transition="in" filter="dissolve">
                                      <p:cBhvr>
                                        <p:cTn id="64" dur="500"/>
                                        <p:tgtEl>
                                          <p:spTgt spid="103450"/>
                                        </p:tgtEl>
                                      </p:cBhvr>
                                    </p:animEffect>
                                  </p:childTnLst>
                                </p:cTn>
                              </p:par>
                            </p:childTnLst>
                          </p:cTn>
                        </p:par>
                        <p:par>
                          <p:cTn id="65" fill="hold" nodeType="afterGroup">
                            <p:stCondLst>
                              <p:cond delay="5000"/>
                            </p:stCondLst>
                            <p:childTnLst>
                              <p:par>
                                <p:cTn id="66" presetID="9" presetClass="entr" presetSubtype="0" fill="hold" grpId="0" nodeType="afterEffect">
                                  <p:stCondLst>
                                    <p:cond delay="1000"/>
                                  </p:stCondLst>
                                  <p:childTnLst>
                                    <p:set>
                                      <p:cBhvr>
                                        <p:cTn id="67" dur="1" fill="hold">
                                          <p:stCondLst>
                                            <p:cond delay="0"/>
                                          </p:stCondLst>
                                        </p:cTn>
                                        <p:tgtEl>
                                          <p:spTgt spid="103492"/>
                                        </p:tgtEl>
                                        <p:attrNameLst>
                                          <p:attrName>style.visibility</p:attrName>
                                        </p:attrNameLst>
                                      </p:cBhvr>
                                      <p:to>
                                        <p:strVal val="visible"/>
                                      </p:to>
                                    </p:set>
                                    <p:animEffect transition="in" filter="dissolve">
                                      <p:cBhvr>
                                        <p:cTn id="68" dur="500"/>
                                        <p:tgtEl>
                                          <p:spTgt spid="103492"/>
                                        </p:tgtEl>
                                      </p:cBhvr>
                                    </p:animEffect>
                                  </p:childTnLst>
                                </p:cTn>
                              </p:par>
                            </p:childTnLst>
                          </p:cTn>
                        </p:par>
                        <p:par>
                          <p:cTn id="69" fill="hold" nodeType="afterGroup">
                            <p:stCondLst>
                              <p:cond delay="6500"/>
                            </p:stCondLst>
                            <p:childTnLst>
                              <p:par>
                                <p:cTn id="70" presetID="9" presetClass="entr" presetSubtype="0" fill="hold" grpId="0" nodeType="afterEffect">
                                  <p:stCondLst>
                                    <p:cond delay="1000"/>
                                  </p:stCondLst>
                                  <p:childTnLst>
                                    <p:set>
                                      <p:cBhvr>
                                        <p:cTn id="71" dur="1" fill="hold">
                                          <p:stCondLst>
                                            <p:cond delay="0"/>
                                          </p:stCondLst>
                                        </p:cTn>
                                        <p:tgtEl>
                                          <p:spTgt spid="103493"/>
                                        </p:tgtEl>
                                        <p:attrNameLst>
                                          <p:attrName>style.visibility</p:attrName>
                                        </p:attrNameLst>
                                      </p:cBhvr>
                                      <p:to>
                                        <p:strVal val="visible"/>
                                      </p:to>
                                    </p:set>
                                    <p:animEffect transition="in" filter="dissolve">
                                      <p:cBhvr>
                                        <p:cTn id="72" dur="500"/>
                                        <p:tgtEl>
                                          <p:spTgt spid="10349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03451"/>
                                        </p:tgtEl>
                                        <p:attrNameLst>
                                          <p:attrName>style.visibility</p:attrName>
                                        </p:attrNameLst>
                                      </p:cBhvr>
                                      <p:to>
                                        <p:strVal val="visible"/>
                                      </p:to>
                                    </p:set>
                                    <p:animEffect transition="in" filter="wipe(up)">
                                      <p:cBhvr>
                                        <p:cTn id="77" dur="500"/>
                                        <p:tgtEl>
                                          <p:spTgt spid="10345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03452">
                                            <p:bg/>
                                          </p:spTgt>
                                        </p:tgtEl>
                                        <p:attrNameLst>
                                          <p:attrName>style.visibility</p:attrName>
                                        </p:attrNameLst>
                                      </p:cBhvr>
                                      <p:to>
                                        <p:strVal val="visible"/>
                                      </p:to>
                                    </p:set>
                                    <p:animEffect transition="in" filter="wipe(up)">
                                      <p:cBhvr>
                                        <p:cTn id="82" dur="500"/>
                                        <p:tgtEl>
                                          <p:spTgt spid="103452">
                                            <p:bg/>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03452">
                                            <p:txEl>
                                              <p:pRg st="0" end="0"/>
                                            </p:txEl>
                                          </p:spTgt>
                                        </p:tgtEl>
                                        <p:attrNameLst>
                                          <p:attrName>style.visibility</p:attrName>
                                        </p:attrNameLst>
                                      </p:cBhvr>
                                      <p:to>
                                        <p:strVal val="visible"/>
                                      </p:to>
                                    </p:set>
                                    <p:animEffect transition="in" filter="wipe(up)">
                                      <p:cBhvr>
                                        <p:cTn id="87" dur="500"/>
                                        <p:tgtEl>
                                          <p:spTgt spid="103452">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03452">
                                            <p:txEl>
                                              <p:pRg st="1" end="1"/>
                                            </p:txEl>
                                          </p:spTgt>
                                        </p:tgtEl>
                                        <p:attrNameLst>
                                          <p:attrName>style.visibility</p:attrName>
                                        </p:attrNameLst>
                                      </p:cBhvr>
                                      <p:to>
                                        <p:strVal val="visible"/>
                                      </p:to>
                                    </p:set>
                                    <p:animEffect transition="in" filter="wipe(up)">
                                      <p:cBhvr>
                                        <p:cTn id="92" dur="500"/>
                                        <p:tgtEl>
                                          <p:spTgt spid="103452">
                                            <p:txEl>
                                              <p:pRg st="1" end="1"/>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103452">
                                            <p:txEl>
                                              <p:pRg st="2" end="2"/>
                                            </p:txEl>
                                          </p:spTgt>
                                        </p:tgtEl>
                                        <p:attrNameLst>
                                          <p:attrName>style.visibility</p:attrName>
                                        </p:attrNameLst>
                                      </p:cBhvr>
                                      <p:to>
                                        <p:strVal val="visible"/>
                                      </p:to>
                                    </p:set>
                                    <p:animEffect transition="in" filter="wipe(up)">
                                      <p:cBhvr>
                                        <p:cTn id="97" dur="500"/>
                                        <p:tgtEl>
                                          <p:spTgt spid="1034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5" grpId="0" autoUpdateAnimBg="0"/>
      <p:bldP spid="103447" grpId="0" animBg="1" autoUpdateAnimBg="0"/>
      <p:bldP spid="103448" grpId="0" animBg="1" autoUpdateAnimBg="0"/>
      <p:bldP spid="103449" grpId="0" animBg="1" autoUpdateAnimBg="0"/>
      <p:bldP spid="103450" grpId="0" animBg="1" autoUpdateAnimBg="0"/>
      <p:bldP spid="103451" grpId="0" autoUpdateAnimBg="0"/>
      <p:bldP spid="103452" grpId="0" build="p" animBg="1" autoUpdateAnimBg="0"/>
      <p:bldP spid="103492" grpId="0" animBg="1" autoUpdateAnimBg="0"/>
      <p:bldP spid="10349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Rectangle 5"/>
          <p:cNvSpPr>
            <a:spLocks noGrp="1" noChangeArrowheads="1"/>
          </p:cNvSpPr>
          <p:nvPr>
            <p:ph type="title"/>
          </p:nvPr>
        </p:nvSpPr>
        <p:spPr>
          <a:xfrm>
            <a:off x="2133600" y="0"/>
            <a:ext cx="7772400" cy="1143000"/>
          </a:xfrm>
        </p:spPr>
        <p:txBody>
          <a:bodyPr/>
          <a:lstStyle/>
          <a:p>
            <a:r>
              <a:rPr lang="en-US" altLang="en-US"/>
              <a:t>Example 3</a:t>
            </a:r>
          </a:p>
        </p:txBody>
      </p:sp>
      <p:pic>
        <p:nvPicPr>
          <p:cNvPr id="150532" name="Picture 4" descr="twodi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90801" y="2057401"/>
            <a:ext cx="6481763" cy="4264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0537" name="Text Box 9"/>
          <p:cNvSpPr txBox="1">
            <a:spLocks noChangeArrowheads="1"/>
          </p:cNvSpPr>
          <p:nvPr/>
        </p:nvSpPr>
        <p:spPr bwMode="auto">
          <a:xfrm>
            <a:off x="2362200" y="1219201"/>
            <a:ext cx="723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The sample space of throwing a pair of dice is</a:t>
            </a:r>
          </a:p>
        </p:txBody>
      </p:sp>
    </p:spTree>
    <p:extLst>
      <p:ext uri="{BB962C8B-B14F-4D97-AF65-F5344CB8AC3E}">
        <p14:creationId xmlns:p14="http://schemas.microsoft.com/office/powerpoint/2010/main" val="463807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2209800" y="0"/>
            <a:ext cx="7772400" cy="1143000"/>
          </a:xfrm>
        </p:spPr>
        <p:txBody>
          <a:bodyPr/>
          <a:lstStyle/>
          <a:p>
            <a:r>
              <a:rPr lang="en-US" altLang="en-US"/>
              <a:t>Example 3</a:t>
            </a:r>
          </a:p>
        </p:txBody>
      </p:sp>
      <p:graphicFrame>
        <p:nvGraphicFramePr>
          <p:cNvPr id="153665" name="Group 65"/>
          <p:cNvGraphicFramePr>
            <a:graphicFrameLocks noGrp="1"/>
          </p:cNvGraphicFramePr>
          <p:nvPr>
            <p:ph idx="1"/>
          </p:nvPr>
        </p:nvGraphicFramePr>
        <p:xfrm>
          <a:off x="1828800" y="1295400"/>
          <a:ext cx="8458200" cy="4840161"/>
        </p:xfrm>
        <a:graphic>
          <a:graphicData uri="http://schemas.openxmlformats.org/drawingml/2006/table">
            <a:tbl>
              <a:tblPr/>
              <a:tblGrid>
                <a:gridCol w="2895600"/>
                <a:gridCol w="3406775"/>
                <a:gridCol w="2155825"/>
              </a:tblGrid>
              <a:tr h="10287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rgbClr val="339933"/>
                          </a:solidFill>
                          <a:effectLst/>
                          <a:latin typeface="Times New Roman" panose="02020603050405020304" pitchFamily="18" charset="0"/>
                        </a:rPr>
                        <a:t>Event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rgbClr val="339933"/>
                          </a:solidFill>
                          <a:effectLst/>
                          <a:latin typeface="Times New Roman" panose="02020603050405020304" pitchFamily="18" charset="0"/>
                        </a:rPr>
                        <a:t>Simple events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rgbClr val="339933"/>
                          </a:solidFill>
                          <a:effectLst/>
                          <a:latin typeface="Times New Roman" panose="02020603050405020304" pitchFamily="18" charset="0"/>
                        </a:rPr>
                        <a:t>Probability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Dice add to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(1,2),(2,1)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2/36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Dice add to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(1,5),(2,4),(3,3),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(4,2),(5,1)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5/36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3313">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Red die show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(1,1),(1,2),(1,3),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(1,4),(1,5),(1,6)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6/36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Green die show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(1,1),(2,1),(3,1),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(4,1),(5,1),(6,1)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6/36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25941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en-US"/>
              <a:t>Counting Rules</a:t>
            </a:r>
          </a:p>
        </p:txBody>
      </p:sp>
      <p:sp>
        <p:nvSpPr>
          <p:cNvPr id="152579" name="Rectangle 3"/>
          <p:cNvSpPr>
            <a:spLocks noGrp="1" noChangeArrowheads="1"/>
          </p:cNvSpPr>
          <p:nvPr>
            <p:ph type="body" idx="1"/>
          </p:nvPr>
        </p:nvSpPr>
        <p:spPr/>
        <p:txBody>
          <a:bodyPr/>
          <a:lstStyle/>
          <a:p>
            <a:r>
              <a:rPr lang="en-US" altLang="en-US">
                <a:solidFill>
                  <a:schemeClr val="tx1"/>
                </a:solidFill>
              </a:rPr>
              <a:t>Sample space of throwing 3 dice has 216 entries, sample space of throwing 4 dice has 1296 entries, …</a:t>
            </a:r>
          </a:p>
          <a:p>
            <a:r>
              <a:rPr lang="en-US" altLang="en-US">
                <a:solidFill>
                  <a:schemeClr val="tx1"/>
                </a:solidFill>
              </a:rPr>
              <a:t>At some point, we have to stop listing and start thinking …</a:t>
            </a:r>
          </a:p>
          <a:p>
            <a:r>
              <a:rPr lang="en-US" altLang="en-US">
                <a:solidFill>
                  <a:schemeClr val="tx1"/>
                </a:solidFill>
              </a:rPr>
              <a:t>We need some counting rules</a:t>
            </a:r>
          </a:p>
        </p:txBody>
      </p:sp>
    </p:spTree>
    <p:extLst>
      <p:ext uri="{BB962C8B-B14F-4D97-AF65-F5344CB8AC3E}">
        <p14:creationId xmlns:p14="http://schemas.microsoft.com/office/powerpoint/2010/main" val="1222101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2209800" y="659370"/>
            <a:ext cx="7772400" cy="838200"/>
          </a:xfrm>
        </p:spPr>
        <p:txBody>
          <a:bodyPr/>
          <a:lstStyle/>
          <a:p>
            <a:r>
              <a:rPr lang="en-US" altLang="en-US" sz="3600" b="1" dirty="0"/>
              <a:t>Why Learn Probability?</a:t>
            </a:r>
          </a:p>
        </p:txBody>
      </p:sp>
      <p:sp>
        <p:nvSpPr>
          <p:cNvPr id="143363" name="Rectangle 3"/>
          <p:cNvSpPr>
            <a:spLocks noGrp="1" noChangeArrowheads="1"/>
          </p:cNvSpPr>
          <p:nvPr>
            <p:ph type="body" idx="1"/>
          </p:nvPr>
        </p:nvSpPr>
        <p:spPr>
          <a:xfrm>
            <a:off x="2019300" y="1611869"/>
            <a:ext cx="8153400" cy="2895600"/>
          </a:xfrm>
        </p:spPr>
        <p:txBody>
          <a:bodyPr>
            <a:normAutofit fontScale="92500" lnSpcReduction="10000"/>
          </a:bodyPr>
          <a:lstStyle/>
          <a:p>
            <a:r>
              <a:rPr lang="en-US" altLang="en-US" sz="2800" dirty="0"/>
              <a:t>Nothing in life is certain. In everything we do, we gauge the chances of successful outcomes, from business to medicine to the weather</a:t>
            </a:r>
          </a:p>
          <a:p>
            <a:r>
              <a:rPr lang="en-US" altLang="en-US" sz="2800" dirty="0"/>
              <a:t>A probability provides a quantitative description of the chances or likelihoods associated with various outcomes</a:t>
            </a:r>
          </a:p>
          <a:p>
            <a:r>
              <a:rPr lang="en-US" altLang="en-US" sz="2800" dirty="0"/>
              <a:t>It provides a bridge between descriptive and inferential statistics</a:t>
            </a:r>
          </a:p>
          <a:p>
            <a:endParaRPr lang="en-US" altLang="en-US" sz="2800" dirty="0"/>
          </a:p>
        </p:txBody>
      </p:sp>
      <p:sp>
        <p:nvSpPr>
          <p:cNvPr id="143364" name="Oval 4"/>
          <p:cNvSpPr>
            <a:spLocks noChangeArrowheads="1"/>
          </p:cNvSpPr>
          <p:nvPr/>
        </p:nvSpPr>
        <p:spPr bwMode="auto">
          <a:xfrm>
            <a:off x="2743200" y="5410200"/>
            <a:ext cx="1752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Population</a:t>
            </a:r>
          </a:p>
        </p:txBody>
      </p:sp>
      <p:sp>
        <p:nvSpPr>
          <p:cNvPr id="143365" name="Oval 5"/>
          <p:cNvSpPr>
            <a:spLocks noChangeArrowheads="1"/>
          </p:cNvSpPr>
          <p:nvPr/>
        </p:nvSpPr>
        <p:spPr bwMode="auto">
          <a:xfrm>
            <a:off x="6248400" y="5410200"/>
            <a:ext cx="1676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Sample</a:t>
            </a:r>
          </a:p>
        </p:txBody>
      </p:sp>
      <p:sp>
        <p:nvSpPr>
          <p:cNvPr id="143375" name="Line 15"/>
          <p:cNvSpPr>
            <a:spLocks noChangeShapeType="1"/>
          </p:cNvSpPr>
          <p:nvPr/>
        </p:nvSpPr>
        <p:spPr bwMode="auto">
          <a:xfrm>
            <a:off x="4191000" y="5410200"/>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6" name="Line 16"/>
          <p:cNvSpPr>
            <a:spLocks noChangeShapeType="1"/>
          </p:cNvSpPr>
          <p:nvPr/>
        </p:nvSpPr>
        <p:spPr bwMode="auto">
          <a:xfrm flipH="1">
            <a:off x="4191000" y="5943600"/>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7" name="Text Box 17"/>
          <p:cNvSpPr txBox="1">
            <a:spLocks noChangeArrowheads="1"/>
          </p:cNvSpPr>
          <p:nvPr/>
        </p:nvSpPr>
        <p:spPr bwMode="auto">
          <a:xfrm>
            <a:off x="4495800" y="4876800"/>
            <a:ext cx="1600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C0066"/>
                </a:solidFill>
              </a:rPr>
              <a:t>Probability</a:t>
            </a:r>
          </a:p>
        </p:txBody>
      </p:sp>
      <p:sp>
        <p:nvSpPr>
          <p:cNvPr id="143378" name="Text Box 18"/>
          <p:cNvSpPr txBox="1">
            <a:spLocks noChangeArrowheads="1"/>
          </p:cNvSpPr>
          <p:nvPr/>
        </p:nvSpPr>
        <p:spPr bwMode="auto">
          <a:xfrm>
            <a:off x="4648200" y="5943600"/>
            <a:ext cx="1371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C0066"/>
                </a:solidFill>
              </a:rPr>
              <a:t>Statistics</a:t>
            </a:r>
          </a:p>
        </p:txBody>
      </p:sp>
    </p:spTree>
    <p:extLst>
      <p:ext uri="{BB962C8B-B14F-4D97-AF65-F5344CB8AC3E}">
        <p14:creationId xmlns:p14="http://schemas.microsoft.com/office/powerpoint/2010/main" val="3588546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364"/>
                                        </p:tgtEl>
                                        <p:attrNameLst>
                                          <p:attrName>style.visibility</p:attrName>
                                        </p:attrNameLst>
                                      </p:cBhvr>
                                      <p:to>
                                        <p:strVal val="visible"/>
                                      </p:to>
                                    </p:set>
                                    <p:anim calcmode="lin" valueType="num">
                                      <p:cBhvr additive="base">
                                        <p:cTn id="19" dur="500" fill="hold"/>
                                        <p:tgtEl>
                                          <p:spTgt spid="143364"/>
                                        </p:tgtEl>
                                        <p:attrNameLst>
                                          <p:attrName>ppt_x</p:attrName>
                                        </p:attrNameLst>
                                      </p:cBhvr>
                                      <p:tavLst>
                                        <p:tav tm="0">
                                          <p:val>
                                            <p:strVal val="#ppt_x"/>
                                          </p:val>
                                        </p:tav>
                                        <p:tav tm="100000">
                                          <p:val>
                                            <p:strVal val="#ppt_x"/>
                                          </p:val>
                                        </p:tav>
                                      </p:tavLst>
                                    </p:anim>
                                    <p:anim calcmode="lin" valueType="num">
                                      <p:cBhvr additive="base">
                                        <p:cTn id="20" dur="500" fill="hold"/>
                                        <p:tgtEl>
                                          <p:spTgt spid="14336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3365"/>
                                        </p:tgtEl>
                                        <p:attrNameLst>
                                          <p:attrName>style.visibility</p:attrName>
                                        </p:attrNameLst>
                                      </p:cBhvr>
                                      <p:to>
                                        <p:strVal val="visible"/>
                                      </p:to>
                                    </p:set>
                                    <p:anim calcmode="lin" valueType="num">
                                      <p:cBhvr additive="base">
                                        <p:cTn id="23" dur="500" fill="hold"/>
                                        <p:tgtEl>
                                          <p:spTgt spid="143365"/>
                                        </p:tgtEl>
                                        <p:attrNameLst>
                                          <p:attrName>ppt_x</p:attrName>
                                        </p:attrNameLst>
                                      </p:cBhvr>
                                      <p:tavLst>
                                        <p:tav tm="0">
                                          <p:val>
                                            <p:strVal val="#ppt_x"/>
                                          </p:val>
                                        </p:tav>
                                        <p:tav tm="100000">
                                          <p:val>
                                            <p:strVal val="#ppt_x"/>
                                          </p:val>
                                        </p:tav>
                                      </p:tavLst>
                                    </p:anim>
                                    <p:anim calcmode="lin" valueType="num">
                                      <p:cBhvr additive="base">
                                        <p:cTn id="24" dur="500" fill="hold"/>
                                        <p:tgtEl>
                                          <p:spTgt spid="14336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3377"/>
                                        </p:tgtEl>
                                        <p:attrNameLst>
                                          <p:attrName>style.visibility</p:attrName>
                                        </p:attrNameLst>
                                      </p:cBhvr>
                                      <p:to>
                                        <p:strVal val="visible"/>
                                      </p:to>
                                    </p:set>
                                    <p:anim calcmode="lin" valueType="num">
                                      <p:cBhvr additive="base">
                                        <p:cTn id="29" dur="500" fill="hold"/>
                                        <p:tgtEl>
                                          <p:spTgt spid="143377"/>
                                        </p:tgtEl>
                                        <p:attrNameLst>
                                          <p:attrName>ppt_x</p:attrName>
                                        </p:attrNameLst>
                                      </p:cBhvr>
                                      <p:tavLst>
                                        <p:tav tm="0">
                                          <p:val>
                                            <p:strVal val="#ppt_x"/>
                                          </p:val>
                                        </p:tav>
                                        <p:tav tm="100000">
                                          <p:val>
                                            <p:strVal val="#ppt_x"/>
                                          </p:val>
                                        </p:tav>
                                      </p:tavLst>
                                    </p:anim>
                                    <p:anim calcmode="lin" valueType="num">
                                      <p:cBhvr additive="base">
                                        <p:cTn id="30" dur="500" fill="hold"/>
                                        <p:tgtEl>
                                          <p:spTgt spid="14337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3375"/>
                                        </p:tgtEl>
                                        <p:attrNameLst>
                                          <p:attrName>style.visibility</p:attrName>
                                        </p:attrNameLst>
                                      </p:cBhvr>
                                      <p:to>
                                        <p:strVal val="visible"/>
                                      </p:to>
                                    </p:set>
                                    <p:anim calcmode="lin" valueType="num">
                                      <p:cBhvr additive="base">
                                        <p:cTn id="33" dur="500" fill="hold"/>
                                        <p:tgtEl>
                                          <p:spTgt spid="143375"/>
                                        </p:tgtEl>
                                        <p:attrNameLst>
                                          <p:attrName>ppt_x</p:attrName>
                                        </p:attrNameLst>
                                      </p:cBhvr>
                                      <p:tavLst>
                                        <p:tav tm="0">
                                          <p:val>
                                            <p:strVal val="#ppt_x"/>
                                          </p:val>
                                        </p:tav>
                                        <p:tav tm="100000">
                                          <p:val>
                                            <p:strVal val="#ppt_x"/>
                                          </p:val>
                                        </p:tav>
                                      </p:tavLst>
                                    </p:anim>
                                    <p:anim calcmode="lin" valueType="num">
                                      <p:cBhvr additive="base">
                                        <p:cTn id="34" dur="500" fill="hold"/>
                                        <p:tgtEl>
                                          <p:spTgt spid="143375"/>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43376"/>
                                        </p:tgtEl>
                                        <p:attrNameLst>
                                          <p:attrName>style.visibility</p:attrName>
                                        </p:attrNameLst>
                                      </p:cBhvr>
                                      <p:to>
                                        <p:strVal val="visible"/>
                                      </p:to>
                                    </p:set>
                                    <p:anim calcmode="lin" valueType="num">
                                      <p:cBhvr additive="base">
                                        <p:cTn id="39" dur="500" fill="hold"/>
                                        <p:tgtEl>
                                          <p:spTgt spid="143376"/>
                                        </p:tgtEl>
                                        <p:attrNameLst>
                                          <p:attrName>ppt_x</p:attrName>
                                        </p:attrNameLst>
                                      </p:cBhvr>
                                      <p:tavLst>
                                        <p:tav tm="0">
                                          <p:val>
                                            <p:strVal val="#ppt_x"/>
                                          </p:val>
                                        </p:tav>
                                        <p:tav tm="100000">
                                          <p:val>
                                            <p:strVal val="#ppt_x"/>
                                          </p:val>
                                        </p:tav>
                                      </p:tavLst>
                                    </p:anim>
                                    <p:anim calcmode="lin" valueType="num">
                                      <p:cBhvr additive="base">
                                        <p:cTn id="40" dur="500" fill="hold"/>
                                        <p:tgtEl>
                                          <p:spTgt spid="14337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3378"/>
                                        </p:tgtEl>
                                        <p:attrNameLst>
                                          <p:attrName>style.visibility</p:attrName>
                                        </p:attrNameLst>
                                      </p:cBhvr>
                                      <p:to>
                                        <p:strVal val="visible"/>
                                      </p:to>
                                    </p:set>
                                    <p:anim calcmode="lin" valueType="num">
                                      <p:cBhvr additive="base">
                                        <p:cTn id="43" dur="500" fill="hold"/>
                                        <p:tgtEl>
                                          <p:spTgt spid="143378"/>
                                        </p:tgtEl>
                                        <p:attrNameLst>
                                          <p:attrName>ppt_x</p:attrName>
                                        </p:attrNameLst>
                                      </p:cBhvr>
                                      <p:tavLst>
                                        <p:tav tm="0">
                                          <p:val>
                                            <p:strVal val="#ppt_x"/>
                                          </p:val>
                                        </p:tav>
                                        <p:tav tm="100000">
                                          <p:val>
                                            <p:strVal val="#ppt_x"/>
                                          </p:val>
                                        </p:tav>
                                      </p:tavLst>
                                    </p:anim>
                                    <p:anim calcmode="lin" valueType="num">
                                      <p:cBhvr additive="base">
                                        <p:cTn id="44" dur="500" fill="hold"/>
                                        <p:tgtEl>
                                          <p:spTgt spid="1433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P spid="143364" grpId="0" animBg="1"/>
      <p:bldP spid="143365" grpId="0" animBg="1"/>
      <p:bldP spid="143375" grpId="0" animBg="1"/>
      <p:bldP spid="143376" grpId="0" animBg="1"/>
      <p:bldP spid="143377" grpId="0"/>
      <p:bldP spid="143378"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905000" y="-228600"/>
            <a:ext cx="8382000" cy="1143000"/>
          </a:xfrm>
        </p:spPr>
        <p:txBody>
          <a:bodyPr/>
          <a:lstStyle/>
          <a:p>
            <a:r>
              <a:rPr lang="en-US" altLang="en-US" sz="4800" b="1"/>
              <a:t>The </a:t>
            </a:r>
            <a:r>
              <a:rPr lang="en-US" altLang="en-US" sz="4800" b="1" i="1"/>
              <a:t>mn </a:t>
            </a:r>
            <a:r>
              <a:rPr lang="en-US" altLang="en-US" sz="4800" b="1"/>
              <a:t>Rule</a:t>
            </a:r>
            <a:endParaRPr lang="en-US" altLang="en-US" sz="4800" b="1" i="1"/>
          </a:p>
        </p:txBody>
      </p:sp>
      <p:pic>
        <p:nvPicPr>
          <p:cNvPr id="110595" name="Picture 3"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10596" name="Rectangle 4"/>
          <p:cNvSpPr>
            <a:spLocks noGrp="1" noChangeArrowheads="1"/>
          </p:cNvSpPr>
          <p:nvPr>
            <p:ph type="body" idx="1"/>
          </p:nvPr>
        </p:nvSpPr>
        <p:spPr>
          <a:xfrm>
            <a:off x="2133600" y="914400"/>
            <a:ext cx="8153400" cy="3886200"/>
          </a:xfrm>
          <a:solidFill>
            <a:srgbClr val="F4ECC6"/>
          </a:solidFill>
          <a:ln w="28575">
            <a:solidFill>
              <a:srgbClr val="CC0066"/>
            </a:solidFill>
            <a:miter lim="800000"/>
            <a:headEnd/>
            <a:tailEnd/>
          </a:ln>
        </p:spPr>
        <p:txBody>
          <a:bodyPr/>
          <a:lstStyle/>
          <a:p>
            <a:pPr>
              <a:lnSpc>
                <a:spcPct val="90000"/>
              </a:lnSpc>
            </a:pPr>
            <a:r>
              <a:rPr lang="en-US" altLang="en-US"/>
              <a:t>If an experiment is performed in two stages, with </a:t>
            </a:r>
            <a:r>
              <a:rPr lang="en-US" altLang="en-US" b="1" i="1">
                <a:solidFill>
                  <a:srgbClr val="CC0066"/>
                </a:solidFill>
              </a:rPr>
              <a:t>m</a:t>
            </a:r>
            <a:r>
              <a:rPr lang="en-US" altLang="en-US" b="1"/>
              <a:t> </a:t>
            </a:r>
            <a:r>
              <a:rPr lang="en-US" altLang="en-US"/>
              <a:t>ways to accomplish the first stage and </a:t>
            </a:r>
            <a:r>
              <a:rPr lang="en-US" altLang="en-US" b="1" i="1">
                <a:solidFill>
                  <a:srgbClr val="CC0066"/>
                </a:solidFill>
              </a:rPr>
              <a:t>n</a:t>
            </a:r>
            <a:r>
              <a:rPr lang="en-US" altLang="en-US"/>
              <a:t> ways to accomplish the second stage, then there are </a:t>
            </a:r>
            <a:r>
              <a:rPr lang="en-US" altLang="en-US" b="1" i="1">
                <a:solidFill>
                  <a:srgbClr val="CC0066"/>
                </a:solidFill>
              </a:rPr>
              <a:t>mn</a:t>
            </a:r>
            <a:r>
              <a:rPr lang="en-US" altLang="en-US" b="1"/>
              <a:t> </a:t>
            </a:r>
            <a:r>
              <a:rPr lang="en-US" altLang="en-US"/>
              <a:t>ways to accomplish the experiment.</a:t>
            </a:r>
          </a:p>
          <a:p>
            <a:pPr>
              <a:lnSpc>
                <a:spcPct val="90000"/>
              </a:lnSpc>
            </a:pPr>
            <a:r>
              <a:rPr lang="en-US" altLang="en-US"/>
              <a:t>This rule is easily extended to </a:t>
            </a:r>
            <a:r>
              <a:rPr lang="en-US" altLang="en-US" b="1" i="1">
                <a:solidFill>
                  <a:srgbClr val="CC0066"/>
                </a:solidFill>
              </a:rPr>
              <a:t>k</a:t>
            </a:r>
            <a:r>
              <a:rPr lang="en-US" altLang="en-US" i="1"/>
              <a:t> </a:t>
            </a:r>
            <a:r>
              <a:rPr lang="en-US" altLang="en-US"/>
              <a:t>stages, with the number of ways equal to </a:t>
            </a:r>
          </a:p>
          <a:p>
            <a:pPr lvl="1" algn="ctr">
              <a:lnSpc>
                <a:spcPct val="90000"/>
              </a:lnSpc>
              <a:buFontTx/>
              <a:buNone/>
            </a:pPr>
            <a:r>
              <a:rPr lang="en-US" altLang="en-US" sz="3200" b="1" i="1">
                <a:solidFill>
                  <a:srgbClr val="CC0066"/>
                </a:solidFill>
              </a:rPr>
              <a:t>n</a:t>
            </a:r>
            <a:r>
              <a:rPr lang="en-US" altLang="en-US" sz="3200" b="1" baseline="-25000">
                <a:solidFill>
                  <a:srgbClr val="CC0066"/>
                </a:solidFill>
              </a:rPr>
              <a:t>1 </a:t>
            </a:r>
            <a:r>
              <a:rPr lang="en-US" altLang="en-US" sz="3200" b="1" i="1">
                <a:solidFill>
                  <a:srgbClr val="CC0066"/>
                </a:solidFill>
              </a:rPr>
              <a:t>n</a:t>
            </a:r>
            <a:r>
              <a:rPr lang="en-US" altLang="en-US" sz="3200" b="1" baseline="-25000">
                <a:solidFill>
                  <a:srgbClr val="CC0066"/>
                </a:solidFill>
              </a:rPr>
              <a:t>2 </a:t>
            </a:r>
            <a:r>
              <a:rPr lang="en-US" altLang="en-US" sz="3200" b="1" i="1">
                <a:solidFill>
                  <a:srgbClr val="CC0066"/>
                </a:solidFill>
              </a:rPr>
              <a:t>n</a:t>
            </a:r>
            <a:r>
              <a:rPr lang="en-US" altLang="en-US" sz="3200" b="1" baseline="-25000">
                <a:solidFill>
                  <a:srgbClr val="CC0066"/>
                </a:solidFill>
              </a:rPr>
              <a:t>3 </a:t>
            </a:r>
            <a:r>
              <a:rPr lang="en-US" altLang="en-US" sz="3200" b="1">
                <a:solidFill>
                  <a:srgbClr val="CC0066"/>
                </a:solidFill>
              </a:rPr>
              <a:t>… </a:t>
            </a:r>
            <a:r>
              <a:rPr lang="en-US" altLang="en-US" sz="3200" b="1" i="1">
                <a:solidFill>
                  <a:srgbClr val="CC0066"/>
                </a:solidFill>
              </a:rPr>
              <a:t>n</a:t>
            </a:r>
            <a:r>
              <a:rPr lang="en-US" altLang="en-US" sz="3200" b="1" i="1" baseline="-25000">
                <a:solidFill>
                  <a:srgbClr val="CC0066"/>
                </a:solidFill>
              </a:rPr>
              <a:t>k</a:t>
            </a:r>
            <a:endParaRPr lang="en-US" altLang="en-US" sz="3200" b="1" i="1">
              <a:solidFill>
                <a:srgbClr val="CC0066"/>
              </a:solidFill>
            </a:endParaRPr>
          </a:p>
        </p:txBody>
      </p:sp>
      <p:sp>
        <p:nvSpPr>
          <p:cNvPr id="110598" name="Text Box 6"/>
          <p:cNvSpPr txBox="1">
            <a:spLocks noChangeArrowheads="1"/>
          </p:cNvSpPr>
          <p:nvPr/>
        </p:nvSpPr>
        <p:spPr bwMode="auto">
          <a:xfrm>
            <a:off x="2286000" y="4953000"/>
            <a:ext cx="7315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333333"/>
                </a:solidFill>
                <a:effectLst>
                  <a:outerShdw blurRad="38100" dist="38100" dir="2700000" algn="tl">
                    <a:srgbClr val="C0C0C0"/>
                  </a:outerShdw>
                </a:effectLst>
              </a:rPr>
              <a:t>Example: </a:t>
            </a:r>
            <a:r>
              <a:rPr lang="en-US" altLang="en-US" sz="2800"/>
              <a:t>Toss two coins. The total number of simple events is:</a:t>
            </a:r>
            <a:endParaRPr lang="en-US" altLang="en-US" sz="2800" b="1">
              <a:effectLst>
                <a:outerShdw blurRad="38100" dist="38100" dir="2700000" algn="tl">
                  <a:srgbClr val="C0C0C0"/>
                </a:outerShdw>
              </a:effectLst>
            </a:endParaRPr>
          </a:p>
        </p:txBody>
      </p:sp>
      <p:sp>
        <p:nvSpPr>
          <p:cNvPr id="110599" name="Text Box 7"/>
          <p:cNvSpPr txBox="1">
            <a:spLocks noChangeArrowheads="1"/>
          </p:cNvSpPr>
          <p:nvPr/>
        </p:nvSpPr>
        <p:spPr bwMode="auto">
          <a:xfrm>
            <a:off x="5334000" y="5638801"/>
            <a:ext cx="2286000" cy="608013"/>
          </a:xfrm>
          <a:prstGeom prst="rect">
            <a:avLst/>
          </a:prstGeom>
          <a:solidFill>
            <a:srgbClr val="CC0066"/>
          </a:solidFill>
          <a:ln w="28575">
            <a:solidFill>
              <a:srgbClr val="F4ECC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3200" b="1">
                <a:solidFill>
                  <a:srgbClr val="F4ECC6"/>
                </a:solidFill>
              </a:rPr>
              <a:t>2 </a:t>
            </a:r>
            <a:r>
              <a:rPr lang="en-US" altLang="en-US" sz="3200" b="1">
                <a:solidFill>
                  <a:srgbClr val="F4ECC6"/>
                </a:solidFill>
                <a:sym typeface="Symbol" panose="05050102010706020507" pitchFamily="18" charset="2"/>
              </a:rPr>
              <a:t> 2 = 4</a:t>
            </a:r>
            <a:endParaRPr lang="en-US" altLang="en-US" sz="3200" b="1">
              <a:solidFill>
                <a:srgbClr val="F4ECC6"/>
              </a:solidFill>
            </a:endParaRPr>
          </a:p>
        </p:txBody>
      </p:sp>
      <p:pic>
        <p:nvPicPr>
          <p:cNvPr id="110600" name="Picture 8" descr="s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0"/>
            <a:ext cx="838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030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596">
                                            <p:txEl>
                                              <p:pRg st="0" end="0"/>
                                            </p:txEl>
                                          </p:spTgt>
                                        </p:tgtEl>
                                        <p:attrNameLst>
                                          <p:attrName>style.visibility</p:attrName>
                                        </p:attrNameLst>
                                      </p:cBhvr>
                                      <p:to>
                                        <p:strVal val="visible"/>
                                      </p:to>
                                    </p:set>
                                    <p:animEffect transition="in" filter="dissolve">
                                      <p:cBhvr>
                                        <p:cTn id="7" dur="500"/>
                                        <p:tgtEl>
                                          <p:spTgt spid="1105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0596">
                                            <p:txEl>
                                              <p:pRg st="1" end="1"/>
                                            </p:txEl>
                                          </p:spTgt>
                                        </p:tgtEl>
                                        <p:attrNameLst>
                                          <p:attrName>style.visibility</p:attrName>
                                        </p:attrNameLst>
                                      </p:cBhvr>
                                      <p:to>
                                        <p:strVal val="visible"/>
                                      </p:to>
                                    </p:set>
                                    <p:animEffect transition="in" filter="dissolve">
                                      <p:cBhvr>
                                        <p:cTn id="12" dur="500"/>
                                        <p:tgtEl>
                                          <p:spTgt spid="110596">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0596">
                                            <p:txEl>
                                              <p:pRg st="2" end="2"/>
                                            </p:txEl>
                                          </p:spTgt>
                                        </p:tgtEl>
                                        <p:attrNameLst>
                                          <p:attrName>style.visibility</p:attrName>
                                        </p:attrNameLst>
                                      </p:cBhvr>
                                      <p:to>
                                        <p:strVal val="visible"/>
                                      </p:to>
                                    </p:set>
                                    <p:animEffect transition="in" filter="dissolve">
                                      <p:cBhvr>
                                        <p:cTn id="15" dur="500"/>
                                        <p:tgtEl>
                                          <p:spTgt spid="110596">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1059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0599"/>
                                        </p:tgtEl>
                                        <p:attrNameLst>
                                          <p:attrName>style.visibility</p:attrName>
                                        </p:attrNameLst>
                                      </p:cBhvr>
                                      <p:to>
                                        <p:strVal val="visible"/>
                                      </p:to>
                                    </p:set>
                                    <p:animEffect transition="in" filter="wipe(up)">
                                      <p:cBhvr>
                                        <p:cTn id="24" dur="500"/>
                                        <p:tgtEl>
                                          <p:spTgt spid="110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build="p" autoUpdateAnimBg="0"/>
      <p:bldP spid="110598" grpId="0" autoUpdateAnimBg="0"/>
      <p:bldP spid="110599"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524000" y="0"/>
            <a:ext cx="8229600" cy="838200"/>
          </a:xfrm>
        </p:spPr>
        <p:txBody>
          <a:bodyPr/>
          <a:lstStyle/>
          <a:p>
            <a:r>
              <a:rPr lang="en-US" altLang="en-US" sz="4800" b="1"/>
              <a:t>Examples</a:t>
            </a:r>
          </a:p>
        </p:txBody>
      </p:sp>
      <p:pic>
        <p:nvPicPr>
          <p:cNvPr id="111619" name="Picture 3"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11623" name="Text Box 7"/>
          <p:cNvSpPr txBox="1">
            <a:spLocks noChangeArrowheads="1"/>
          </p:cNvSpPr>
          <p:nvPr/>
        </p:nvSpPr>
        <p:spPr bwMode="auto">
          <a:xfrm>
            <a:off x="2133600" y="838200"/>
            <a:ext cx="7315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333333"/>
                </a:solidFill>
                <a:effectLst>
                  <a:outerShdw blurRad="38100" dist="38100" dir="2700000" algn="tl">
                    <a:srgbClr val="C0C0C0"/>
                  </a:outerShdw>
                </a:effectLst>
              </a:rPr>
              <a:t>Example: </a:t>
            </a:r>
            <a:r>
              <a:rPr lang="en-US" altLang="en-US" sz="2800"/>
              <a:t>Toss three coins. The total number of simple events is:</a:t>
            </a:r>
            <a:endParaRPr lang="en-US" altLang="en-US" sz="2800" b="1">
              <a:effectLst>
                <a:outerShdw blurRad="38100" dist="38100" dir="2700000" algn="tl">
                  <a:srgbClr val="C0C0C0"/>
                </a:outerShdw>
              </a:effectLst>
            </a:endParaRPr>
          </a:p>
        </p:txBody>
      </p:sp>
      <p:sp>
        <p:nvSpPr>
          <p:cNvPr id="111624" name="Text Box 8"/>
          <p:cNvSpPr txBox="1">
            <a:spLocks noChangeArrowheads="1"/>
          </p:cNvSpPr>
          <p:nvPr/>
        </p:nvSpPr>
        <p:spPr bwMode="auto">
          <a:xfrm>
            <a:off x="6400800" y="1295401"/>
            <a:ext cx="2819400" cy="608013"/>
          </a:xfrm>
          <a:prstGeom prst="rect">
            <a:avLst/>
          </a:prstGeom>
          <a:solidFill>
            <a:srgbClr val="CC0066"/>
          </a:solidFill>
          <a:ln w="28575">
            <a:solidFill>
              <a:srgbClr val="F4ECC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3200" b="1">
                <a:solidFill>
                  <a:srgbClr val="F4ECC6"/>
                </a:solidFill>
              </a:rPr>
              <a:t>2 </a:t>
            </a:r>
            <a:r>
              <a:rPr lang="en-US" altLang="en-US" sz="3200" b="1">
                <a:solidFill>
                  <a:srgbClr val="F4ECC6"/>
                </a:solidFill>
                <a:sym typeface="Symbol" panose="05050102010706020507" pitchFamily="18" charset="2"/>
              </a:rPr>
              <a:t></a:t>
            </a:r>
            <a:r>
              <a:rPr lang="en-US" altLang="en-US" sz="3200" b="1">
                <a:solidFill>
                  <a:srgbClr val="F4ECC6"/>
                </a:solidFill>
              </a:rPr>
              <a:t> 2 </a:t>
            </a:r>
            <a:r>
              <a:rPr lang="en-US" altLang="en-US" sz="3200" b="1">
                <a:solidFill>
                  <a:srgbClr val="F4ECC6"/>
                </a:solidFill>
                <a:sym typeface="Symbol" panose="05050102010706020507" pitchFamily="18" charset="2"/>
              </a:rPr>
              <a:t> 2 = 8</a:t>
            </a:r>
          </a:p>
        </p:txBody>
      </p:sp>
      <p:sp>
        <p:nvSpPr>
          <p:cNvPr id="111625" name="Text Box 9"/>
          <p:cNvSpPr txBox="1">
            <a:spLocks noChangeArrowheads="1"/>
          </p:cNvSpPr>
          <p:nvPr/>
        </p:nvSpPr>
        <p:spPr bwMode="auto">
          <a:xfrm>
            <a:off x="2286000" y="4800600"/>
            <a:ext cx="7772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333333"/>
                </a:solidFill>
                <a:effectLst>
                  <a:outerShdw blurRad="38100" dist="38100" dir="2700000" algn="tl">
                    <a:srgbClr val="C0C0C0"/>
                  </a:outerShdw>
                </a:effectLst>
              </a:rPr>
              <a:t>Example: </a:t>
            </a:r>
            <a:r>
              <a:rPr lang="en-US" altLang="en-US" sz="2800"/>
              <a:t>Two M&amp;Ms are drawn from a dish containing two red and two blue candies. The total number of simple events is:</a:t>
            </a:r>
            <a:endParaRPr lang="en-US" altLang="en-US" sz="2800" b="1">
              <a:effectLst>
                <a:outerShdw blurRad="38100" dist="38100" dir="2700000" algn="tl">
                  <a:srgbClr val="C0C0C0"/>
                </a:outerShdw>
              </a:effectLst>
            </a:endParaRPr>
          </a:p>
        </p:txBody>
      </p:sp>
      <p:sp>
        <p:nvSpPr>
          <p:cNvPr id="111626" name="Text Box 10"/>
          <p:cNvSpPr txBox="1">
            <a:spLocks noChangeArrowheads="1"/>
          </p:cNvSpPr>
          <p:nvPr/>
        </p:nvSpPr>
        <p:spPr bwMode="auto">
          <a:xfrm>
            <a:off x="6477000" y="2590801"/>
            <a:ext cx="2819400" cy="608013"/>
          </a:xfrm>
          <a:prstGeom prst="rect">
            <a:avLst/>
          </a:prstGeom>
          <a:solidFill>
            <a:srgbClr val="CC0066"/>
          </a:solidFill>
          <a:ln w="28575">
            <a:solidFill>
              <a:srgbClr val="F4ECC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3200" b="1">
                <a:solidFill>
                  <a:srgbClr val="F4ECC6"/>
                </a:solidFill>
              </a:rPr>
              <a:t>6 </a:t>
            </a:r>
            <a:r>
              <a:rPr lang="en-US" altLang="en-US" sz="3200" b="1">
                <a:solidFill>
                  <a:srgbClr val="F4ECC6"/>
                </a:solidFill>
                <a:sym typeface="Symbol" panose="05050102010706020507" pitchFamily="18" charset="2"/>
              </a:rPr>
              <a:t> 6 = 36</a:t>
            </a:r>
          </a:p>
        </p:txBody>
      </p:sp>
      <p:sp>
        <p:nvSpPr>
          <p:cNvPr id="111627" name="Text Box 11"/>
          <p:cNvSpPr txBox="1">
            <a:spLocks noChangeArrowheads="1"/>
          </p:cNvSpPr>
          <p:nvPr/>
        </p:nvSpPr>
        <p:spPr bwMode="auto">
          <a:xfrm>
            <a:off x="2133600" y="2057400"/>
            <a:ext cx="7315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333333"/>
                </a:solidFill>
                <a:effectLst>
                  <a:outerShdw blurRad="38100" dist="38100" dir="2700000" algn="tl">
                    <a:srgbClr val="C0C0C0"/>
                  </a:outerShdw>
                </a:effectLst>
              </a:rPr>
              <a:t>Example: </a:t>
            </a:r>
            <a:r>
              <a:rPr lang="en-US" altLang="en-US" sz="2800"/>
              <a:t>Toss two dice. The total number of simple events is:</a:t>
            </a:r>
            <a:endParaRPr lang="en-US" altLang="en-US" sz="2800" b="1">
              <a:effectLst>
                <a:outerShdw blurRad="38100" dist="38100" dir="2700000" algn="tl">
                  <a:srgbClr val="C0C0C0"/>
                </a:outerShdw>
              </a:effectLst>
            </a:endParaRPr>
          </a:p>
        </p:txBody>
      </p:sp>
      <p:grpSp>
        <p:nvGrpSpPr>
          <p:cNvPr id="111642" name="Group 26"/>
          <p:cNvGrpSpPr>
            <a:grpSpLocks/>
          </p:cNvGrpSpPr>
          <p:nvPr/>
        </p:nvGrpSpPr>
        <p:grpSpPr bwMode="auto">
          <a:xfrm>
            <a:off x="9372600" y="228600"/>
            <a:ext cx="1066800" cy="1219200"/>
            <a:chOff x="4944" y="144"/>
            <a:chExt cx="672" cy="768"/>
          </a:xfrm>
        </p:grpSpPr>
        <p:sp>
          <p:nvSpPr>
            <p:cNvPr id="111636" name="Rectangle 20"/>
            <p:cNvSpPr>
              <a:spLocks noChangeArrowheads="1"/>
            </p:cNvSpPr>
            <p:nvPr/>
          </p:nvSpPr>
          <p:spPr bwMode="auto">
            <a:xfrm>
              <a:off x="4944" y="144"/>
              <a:ext cx="672" cy="768"/>
            </a:xfrm>
            <a:prstGeom prst="rect">
              <a:avLst/>
            </a:prstGeom>
            <a:solidFill>
              <a:srgbClr val="F0D27E"/>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111628" name="Picture 12" descr="onedi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 y="192"/>
              <a:ext cx="260" cy="292"/>
            </a:xfrm>
            <a:prstGeom prst="rect">
              <a:avLst/>
            </a:prstGeom>
            <a:noFill/>
            <a:extLst>
              <a:ext uri="{909E8E84-426E-40DD-AFC4-6F175D3DCCD1}">
                <a14:hiddenFill xmlns:a14="http://schemas.microsoft.com/office/drawing/2010/main">
                  <a:solidFill>
                    <a:srgbClr val="FFFFFF"/>
                  </a:solidFill>
                </a14:hiddenFill>
              </a:ext>
            </a:extLst>
          </p:spPr>
        </p:pic>
        <p:pic>
          <p:nvPicPr>
            <p:cNvPr id="111629" name="Picture 13" descr="penn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 y="576"/>
              <a:ext cx="312" cy="306"/>
            </a:xfrm>
            <a:prstGeom prst="rect">
              <a:avLst/>
            </a:prstGeom>
            <a:noFill/>
            <a:extLst>
              <a:ext uri="{909E8E84-426E-40DD-AFC4-6F175D3DCCD1}">
                <a14:hiddenFill xmlns:a14="http://schemas.microsoft.com/office/drawing/2010/main">
                  <a:solidFill>
                    <a:srgbClr val="FFFFFF"/>
                  </a:solidFill>
                </a14:hiddenFill>
              </a:ext>
            </a:extLst>
          </p:spPr>
        </p:pic>
        <p:grpSp>
          <p:nvGrpSpPr>
            <p:cNvPr id="111630" name="Group 14"/>
            <p:cNvGrpSpPr>
              <a:grpSpLocks noChangeAspect="1"/>
            </p:cNvGrpSpPr>
            <p:nvPr/>
          </p:nvGrpSpPr>
          <p:grpSpPr bwMode="auto">
            <a:xfrm>
              <a:off x="5328" y="240"/>
              <a:ext cx="230" cy="280"/>
              <a:chOff x="5328" y="576"/>
              <a:chExt cx="184" cy="224"/>
            </a:xfrm>
          </p:grpSpPr>
          <p:sp>
            <p:nvSpPr>
              <p:cNvPr id="111631" name="Oval 15"/>
              <p:cNvSpPr>
                <a:spLocks noChangeAspect="1" noChangeArrowheads="1"/>
              </p:cNvSpPr>
              <p:nvPr/>
            </p:nvSpPr>
            <p:spPr bwMode="auto">
              <a:xfrm>
                <a:off x="5328" y="624"/>
                <a:ext cx="176" cy="176"/>
              </a:xfrm>
              <a:prstGeom prst="ellipse">
                <a:avLst/>
              </a:prstGeom>
              <a:solidFill>
                <a:srgbClr val="0000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11632" name="Text Box 16"/>
              <p:cNvSpPr txBox="1">
                <a:spLocks noChangeAspect="1" noChangeArrowheads="1"/>
              </p:cNvSpPr>
              <p:nvPr/>
            </p:nvSpPr>
            <p:spPr bwMode="auto">
              <a:xfrm>
                <a:off x="5328" y="576"/>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m</a:t>
                </a:r>
              </a:p>
            </p:txBody>
          </p:sp>
        </p:grpSp>
        <p:grpSp>
          <p:nvGrpSpPr>
            <p:cNvPr id="111633" name="Group 17"/>
            <p:cNvGrpSpPr>
              <a:grpSpLocks noChangeAspect="1"/>
            </p:cNvGrpSpPr>
            <p:nvPr/>
          </p:nvGrpSpPr>
          <p:grpSpPr bwMode="auto">
            <a:xfrm>
              <a:off x="5328" y="528"/>
              <a:ext cx="239" cy="287"/>
              <a:chOff x="1776" y="144"/>
              <a:chExt cx="192" cy="230"/>
            </a:xfrm>
          </p:grpSpPr>
          <p:sp>
            <p:nvSpPr>
              <p:cNvPr id="111634" name="Oval 18"/>
              <p:cNvSpPr>
                <a:spLocks noChangeAspect="1" noChangeArrowheads="1"/>
              </p:cNvSpPr>
              <p:nvPr/>
            </p:nvSpPr>
            <p:spPr bwMode="auto">
              <a:xfrm>
                <a:off x="1776" y="192"/>
                <a:ext cx="182" cy="182"/>
              </a:xfrm>
              <a:prstGeom prst="ellipse">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11635" name="Text Box 19"/>
              <p:cNvSpPr txBox="1">
                <a:spLocks noChangeAspect="1" noChangeArrowheads="1"/>
              </p:cNvSpPr>
              <p:nvPr/>
            </p:nvSpPr>
            <p:spPr bwMode="auto">
              <a:xfrm>
                <a:off x="1778" y="144"/>
                <a:ext cx="19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m</a:t>
                </a:r>
              </a:p>
            </p:txBody>
          </p:sp>
        </p:grpSp>
      </p:grpSp>
      <p:sp>
        <p:nvSpPr>
          <p:cNvPr id="111638" name="Text Box 22"/>
          <p:cNvSpPr txBox="1">
            <a:spLocks noChangeArrowheads="1"/>
          </p:cNvSpPr>
          <p:nvPr/>
        </p:nvSpPr>
        <p:spPr bwMode="auto">
          <a:xfrm>
            <a:off x="6553200" y="5867401"/>
            <a:ext cx="2819400" cy="608013"/>
          </a:xfrm>
          <a:prstGeom prst="rect">
            <a:avLst/>
          </a:prstGeom>
          <a:solidFill>
            <a:srgbClr val="CC0066"/>
          </a:solidFill>
          <a:ln w="28575">
            <a:solidFill>
              <a:srgbClr val="F4ECC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3200" b="1">
                <a:solidFill>
                  <a:srgbClr val="F4ECC6"/>
                </a:solidFill>
              </a:rPr>
              <a:t>4 </a:t>
            </a:r>
            <a:r>
              <a:rPr lang="en-US" altLang="en-US" sz="3200" b="1">
                <a:solidFill>
                  <a:srgbClr val="F4ECC6"/>
                </a:solidFill>
                <a:sym typeface="Symbol" panose="05050102010706020507" pitchFamily="18" charset="2"/>
              </a:rPr>
              <a:t> 3 = 12</a:t>
            </a:r>
          </a:p>
        </p:txBody>
      </p:sp>
      <p:sp>
        <p:nvSpPr>
          <p:cNvPr id="111643" name="Rectangle 27"/>
          <p:cNvSpPr>
            <a:spLocks noChangeArrowheads="1"/>
          </p:cNvSpPr>
          <p:nvPr/>
        </p:nvSpPr>
        <p:spPr bwMode="auto">
          <a:xfrm>
            <a:off x="2209800" y="3352800"/>
            <a:ext cx="7848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333333"/>
                </a:solidFill>
                <a:effectLst>
                  <a:outerShdw blurRad="38100" dist="38100" dir="2700000" algn="tl">
                    <a:srgbClr val="C0C0C0"/>
                  </a:outerShdw>
                </a:effectLst>
              </a:rPr>
              <a:t>Example: </a:t>
            </a:r>
            <a:r>
              <a:rPr lang="en-US" altLang="en-US" sz="2800"/>
              <a:t>Toss three dice. The total number of simple events is:</a:t>
            </a:r>
          </a:p>
        </p:txBody>
      </p:sp>
      <p:sp>
        <p:nvSpPr>
          <p:cNvPr id="111644" name="Text Box 28"/>
          <p:cNvSpPr txBox="1">
            <a:spLocks noChangeArrowheads="1"/>
          </p:cNvSpPr>
          <p:nvPr/>
        </p:nvSpPr>
        <p:spPr bwMode="auto">
          <a:xfrm>
            <a:off x="6477000" y="3886201"/>
            <a:ext cx="2819400" cy="608013"/>
          </a:xfrm>
          <a:prstGeom prst="rect">
            <a:avLst/>
          </a:prstGeom>
          <a:solidFill>
            <a:srgbClr val="CC0066"/>
          </a:solidFill>
          <a:ln w="28575">
            <a:solidFill>
              <a:srgbClr val="F4ECC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3200" b="1">
                <a:solidFill>
                  <a:srgbClr val="F4ECC6"/>
                </a:solidFill>
              </a:rPr>
              <a:t>6 </a:t>
            </a:r>
            <a:r>
              <a:rPr lang="en-US" altLang="en-US" sz="3200" b="1">
                <a:solidFill>
                  <a:srgbClr val="F4ECC6"/>
                </a:solidFill>
                <a:sym typeface="Symbol" panose="05050102010706020507" pitchFamily="18" charset="2"/>
              </a:rPr>
              <a:t> 6  6 = 216</a:t>
            </a:r>
          </a:p>
        </p:txBody>
      </p:sp>
      <p:pic>
        <p:nvPicPr>
          <p:cNvPr id="111645" name="Picture 29" descr="st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0"/>
            <a:ext cx="838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628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1623"/>
                                        </p:tgtEl>
                                        <p:attrNameLst>
                                          <p:attrName>style.visibility</p:attrName>
                                        </p:attrNameLst>
                                      </p:cBhvr>
                                      <p:to>
                                        <p:strVal val="visible"/>
                                      </p:to>
                                    </p:set>
                                    <p:animEffect transition="in" filter="wipe(up)">
                                      <p:cBhvr>
                                        <p:cTn id="7" dur="500"/>
                                        <p:tgtEl>
                                          <p:spTgt spid="1116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1624"/>
                                        </p:tgtEl>
                                        <p:attrNameLst>
                                          <p:attrName>style.visibility</p:attrName>
                                        </p:attrNameLst>
                                      </p:cBhvr>
                                      <p:to>
                                        <p:strVal val="visible"/>
                                      </p:to>
                                    </p:set>
                                    <p:animEffect transition="in" filter="dissolve">
                                      <p:cBhvr>
                                        <p:cTn id="12" dur="500"/>
                                        <p:tgtEl>
                                          <p:spTgt spid="1116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1627"/>
                                        </p:tgtEl>
                                        <p:attrNameLst>
                                          <p:attrName>style.visibility</p:attrName>
                                        </p:attrNameLst>
                                      </p:cBhvr>
                                      <p:to>
                                        <p:strVal val="visible"/>
                                      </p:to>
                                    </p:set>
                                    <p:animEffect transition="in" filter="wipe(up)">
                                      <p:cBhvr>
                                        <p:cTn id="17" dur="500"/>
                                        <p:tgtEl>
                                          <p:spTgt spid="1116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1626"/>
                                        </p:tgtEl>
                                        <p:attrNameLst>
                                          <p:attrName>style.visibility</p:attrName>
                                        </p:attrNameLst>
                                      </p:cBhvr>
                                      <p:to>
                                        <p:strVal val="visible"/>
                                      </p:to>
                                    </p:set>
                                    <p:animEffect transition="in" filter="dissolve">
                                      <p:cBhvr>
                                        <p:cTn id="22" dur="500"/>
                                        <p:tgtEl>
                                          <p:spTgt spid="1116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1643"/>
                                        </p:tgtEl>
                                        <p:attrNameLst>
                                          <p:attrName>style.visibility</p:attrName>
                                        </p:attrNameLst>
                                      </p:cBhvr>
                                      <p:to>
                                        <p:strVal val="visible"/>
                                      </p:to>
                                    </p:set>
                                    <p:animEffect transition="in" filter="wipe(up)">
                                      <p:cBhvr>
                                        <p:cTn id="27" dur="500"/>
                                        <p:tgtEl>
                                          <p:spTgt spid="1116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1644"/>
                                        </p:tgtEl>
                                        <p:attrNameLst>
                                          <p:attrName>style.visibility</p:attrName>
                                        </p:attrNameLst>
                                      </p:cBhvr>
                                      <p:to>
                                        <p:strVal val="visible"/>
                                      </p:to>
                                    </p:set>
                                    <p:animEffect transition="in" filter="dissolve">
                                      <p:cBhvr>
                                        <p:cTn id="32" dur="500"/>
                                        <p:tgtEl>
                                          <p:spTgt spid="1116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1625"/>
                                        </p:tgtEl>
                                        <p:attrNameLst>
                                          <p:attrName>style.visibility</p:attrName>
                                        </p:attrNameLst>
                                      </p:cBhvr>
                                      <p:to>
                                        <p:strVal val="visible"/>
                                      </p:to>
                                    </p:set>
                                    <p:animEffect transition="in" filter="wipe(up)">
                                      <p:cBhvr>
                                        <p:cTn id="37" dur="500"/>
                                        <p:tgtEl>
                                          <p:spTgt spid="1116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1638"/>
                                        </p:tgtEl>
                                        <p:attrNameLst>
                                          <p:attrName>style.visibility</p:attrName>
                                        </p:attrNameLst>
                                      </p:cBhvr>
                                      <p:to>
                                        <p:strVal val="visible"/>
                                      </p:to>
                                    </p:set>
                                    <p:animEffect transition="in" filter="dissolve">
                                      <p:cBhvr>
                                        <p:cTn id="42" dur="500"/>
                                        <p:tgtEl>
                                          <p:spTgt spid="111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autoUpdateAnimBg="0"/>
      <p:bldP spid="111624" grpId="0" animBg="1" autoUpdateAnimBg="0"/>
      <p:bldP spid="111625" grpId="0" autoUpdateAnimBg="0"/>
      <p:bldP spid="111626" grpId="0" animBg="1" autoUpdateAnimBg="0"/>
      <p:bldP spid="111627" grpId="0" autoUpdateAnimBg="0"/>
      <p:bldP spid="111638" grpId="0" animBg="1" autoUpdateAnimBg="0"/>
      <p:bldP spid="111643" grpId="0"/>
      <p:bldP spid="111644"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1026"/>
          <p:cNvSpPr>
            <a:spLocks noGrp="1" noChangeArrowheads="1"/>
          </p:cNvSpPr>
          <p:nvPr>
            <p:ph type="title"/>
          </p:nvPr>
        </p:nvSpPr>
        <p:spPr>
          <a:xfrm>
            <a:off x="1905000" y="0"/>
            <a:ext cx="8382000" cy="1143000"/>
          </a:xfrm>
        </p:spPr>
        <p:txBody>
          <a:bodyPr/>
          <a:lstStyle/>
          <a:p>
            <a:r>
              <a:rPr lang="en-US" altLang="en-US" sz="4800" b="1"/>
              <a:t>Permutations</a:t>
            </a:r>
            <a:endParaRPr lang="en-US" altLang="en-US" sz="4800" b="1" i="1"/>
          </a:p>
        </p:txBody>
      </p:sp>
      <p:pic>
        <p:nvPicPr>
          <p:cNvPr id="112643" name="Picture 1027"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12644" name="Rectangle 1028"/>
          <p:cNvSpPr>
            <a:spLocks noGrp="1" noChangeArrowheads="1"/>
          </p:cNvSpPr>
          <p:nvPr>
            <p:ph type="body" idx="1"/>
          </p:nvPr>
        </p:nvSpPr>
        <p:spPr>
          <a:xfrm>
            <a:off x="2133600" y="1371600"/>
            <a:ext cx="8153400" cy="2819400"/>
          </a:xfrm>
          <a:solidFill>
            <a:srgbClr val="F4ECC6"/>
          </a:solidFill>
          <a:ln w="28575">
            <a:solidFill>
              <a:srgbClr val="CC0066"/>
            </a:solidFill>
            <a:miter lim="800000"/>
            <a:headEnd/>
            <a:tailEnd/>
          </a:ln>
        </p:spPr>
        <p:txBody>
          <a:bodyPr/>
          <a:lstStyle/>
          <a:p>
            <a:pPr>
              <a:spcBef>
                <a:spcPct val="0"/>
              </a:spcBef>
            </a:pPr>
            <a:r>
              <a:rPr lang="en-US" altLang="en-US">
                <a:solidFill>
                  <a:schemeClr val="tx1"/>
                </a:solidFill>
              </a:rPr>
              <a:t>The number of ways you can arrange</a:t>
            </a:r>
          </a:p>
          <a:p>
            <a:pPr>
              <a:spcBef>
                <a:spcPct val="0"/>
              </a:spcBef>
              <a:buFontTx/>
              <a:buNone/>
            </a:pPr>
            <a:r>
              <a:rPr lang="en-US" altLang="en-US">
                <a:solidFill>
                  <a:schemeClr val="tx1"/>
                </a:solidFill>
              </a:rPr>
              <a:t> </a:t>
            </a:r>
            <a:r>
              <a:rPr lang="en-US" altLang="en-US" b="1" i="1">
                <a:solidFill>
                  <a:srgbClr val="CC0066"/>
                </a:solidFill>
              </a:rPr>
              <a:t>n</a:t>
            </a:r>
            <a:r>
              <a:rPr lang="en-US" altLang="en-US" b="1">
                <a:solidFill>
                  <a:schemeClr val="tx1"/>
                </a:solidFill>
              </a:rPr>
              <a:t> </a:t>
            </a:r>
            <a:r>
              <a:rPr lang="en-US" altLang="en-US">
                <a:solidFill>
                  <a:schemeClr val="tx1"/>
                </a:solidFill>
              </a:rPr>
              <a:t>distinct objects, taking them </a:t>
            </a:r>
            <a:r>
              <a:rPr lang="en-US" altLang="en-US" b="1" i="1">
                <a:solidFill>
                  <a:srgbClr val="CC0066"/>
                </a:solidFill>
              </a:rPr>
              <a:t>r</a:t>
            </a:r>
            <a:r>
              <a:rPr lang="en-US" altLang="en-US">
                <a:solidFill>
                  <a:schemeClr val="tx1"/>
                </a:solidFill>
              </a:rPr>
              <a:t> at a time is</a:t>
            </a:r>
          </a:p>
        </p:txBody>
      </p:sp>
      <p:sp>
        <p:nvSpPr>
          <p:cNvPr id="112645" name="Text Box 1029"/>
          <p:cNvSpPr txBox="1">
            <a:spLocks noChangeArrowheads="1"/>
          </p:cNvSpPr>
          <p:nvPr/>
        </p:nvSpPr>
        <p:spPr bwMode="auto">
          <a:xfrm>
            <a:off x="2590800" y="4311650"/>
            <a:ext cx="7315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333333"/>
                </a:solidFill>
                <a:effectLst>
                  <a:outerShdw blurRad="38100" dist="38100" dir="2700000" algn="tl">
                    <a:srgbClr val="C0C0C0"/>
                  </a:outerShdw>
                </a:effectLst>
              </a:rPr>
              <a:t>Example: </a:t>
            </a:r>
            <a:r>
              <a:rPr lang="en-US" altLang="en-US" sz="2800"/>
              <a:t>How many 3-digit lock combinations can we make from the numbers 1, 2, 3, and 4?</a:t>
            </a:r>
            <a:endParaRPr lang="en-US" altLang="en-US" sz="2800" b="1">
              <a:effectLst>
                <a:outerShdw blurRad="38100" dist="38100" dir="2700000" algn="tl">
                  <a:srgbClr val="C0C0C0"/>
                </a:outerShdw>
              </a:effectLst>
            </a:endParaRPr>
          </a:p>
        </p:txBody>
      </p:sp>
      <p:graphicFrame>
        <p:nvGraphicFramePr>
          <p:cNvPr id="112647" name="Object 1031"/>
          <p:cNvGraphicFramePr>
            <a:graphicFrameLocks noChangeAspect="1"/>
          </p:cNvGraphicFramePr>
          <p:nvPr/>
        </p:nvGraphicFramePr>
        <p:xfrm>
          <a:off x="2971800" y="2438400"/>
          <a:ext cx="6705600" cy="1716088"/>
        </p:xfrm>
        <a:graphic>
          <a:graphicData uri="http://schemas.openxmlformats.org/presentationml/2006/ole">
            <mc:AlternateContent xmlns:mc="http://schemas.openxmlformats.org/markup-compatibility/2006">
              <mc:Choice xmlns:v="urn:schemas-microsoft-com:vml" Requires="v">
                <p:oleObj spid="_x0000_s16390" name="Equation" r:id="rId4" imgW="2577960" imgH="660240" progId="Equation.3">
                  <p:embed/>
                </p:oleObj>
              </mc:Choice>
              <mc:Fallback>
                <p:oleObj name="Equation" r:id="rId4" imgW="2577960" imgH="660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438400"/>
                        <a:ext cx="6705600" cy="171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48" name="Object 1032"/>
          <p:cNvGraphicFramePr>
            <a:graphicFrameLocks noChangeAspect="1"/>
          </p:cNvGraphicFramePr>
          <p:nvPr/>
        </p:nvGraphicFramePr>
        <p:xfrm>
          <a:off x="6477001" y="5337176"/>
          <a:ext cx="3738563" cy="1063625"/>
        </p:xfrm>
        <a:graphic>
          <a:graphicData uri="http://schemas.openxmlformats.org/presentationml/2006/ole">
            <mc:AlternateContent xmlns:mc="http://schemas.openxmlformats.org/markup-compatibility/2006">
              <mc:Choice xmlns:v="urn:schemas-microsoft-com:vml" Requires="v">
                <p:oleObj spid="_x0000_s16391" name="Equation" r:id="rId6" imgW="1384200" imgH="393480" progId="Equation.3">
                  <p:embed/>
                </p:oleObj>
              </mc:Choice>
              <mc:Fallback>
                <p:oleObj name="Equation" r:id="rId6" imgW="138420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1" y="5337176"/>
                        <a:ext cx="3738563" cy="1063625"/>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grpSp>
        <p:nvGrpSpPr>
          <p:cNvPr id="112655" name="Group 1039"/>
          <p:cNvGrpSpPr>
            <a:grpSpLocks/>
          </p:cNvGrpSpPr>
          <p:nvPr/>
        </p:nvGrpSpPr>
        <p:grpSpPr bwMode="auto">
          <a:xfrm>
            <a:off x="9525000" y="0"/>
            <a:ext cx="1143000" cy="1752600"/>
            <a:chOff x="4944" y="48"/>
            <a:chExt cx="720" cy="1104"/>
          </a:xfrm>
        </p:grpSpPr>
        <p:sp>
          <p:nvSpPr>
            <p:cNvPr id="112650" name="Rectangle 1034"/>
            <p:cNvSpPr>
              <a:spLocks noChangeArrowheads="1"/>
            </p:cNvSpPr>
            <p:nvPr/>
          </p:nvSpPr>
          <p:spPr bwMode="auto">
            <a:xfrm>
              <a:off x="4944" y="48"/>
              <a:ext cx="720" cy="1104"/>
            </a:xfrm>
            <a:prstGeom prst="rect">
              <a:avLst/>
            </a:prstGeom>
            <a:solidFill>
              <a:srgbClr val="F0D27E"/>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112649" name="Picture 1033" descr="lo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5" y="96"/>
              <a:ext cx="581" cy="10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2654" name="Group 1038"/>
          <p:cNvGrpSpPr>
            <a:grpSpLocks/>
          </p:cNvGrpSpPr>
          <p:nvPr/>
        </p:nvGrpSpPr>
        <p:grpSpPr bwMode="auto">
          <a:xfrm>
            <a:off x="1905000" y="5473700"/>
            <a:ext cx="4495800" cy="381000"/>
            <a:chOff x="240" y="3360"/>
            <a:chExt cx="2832" cy="240"/>
          </a:xfrm>
        </p:grpSpPr>
        <p:sp>
          <p:nvSpPr>
            <p:cNvPr id="112652" name="Text Box 1036"/>
            <p:cNvSpPr txBox="1">
              <a:spLocks noChangeArrowheads="1"/>
            </p:cNvSpPr>
            <p:nvPr/>
          </p:nvSpPr>
          <p:spPr bwMode="auto">
            <a:xfrm>
              <a:off x="240" y="3360"/>
              <a:ext cx="2496" cy="233"/>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spcBef>
                  <a:spcPct val="50000"/>
                </a:spcBef>
              </a:pPr>
              <a:r>
                <a:rPr lang="en-US" altLang="en-US">
                  <a:solidFill>
                    <a:srgbClr val="F4ECC6"/>
                  </a:solidFill>
                </a:rPr>
                <a:t>The order of the choice is important!</a:t>
              </a:r>
            </a:p>
          </p:txBody>
        </p:sp>
        <p:sp>
          <p:nvSpPr>
            <p:cNvPr id="112653" name="Line 1037"/>
            <p:cNvSpPr>
              <a:spLocks noChangeShapeType="1"/>
            </p:cNvSpPr>
            <p:nvPr/>
          </p:nvSpPr>
          <p:spPr bwMode="auto">
            <a:xfrm>
              <a:off x="2736" y="3600"/>
              <a:ext cx="336" cy="0"/>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12656" name="Picture 1040" descr="sto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0"/>
            <a:ext cx="838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652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Effect transition="in" filter="wipe(up)">
                                      <p:cBhvr>
                                        <p:cTn id="7" dur="500"/>
                                        <p:tgtEl>
                                          <p:spTgt spid="1126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2654"/>
                                        </p:tgtEl>
                                        <p:attrNameLst>
                                          <p:attrName>style.visibility</p:attrName>
                                        </p:attrNameLst>
                                      </p:cBhvr>
                                      <p:to>
                                        <p:strVal val="visible"/>
                                      </p:to>
                                    </p:set>
                                    <p:animEffect transition="in" filter="wipe(left)">
                                      <p:cBhvr>
                                        <p:cTn id="12" dur="500"/>
                                        <p:tgtEl>
                                          <p:spTgt spid="1126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2648"/>
                                        </p:tgtEl>
                                        <p:attrNameLst>
                                          <p:attrName>style.visibility</p:attrName>
                                        </p:attrNameLst>
                                      </p:cBhvr>
                                      <p:to>
                                        <p:strVal val="visible"/>
                                      </p:to>
                                    </p:set>
                                    <p:animEffect transition="in" filter="dissolve">
                                      <p:cBhvr>
                                        <p:cTn id="17" dur="500"/>
                                        <p:tgtEl>
                                          <p:spTgt spid="112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447800" y="152400"/>
            <a:ext cx="8382000" cy="1143000"/>
          </a:xfrm>
        </p:spPr>
        <p:txBody>
          <a:bodyPr/>
          <a:lstStyle/>
          <a:p>
            <a:r>
              <a:rPr lang="en-US" altLang="en-US" sz="4800" b="1"/>
              <a:t>Examples</a:t>
            </a:r>
          </a:p>
        </p:txBody>
      </p:sp>
      <p:pic>
        <p:nvPicPr>
          <p:cNvPr id="113667" name="Picture 3"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13668" name="Text Box 4"/>
          <p:cNvSpPr txBox="1">
            <a:spLocks noChangeArrowheads="1"/>
          </p:cNvSpPr>
          <p:nvPr/>
        </p:nvSpPr>
        <p:spPr bwMode="auto">
          <a:xfrm>
            <a:off x="2286000" y="1676401"/>
            <a:ext cx="76962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solidFill>
                  <a:srgbClr val="333333"/>
                </a:solidFill>
                <a:effectLst>
                  <a:outerShdw blurRad="38100" dist="38100" dir="2700000" algn="tl">
                    <a:srgbClr val="C0C0C0"/>
                  </a:outerShdw>
                </a:effectLst>
              </a:rPr>
              <a:t>Example: </a:t>
            </a:r>
            <a:r>
              <a:rPr lang="en-US" altLang="en-US" sz="3200"/>
              <a:t>A lock consists of five parts and can be assembled in any order. A quality control engineer wants to test each order for efficiency of assembly. How many orders are there?</a:t>
            </a:r>
            <a:endParaRPr lang="en-US" altLang="en-US" sz="3200" b="1">
              <a:effectLst>
                <a:outerShdw blurRad="38100" dist="38100" dir="2700000" algn="tl">
                  <a:srgbClr val="C0C0C0"/>
                </a:outerShdw>
              </a:effectLst>
            </a:endParaRPr>
          </a:p>
        </p:txBody>
      </p:sp>
      <p:graphicFrame>
        <p:nvGraphicFramePr>
          <p:cNvPr id="113687" name="Object 23"/>
          <p:cNvGraphicFramePr>
            <a:graphicFrameLocks noChangeAspect="1"/>
          </p:cNvGraphicFramePr>
          <p:nvPr/>
        </p:nvGraphicFramePr>
        <p:xfrm>
          <a:off x="5181601" y="5029201"/>
          <a:ext cx="4765675" cy="1063625"/>
        </p:xfrm>
        <a:graphic>
          <a:graphicData uri="http://schemas.openxmlformats.org/presentationml/2006/ole">
            <mc:AlternateContent xmlns:mc="http://schemas.openxmlformats.org/markup-compatibility/2006">
              <mc:Choice xmlns:v="urn:schemas-microsoft-com:vml" Requires="v">
                <p:oleObj spid="_x0000_s17412" name="Equation" r:id="rId4" imgW="1765080" imgH="393480" progId="Equation.3">
                  <p:embed/>
                </p:oleObj>
              </mc:Choice>
              <mc:Fallback>
                <p:oleObj name="Equation" r:id="rId4" imgW="176508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1" y="5029201"/>
                        <a:ext cx="4765675" cy="1063625"/>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grpSp>
        <p:nvGrpSpPr>
          <p:cNvPr id="113695" name="Group 31"/>
          <p:cNvGrpSpPr>
            <a:grpSpLocks/>
          </p:cNvGrpSpPr>
          <p:nvPr/>
        </p:nvGrpSpPr>
        <p:grpSpPr bwMode="auto">
          <a:xfrm>
            <a:off x="2133600" y="4190999"/>
            <a:ext cx="3962400" cy="1139825"/>
            <a:chOff x="576" y="2688"/>
            <a:chExt cx="2496" cy="718"/>
          </a:xfrm>
        </p:grpSpPr>
        <p:sp>
          <p:nvSpPr>
            <p:cNvPr id="113689" name="Text Box 25"/>
            <p:cNvSpPr txBox="1">
              <a:spLocks noChangeArrowheads="1"/>
            </p:cNvSpPr>
            <p:nvPr/>
          </p:nvSpPr>
          <p:spPr bwMode="auto">
            <a:xfrm>
              <a:off x="576" y="2688"/>
              <a:ext cx="2496" cy="233"/>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spcBef>
                  <a:spcPct val="50000"/>
                </a:spcBef>
              </a:pPr>
              <a:r>
                <a:rPr lang="en-US" altLang="en-US">
                  <a:solidFill>
                    <a:srgbClr val="F4ECC6"/>
                  </a:solidFill>
                </a:rPr>
                <a:t>The order of the choice is important!</a:t>
              </a:r>
            </a:p>
          </p:txBody>
        </p:sp>
        <p:cxnSp>
          <p:nvCxnSpPr>
            <p:cNvPr id="113691" name="AutoShape 27"/>
            <p:cNvCxnSpPr>
              <a:cxnSpLocks noChangeShapeType="1"/>
              <a:stCxn id="113689" idx="2"/>
            </p:cNvCxnSpPr>
            <p:nvPr/>
          </p:nvCxnSpPr>
          <p:spPr bwMode="auto">
            <a:xfrm rot="16200000" flipH="1">
              <a:off x="1793" y="2952"/>
              <a:ext cx="485" cy="423"/>
            </a:xfrm>
            <a:prstGeom prst="bentConnector3">
              <a:avLst>
                <a:gd name="adj1" fmla="val 50000"/>
              </a:avLst>
            </a:prstGeom>
            <a:noFill/>
            <a:ln w="28575">
              <a:solidFill>
                <a:srgbClr val="CC00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3692" name="Group 28"/>
          <p:cNvGrpSpPr>
            <a:grpSpLocks/>
          </p:cNvGrpSpPr>
          <p:nvPr/>
        </p:nvGrpSpPr>
        <p:grpSpPr bwMode="auto">
          <a:xfrm>
            <a:off x="9372600" y="76200"/>
            <a:ext cx="1143000" cy="1752600"/>
            <a:chOff x="4944" y="48"/>
            <a:chExt cx="720" cy="1104"/>
          </a:xfrm>
        </p:grpSpPr>
        <p:sp>
          <p:nvSpPr>
            <p:cNvPr id="113693" name="Rectangle 29"/>
            <p:cNvSpPr>
              <a:spLocks noChangeArrowheads="1"/>
            </p:cNvSpPr>
            <p:nvPr/>
          </p:nvSpPr>
          <p:spPr bwMode="auto">
            <a:xfrm>
              <a:off x="4944" y="48"/>
              <a:ext cx="720" cy="1104"/>
            </a:xfrm>
            <a:prstGeom prst="rect">
              <a:avLst/>
            </a:prstGeom>
            <a:solidFill>
              <a:srgbClr val="F0D27E"/>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113694" name="Picture 30" descr="loc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5" y="96"/>
              <a:ext cx="581" cy="1008"/>
            </a:xfrm>
            <a:prstGeom prst="rect">
              <a:avLst/>
            </a:prstGeom>
            <a:noFill/>
            <a:extLst>
              <a:ext uri="{909E8E84-426E-40DD-AFC4-6F175D3DCCD1}">
                <a14:hiddenFill xmlns:a14="http://schemas.microsoft.com/office/drawing/2010/main">
                  <a:solidFill>
                    <a:srgbClr val="FFFFFF"/>
                  </a:solidFill>
                </a14:hiddenFill>
              </a:ext>
            </a:extLst>
          </p:spPr>
        </p:pic>
      </p:grpSp>
      <p:pic>
        <p:nvPicPr>
          <p:cNvPr id="113696" name="Picture 32" descr="sto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0"/>
            <a:ext cx="838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331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3695"/>
                                        </p:tgtEl>
                                        <p:attrNameLst>
                                          <p:attrName>style.visibility</p:attrName>
                                        </p:attrNameLst>
                                      </p:cBhvr>
                                      <p:to>
                                        <p:strVal val="visible"/>
                                      </p:to>
                                    </p:set>
                                    <p:animEffect transition="in" filter="wipe(left)">
                                      <p:cBhvr>
                                        <p:cTn id="7" dur="500"/>
                                        <p:tgtEl>
                                          <p:spTgt spid="1136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3687"/>
                                        </p:tgtEl>
                                        <p:attrNameLst>
                                          <p:attrName>style.visibility</p:attrName>
                                        </p:attrNameLst>
                                      </p:cBhvr>
                                      <p:to>
                                        <p:strVal val="visible"/>
                                      </p:to>
                                    </p:set>
                                    <p:animEffect transition="in" filter="dissolve">
                                      <p:cBhvr>
                                        <p:cTn id="12" dur="500"/>
                                        <p:tgtEl>
                                          <p:spTgt spid="113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5000" y="0"/>
            <a:ext cx="8382000" cy="1143000"/>
          </a:xfrm>
        </p:spPr>
        <p:txBody>
          <a:bodyPr/>
          <a:lstStyle/>
          <a:p>
            <a:r>
              <a:rPr lang="en-US" altLang="en-US" sz="4800" b="1"/>
              <a:t>Combinations</a:t>
            </a:r>
            <a:endParaRPr lang="en-US" altLang="en-US" sz="4800" b="1" i="1"/>
          </a:p>
        </p:txBody>
      </p:sp>
      <p:pic>
        <p:nvPicPr>
          <p:cNvPr id="114691" name="Picture 3"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14692" name="Rectangle 4"/>
          <p:cNvSpPr>
            <a:spLocks noGrp="1" noChangeArrowheads="1"/>
          </p:cNvSpPr>
          <p:nvPr>
            <p:ph type="body" idx="1"/>
          </p:nvPr>
        </p:nvSpPr>
        <p:spPr>
          <a:xfrm>
            <a:off x="2209800" y="1066800"/>
            <a:ext cx="8153400" cy="2438400"/>
          </a:xfrm>
          <a:solidFill>
            <a:srgbClr val="F4ECC6"/>
          </a:solidFill>
          <a:ln w="28575">
            <a:solidFill>
              <a:srgbClr val="CC0066"/>
            </a:solidFill>
            <a:miter lim="800000"/>
            <a:headEnd/>
            <a:tailEnd/>
          </a:ln>
        </p:spPr>
        <p:txBody>
          <a:bodyPr/>
          <a:lstStyle/>
          <a:p>
            <a:r>
              <a:rPr lang="en-US" altLang="en-US">
                <a:solidFill>
                  <a:schemeClr val="tx1"/>
                </a:solidFill>
              </a:rPr>
              <a:t>The number of distinct combinations of </a:t>
            </a:r>
            <a:r>
              <a:rPr lang="en-US" altLang="en-US" b="1" i="1">
                <a:solidFill>
                  <a:srgbClr val="CC0066"/>
                </a:solidFill>
              </a:rPr>
              <a:t>n</a:t>
            </a:r>
            <a:r>
              <a:rPr lang="en-US" altLang="en-US" b="1">
                <a:solidFill>
                  <a:schemeClr val="tx1"/>
                </a:solidFill>
              </a:rPr>
              <a:t> </a:t>
            </a:r>
            <a:r>
              <a:rPr lang="en-US" altLang="en-US">
                <a:solidFill>
                  <a:schemeClr val="tx1"/>
                </a:solidFill>
              </a:rPr>
              <a:t>distinct objects that can be formed, taking them </a:t>
            </a:r>
            <a:r>
              <a:rPr lang="en-US" altLang="en-US" b="1" i="1">
                <a:solidFill>
                  <a:srgbClr val="CC0066"/>
                </a:solidFill>
              </a:rPr>
              <a:t>r</a:t>
            </a:r>
            <a:r>
              <a:rPr lang="en-US" altLang="en-US">
                <a:solidFill>
                  <a:schemeClr val="tx1"/>
                </a:solidFill>
              </a:rPr>
              <a:t> at a time is</a:t>
            </a:r>
          </a:p>
        </p:txBody>
      </p:sp>
      <p:sp>
        <p:nvSpPr>
          <p:cNvPr id="114693" name="Text Box 5"/>
          <p:cNvSpPr txBox="1">
            <a:spLocks noChangeArrowheads="1"/>
          </p:cNvSpPr>
          <p:nvPr/>
        </p:nvSpPr>
        <p:spPr bwMode="auto">
          <a:xfrm>
            <a:off x="2133600" y="35814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333333"/>
                </a:solidFill>
                <a:effectLst>
                  <a:outerShdw blurRad="38100" dist="38100" dir="2700000" algn="tl">
                    <a:srgbClr val="C0C0C0"/>
                  </a:outerShdw>
                </a:effectLst>
              </a:rPr>
              <a:t>Example: </a:t>
            </a:r>
            <a:r>
              <a:rPr lang="en-US" altLang="en-US" sz="2800"/>
              <a:t>Three members of a 5-person committee must be chosen to form a subcommittee. How many different subcommittees could be formed?</a:t>
            </a:r>
            <a:endParaRPr lang="en-US" altLang="en-US" sz="2800" b="1">
              <a:effectLst>
                <a:outerShdw blurRad="38100" dist="38100" dir="2700000" algn="tl">
                  <a:srgbClr val="C0C0C0"/>
                </a:outerShdw>
              </a:effectLst>
            </a:endParaRPr>
          </a:p>
        </p:txBody>
      </p:sp>
      <p:graphicFrame>
        <p:nvGraphicFramePr>
          <p:cNvPr id="114694" name="Object 6"/>
          <p:cNvGraphicFramePr>
            <a:graphicFrameLocks noChangeAspect="1"/>
          </p:cNvGraphicFramePr>
          <p:nvPr/>
        </p:nvGraphicFramePr>
        <p:xfrm>
          <a:off x="7315201" y="2286001"/>
          <a:ext cx="2411413" cy="1089025"/>
        </p:xfrm>
        <a:graphic>
          <a:graphicData uri="http://schemas.openxmlformats.org/presentationml/2006/ole">
            <mc:AlternateContent xmlns:mc="http://schemas.openxmlformats.org/markup-compatibility/2006">
              <mc:Choice xmlns:v="urn:schemas-microsoft-com:vml" Requires="v">
                <p:oleObj spid="_x0000_s18438" name="Equation" r:id="rId4" imgW="927000" imgH="419040" progId="Equation.3">
                  <p:embed/>
                </p:oleObj>
              </mc:Choice>
              <mc:Fallback>
                <p:oleObj name="Equation" r:id="rId4" imgW="92700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1" y="2286001"/>
                        <a:ext cx="2411413"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5" name="Object 7"/>
          <p:cNvGraphicFramePr>
            <a:graphicFrameLocks noChangeAspect="1"/>
          </p:cNvGraphicFramePr>
          <p:nvPr/>
        </p:nvGraphicFramePr>
        <p:xfrm>
          <a:off x="3886200" y="5029201"/>
          <a:ext cx="6477000" cy="1101725"/>
        </p:xfrm>
        <a:graphic>
          <a:graphicData uri="http://schemas.openxmlformats.org/presentationml/2006/ole">
            <mc:AlternateContent xmlns:mc="http://schemas.openxmlformats.org/markup-compatibility/2006">
              <mc:Choice xmlns:v="urn:schemas-microsoft-com:vml" Requires="v">
                <p:oleObj spid="_x0000_s18439" name="Equation" r:id="rId6" imgW="2463480" imgH="419040" progId="Equation.3">
                  <p:embed/>
                </p:oleObj>
              </mc:Choice>
              <mc:Fallback>
                <p:oleObj name="Equation" r:id="rId6" imgW="246348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5029201"/>
                        <a:ext cx="6477000" cy="1101725"/>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grpSp>
        <p:nvGrpSpPr>
          <p:cNvPr id="114703" name="Group 15"/>
          <p:cNvGrpSpPr>
            <a:grpSpLocks/>
          </p:cNvGrpSpPr>
          <p:nvPr/>
        </p:nvGrpSpPr>
        <p:grpSpPr bwMode="auto">
          <a:xfrm>
            <a:off x="1905000" y="5106990"/>
            <a:ext cx="1981200" cy="1074738"/>
            <a:chOff x="240" y="3217"/>
            <a:chExt cx="1248" cy="677"/>
          </a:xfrm>
        </p:grpSpPr>
        <p:sp>
          <p:nvSpPr>
            <p:cNvPr id="114700" name="Text Box 12"/>
            <p:cNvSpPr txBox="1">
              <a:spLocks noChangeArrowheads="1"/>
            </p:cNvSpPr>
            <p:nvPr/>
          </p:nvSpPr>
          <p:spPr bwMode="auto">
            <a:xfrm>
              <a:off x="240" y="3312"/>
              <a:ext cx="1248" cy="582"/>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r>
                <a:rPr lang="en-US" altLang="en-US">
                  <a:solidFill>
                    <a:srgbClr val="F4ECC6"/>
                  </a:solidFill>
                </a:rPr>
                <a:t>The order of </a:t>
              </a:r>
            </a:p>
            <a:p>
              <a:r>
                <a:rPr lang="en-US" altLang="en-US">
                  <a:solidFill>
                    <a:srgbClr val="F4ECC6"/>
                  </a:solidFill>
                </a:rPr>
                <a:t>the choice is </a:t>
              </a:r>
            </a:p>
            <a:p>
              <a:r>
                <a:rPr lang="en-US" altLang="en-US">
                  <a:solidFill>
                    <a:srgbClr val="F4ECC6"/>
                  </a:solidFill>
                </a:rPr>
                <a:t>not important!</a:t>
              </a:r>
            </a:p>
          </p:txBody>
        </p:sp>
        <p:cxnSp>
          <p:nvCxnSpPr>
            <p:cNvPr id="114702" name="AutoShape 14"/>
            <p:cNvCxnSpPr>
              <a:cxnSpLocks noChangeShapeType="1"/>
              <a:stCxn id="114700" idx="0"/>
            </p:cNvCxnSpPr>
            <p:nvPr/>
          </p:nvCxnSpPr>
          <p:spPr bwMode="auto">
            <a:xfrm rot="5400000" flipH="1" flipV="1">
              <a:off x="1056" y="3025"/>
              <a:ext cx="95" cy="480"/>
            </a:xfrm>
            <a:prstGeom prst="bentConnector2">
              <a:avLst/>
            </a:prstGeom>
            <a:noFill/>
            <a:ln w="28575">
              <a:solidFill>
                <a:srgbClr val="CC00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114704" name="Picture 16" descr="sto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0"/>
            <a:ext cx="838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005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4693"/>
                                        </p:tgtEl>
                                        <p:attrNameLst>
                                          <p:attrName>style.visibility</p:attrName>
                                        </p:attrNameLst>
                                      </p:cBhvr>
                                      <p:to>
                                        <p:strVal val="visible"/>
                                      </p:to>
                                    </p:set>
                                    <p:animEffect transition="in" filter="wipe(up)">
                                      <p:cBhvr>
                                        <p:cTn id="7" dur="500"/>
                                        <p:tgtEl>
                                          <p:spTgt spid="1146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4703"/>
                                        </p:tgtEl>
                                        <p:attrNameLst>
                                          <p:attrName>style.visibility</p:attrName>
                                        </p:attrNameLst>
                                      </p:cBhvr>
                                      <p:to>
                                        <p:strVal val="visible"/>
                                      </p:to>
                                    </p:set>
                                    <p:animEffect transition="in" filter="wipe(left)">
                                      <p:cBhvr>
                                        <p:cTn id="12" dur="500"/>
                                        <p:tgtEl>
                                          <p:spTgt spid="1147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4695"/>
                                        </p:tgtEl>
                                        <p:attrNameLst>
                                          <p:attrName>style.visibility</p:attrName>
                                        </p:attrNameLst>
                                      </p:cBhvr>
                                      <p:to>
                                        <p:strVal val="visible"/>
                                      </p:to>
                                    </p:set>
                                    <p:animEffect transition="in" filter="dissolve">
                                      <p:cBhvr>
                                        <p:cTn id="17" dur="500"/>
                                        <p:tgtEl>
                                          <p:spTgt spid="114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447800" y="-76200"/>
            <a:ext cx="8382000" cy="1143000"/>
          </a:xfrm>
        </p:spPr>
        <p:txBody>
          <a:bodyPr/>
          <a:lstStyle/>
          <a:p>
            <a:r>
              <a:rPr lang="en-US" altLang="en-US" sz="4800" b="1"/>
              <a:t>Example</a:t>
            </a:r>
          </a:p>
        </p:txBody>
      </p:sp>
      <p:pic>
        <p:nvPicPr>
          <p:cNvPr id="116739" name="Picture 3"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16740" name="Rectangle 4"/>
          <p:cNvSpPr>
            <a:spLocks noGrp="1" noChangeArrowheads="1"/>
          </p:cNvSpPr>
          <p:nvPr>
            <p:ph type="body" idx="1"/>
          </p:nvPr>
        </p:nvSpPr>
        <p:spPr>
          <a:xfrm>
            <a:off x="2057400" y="1143000"/>
            <a:ext cx="8077200" cy="1600200"/>
          </a:xfrm>
          <a:noFill/>
          <a:ln/>
        </p:spPr>
        <p:txBody>
          <a:bodyPr>
            <a:normAutofit fontScale="92500" lnSpcReduction="10000"/>
          </a:bodyPr>
          <a:lstStyle/>
          <a:p>
            <a:pPr>
              <a:lnSpc>
                <a:spcPct val="90000"/>
              </a:lnSpc>
              <a:spcBef>
                <a:spcPct val="0"/>
              </a:spcBef>
            </a:pPr>
            <a:r>
              <a:rPr lang="en-US" altLang="en-US"/>
              <a:t>A box contains six M&amp;Ms</a:t>
            </a:r>
            <a:r>
              <a:rPr lang="en-US" altLang="en-US" baseline="30000"/>
              <a:t>®</a:t>
            </a:r>
            <a:r>
              <a:rPr lang="en-US" altLang="en-US"/>
              <a:t>, four red </a:t>
            </a:r>
          </a:p>
          <a:p>
            <a:pPr>
              <a:lnSpc>
                <a:spcPct val="90000"/>
              </a:lnSpc>
              <a:spcBef>
                <a:spcPct val="0"/>
              </a:spcBef>
              <a:buFontTx/>
              <a:buNone/>
            </a:pPr>
            <a:r>
              <a:rPr lang="en-US" altLang="en-US"/>
              <a:t>   and two green. A child selects two M&amp;Ms at random. What is the probability that exactly one is red?</a:t>
            </a:r>
          </a:p>
        </p:txBody>
      </p:sp>
      <p:sp>
        <p:nvSpPr>
          <p:cNvPr id="116787" name="Text Box 51"/>
          <p:cNvSpPr txBox="1">
            <a:spLocks noChangeArrowheads="1"/>
          </p:cNvSpPr>
          <p:nvPr/>
        </p:nvSpPr>
        <p:spPr bwMode="auto">
          <a:xfrm>
            <a:off x="2362200" y="3048000"/>
            <a:ext cx="1981200" cy="923330"/>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r>
              <a:rPr lang="en-US" altLang="en-US">
                <a:solidFill>
                  <a:srgbClr val="F4ECC6"/>
                </a:solidFill>
              </a:rPr>
              <a:t>The order of </a:t>
            </a:r>
          </a:p>
          <a:p>
            <a:r>
              <a:rPr lang="en-US" altLang="en-US">
                <a:solidFill>
                  <a:srgbClr val="F4ECC6"/>
                </a:solidFill>
              </a:rPr>
              <a:t>the choice is </a:t>
            </a:r>
          </a:p>
          <a:p>
            <a:r>
              <a:rPr lang="en-US" altLang="en-US">
                <a:solidFill>
                  <a:srgbClr val="F4ECC6"/>
                </a:solidFill>
              </a:rPr>
              <a:t>not important!</a:t>
            </a:r>
          </a:p>
        </p:txBody>
      </p:sp>
      <p:grpSp>
        <p:nvGrpSpPr>
          <p:cNvPr id="116795" name="Group 59"/>
          <p:cNvGrpSpPr>
            <a:grpSpLocks/>
          </p:cNvGrpSpPr>
          <p:nvPr/>
        </p:nvGrpSpPr>
        <p:grpSpPr bwMode="auto">
          <a:xfrm>
            <a:off x="8991600" y="381000"/>
            <a:ext cx="1295400" cy="1295400"/>
            <a:chOff x="384" y="2208"/>
            <a:chExt cx="864" cy="912"/>
          </a:xfrm>
        </p:grpSpPr>
        <p:grpSp>
          <p:nvGrpSpPr>
            <p:cNvPr id="116748" name="Group 12"/>
            <p:cNvGrpSpPr>
              <a:grpSpLocks noChangeAspect="1"/>
            </p:cNvGrpSpPr>
            <p:nvPr/>
          </p:nvGrpSpPr>
          <p:grpSpPr bwMode="auto">
            <a:xfrm>
              <a:off x="624" y="2544"/>
              <a:ext cx="230" cy="280"/>
              <a:chOff x="4944" y="192"/>
              <a:chExt cx="184" cy="224"/>
            </a:xfrm>
          </p:grpSpPr>
          <p:sp>
            <p:nvSpPr>
              <p:cNvPr id="116749" name="Oval 13"/>
              <p:cNvSpPr>
                <a:spLocks noChangeAspect="1" noChangeArrowheads="1"/>
              </p:cNvSpPr>
              <p:nvPr/>
            </p:nvSpPr>
            <p:spPr bwMode="auto">
              <a:xfrm>
                <a:off x="4944" y="240"/>
                <a:ext cx="176" cy="176"/>
              </a:xfrm>
              <a:prstGeom prst="ellipse">
                <a:avLst/>
              </a:prstGeom>
              <a:solidFill>
                <a:srgbClr val="008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16750" name="Text Box 14"/>
              <p:cNvSpPr txBox="1">
                <a:spLocks noChangeAspect="1" noChangeArrowheads="1"/>
              </p:cNvSpPr>
              <p:nvPr/>
            </p:nvSpPr>
            <p:spPr bwMode="auto">
              <a:xfrm>
                <a:off x="4944" y="192"/>
                <a:ext cx="184"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m</a:t>
                </a:r>
              </a:p>
            </p:txBody>
          </p:sp>
        </p:grpSp>
        <p:grpSp>
          <p:nvGrpSpPr>
            <p:cNvPr id="116751" name="Group 15"/>
            <p:cNvGrpSpPr>
              <a:grpSpLocks noChangeAspect="1"/>
            </p:cNvGrpSpPr>
            <p:nvPr/>
          </p:nvGrpSpPr>
          <p:grpSpPr bwMode="auto">
            <a:xfrm>
              <a:off x="624" y="2208"/>
              <a:ext cx="239" cy="287"/>
              <a:chOff x="1776" y="144"/>
              <a:chExt cx="192" cy="230"/>
            </a:xfrm>
          </p:grpSpPr>
          <p:sp>
            <p:nvSpPr>
              <p:cNvPr id="116752" name="Oval 16"/>
              <p:cNvSpPr>
                <a:spLocks noChangeAspect="1" noChangeArrowheads="1"/>
              </p:cNvSpPr>
              <p:nvPr/>
            </p:nvSpPr>
            <p:spPr bwMode="auto">
              <a:xfrm>
                <a:off x="1776" y="192"/>
                <a:ext cx="182" cy="182"/>
              </a:xfrm>
              <a:prstGeom prst="ellipse">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16753" name="Text Box 17"/>
              <p:cNvSpPr txBox="1">
                <a:spLocks noChangeAspect="1" noChangeArrowheads="1"/>
              </p:cNvSpPr>
              <p:nvPr/>
            </p:nvSpPr>
            <p:spPr bwMode="auto">
              <a:xfrm>
                <a:off x="1778" y="144"/>
                <a:ext cx="190"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m</a:t>
                </a:r>
              </a:p>
            </p:txBody>
          </p:sp>
        </p:grpSp>
        <p:grpSp>
          <p:nvGrpSpPr>
            <p:cNvPr id="116757" name="Group 21"/>
            <p:cNvGrpSpPr>
              <a:grpSpLocks noChangeAspect="1"/>
            </p:cNvGrpSpPr>
            <p:nvPr/>
          </p:nvGrpSpPr>
          <p:grpSpPr bwMode="auto">
            <a:xfrm>
              <a:off x="960" y="2496"/>
              <a:ext cx="239" cy="287"/>
              <a:chOff x="1776" y="144"/>
              <a:chExt cx="192" cy="230"/>
            </a:xfrm>
          </p:grpSpPr>
          <p:sp>
            <p:nvSpPr>
              <p:cNvPr id="116758" name="Oval 22"/>
              <p:cNvSpPr>
                <a:spLocks noChangeAspect="1" noChangeArrowheads="1"/>
              </p:cNvSpPr>
              <p:nvPr/>
            </p:nvSpPr>
            <p:spPr bwMode="auto">
              <a:xfrm>
                <a:off x="1776" y="192"/>
                <a:ext cx="182" cy="182"/>
              </a:xfrm>
              <a:prstGeom prst="ellipse">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16759" name="Text Box 23"/>
              <p:cNvSpPr txBox="1">
                <a:spLocks noChangeAspect="1" noChangeArrowheads="1"/>
              </p:cNvSpPr>
              <p:nvPr/>
            </p:nvSpPr>
            <p:spPr bwMode="auto">
              <a:xfrm>
                <a:off x="1778" y="144"/>
                <a:ext cx="190"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m</a:t>
                </a:r>
              </a:p>
            </p:txBody>
          </p:sp>
        </p:grpSp>
        <p:grpSp>
          <p:nvGrpSpPr>
            <p:cNvPr id="116769" name="Group 33"/>
            <p:cNvGrpSpPr>
              <a:grpSpLocks noChangeAspect="1"/>
            </p:cNvGrpSpPr>
            <p:nvPr/>
          </p:nvGrpSpPr>
          <p:grpSpPr bwMode="auto">
            <a:xfrm>
              <a:off x="816" y="2496"/>
              <a:ext cx="230" cy="280"/>
              <a:chOff x="4944" y="192"/>
              <a:chExt cx="184" cy="224"/>
            </a:xfrm>
          </p:grpSpPr>
          <p:sp>
            <p:nvSpPr>
              <p:cNvPr id="116770" name="Oval 34"/>
              <p:cNvSpPr>
                <a:spLocks noChangeAspect="1" noChangeArrowheads="1"/>
              </p:cNvSpPr>
              <p:nvPr/>
            </p:nvSpPr>
            <p:spPr bwMode="auto">
              <a:xfrm>
                <a:off x="4944" y="240"/>
                <a:ext cx="176" cy="176"/>
              </a:xfrm>
              <a:prstGeom prst="ellipse">
                <a:avLst/>
              </a:prstGeom>
              <a:solidFill>
                <a:srgbClr val="008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16771" name="Text Box 35"/>
              <p:cNvSpPr txBox="1">
                <a:spLocks noChangeAspect="1" noChangeArrowheads="1"/>
              </p:cNvSpPr>
              <p:nvPr/>
            </p:nvSpPr>
            <p:spPr bwMode="auto">
              <a:xfrm>
                <a:off x="4944" y="192"/>
                <a:ext cx="184"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m</a:t>
                </a:r>
              </a:p>
            </p:txBody>
          </p:sp>
        </p:grpSp>
        <p:grpSp>
          <p:nvGrpSpPr>
            <p:cNvPr id="116772" name="Group 36"/>
            <p:cNvGrpSpPr>
              <a:grpSpLocks noChangeAspect="1"/>
            </p:cNvGrpSpPr>
            <p:nvPr/>
          </p:nvGrpSpPr>
          <p:grpSpPr bwMode="auto">
            <a:xfrm>
              <a:off x="768" y="2304"/>
              <a:ext cx="239" cy="287"/>
              <a:chOff x="1776" y="144"/>
              <a:chExt cx="192" cy="230"/>
            </a:xfrm>
          </p:grpSpPr>
          <p:sp>
            <p:nvSpPr>
              <p:cNvPr id="116773" name="Oval 37"/>
              <p:cNvSpPr>
                <a:spLocks noChangeAspect="1" noChangeArrowheads="1"/>
              </p:cNvSpPr>
              <p:nvPr/>
            </p:nvSpPr>
            <p:spPr bwMode="auto">
              <a:xfrm>
                <a:off x="1776" y="192"/>
                <a:ext cx="182" cy="182"/>
              </a:xfrm>
              <a:prstGeom prst="ellipse">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16774" name="Text Box 38"/>
              <p:cNvSpPr txBox="1">
                <a:spLocks noChangeAspect="1" noChangeArrowheads="1"/>
              </p:cNvSpPr>
              <p:nvPr/>
            </p:nvSpPr>
            <p:spPr bwMode="auto">
              <a:xfrm>
                <a:off x="1778" y="144"/>
                <a:ext cx="190"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m</a:t>
                </a:r>
              </a:p>
            </p:txBody>
          </p:sp>
        </p:grpSp>
        <p:sp>
          <p:nvSpPr>
            <p:cNvPr id="116784" name="Rectangle 48"/>
            <p:cNvSpPr>
              <a:spLocks noChangeArrowheads="1"/>
            </p:cNvSpPr>
            <p:nvPr/>
          </p:nvSpPr>
          <p:spPr bwMode="auto">
            <a:xfrm>
              <a:off x="384" y="2208"/>
              <a:ext cx="864" cy="912"/>
            </a:xfrm>
            <a:prstGeom prst="rect">
              <a:avLst/>
            </a:prstGeom>
            <a:noFill/>
            <a:ln w="9525">
              <a:solidFill>
                <a:schemeClr val="tx1"/>
              </a:solidFill>
              <a:miter lim="800000"/>
              <a:headEnd/>
              <a:tailEnd/>
            </a:ln>
            <a:effectLst/>
            <a:scene3d>
              <a:camera prst="legacyObliqueTopRight"/>
              <a:lightRig rig="legacyFlat3" dir="b"/>
            </a:scene3d>
            <a:sp3d extrusionH="887400" prstMaterial="legacyMatte">
              <a:bevelT w="13500" h="13500" prst="angle"/>
              <a:bevelB w="13500" h="13500" prst="angle"/>
              <a:extrusionClr>
                <a:srgbClr val="C0C0C0"/>
              </a:extrusionClr>
              <a:contourClr>
                <a:schemeClr val="tx1"/>
              </a:contour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p>
              <a:endParaRPr lang="en-US"/>
            </a:p>
          </p:txBody>
        </p:sp>
        <p:grpSp>
          <p:nvGrpSpPr>
            <p:cNvPr id="116790" name="Group 54"/>
            <p:cNvGrpSpPr>
              <a:grpSpLocks noChangeAspect="1"/>
            </p:cNvGrpSpPr>
            <p:nvPr/>
          </p:nvGrpSpPr>
          <p:grpSpPr bwMode="auto">
            <a:xfrm>
              <a:off x="960" y="2304"/>
              <a:ext cx="239" cy="287"/>
              <a:chOff x="1776" y="144"/>
              <a:chExt cx="192" cy="230"/>
            </a:xfrm>
          </p:grpSpPr>
          <p:sp>
            <p:nvSpPr>
              <p:cNvPr id="116791" name="Oval 55"/>
              <p:cNvSpPr>
                <a:spLocks noChangeAspect="1" noChangeArrowheads="1"/>
              </p:cNvSpPr>
              <p:nvPr/>
            </p:nvSpPr>
            <p:spPr bwMode="auto">
              <a:xfrm>
                <a:off x="1776" y="192"/>
                <a:ext cx="182" cy="182"/>
              </a:xfrm>
              <a:prstGeom prst="ellipse">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16792" name="Text Box 56"/>
              <p:cNvSpPr txBox="1">
                <a:spLocks noChangeAspect="1" noChangeArrowheads="1"/>
              </p:cNvSpPr>
              <p:nvPr/>
            </p:nvSpPr>
            <p:spPr bwMode="auto">
              <a:xfrm>
                <a:off x="1778" y="144"/>
                <a:ext cx="190"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m</a:t>
                </a:r>
              </a:p>
            </p:txBody>
          </p:sp>
        </p:grpSp>
      </p:grpSp>
      <p:grpSp>
        <p:nvGrpSpPr>
          <p:cNvPr id="116799" name="Group 63"/>
          <p:cNvGrpSpPr>
            <a:grpSpLocks/>
          </p:cNvGrpSpPr>
          <p:nvPr/>
        </p:nvGrpSpPr>
        <p:grpSpPr bwMode="auto">
          <a:xfrm>
            <a:off x="4343401" y="2819401"/>
            <a:ext cx="3597275" cy="1368425"/>
            <a:chOff x="1776" y="1776"/>
            <a:chExt cx="2266" cy="862"/>
          </a:xfrm>
        </p:grpSpPr>
        <p:graphicFrame>
          <p:nvGraphicFramePr>
            <p:cNvPr id="116789" name="Object 53"/>
            <p:cNvGraphicFramePr>
              <a:graphicFrameLocks noChangeAspect="1"/>
            </p:cNvGraphicFramePr>
            <p:nvPr/>
          </p:nvGraphicFramePr>
          <p:xfrm>
            <a:off x="1920" y="1776"/>
            <a:ext cx="2122" cy="862"/>
          </p:xfrm>
          <a:graphic>
            <a:graphicData uri="http://schemas.openxmlformats.org/presentationml/2006/ole">
              <mc:AlternateContent xmlns:mc="http://schemas.openxmlformats.org/markup-compatibility/2006">
                <mc:Choice xmlns:v="urn:schemas-microsoft-com:vml" Requires="v">
                  <p:oleObj spid="_x0000_s19464" name="Equation" r:id="rId4" imgW="1625400" imgH="660240" progId="Equation.3">
                    <p:embed/>
                  </p:oleObj>
                </mc:Choice>
                <mc:Fallback>
                  <p:oleObj name="Equation" r:id="rId4" imgW="1625400" imgH="660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 y="1776"/>
                          <a:ext cx="2122" cy="862"/>
                        </a:xfrm>
                        <a:prstGeom prst="rect">
                          <a:avLst/>
                        </a:prstGeom>
                        <a:solidFill>
                          <a:srgbClr val="F4ECC6"/>
                        </a:solidFill>
                        <a:ln w="28575">
                          <a:solidFill>
                            <a:srgbClr val="CC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98" name="Line 62"/>
            <p:cNvSpPr>
              <a:spLocks noChangeShapeType="1"/>
            </p:cNvSpPr>
            <p:nvPr/>
          </p:nvSpPr>
          <p:spPr bwMode="auto">
            <a:xfrm>
              <a:off x="1776" y="2256"/>
              <a:ext cx="288" cy="0"/>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6804" name="Group 68"/>
          <p:cNvGrpSpPr>
            <a:grpSpLocks/>
          </p:cNvGrpSpPr>
          <p:nvPr/>
        </p:nvGrpSpPr>
        <p:grpSpPr bwMode="auto">
          <a:xfrm>
            <a:off x="8001000" y="2667001"/>
            <a:ext cx="2306638" cy="1762125"/>
            <a:chOff x="4080" y="1680"/>
            <a:chExt cx="1453" cy="1110"/>
          </a:xfrm>
        </p:grpSpPr>
        <p:graphicFrame>
          <p:nvGraphicFramePr>
            <p:cNvPr id="116793" name="Object 57"/>
            <p:cNvGraphicFramePr>
              <a:graphicFrameLocks noChangeAspect="1"/>
            </p:cNvGraphicFramePr>
            <p:nvPr/>
          </p:nvGraphicFramePr>
          <p:xfrm>
            <a:off x="4224" y="1680"/>
            <a:ext cx="1309" cy="1110"/>
          </p:xfrm>
          <a:graphic>
            <a:graphicData uri="http://schemas.openxmlformats.org/presentationml/2006/ole">
              <mc:AlternateContent xmlns:mc="http://schemas.openxmlformats.org/markup-compatibility/2006">
                <mc:Choice xmlns:v="urn:schemas-microsoft-com:vml" Requires="v">
                  <p:oleObj spid="_x0000_s19465" name="Equation" r:id="rId6" imgW="1002960" imgH="850680" progId="Equation.3">
                    <p:embed/>
                  </p:oleObj>
                </mc:Choice>
                <mc:Fallback>
                  <p:oleObj name="Equation" r:id="rId6" imgW="1002960" imgH="8506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4" y="1680"/>
                          <a:ext cx="1309" cy="1110"/>
                        </a:xfrm>
                        <a:prstGeom prst="rect">
                          <a:avLst/>
                        </a:prstGeom>
                        <a:solidFill>
                          <a:srgbClr val="F4ECC6"/>
                        </a:solidFill>
                        <a:ln w="28575">
                          <a:solidFill>
                            <a:srgbClr val="CC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800" name="Line 64"/>
            <p:cNvSpPr>
              <a:spLocks noChangeShapeType="1"/>
            </p:cNvSpPr>
            <p:nvPr/>
          </p:nvSpPr>
          <p:spPr bwMode="auto">
            <a:xfrm>
              <a:off x="4080" y="2208"/>
              <a:ext cx="288" cy="0"/>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6805" name="Group 69"/>
          <p:cNvGrpSpPr>
            <a:grpSpLocks/>
          </p:cNvGrpSpPr>
          <p:nvPr/>
        </p:nvGrpSpPr>
        <p:grpSpPr bwMode="auto">
          <a:xfrm>
            <a:off x="2133600" y="4495800"/>
            <a:ext cx="2382838" cy="1709738"/>
            <a:chOff x="384" y="2832"/>
            <a:chExt cx="1501" cy="1077"/>
          </a:xfrm>
        </p:grpSpPr>
        <p:graphicFrame>
          <p:nvGraphicFramePr>
            <p:cNvPr id="116794" name="Object 58"/>
            <p:cNvGraphicFramePr>
              <a:graphicFrameLocks noChangeAspect="1"/>
            </p:cNvGraphicFramePr>
            <p:nvPr/>
          </p:nvGraphicFramePr>
          <p:xfrm>
            <a:off x="576" y="2832"/>
            <a:ext cx="1309" cy="1077"/>
          </p:xfrm>
          <a:graphic>
            <a:graphicData uri="http://schemas.openxmlformats.org/presentationml/2006/ole">
              <mc:AlternateContent xmlns:mc="http://schemas.openxmlformats.org/markup-compatibility/2006">
                <mc:Choice xmlns:v="urn:schemas-microsoft-com:vml" Requires="v">
                  <p:oleObj spid="_x0000_s19466" name="Equation" r:id="rId8" imgW="1002960" imgH="825480" progId="Equation.3">
                    <p:embed/>
                  </p:oleObj>
                </mc:Choice>
                <mc:Fallback>
                  <p:oleObj name="Equation" r:id="rId8" imgW="1002960" imgH="825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6" y="2832"/>
                          <a:ext cx="1309" cy="1077"/>
                        </a:xfrm>
                        <a:prstGeom prst="rect">
                          <a:avLst/>
                        </a:prstGeom>
                        <a:solidFill>
                          <a:srgbClr val="F4ECC6"/>
                        </a:solidFill>
                        <a:ln w="28575">
                          <a:solidFill>
                            <a:srgbClr val="CC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801" name="Line 65"/>
            <p:cNvSpPr>
              <a:spLocks noChangeShapeType="1"/>
            </p:cNvSpPr>
            <p:nvPr/>
          </p:nvSpPr>
          <p:spPr bwMode="auto">
            <a:xfrm>
              <a:off x="384" y="3312"/>
              <a:ext cx="288" cy="0"/>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6806" name="Group 70"/>
          <p:cNvGrpSpPr>
            <a:grpSpLocks/>
          </p:cNvGrpSpPr>
          <p:nvPr/>
        </p:nvGrpSpPr>
        <p:grpSpPr bwMode="auto">
          <a:xfrm>
            <a:off x="4495800" y="4648205"/>
            <a:ext cx="3200400" cy="646113"/>
            <a:chOff x="1872" y="2928"/>
            <a:chExt cx="2016" cy="407"/>
          </a:xfrm>
        </p:grpSpPr>
        <p:sp>
          <p:nvSpPr>
            <p:cNvPr id="116796" name="Text Box 60"/>
            <p:cNvSpPr txBox="1">
              <a:spLocks noChangeArrowheads="1"/>
            </p:cNvSpPr>
            <p:nvPr/>
          </p:nvSpPr>
          <p:spPr bwMode="auto">
            <a:xfrm>
              <a:off x="2112" y="2928"/>
              <a:ext cx="1776" cy="407"/>
            </a:xfrm>
            <a:prstGeom prst="rect">
              <a:avLst/>
            </a:prstGeom>
            <a:solidFill>
              <a:srgbClr val="F4ECC6"/>
            </a:solidFill>
            <a:ln w="28575">
              <a:solidFill>
                <a:srgbClr val="CC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 </a:t>
              </a:r>
              <a:r>
                <a:rPr lang="en-US" altLang="en-US">
                  <a:sym typeface="Symbol" panose="05050102010706020507" pitchFamily="18" charset="2"/>
                </a:rPr>
                <a:t> 2 =8 ways to choose 1 red and 1 green M&amp;M.</a:t>
              </a:r>
              <a:endParaRPr lang="en-US" altLang="en-US"/>
            </a:p>
          </p:txBody>
        </p:sp>
        <p:sp>
          <p:nvSpPr>
            <p:cNvPr id="116802" name="Line 66"/>
            <p:cNvSpPr>
              <a:spLocks noChangeShapeType="1"/>
            </p:cNvSpPr>
            <p:nvPr/>
          </p:nvSpPr>
          <p:spPr bwMode="auto">
            <a:xfrm>
              <a:off x="1872" y="3312"/>
              <a:ext cx="288" cy="0"/>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6807" name="Group 71"/>
          <p:cNvGrpSpPr>
            <a:grpSpLocks/>
          </p:cNvGrpSpPr>
          <p:nvPr/>
        </p:nvGrpSpPr>
        <p:grpSpPr bwMode="auto">
          <a:xfrm>
            <a:off x="7848600" y="4876805"/>
            <a:ext cx="2286000" cy="646113"/>
            <a:chOff x="3984" y="3072"/>
            <a:chExt cx="1440" cy="407"/>
          </a:xfrm>
        </p:grpSpPr>
        <p:sp>
          <p:nvSpPr>
            <p:cNvPr id="116797" name="Text Box 61"/>
            <p:cNvSpPr txBox="1">
              <a:spLocks noChangeArrowheads="1"/>
            </p:cNvSpPr>
            <p:nvPr/>
          </p:nvSpPr>
          <p:spPr bwMode="auto">
            <a:xfrm>
              <a:off x="4176" y="3072"/>
              <a:ext cx="1248" cy="407"/>
            </a:xfrm>
            <a:prstGeom prst="rect">
              <a:avLst/>
            </a:prstGeom>
            <a:solidFill>
              <a:srgbClr val="F4ECC6"/>
            </a:solidFill>
            <a:ln w="28575">
              <a:solidFill>
                <a:srgbClr val="CC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P(exactly one red) = 8/15</a:t>
              </a:r>
            </a:p>
          </p:txBody>
        </p:sp>
        <p:sp>
          <p:nvSpPr>
            <p:cNvPr id="116803" name="Line 67"/>
            <p:cNvSpPr>
              <a:spLocks noChangeShapeType="1"/>
            </p:cNvSpPr>
            <p:nvPr/>
          </p:nvSpPr>
          <p:spPr bwMode="auto">
            <a:xfrm>
              <a:off x="3984" y="3312"/>
              <a:ext cx="288" cy="0"/>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16808" name="Picture 72" descr="sto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0"/>
            <a:ext cx="838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245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87"/>
                                        </p:tgtEl>
                                        <p:attrNameLst>
                                          <p:attrName>style.visibility</p:attrName>
                                        </p:attrNameLst>
                                      </p:cBhvr>
                                      <p:to>
                                        <p:strVal val="visible"/>
                                      </p:to>
                                    </p:set>
                                    <p:animEffect transition="in" filter="wipe(left)">
                                      <p:cBhvr>
                                        <p:cTn id="7" dur="500"/>
                                        <p:tgtEl>
                                          <p:spTgt spid="1167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6799"/>
                                        </p:tgtEl>
                                        <p:attrNameLst>
                                          <p:attrName>style.visibility</p:attrName>
                                        </p:attrNameLst>
                                      </p:cBhvr>
                                      <p:to>
                                        <p:strVal val="visible"/>
                                      </p:to>
                                    </p:set>
                                    <p:animEffect transition="in" filter="wipe(left)">
                                      <p:cBhvr>
                                        <p:cTn id="12" dur="500"/>
                                        <p:tgtEl>
                                          <p:spTgt spid="1167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6804"/>
                                        </p:tgtEl>
                                        <p:attrNameLst>
                                          <p:attrName>style.visibility</p:attrName>
                                        </p:attrNameLst>
                                      </p:cBhvr>
                                      <p:to>
                                        <p:strVal val="visible"/>
                                      </p:to>
                                    </p:set>
                                    <p:animEffect transition="in" filter="wipe(left)">
                                      <p:cBhvr>
                                        <p:cTn id="17" dur="500"/>
                                        <p:tgtEl>
                                          <p:spTgt spid="1168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6805"/>
                                        </p:tgtEl>
                                        <p:attrNameLst>
                                          <p:attrName>style.visibility</p:attrName>
                                        </p:attrNameLst>
                                      </p:cBhvr>
                                      <p:to>
                                        <p:strVal val="visible"/>
                                      </p:to>
                                    </p:set>
                                    <p:animEffect transition="in" filter="wipe(left)">
                                      <p:cBhvr>
                                        <p:cTn id="22" dur="500"/>
                                        <p:tgtEl>
                                          <p:spTgt spid="1168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6806"/>
                                        </p:tgtEl>
                                        <p:attrNameLst>
                                          <p:attrName>style.visibility</p:attrName>
                                        </p:attrNameLst>
                                      </p:cBhvr>
                                      <p:to>
                                        <p:strVal val="visible"/>
                                      </p:to>
                                    </p:set>
                                    <p:animEffect transition="in" filter="wipe(left)">
                                      <p:cBhvr>
                                        <p:cTn id="27" dur="500"/>
                                        <p:tgtEl>
                                          <p:spTgt spid="1168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6807"/>
                                        </p:tgtEl>
                                        <p:attrNameLst>
                                          <p:attrName>style.visibility</p:attrName>
                                        </p:attrNameLst>
                                      </p:cBhvr>
                                      <p:to>
                                        <p:strVal val="visible"/>
                                      </p:to>
                                    </p:set>
                                    <p:animEffect transition="in" filter="wipe(left)">
                                      <p:cBhvr>
                                        <p:cTn id="32" dur="500"/>
                                        <p:tgtEl>
                                          <p:spTgt spid="116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87"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2590800" y="0"/>
            <a:ext cx="7772400" cy="1143000"/>
          </a:xfrm>
        </p:spPr>
        <p:txBody>
          <a:bodyPr/>
          <a:lstStyle/>
          <a:p>
            <a:r>
              <a:rPr lang="en-US" altLang="en-US" b="1"/>
              <a:t>Example</a:t>
            </a:r>
          </a:p>
        </p:txBody>
      </p:sp>
      <p:sp>
        <p:nvSpPr>
          <p:cNvPr id="173060" name="Rectangle 4"/>
          <p:cNvSpPr>
            <a:spLocks noGrp="1" noChangeArrowheads="1"/>
          </p:cNvSpPr>
          <p:nvPr>
            <p:ph type="body" sz="half" idx="1"/>
          </p:nvPr>
        </p:nvSpPr>
        <p:spPr>
          <a:xfrm>
            <a:off x="1981200" y="1676400"/>
            <a:ext cx="8686800" cy="3429000"/>
          </a:xfrm>
          <a:noFill/>
          <a:ln/>
        </p:spPr>
        <p:txBody>
          <a:bodyPr/>
          <a:lstStyle/>
          <a:p>
            <a:pPr>
              <a:lnSpc>
                <a:spcPct val="90000"/>
              </a:lnSpc>
              <a:spcBef>
                <a:spcPct val="0"/>
              </a:spcBef>
              <a:buFontTx/>
              <a:buNone/>
            </a:pPr>
            <a:r>
              <a:rPr lang="en-US" altLang="en-US"/>
              <a:t>   A deck of cards consists of 52 cards, 13 "kinds" each of four suits (spades, hearts, diamonds, and clubs). The 13 kinds are Ace (A), 2, 3, 4, 5, 6, 7, 8, 9, 10, Jack (J), Queen (Q), King (K). In many poker games, each player is dealt five cards from a well shuffled deck.  </a:t>
            </a:r>
          </a:p>
        </p:txBody>
      </p:sp>
      <p:pic>
        <p:nvPicPr>
          <p:cNvPr id="173059" name="Picture 3"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pic>
        <p:nvPicPr>
          <p:cNvPr id="173099" name="Picture 43" descr="deck-of-card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0"/>
            <a:ext cx="1981200"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73101" name="Picture 45" descr="suitsgraphic2">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83726" y="0"/>
            <a:ext cx="1184275" cy="1676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3106" name="Object 50"/>
          <p:cNvGraphicFramePr>
            <a:graphicFrameLocks noGrp="1" noChangeAspect="1"/>
          </p:cNvGraphicFramePr>
          <p:nvPr>
            <p:ph sz="half" idx="2"/>
          </p:nvPr>
        </p:nvGraphicFramePr>
        <p:xfrm>
          <a:off x="2209800" y="4724401"/>
          <a:ext cx="8229600" cy="1450975"/>
        </p:xfrm>
        <a:graphic>
          <a:graphicData uri="http://schemas.openxmlformats.org/presentationml/2006/ole">
            <mc:AlternateContent xmlns:mc="http://schemas.openxmlformats.org/markup-compatibility/2006">
              <mc:Choice xmlns:v="urn:schemas-microsoft-com:vml" Requires="v">
                <p:oleObj spid="_x0000_s20484" name="Equation" r:id="rId8" imgW="3746160" imgH="660240" progId="Equation.3">
                  <p:embed/>
                </p:oleObj>
              </mc:Choice>
              <mc:Fallback>
                <p:oleObj name="Equation" r:id="rId8" imgW="3746160" imgH="6602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4724401"/>
                        <a:ext cx="8229600" cy="1450975"/>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spTree>
    <p:extLst>
      <p:ext uri="{BB962C8B-B14F-4D97-AF65-F5344CB8AC3E}">
        <p14:creationId xmlns:p14="http://schemas.microsoft.com/office/powerpoint/2010/main" val="2982864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3106"/>
                                        </p:tgtEl>
                                        <p:attrNameLst>
                                          <p:attrName>style.visibility</p:attrName>
                                        </p:attrNameLst>
                                      </p:cBhvr>
                                      <p:to>
                                        <p:strVal val="visible"/>
                                      </p:to>
                                    </p:set>
                                    <p:animEffect transition="in" filter="dissolve">
                                      <p:cBhvr>
                                        <p:cTn id="7" dur="500"/>
                                        <p:tgtEl>
                                          <p:spTgt spid="173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447800" y="-76200"/>
            <a:ext cx="8382000" cy="1143000"/>
          </a:xfrm>
        </p:spPr>
        <p:txBody>
          <a:bodyPr/>
          <a:lstStyle/>
          <a:p>
            <a:r>
              <a:rPr lang="en-US" altLang="en-US" sz="4800" b="1"/>
              <a:t>Example</a:t>
            </a:r>
          </a:p>
        </p:txBody>
      </p:sp>
      <p:pic>
        <p:nvPicPr>
          <p:cNvPr id="197635" name="Picture 3"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97636" name="Rectangle 4"/>
          <p:cNvSpPr>
            <a:spLocks noGrp="1" noChangeArrowheads="1"/>
          </p:cNvSpPr>
          <p:nvPr>
            <p:ph type="body" idx="1"/>
          </p:nvPr>
        </p:nvSpPr>
        <p:spPr>
          <a:xfrm>
            <a:off x="2057400" y="1143000"/>
            <a:ext cx="8077200" cy="1600200"/>
          </a:xfrm>
          <a:noFill/>
          <a:ln/>
        </p:spPr>
        <p:txBody>
          <a:bodyPr/>
          <a:lstStyle/>
          <a:p>
            <a:pPr>
              <a:spcBef>
                <a:spcPct val="0"/>
              </a:spcBef>
              <a:buFontTx/>
              <a:buNone/>
            </a:pPr>
            <a:r>
              <a:rPr lang="en-US" altLang="en-US"/>
              <a:t>   Four of a kind: 4 of the 5 cards are the same “kind”. What is the probability of  getting four of a kind in a five card hand?</a:t>
            </a:r>
          </a:p>
        </p:txBody>
      </p:sp>
      <p:sp>
        <p:nvSpPr>
          <p:cNvPr id="197674" name="Rectangle 42"/>
          <p:cNvSpPr>
            <a:spLocks noChangeArrowheads="1"/>
          </p:cNvSpPr>
          <p:nvPr/>
        </p:nvSpPr>
        <p:spPr bwMode="auto">
          <a:xfrm>
            <a:off x="6931025" y="5927725"/>
            <a:ext cx="5389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ym typeface="Symbol" panose="05050102010706020507" pitchFamily="18" charset="2"/>
              </a:rPr>
              <a:t>and</a:t>
            </a:r>
          </a:p>
        </p:txBody>
      </p:sp>
      <p:sp>
        <p:nvSpPr>
          <p:cNvPr id="197675" name="Rectangle 43"/>
          <p:cNvSpPr>
            <a:spLocks noChangeArrowheads="1"/>
          </p:cNvSpPr>
          <p:nvPr/>
        </p:nvSpPr>
        <p:spPr bwMode="auto">
          <a:xfrm>
            <a:off x="2133600" y="2895600"/>
            <a:ext cx="8153400" cy="3733800"/>
          </a:xfrm>
          <a:prstGeom prst="rect">
            <a:avLst/>
          </a:prstGeom>
          <a:solidFill>
            <a:srgbClr val="F4ECC6"/>
          </a:solidFill>
          <a:ln w="28575">
            <a:solidFill>
              <a:srgbClr val="CC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600">
                <a:solidFill>
                  <a:srgbClr val="339933"/>
                </a:solidFill>
                <a:latin typeface="Times New Roman" panose="02020603050405020304" pitchFamily="18" charset="0"/>
              </a:defRPr>
            </a:lvl1pPr>
            <a:lvl2pPr marL="742950" indent="-285750">
              <a:spcBef>
                <a:spcPct val="20000"/>
              </a:spcBef>
              <a:buChar char="–"/>
              <a:defRPr sz="3600">
                <a:solidFill>
                  <a:srgbClr val="339933"/>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fontAlgn="base">
              <a:spcBef>
                <a:spcPct val="20000"/>
              </a:spcBef>
              <a:spcAft>
                <a:spcPct val="0"/>
              </a:spcAft>
              <a:buChar char="»"/>
              <a:defRPr sz="2400">
                <a:solidFill>
                  <a:schemeClr val="tx1"/>
                </a:solidFill>
                <a:latin typeface="Times New Roman" panose="02020603050405020304" pitchFamily="18" charset="0"/>
              </a:defRPr>
            </a:lvl6pPr>
            <a:lvl7pPr marL="2971800" indent="-228600" fontAlgn="base">
              <a:spcBef>
                <a:spcPct val="20000"/>
              </a:spcBef>
              <a:spcAft>
                <a:spcPct val="0"/>
              </a:spcAft>
              <a:buChar char="»"/>
              <a:defRPr sz="2400">
                <a:solidFill>
                  <a:schemeClr val="tx1"/>
                </a:solidFill>
                <a:latin typeface="Times New Roman" panose="02020603050405020304" pitchFamily="18" charset="0"/>
              </a:defRPr>
            </a:lvl7pPr>
            <a:lvl8pPr marL="3429000" indent="-228600" fontAlgn="base">
              <a:spcBef>
                <a:spcPct val="20000"/>
              </a:spcBef>
              <a:spcAft>
                <a:spcPct val="0"/>
              </a:spcAft>
              <a:buChar char="»"/>
              <a:defRPr sz="2400">
                <a:solidFill>
                  <a:schemeClr val="tx1"/>
                </a:solidFill>
                <a:latin typeface="Times New Roman" panose="02020603050405020304" pitchFamily="18" charset="0"/>
              </a:defRPr>
            </a:lvl8pPr>
            <a:lvl9pPr marL="3886200" indent="-228600" fontAlgn="base">
              <a:spcBef>
                <a:spcPct val="20000"/>
              </a:spcBef>
              <a:spcAft>
                <a:spcPct val="0"/>
              </a:spcAft>
              <a:buChar char="»"/>
              <a:defRPr sz="2400">
                <a:solidFill>
                  <a:schemeClr val="tx1"/>
                </a:solidFill>
                <a:latin typeface="Times New Roman" panose="02020603050405020304" pitchFamily="18" charset="0"/>
              </a:defRPr>
            </a:lvl9pPr>
          </a:lstStyle>
          <a:p>
            <a:pPr>
              <a:lnSpc>
                <a:spcPct val="90000"/>
              </a:lnSpc>
              <a:buFontTx/>
              <a:buNone/>
            </a:pPr>
            <a:r>
              <a:rPr lang="en-US" altLang="en-US" sz="3200">
                <a:solidFill>
                  <a:srgbClr val="000000"/>
                </a:solidFill>
              </a:rPr>
              <a:t>   There are 13 possible choices for the kind of which to have four, and 52-4=48 choices for the fifth card. Once the kind has been specified, the four are completely determined: you need all four cards of that kind. Thus there are 13×48=624 ways to get four of a kind. </a:t>
            </a:r>
          </a:p>
          <a:p>
            <a:pPr>
              <a:lnSpc>
                <a:spcPct val="90000"/>
              </a:lnSpc>
              <a:buFontTx/>
              <a:buNone/>
            </a:pPr>
            <a:r>
              <a:rPr lang="en-US" altLang="en-US" sz="3200">
                <a:solidFill>
                  <a:srgbClr val="000000"/>
                </a:solidFill>
              </a:rPr>
              <a:t>   The probability=624/2598960=.000240096</a:t>
            </a:r>
          </a:p>
          <a:p>
            <a:pPr>
              <a:lnSpc>
                <a:spcPct val="90000"/>
              </a:lnSpc>
              <a:buFontTx/>
              <a:buNone/>
            </a:pPr>
            <a:r>
              <a:rPr lang="en-US" altLang="en-US" sz="3200" b="1" i="1">
                <a:solidFill>
                  <a:srgbClr val="000000"/>
                </a:solidFill>
              </a:rPr>
              <a:t> </a:t>
            </a:r>
          </a:p>
        </p:txBody>
      </p:sp>
      <p:pic>
        <p:nvPicPr>
          <p:cNvPr id="197677" name="Picture 45" descr="deck-of-cards">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0"/>
            <a:ext cx="16002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024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675">
                                            <p:txEl>
                                              <p:pRg st="0" end="0"/>
                                            </p:txEl>
                                          </p:spTgt>
                                        </p:tgtEl>
                                        <p:attrNameLst>
                                          <p:attrName>style.visibility</p:attrName>
                                        </p:attrNameLst>
                                      </p:cBhvr>
                                      <p:to>
                                        <p:strVal val="visible"/>
                                      </p:to>
                                    </p:set>
                                    <p:animEffect transition="in" filter="dissolve">
                                      <p:cBhvr>
                                        <p:cTn id="7" dur="500"/>
                                        <p:tgtEl>
                                          <p:spTgt spid="197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7675">
                                            <p:txEl>
                                              <p:pRg st="1" end="1"/>
                                            </p:txEl>
                                          </p:spTgt>
                                        </p:tgtEl>
                                        <p:attrNameLst>
                                          <p:attrName>style.visibility</p:attrName>
                                        </p:attrNameLst>
                                      </p:cBhvr>
                                      <p:to>
                                        <p:strVal val="visible"/>
                                      </p:to>
                                    </p:set>
                                    <p:animEffect transition="in" filter="dissolve">
                                      <p:cBhvr>
                                        <p:cTn id="12" dur="500"/>
                                        <p:tgtEl>
                                          <p:spTgt spid="197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7675">
                                            <p:txEl>
                                              <p:pRg st="2" end="2"/>
                                            </p:txEl>
                                          </p:spTgt>
                                        </p:tgtEl>
                                        <p:attrNameLst>
                                          <p:attrName>style.visibility</p:attrName>
                                        </p:attrNameLst>
                                      </p:cBhvr>
                                      <p:to>
                                        <p:strVal val="visible"/>
                                      </p:to>
                                    </p:set>
                                    <p:animEffect transition="in" filter="dissolve">
                                      <p:cBhvr>
                                        <p:cTn id="17" dur="500"/>
                                        <p:tgtEl>
                                          <p:spTgt spid="197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7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2514600" y="0"/>
            <a:ext cx="7772400" cy="1143000"/>
          </a:xfrm>
        </p:spPr>
        <p:txBody>
          <a:bodyPr/>
          <a:lstStyle/>
          <a:p>
            <a:r>
              <a:rPr lang="en-US" altLang="en-US" b="1"/>
              <a:t>Example</a:t>
            </a:r>
          </a:p>
        </p:txBody>
      </p:sp>
      <p:sp>
        <p:nvSpPr>
          <p:cNvPr id="198660" name="Rectangle 4"/>
          <p:cNvSpPr>
            <a:spLocks noGrp="1" noChangeArrowheads="1"/>
          </p:cNvSpPr>
          <p:nvPr>
            <p:ph type="body" sz="half" idx="1"/>
          </p:nvPr>
        </p:nvSpPr>
        <p:spPr>
          <a:xfrm>
            <a:off x="2209800" y="1143000"/>
            <a:ext cx="8458200" cy="2667000"/>
          </a:xfrm>
          <a:noFill/>
          <a:ln/>
        </p:spPr>
        <p:txBody>
          <a:bodyPr/>
          <a:lstStyle/>
          <a:p>
            <a:pPr>
              <a:spcBef>
                <a:spcPct val="0"/>
              </a:spcBef>
              <a:buFontTx/>
              <a:buNone/>
            </a:pPr>
            <a:r>
              <a:rPr lang="en-US" altLang="en-US"/>
              <a:t>   One pair:  </a:t>
            </a:r>
            <a:r>
              <a:rPr lang="en-US" altLang="en-US">
                <a:solidFill>
                  <a:srgbClr val="000000"/>
                </a:solidFill>
              </a:rPr>
              <a:t>two of the cards are of one kind,  the other three are of three different kinds.</a:t>
            </a:r>
            <a:r>
              <a:rPr lang="en-US" altLang="en-US"/>
              <a:t> </a:t>
            </a:r>
          </a:p>
          <a:p>
            <a:pPr>
              <a:spcBef>
                <a:spcPct val="0"/>
              </a:spcBef>
              <a:buFontTx/>
              <a:buNone/>
            </a:pPr>
            <a:r>
              <a:rPr lang="en-US" altLang="en-US">
                <a:solidFill>
                  <a:srgbClr val="000000"/>
                </a:solidFill>
              </a:rPr>
              <a:t>   What is the probability of getting one pair in a five card hand?</a:t>
            </a:r>
            <a:r>
              <a:rPr lang="en-US" altLang="en-US"/>
              <a:t> </a:t>
            </a:r>
          </a:p>
        </p:txBody>
      </p:sp>
      <p:pic>
        <p:nvPicPr>
          <p:cNvPr id="198659" name="Picture 3"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pic>
        <p:nvPicPr>
          <p:cNvPr id="198663" name="Picture 7" descr="deck-of-card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7800" y="0"/>
            <a:ext cx="1600200" cy="1066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8664" name="Object 8"/>
          <p:cNvGraphicFramePr>
            <a:graphicFrameLocks noGrp="1" noChangeAspect="1"/>
          </p:cNvGraphicFramePr>
          <p:nvPr>
            <p:ph sz="half" idx="2"/>
          </p:nvPr>
        </p:nvGraphicFramePr>
        <p:xfrm>
          <a:off x="2362200" y="3581401"/>
          <a:ext cx="8077200" cy="2798763"/>
        </p:xfrm>
        <a:graphic>
          <a:graphicData uri="http://schemas.openxmlformats.org/presentationml/2006/ole">
            <mc:AlternateContent xmlns:mc="http://schemas.openxmlformats.org/markup-compatibility/2006">
              <mc:Choice xmlns:v="urn:schemas-microsoft-com:vml" Requires="v">
                <p:oleObj spid="_x0000_s21508" name="Equation" r:id="rId6" imgW="2565360" imgH="888840" progId="Equation.3">
                  <p:embed/>
                </p:oleObj>
              </mc:Choice>
              <mc:Fallback>
                <p:oleObj name="Equation" r:id="rId6" imgW="2565360" imgH="8888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3581401"/>
                        <a:ext cx="8077200" cy="2798763"/>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pic>
        <p:nvPicPr>
          <p:cNvPr id="198666" name="Picture 10" descr="sto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0"/>
            <a:ext cx="838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392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8664"/>
                                        </p:tgtEl>
                                        <p:attrNameLst>
                                          <p:attrName>style.visibility</p:attrName>
                                        </p:attrNameLst>
                                      </p:cBhvr>
                                      <p:to>
                                        <p:strVal val="visible"/>
                                      </p:to>
                                    </p:set>
                                    <p:animEffect transition="in" filter="dissolve">
                                      <p:cBhvr>
                                        <p:cTn id="7" dur="500"/>
                                        <p:tgtEl>
                                          <p:spTgt spid="198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2514600" y="0"/>
            <a:ext cx="7772400" cy="1143000"/>
          </a:xfrm>
        </p:spPr>
        <p:txBody>
          <a:bodyPr/>
          <a:lstStyle/>
          <a:p>
            <a:r>
              <a:rPr lang="en-US" altLang="en-US" b="1"/>
              <a:t>Example</a:t>
            </a:r>
          </a:p>
        </p:txBody>
      </p:sp>
      <p:pic>
        <p:nvPicPr>
          <p:cNvPr id="199683" name="Picture 3"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pic>
        <p:nvPicPr>
          <p:cNvPr id="199687" name="Picture 7" descr="deck-of-cards">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7800" y="0"/>
            <a:ext cx="16002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99692" name="Rectangle 12"/>
          <p:cNvSpPr>
            <a:spLocks noGrp="1" noChangeArrowheads="1"/>
          </p:cNvSpPr>
          <p:nvPr>
            <p:ph idx="1"/>
          </p:nvPr>
        </p:nvSpPr>
        <p:spPr>
          <a:xfrm>
            <a:off x="1981200" y="1447800"/>
            <a:ext cx="8458200" cy="4572000"/>
          </a:xfrm>
          <a:solidFill>
            <a:srgbClr val="F4ECC6"/>
          </a:solidFill>
          <a:ln w="28575">
            <a:solidFill>
              <a:srgbClr val="CC0066"/>
            </a:solidFill>
            <a:miter lim="800000"/>
            <a:headEnd/>
            <a:tailEnd/>
          </a:ln>
        </p:spPr>
        <p:txBody>
          <a:bodyPr/>
          <a:lstStyle/>
          <a:p>
            <a:pPr>
              <a:buFontTx/>
              <a:buNone/>
            </a:pPr>
            <a:r>
              <a:rPr lang="en-US" altLang="en-US" b="1">
                <a:solidFill>
                  <a:srgbClr val="000000"/>
                </a:solidFill>
              </a:rPr>
              <a:t>  There are 12 kinds remaining from which to select the other three cards in the hand. We must insist that the kinds be different from each other and from the kind of which we have a pair, or we could end up with a second pair, three or four of a kind, or a full house.</a:t>
            </a:r>
            <a:r>
              <a:rPr lang="en-US" altLang="en-US" b="1"/>
              <a:t> </a:t>
            </a:r>
          </a:p>
        </p:txBody>
      </p:sp>
      <p:pic>
        <p:nvPicPr>
          <p:cNvPr id="199693" name="Picture 13" descr="st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0"/>
            <a:ext cx="838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859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9692">
                                            <p:txEl>
                                              <p:pRg st="0" end="0"/>
                                            </p:txEl>
                                          </p:spTgt>
                                        </p:tgtEl>
                                        <p:attrNameLst>
                                          <p:attrName>style.visibility</p:attrName>
                                        </p:attrNameLst>
                                      </p:cBhvr>
                                      <p:to>
                                        <p:strVal val="visible"/>
                                      </p:to>
                                    </p:set>
                                    <p:animEffect transition="in" filter="dissolve">
                                      <p:cBhvr>
                                        <p:cTn id="7" dur="500"/>
                                        <p:tgtEl>
                                          <p:spTgt spid="1996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2"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2286000" y="152400"/>
            <a:ext cx="7772400" cy="1143000"/>
          </a:xfrm>
        </p:spPr>
        <p:txBody>
          <a:bodyPr/>
          <a:lstStyle/>
          <a:p>
            <a:r>
              <a:rPr lang="en-US" altLang="en-US" sz="3600" b="1" dirty="0"/>
              <a:t>Probabilistic vs Statistical Reasoning</a:t>
            </a:r>
          </a:p>
        </p:txBody>
      </p:sp>
      <p:sp>
        <p:nvSpPr>
          <p:cNvPr id="169987" name="Rectangle 3"/>
          <p:cNvSpPr>
            <a:spLocks noGrp="1" noChangeArrowheads="1"/>
          </p:cNvSpPr>
          <p:nvPr>
            <p:ph type="body" idx="1"/>
          </p:nvPr>
        </p:nvSpPr>
        <p:spPr>
          <a:xfrm>
            <a:off x="2286000" y="1295400"/>
            <a:ext cx="7772400" cy="4114800"/>
          </a:xfrm>
        </p:spPr>
        <p:txBody>
          <a:bodyPr>
            <a:normAutofit fontScale="92500" lnSpcReduction="10000"/>
          </a:bodyPr>
          <a:lstStyle/>
          <a:p>
            <a:pPr>
              <a:lnSpc>
                <a:spcPct val="80000"/>
              </a:lnSpc>
            </a:pPr>
            <a:r>
              <a:rPr lang="en-US" altLang="en-US" dirty="0"/>
              <a:t>Suppose I know exactly the proportions of car makes in California. Then I can find the probability that the first car I see in the street is a Ford. This is </a:t>
            </a:r>
            <a:r>
              <a:rPr lang="en-US" altLang="en-US" dirty="0">
                <a:solidFill>
                  <a:srgbClr val="CC0066"/>
                </a:solidFill>
              </a:rPr>
              <a:t>probabilistic reasoning</a:t>
            </a:r>
            <a:r>
              <a:rPr lang="en-US" altLang="en-US" dirty="0"/>
              <a:t> as I know the population and predict the sample</a:t>
            </a:r>
          </a:p>
          <a:p>
            <a:pPr>
              <a:lnSpc>
                <a:spcPct val="80000"/>
              </a:lnSpc>
            </a:pPr>
            <a:r>
              <a:rPr lang="en-US" altLang="en-US" dirty="0"/>
              <a:t>Now suppose that I do not know the proportions of car makes in California, but would like to estimate them. I observe a random sample of cars in the street and then I have an estimate of the proportions of the population. This is </a:t>
            </a:r>
            <a:r>
              <a:rPr lang="en-US" altLang="en-US" dirty="0">
                <a:solidFill>
                  <a:srgbClr val="CC0066"/>
                </a:solidFill>
              </a:rPr>
              <a:t>statistical reasoning</a:t>
            </a:r>
            <a:r>
              <a:rPr lang="en-US" altLang="en-US" dirty="0"/>
              <a:t> </a:t>
            </a:r>
          </a:p>
        </p:txBody>
      </p:sp>
    </p:spTree>
    <p:extLst>
      <p:ext uri="{BB962C8B-B14F-4D97-AF65-F5344CB8AC3E}">
        <p14:creationId xmlns:p14="http://schemas.microsoft.com/office/powerpoint/2010/main" val="783406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wipe(down)">
                                      <p:cBhvr>
                                        <p:cTn id="7" dur="500"/>
                                        <p:tgtEl>
                                          <p:spTgt spid="169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wipe(down)">
                                      <p:cBhvr>
                                        <p:cTn id="12" dur="500"/>
                                        <p:tgtEl>
                                          <p:spTgt spid="169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590800" y="0"/>
            <a:ext cx="7772400" cy="1143000"/>
          </a:xfrm>
        </p:spPr>
        <p:txBody>
          <a:bodyPr/>
          <a:lstStyle/>
          <a:p>
            <a:r>
              <a:rPr lang="en-US" altLang="en-US" b="1"/>
              <a:t>Example</a:t>
            </a:r>
          </a:p>
        </p:txBody>
      </p:sp>
      <p:pic>
        <p:nvPicPr>
          <p:cNvPr id="203779" name="Picture 3"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pic>
        <p:nvPicPr>
          <p:cNvPr id="203780" name="Picture 4" descr="deck-of-card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7800" y="0"/>
            <a:ext cx="1600200" cy="1066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3784" name="Object 8"/>
          <p:cNvGraphicFramePr>
            <a:graphicFrameLocks noGrp="1" noChangeAspect="1"/>
          </p:cNvGraphicFramePr>
          <p:nvPr>
            <p:ph sz="half" idx="2"/>
          </p:nvPr>
        </p:nvGraphicFramePr>
        <p:xfrm>
          <a:off x="2514601" y="1295400"/>
          <a:ext cx="7523163" cy="4838700"/>
        </p:xfrm>
        <a:graphic>
          <a:graphicData uri="http://schemas.openxmlformats.org/presentationml/2006/ole">
            <mc:AlternateContent xmlns:mc="http://schemas.openxmlformats.org/markup-compatibility/2006">
              <mc:Choice xmlns:v="urn:schemas-microsoft-com:vml" Requires="v">
                <p:oleObj spid="_x0000_s22532" name="Equation" r:id="rId6" imgW="2882880" imgH="1854000" progId="Equation.3">
                  <p:embed/>
                </p:oleObj>
              </mc:Choice>
              <mc:Fallback>
                <p:oleObj name="Equation" r:id="rId6" imgW="2882880" imgH="1854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1" y="1295400"/>
                        <a:ext cx="7523163" cy="4838700"/>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pic>
        <p:nvPicPr>
          <p:cNvPr id="203787" name="Picture 11" descr="sto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0"/>
            <a:ext cx="838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762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3784"/>
                                        </p:tgtEl>
                                        <p:attrNameLst>
                                          <p:attrName>style.visibility</p:attrName>
                                        </p:attrNameLst>
                                      </p:cBhvr>
                                      <p:to>
                                        <p:strVal val="visible"/>
                                      </p:to>
                                    </p:set>
                                    <p:animEffect transition="in" filter="dissolve">
                                      <p:cBhvr>
                                        <p:cTn id="7" dur="500"/>
                                        <p:tgtEl>
                                          <p:spTgt spid="203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08" name="Group 48"/>
          <p:cNvGrpSpPr>
            <a:grpSpLocks/>
          </p:cNvGrpSpPr>
          <p:nvPr/>
        </p:nvGrpSpPr>
        <p:grpSpPr bwMode="auto">
          <a:xfrm>
            <a:off x="4114800" y="3886200"/>
            <a:ext cx="4267200" cy="2590800"/>
            <a:chOff x="1728" y="2064"/>
            <a:chExt cx="2688" cy="1632"/>
          </a:xfrm>
        </p:grpSpPr>
        <p:sp>
          <p:nvSpPr>
            <p:cNvPr id="92189" name="Rectangle 29"/>
            <p:cNvSpPr>
              <a:spLocks noChangeArrowheads="1"/>
            </p:cNvSpPr>
            <p:nvPr/>
          </p:nvSpPr>
          <p:spPr bwMode="auto">
            <a:xfrm>
              <a:off x="1728" y="2064"/>
              <a:ext cx="2688" cy="16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p>
          </p:txBody>
        </p:sp>
        <p:sp>
          <p:nvSpPr>
            <p:cNvPr id="92207" name="Text Box 47"/>
            <p:cNvSpPr txBox="1">
              <a:spLocks noChangeArrowheads="1"/>
            </p:cNvSpPr>
            <p:nvPr/>
          </p:nvSpPr>
          <p:spPr bwMode="auto">
            <a:xfrm>
              <a:off x="4080" y="2160"/>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333333"/>
                  </a:solidFill>
                </a:rPr>
                <a:t>S</a:t>
              </a:r>
            </a:p>
          </p:txBody>
        </p:sp>
      </p:grpSp>
      <p:sp>
        <p:nvSpPr>
          <p:cNvPr id="92162" name="Rectangle 2"/>
          <p:cNvSpPr>
            <a:spLocks noGrp="1" noChangeArrowheads="1"/>
          </p:cNvSpPr>
          <p:nvPr>
            <p:ph type="title"/>
          </p:nvPr>
        </p:nvSpPr>
        <p:spPr>
          <a:xfrm>
            <a:off x="2209800" y="152400"/>
            <a:ext cx="7696200" cy="6858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fontScale="90000"/>
          </a:bodyPr>
          <a:lstStyle/>
          <a:p>
            <a:r>
              <a:rPr lang="en-US" altLang="en-US" sz="4800" b="1"/>
              <a:t>Event Relations</a:t>
            </a:r>
            <a:endParaRPr lang="en-US" altLang="en-US" sz="4800"/>
          </a:p>
        </p:txBody>
      </p:sp>
      <p:sp>
        <p:nvSpPr>
          <p:cNvPr id="92163" name="Rectangle 3"/>
          <p:cNvSpPr>
            <a:spLocks noGrp="1" noChangeArrowheads="1"/>
          </p:cNvSpPr>
          <p:nvPr>
            <p:ph type="body" idx="1"/>
          </p:nvPr>
        </p:nvSpPr>
        <p:spPr>
          <a:xfrm>
            <a:off x="1981200" y="838200"/>
            <a:ext cx="8458200" cy="29718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0" tIns="0" rIns="0" bIns="0" rtlCol="0">
            <a:normAutofit/>
          </a:bodyPr>
          <a:lstStyle/>
          <a:p>
            <a:pPr>
              <a:lnSpc>
                <a:spcPct val="90000"/>
              </a:lnSpc>
              <a:buFontTx/>
              <a:buNone/>
            </a:pPr>
            <a:r>
              <a:rPr lang="en-US" altLang="en-US" sz="2800"/>
              <a:t>    The beauty of using events, rather than simple events, is that we can </a:t>
            </a:r>
            <a:r>
              <a:rPr lang="en-US" altLang="en-US" sz="2800" b="1"/>
              <a:t>combine</a:t>
            </a:r>
            <a:r>
              <a:rPr lang="en-US" altLang="en-US" sz="2800"/>
              <a:t> events to make other events using logical operations: </a:t>
            </a:r>
            <a:r>
              <a:rPr lang="en-US" altLang="en-US" sz="2800">
                <a:solidFill>
                  <a:srgbClr val="CC0066"/>
                </a:solidFill>
              </a:rPr>
              <a:t>and</a:t>
            </a:r>
            <a:r>
              <a:rPr lang="en-US" altLang="en-US" sz="2800"/>
              <a:t>, </a:t>
            </a:r>
            <a:r>
              <a:rPr lang="en-US" altLang="en-US" sz="2800">
                <a:solidFill>
                  <a:srgbClr val="CC0066"/>
                </a:solidFill>
              </a:rPr>
              <a:t>or</a:t>
            </a:r>
            <a:r>
              <a:rPr lang="en-US" altLang="en-US" sz="2800"/>
              <a:t> and </a:t>
            </a:r>
            <a:r>
              <a:rPr lang="en-US" altLang="en-US" sz="2800">
                <a:solidFill>
                  <a:srgbClr val="CC0066"/>
                </a:solidFill>
              </a:rPr>
              <a:t>not</a:t>
            </a:r>
            <a:r>
              <a:rPr lang="en-US" altLang="en-US" sz="2800"/>
              <a:t>.</a:t>
            </a:r>
          </a:p>
          <a:p>
            <a:pPr>
              <a:lnSpc>
                <a:spcPct val="90000"/>
              </a:lnSpc>
              <a:buFontTx/>
              <a:buNone/>
            </a:pPr>
            <a:r>
              <a:rPr lang="en-US" altLang="en-US" sz="2800"/>
              <a:t>    The </a:t>
            </a:r>
            <a:r>
              <a:rPr lang="en-US" altLang="en-US" sz="2800" b="1">
                <a:effectLst>
                  <a:outerShdw blurRad="38100" dist="38100" dir="2700000" algn="tl">
                    <a:srgbClr val="C0C0C0"/>
                  </a:outerShdw>
                </a:effectLst>
              </a:rPr>
              <a:t>union</a:t>
            </a:r>
            <a:r>
              <a:rPr lang="en-US" altLang="en-US" sz="2800" b="1"/>
              <a:t> </a:t>
            </a:r>
            <a:r>
              <a:rPr lang="en-US" altLang="en-US" sz="2800"/>
              <a:t>of  two events, </a:t>
            </a:r>
            <a:r>
              <a:rPr lang="en-US" altLang="en-US" sz="2800" b="1">
                <a:solidFill>
                  <a:srgbClr val="CC0066"/>
                </a:solidFill>
              </a:rPr>
              <a:t>A</a:t>
            </a:r>
            <a:r>
              <a:rPr lang="en-US" altLang="en-US" sz="2800"/>
              <a:t> and </a:t>
            </a:r>
            <a:r>
              <a:rPr lang="en-US" altLang="en-US" sz="2800" b="1">
                <a:solidFill>
                  <a:srgbClr val="CC0066"/>
                </a:solidFill>
              </a:rPr>
              <a:t>B</a:t>
            </a:r>
            <a:r>
              <a:rPr lang="en-US" altLang="en-US" sz="2800"/>
              <a:t>, is the event that either </a:t>
            </a:r>
            <a:r>
              <a:rPr lang="en-US" altLang="en-US" sz="2800" b="1">
                <a:solidFill>
                  <a:srgbClr val="CC0066"/>
                </a:solidFill>
              </a:rPr>
              <a:t>A or B </a:t>
            </a:r>
            <a:r>
              <a:rPr lang="en-US" altLang="en-US" sz="2800" b="1">
                <a:solidFill>
                  <a:srgbClr val="CC0066"/>
                </a:solidFill>
                <a:effectLst>
                  <a:outerShdw blurRad="38100" dist="38100" dir="2700000" algn="tl">
                    <a:srgbClr val="C0C0C0"/>
                  </a:outerShdw>
                </a:effectLst>
              </a:rPr>
              <a:t>or both</a:t>
            </a:r>
            <a:r>
              <a:rPr lang="en-US" altLang="en-US" sz="2800"/>
              <a:t> occur when the experiment is performed.  We write </a:t>
            </a:r>
          </a:p>
          <a:p>
            <a:pPr algn="ctr">
              <a:lnSpc>
                <a:spcPct val="90000"/>
              </a:lnSpc>
              <a:buFontTx/>
              <a:buNone/>
            </a:pPr>
            <a:r>
              <a:rPr lang="en-US" altLang="en-US" sz="2800" b="1">
                <a:solidFill>
                  <a:srgbClr val="333333"/>
                </a:solidFill>
              </a:rPr>
              <a:t>				        </a:t>
            </a:r>
            <a:r>
              <a:rPr lang="en-US" altLang="en-US" sz="2800" b="1">
                <a:solidFill>
                  <a:srgbClr val="CC0066"/>
                </a:solidFill>
              </a:rPr>
              <a:t>A </a:t>
            </a:r>
            <a:r>
              <a:rPr lang="en-US" altLang="en-US" sz="2800" b="1">
                <a:solidFill>
                  <a:srgbClr val="CC0066"/>
                </a:solidFill>
                <a:latin typeface="Symbol" panose="05050102010706020507" pitchFamily="18" charset="2"/>
              </a:rPr>
              <a:t></a:t>
            </a:r>
            <a:r>
              <a:rPr lang="en-US" altLang="en-US" sz="2800" b="1">
                <a:solidFill>
                  <a:srgbClr val="CC0066"/>
                </a:solidFill>
              </a:rPr>
              <a:t>B</a:t>
            </a:r>
            <a:r>
              <a:rPr lang="en-US" altLang="en-US" sz="2800" b="1">
                <a:solidFill>
                  <a:schemeClr val="accent2"/>
                </a:solidFill>
              </a:rPr>
              <a:t>					</a:t>
            </a:r>
          </a:p>
        </p:txBody>
      </p:sp>
      <p:grpSp>
        <p:nvGrpSpPr>
          <p:cNvPr id="92198" name="Group 38"/>
          <p:cNvGrpSpPr>
            <a:grpSpLocks/>
          </p:cNvGrpSpPr>
          <p:nvPr/>
        </p:nvGrpSpPr>
        <p:grpSpPr bwMode="auto">
          <a:xfrm>
            <a:off x="4648200" y="4648200"/>
            <a:ext cx="1752600" cy="1371600"/>
            <a:chOff x="1776" y="2448"/>
            <a:chExt cx="1104" cy="864"/>
          </a:xfrm>
        </p:grpSpPr>
        <p:sp>
          <p:nvSpPr>
            <p:cNvPr id="92190" name="Oval 30"/>
            <p:cNvSpPr>
              <a:spLocks noChangeArrowheads="1"/>
            </p:cNvSpPr>
            <p:nvPr/>
          </p:nvSpPr>
          <p:spPr bwMode="auto">
            <a:xfrm>
              <a:off x="1776" y="2448"/>
              <a:ext cx="1104" cy="864"/>
            </a:xfrm>
            <a:prstGeom prst="ellipse">
              <a:avLst/>
            </a:prstGeom>
            <a:solidFill>
              <a:srgbClr val="33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3" name="Text Box 33"/>
            <p:cNvSpPr txBox="1">
              <a:spLocks noChangeArrowheads="1"/>
            </p:cNvSpPr>
            <p:nvPr/>
          </p:nvSpPr>
          <p:spPr bwMode="auto">
            <a:xfrm>
              <a:off x="2016" y="273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333333"/>
                  </a:solidFill>
                </a:rPr>
                <a:t>A</a:t>
              </a:r>
            </a:p>
          </p:txBody>
        </p:sp>
      </p:grpSp>
      <p:grpSp>
        <p:nvGrpSpPr>
          <p:cNvPr id="92197" name="Group 37"/>
          <p:cNvGrpSpPr>
            <a:grpSpLocks/>
          </p:cNvGrpSpPr>
          <p:nvPr/>
        </p:nvGrpSpPr>
        <p:grpSpPr bwMode="auto">
          <a:xfrm>
            <a:off x="5943600" y="4648200"/>
            <a:ext cx="1981200" cy="1371600"/>
            <a:chOff x="2592" y="2496"/>
            <a:chExt cx="1248" cy="864"/>
          </a:xfrm>
        </p:grpSpPr>
        <p:sp>
          <p:nvSpPr>
            <p:cNvPr id="92192" name="Oval 32"/>
            <p:cNvSpPr>
              <a:spLocks noChangeArrowheads="1"/>
            </p:cNvSpPr>
            <p:nvPr/>
          </p:nvSpPr>
          <p:spPr bwMode="auto">
            <a:xfrm>
              <a:off x="2592" y="2496"/>
              <a:ext cx="1248" cy="864"/>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4" name="Text Box 34"/>
            <p:cNvSpPr txBox="1">
              <a:spLocks noChangeArrowheads="1"/>
            </p:cNvSpPr>
            <p:nvPr/>
          </p:nvSpPr>
          <p:spPr bwMode="auto">
            <a:xfrm>
              <a:off x="3168" y="278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333333"/>
                  </a:solidFill>
                </a:rPr>
                <a:t>B</a:t>
              </a:r>
            </a:p>
          </p:txBody>
        </p:sp>
      </p:grpSp>
      <p:grpSp>
        <p:nvGrpSpPr>
          <p:cNvPr id="92205" name="Group 45"/>
          <p:cNvGrpSpPr>
            <a:grpSpLocks/>
          </p:cNvGrpSpPr>
          <p:nvPr/>
        </p:nvGrpSpPr>
        <p:grpSpPr bwMode="auto">
          <a:xfrm>
            <a:off x="2057400" y="4572001"/>
            <a:ext cx="5938838" cy="1724025"/>
            <a:chOff x="192" y="2390"/>
            <a:chExt cx="3741" cy="1086"/>
          </a:xfrm>
        </p:grpSpPr>
        <p:sp>
          <p:nvSpPr>
            <p:cNvPr id="92196" name="Freeform 36"/>
            <p:cNvSpPr>
              <a:spLocks/>
            </p:cNvSpPr>
            <p:nvPr/>
          </p:nvSpPr>
          <p:spPr bwMode="auto">
            <a:xfrm>
              <a:off x="1728" y="2390"/>
              <a:ext cx="2205" cy="1086"/>
            </a:xfrm>
            <a:custGeom>
              <a:avLst/>
              <a:gdLst>
                <a:gd name="T0" fmla="*/ 1066 w 2205"/>
                <a:gd name="T1" fmla="*/ 196 h 1086"/>
                <a:gd name="T2" fmla="*/ 686 w 2205"/>
                <a:gd name="T3" fmla="*/ 24 h 1086"/>
                <a:gd name="T4" fmla="*/ 564 w 2205"/>
                <a:gd name="T5" fmla="*/ 0 h 1086"/>
                <a:gd name="T6" fmla="*/ 221 w 2205"/>
                <a:gd name="T7" fmla="*/ 49 h 1086"/>
                <a:gd name="T8" fmla="*/ 74 w 2205"/>
                <a:gd name="T9" fmla="*/ 245 h 1086"/>
                <a:gd name="T10" fmla="*/ 37 w 2205"/>
                <a:gd name="T11" fmla="*/ 294 h 1086"/>
                <a:gd name="T12" fmla="*/ 0 w 2205"/>
                <a:gd name="T13" fmla="*/ 441 h 1086"/>
                <a:gd name="T14" fmla="*/ 12 w 2205"/>
                <a:gd name="T15" fmla="*/ 600 h 1086"/>
                <a:gd name="T16" fmla="*/ 368 w 2205"/>
                <a:gd name="T17" fmla="*/ 980 h 1086"/>
                <a:gd name="T18" fmla="*/ 809 w 2205"/>
                <a:gd name="T19" fmla="*/ 968 h 1086"/>
                <a:gd name="T20" fmla="*/ 944 w 2205"/>
                <a:gd name="T21" fmla="*/ 907 h 1086"/>
                <a:gd name="T22" fmla="*/ 956 w 2205"/>
                <a:gd name="T23" fmla="*/ 870 h 1086"/>
                <a:gd name="T24" fmla="*/ 1029 w 2205"/>
                <a:gd name="T25" fmla="*/ 919 h 1086"/>
                <a:gd name="T26" fmla="*/ 1091 w 2205"/>
                <a:gd name="T27" fmla="*/ 968 h 1086"/>
                <a:gd name="T28" fmla="*/ 1177 w 2205"/>
                <a:gd name="T29" fmla="*/ 1017 h 1086"/>
                <a:gd name="T30" fmla="*/ 1544 w 2205"/>
                <a:gd name="T31" fmla="*/ 1041 h 1086"/>
                <a:gd name="T32" fmla="*/ 1789 w 2205"/>
                <a:gd name="T33" fmla="*/ 1005 h 1086"/>
                <a:gd name="T34" fmla="*/ 1961 w 2205"/>
                <a:gd name="T35" fmla="*/ 943 h 1086"/>
                <a:gd name="T36" fmla="*/ 2047 w 2205"/>
                <a:gd name="T37" fmla="*/ 870 h 1086"/>
                <a:gd name="T38" fmla="*/ 2108 w 2205"/>
                <a:gd name="T39" fmla="*/ 796 h 1086"/>
                <a:gd name="T40" fmla="*/ 2181 w 2205"/>
                <a:gd name="T41" fmla="*/ 674 h 1086"/>
                <a:gd name="T42" fmla="*/ 2169 w 2205"/>
                <a:gd name="T43" fmla="*/ 429 h 1086"/>
                <a:gd name="T44" fmla="*/ 2120 w 2205"/>
                <a:gd name="T45" fmla="*/ 355 h 1086"/>
                <a:gd name="T46" fmla="*/ 2010 w 2205"/>
                <a:gd name="T47" fmla="*/ 171 h 1086"/>
                <a:gd name="T48" fmla="*/ 1973 w 2205"/>
                <a:gd name="T49" fmla="*/ 159 h 1086"/>
                <a:gd name="T50" fmla="*/ 1900 w 2205"/>
                <a:gd name="T51" fmla="*/ 122 h 1086"/>
                <a:gd name="T52" fmla="*/ 1495 w 2205"/>
                <a:gd name="T53" fmla="*/ 49 h 1086"/>
                <a:gd name="T54" fmla="*/ 1091 w 2205"/>
                <a:gd name="T55" fmla="*/ 86 h 1086"/>
                <a:gd name="T56" fmla="*/ 1066 w 2205"/>
                <a:gd name="T57" fmla="*/ 196 h 1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05" h="1086">
                  <a:moveTo>
                    <a:pt x="1066" y="196"/>
                  </a:moveTo>
                  <a:cubicBezTo>
                    <a:pt x="984" y="69"/>
                    <a:pt x="819" y="58"/>
                    <a:pt x="686" y="24"/>
                  </a:cubicBezTo>
                  <a:cubicBezTo>
                    <a:pt x="646" y="14"/>
                    <a:pt x="564" y="0"/>
                    <a:pt x="564" y="0"/>
                  </a:cubicBezTo>
                  <a:cubicBezTo>
                    <a:pt x="429" y="8"/>
                    <a:pt x="343" y="19"/>
                    <a:pt x="221" y="49"/>
                  </a:cubicBezTo>
                  <a:cubicBezTo>
                    <a:pt x="122" y="147"/>
                    <a:pt x="158" y="129"/>
                    <a:pt x="74" y="245"/>
                  </a:cubicBezTo>
                  <a:cubicBezTo>
                    <a:pt x="62" y="262"/>
                    <a:pt x="37" y="294"/>
                    <a:pt x="37" y="294"/>
                  </a:cubicBezTo>
                  <a:cubicBezTo>
                    <a:pt x="21" y="343"/>
                    <a:pt x="10" y="391"/>
                    <a:pt x="0" y="441"/>
                  </a:cubicBezTo>
                  <a:cubicBezTo>
                    <a:pt x="4" y="494"/>
                    <a:pt x="3" y="548"/>
                    <a:pt x="12" y="600"/>
                  </a:cubicBezTo>
                  <a:cubicBezTo>
                    <a:pt x="44" y="775"/>
                    <a:pt x="199" y="939"/>
                    <a:pt x="368" y="980"/>
                  </a:cubicBezTo>
                  <a:cubicBezTo>
                    <a:pt x="515" y="976"/>
                    <a:pt x="662" y="975"/>
                    <a:pt x="809" y="968"/>
                  </a:cubicBezTo>
                  <a:cubicBezTo>
                    <a:pt x="858" y="966"/>
                    <a:pt x="944" y="907"/>
                    <a:pt x="944" y="907"/>
                  </a:cubicBezTo>
                  <a:cubicBezTo>
                    <a:pt x="948" y="895"/>
                    <a:pt x="943" y="868"/>
                    <a:pt x="956" y="870"/>
                  </a:cubicBezTo>
                  <a:cubicBezTo>
                    <a:pt x="985" y="874"/>
                    <a:pt x="1029" y="919"/>
                    <a:pt x="1029" y="919"/>
                  </a:cubicBezTo>
                  <a:cubicBezTo>
                    <a:pt x="1086" y="1004"/>
                    <a:pt x="1018" y="919"/>
                    <a:pt x="1091" y="968"/>
                  </a:cubicBezTo>
                  <a:cubicBezTo>
                    <a:pt x="1179" y="1027"/>
                    <a:pt x="1071" y="992"/>
                    <a:pt x="1177" y="1017"/>
                  </a:cubicBezTo>
                  <a:cubicBezTo>
                    <a:pt x="1318" y="1086"/>
                    <a:pt x="1310" y="1052"/>
                    <a:pt x="1544" y="1041"/>
                  </a:cubicBezTo>
                  <a:cubicBezTo>
                    <a:pt x="1707" y="1009"/>
                    <a:pt x="1625" y="1021"/>
                    <a:pt x="1789" y="1005"/>
                  </a:cubicBezTo>
                  <a:cubicBezTo>
                    <a:pt x="1847" y="985"/>
                    <a:pt x="1903" y="963"/>
                    <a:pt x="1961" y="943"/>
                  </a:cubicBezTo>
                  <a:cubicBezTo>
                    <a:pt x="1988" y="917"/>
                    <a:pt x="2023" y="899"/>
                    <a:pt x="2047" y="870"/>
                  </a:cubicBezTo>
                  <a:cubicBezTo>
                    <a:pt x="2130" y="772"/>
                    <a:pt x="2013" y="860"/>
                    <a:pt x="2108" y="796"/>
                  </a:cubicBezTo>
                  <a:cubicBezTo>
                    <a:pt x="2136" y="754"/>
                    <a:pt x="2151" y="715"/>
                    <a:pt x="2181" y="674"/>
                  </a:cubicBezTo>
                  <a:cubicBezTo>
                    <a:pt x="2201" y="597"/>
                    <a:pt x="2205" y="502"/>
                    <a:pt x="2169" y="429"/>
                  </a:cubicBezTo>
                  <a:cubicBezTo>
                    <a:pt x="2156" y="402"/>
                    <a:pt x="2120" y="355"/>
                    <a:pt x="2120" y="355"/>
                  </a:cubicBezTo>
                  <a:cubicBezTo>
                    <a:pt x="2098" y="287"/>
                    <a:pt x="2049" y="231"/>
                    <a:pt x="2010" y="171"/>
                  </a:cubicBezTo>
                  <a:cubicBezTo>
                    <a:pt x="2003" y="160"/>
                    <a:pt x="1985" y="165"/>
                    <a:pt x="1973" y="159"/>
                  </a:cubicBezTo>
                  <a:cubicBezTo>
                    <a:pt x="1948" y="147"/>
                    <a:pt x="1924" y="134"/>
                    <a:pt x="1900" y="122"/>
                  </a:cubicBezTo>
                  <a:cubicBezTo>
                    <a:pt x="1778" y="60"/>
                    <a:pt x="1631" y="64"/>
                    <a:pt x="1495" y="49"/>
                  </a:cubicBezTo>
                  <a:cubicBezTo>
                    <a:pt x="1263" y="57"/>
                    <a:pt x="1238" y="33"/>
                    <a:pt x="1091" y="86"/>
                  </a:cubicBezTo>
                  <a:cubicBezTo>
                    <a:pt x="1077" y="125"/>
                    <a:pt x="1066" y="154"/>
                    <a:pt x="1066" y="196"/>
                  </a:cubicBezTo>
                  <a:close/>
                </a:path>
              </a:pathLst>
            </a:custGeom>
            <a:noFill/>
            <a:ln w="38100" cmpd="sng">
              <a:solidFill>
                <a:srgbClr val="CC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92199" name="Object 39"/>
            <p:cNvGraphicFramePr>
              <a:graphicFrameLocks noChangeAspect="1"/>
            </p:cNvGraphicFramePr>
            <p:nvPr/>
          </p:nvGraphicFramePr>
          <p:xfrm>
            <a:off x="192" y="2640"/>
            <a:ext cx="912" cy="387"/>
          </p:xfrm>
          <a:graphic>
            <a:graphicData uri="http://schemas.openxmlformats.org/presentationml/2006/ole">
              <mc:AlternateContent xmlns:mc="http://schemas.openxmlformats.org/markup-compatibility/2006">
                <mc:Choice xmlns:v="urn:schemas-microsoft-com:vml" Requires="v">
                  <p:oleObj spid="_x0000_s23556" name="Equation" r:id="rId3" imgW="330120" imgH="139680" progId="Equation.3">
                    <p:embed/>
                  </p:oleObj>
                </mc:Choice>
                <mc:Fallback>
                  <p:oleObj name="Equation" r:id="rId3" imgW="33012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2640"/>
                          <a:ext cx="912"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92201" name="AutoShape 41"/>
            <p:cNvCxnSpPr>
              <a:cxnSpLocks noChangeShapeType="1"/>
              <a:endCxn id="92196" idx="26"/>
            </p:cNvCxnSpPr>
            <p:nvPr/>
          </p:nvCxnSpPr>
          <p:spPr bwMode="auto">
            <a:xfrm rot="16200000">
              <a:off x="1829" y="1246"/>
              <a:ext cx="213" cy="2575"/>
            </a:xfrm>
            <a:prstGeom prst="curvedConnector3">
              <a:avLst>
                <a:gd name="adj1" fmla="val 184977"/>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92206" name="Picture 46" descr="bar-whi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840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wipe(down)">
                                      <p:cBhvr>
                                        <p:cTn id="7" dur="500"/>
                                        <p:tgtEl>
                                          <p:spTgt spid="92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wipe(down)">
                                      <p:cBhvr>
                                        <p:cTn id="12" dur="500"/>
                                        <p:tgtEl>
                                          <p:spTgt spid="9216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92163">
                                            <p:txEl>
                                              <p:pRg st="2" end="2"/>
                                            </p:txEl>
                                          </p:spTgt>
                                        </p:tgtEl>
                                        <p:attrNameLst>
                                          <p:attrName>style.visibility</p:attrName>
                                        </p:attrNameLst>
                                      </p:cBhvr>
                                      <p:to>
                                        <p:strVal val="visible"/>
                                      </p:to>
                                    </p:set>
                                    <p:animEffect transition="in" filter="wipe(down)">
                                      <p:cBhvr>
                                        <p:cTn id="15" dur="500"/>
                                        <p:tgtEl>
                                          <p:spTgt spid="9216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92208"/>
                                        </p:tgtEl>
                                        <p:attrNameLst>
                                          <p:attrName>style.visibility</p:attrName>
                                        </p:attrNameLst>
                                      </p:cBhvr>
                                      <p:to>
                                        <p:strVal val="visible"/>
                                      </p:to>
                                    </p:set>
                                    <p:animEffect transition="in" filter="dissolve">
                                      <p:cBhvr>
                                        <p:cTn id="20" dur="500"/>
                                        <p:tgtEl>
                                          <p:spTgt spid="9220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92198"/>
                                        </p:tgtEl>
                                        <p:attrNameLst>
                                          <p:attrName>style.visibility</p:attrName>
                                        </p:attrNameLst>
                                      </p:cBhvr>
                                      <p:to>
                                        <p:strVal val="visible"/>
                                      </p:to>
                                    </p:set>
                                    <p:animEffect transition="in" filter="wipe(left)">
                                      <p:cBhvr>
                                        <p:cTn id="25" dur="500"/>
                                        <p:tgtEl>
                                          <p:spTgt spid="9219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92197"/>
                                        </p:tgtEl>
                                        <p:attrNameLst>
                                          <p:attrName>style.visibility</p:attrName>
                                        </p:attrNameLst>
                                      </p:cBhvr>
                                      <p:to>
                                        <p:strVal val="visible"/>
                                      </p:to>
                                    </p:set>
                                    <p:animEffect transition="in" filter="wipe(right)">
                                      <p:cBhvr>
                                        <p:cTn id="30" dur="500"/>
                                        <p:tgtEl>
                                          <p:spTgt spid="9219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92205"/>
                                        </p:tgtEl>
                                        <p:attrNameLst>
                                          <p:attrName>style.visibility</p:attrName>
                                        </p:attrNameLst>
                                      </p:cBhvr>
                                      <p:to>
                                        <p:strVal val="visible"/>
                                      </p:to>
                                    </p:set>
                                    <p:animEffect transition="in" filter="dissolve">
                                      <p:cBhvr>
                                        <p:cTn id="35" dur="500"/>
                                        <p:tgtEl>
                                          <p:spTgt spid="92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76" name="Group 28"/>
          <p:cNvGrpSpPr>
            <a:grpSpLocks/>
          </p:cNvGrpSpPr>
          <p:nvPr/>
        </p:nvGrpSpPr>
        <p:grpSpPr bwMode="auto">
          <a:xfrm>
            <a:off x="3886200" y="2514600"/>
            <a:ext cx="4267200" cy="2590800"/>
            <a:chOff x="1488" y="1584"/>
            <a:chExt cx="2688" cy="1632"/>
          </a:xfrm>
        </p:grpSpPr>
        <p:sp>
          <p:nvSpPr>
            <p:cNvPr id="104455" name="Rectangle 7"/>
            <p:cNvSpPr>
              <a:spLocks noChangeArrowheads="1"/>
            </p:cNvSpPr>
            <p:nvPr/>
          </p:nvSpPr>
          <p:spPr bwMode="auto">
            <a:xfrm>
              <a:off x="1488" y="1584"/>
              <a:ext cx="2688" cy="16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p>
          </p:txBody>
        </p:sp>
        <p:sp>
          <p:nvSpPr>
            <p:cNvPr id="104473" name="Text Box 25"/>
            <p:cNvSpPr txBox="1">
              <a:spLocks noChangeArrowheads="1"/>
            </p:cNvSpPr>
            <p:nvPr/>
          </p:nvSpPr>
          <p:spPr bwMode="auto">
            <a:xfrm>
              <a:off x="3792" y="1680"/>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333333"/>
                  </a:solidFill>
                </a:rPr>
                <a:t>S</a:t>
              </a:r>
            </a:p>
          </p:txBody>
        </p:sp>
      </p:grpSp>
      <p:grpSp>
        <p:nvGrpSpPr>
          <p:cNvPr id="104475" name="Group 27"/>
          <p:cNvGrpSpPr>
            <a:grpSpLocks/>
          </p:cNvGrpSpPr>
          <p:nvPr/>
        </p:nvGrpSpPr>
        <p:grpSpPr bwMode="auto">
          <a:xfrm>
            <a:off x="4343400" y="3124200"/>
            <a:ext cx="1752600" cy="1371600"/>
            <a:chOff x="1776" y="1968"/>
            <a:chExt cx="1104" cy="864"/>
          </a:xfrm>
        </p:grpSpPr>
        <p:sp>
          <p:nvSpPr>
            <p:cNvPr id="104458" name="Oval 10"/>
            <p:cNvSpPr>
              <a:spLocks noChangeArrowheads="1"/>
            </p:cNvSpPr>
            <p:nvPr/>
          </p:nvSpPr>
          <p:spPr bwMode="auto">
            <a:xfrm>
              <a:off x="1776" y="1968"/>
              <a:ext cx="1104" cy="864"/>
            </a:xfrm>
            <a:prstGeom prst="ellipse">
              <a:avLst/>
            </a:prstGeom>
            <a:solidFill>
              <a:srgbClr val="33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59" name="Text Box 11"/>
            <p:cNvSpPr txBox="1">
              <a:spLocks noChangeArrowheads="1"/>
            </p:cNvSpPr>
            <p:nvPr/>
          </p:nvSpPr>
          <p:spPr bwMode="auto">
            <a:xfrm>
              <a:off x="2016" y="225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333333"/>
                  </a:solidFill>
                </a:rPr>
                <a:t>A</a:t>
              </a:r>
            </a:p>
          </p:txBody>
        </p:sp>
      </p:grpSp>
      <p:grpSp>
        <p:nvGrpSpPr>
          <p:cNvPr id="104460" name="Group 12"/>
          <p:cNvGrpSpPr>
            <a:grpSpLocks/>
          </p:cNvGrpSpPr>
          <p:nvPr/>
        </p:nvGrpSpPr>
        <p:grpSpPr bwMode="auto">
          <a:xfrm>
            <a:off x="5638800" y="3200400"/>
            <a:ext cx="1981200" cy="1371600"/>
            <a:chOff x="2592" y="2496"/>
            <a:chExt cx="1248" cy="864"/>
          </a:xfrm>
        </p:grpSpPr>
        <p:sp>
          <p:nvSpPr>
            <p:cNvPr id="104461" name="Oval 13"/>
            <p:cNvSpPr>
              <a:spLocks noChangeArrowheads="1"/>
            </p:cNvSpPr>
            <p:nvPr/>
          </p:nvSpPr>
          <p:spPr bwMode="auto">
            <a:xfrm>
              <a:off x="2592" y="2496"/>
              <a:ext cx="1248" cy="864"/>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62" name="Text Box 14"/>
            <p:cNvSpPr txBox="1">
              <a:spLocks noChangeArrowheads="1"/>
            </p:cNvSpPr>
            <p:nvPr/>
          </p:nvSpPr>
          <p:spPr bwMode="auto">
            <a:xfrm>
              <a:off x="3168" y="2784"/>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333333"/>
                  </a:solidFill>
                </a:rPr>
                <a:t>B</a:t>
              </a:r>
            </a:p>
          </p:txBody>
        </p:sp>
      </p:grpSp>
      <p:sp>
        <p:nvSpPr>
          <p:cNvPr id="104450" name="Rectangle 2"/>
          <p:cNvSpPr>
            <a:spLocks noGrp="1" noChangeArrowheads="1"/>
          </p:cNvSpPr>
          <p:nvPr>
            <p:ph type="title"/>
          </p:nvPr>
        </p:nvSpPr>
        <p:spPr>
          <a:xfrm>
            <a:off x="2209800" y="152400"/>
            <a:ext cx="77724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sz="4800" b="1"/>
              <a:t>Event Relations</a:t>
            </a:r>
            <a:endParaRPr lang="en-US" altLang="en-US" sz="4800"/>
          </a:p>
        </p:txBody>
      </p:sp>
      <p:sp>
        <p:nvSpPr>
          <p:cNvPr id="104454" name="Rectangle 6"/>
          <p:cNvSpPr>
            <a:spLocks noGrp="1" noChangeArrowheads="1"/>
          </p:cNvSpPr>
          <p:nvPr>
            <p:ph type="body" idx="1"/>
          </p:nvPr>
        </p:nvSpPr>
        <p:spPr>
          <a:xfrm>
            <a:off x="2133600" y="1066800"/>
            <a:ext cx="7772400" cy="1524000"/>
          </a:xfrm>
          <a:noFill/>
          <a:ln/>
        </p:spPr>
        <p:txBody>
          <a:bodyPr/>
          <a:lstStyle/>
          <a:p>
            <a:pPr>
              <a:lnSpc>
                <a:spcPct val="90000"/>
              </a:lnSpc>
              <a:spcBef>
                <a:spcPct val="50000"/>
              </a:spcBef>
              <a:buFontTx/>
              <a:buNone/>
            </a:pPr>
            <a:r>
              <a:rPr lang="en-US" altLang="en-US"/>
              <a:t>   The </a:t>
            </a:r>
            <a:r>
              <a:rPr lang="en-US" altLang="en-US" b="1"/>
              <a:t>intersection </a:t>
            </a:r>
            <a:r>
              <a:rPr lang="en-US" altLang="en-US"/>
              <a:t>of two events, </a:t>
            </a:r>
            <a:r>
              <a:rPr lang="en-US" altLang="en-US" b="1">
                <a:solidFill>
                  <a:srgbClr val="CC0066"/>
                </a:solidFill>
              </a:rPr>
              <a:t>A</a:t>
            </a:r>
            <a:r>
              <a:rPr lang="en-US" altLang="en-US"/>
              <a:t> and </a:t>
            </a:r>
            <a:r>
              <a:rPr lang="en-US" altLang="en-US" b="1">
                <a:solidFill>
                  <a:srgbClr val="CC0066"/>
                </a:solidFill>
              </a:rPr>
              <a:t>B</a:t>
            </a:r>
            <a:r>
              <a:rPr lang="en-US" altLang="en-US"/>
              <a:t>, is the event that both A</a:t>
            </a:r>
            <a:r>
              <a:rPr lang="en-US" altLang="en-US" b="1"/>
              <a:t> </a:t>
            </a:r>
            <a:r>
              <a:rPr lang="en-US" altLang="en-US" b="1">
                <a:solidFill>
                  <a:srgbClr val="CC0066"/>
                </a:solidFill>
              </a:rPr>
              <a:t>and</a:t>
            </a:r>
            <a:r>
              <a:rPr lang="en-US" altLang="en-US"/>
              <a:t> B occur when the experiment is performed. We write </a:t>
            </a:r>
            <a:r>
              <a:rPr lang="en-US" altLang="en-US" b="1">
                <a:solidFill>
                  <a:srgbClr val="CC0066"/>
                </a:solidFill>
              </a:rPr>
              <a:t>A </a:t>
            </a:r>
            <a:r>
              <a:rPr lang="en-US" altLang="en-US" b="1">
                <a:solidFill>
                  <a:srgbClr val="CC0066"/>
                </a:solidFill>
                <a:latin typeface="Symbol" panose="05050102010706020507" pitchFamily="18" charset="2"/>
              </a:rPr>
              <a:t></a:t>
            </a:r>
            <a:r>
              <a:rPr lang="en-US" altLang="en-US" b="1">
                <a:solidFill>
                  <a:srgbClr val="CC0066"/>
                </a:solidFill>
              </a:rPr>
              <a:t>B</a:t>
            </a:r>
            <a:r>
              <a:rPr lang="en-US" altLang="en-US" b="1"/>
              <a:t>.</a:t>
            </a:r>
          </a:p>
        </p:txBody>
      </p:sp>
      <p:grpSp>
        <p:nvGrpSpPr>
          <p:cNvPr id="104469" name="Group 21"/>
          <p:cNvGrpSpPr>
            <a:grpSpLocks/>
          </p:cNvGrpSpPr>
          <p:nvPr/>
        </p:nvGrpSpPr>
        <p:grpSpPr bwMode="auto">
          <a:xfrm>
            <a:off x="2438400" y="3352801"/>
            <a:ext cx="3754438" cy="1031875"/>
            <a:chOff x="192" y="2610"/>
            <a:chExt cx="2749" cy="650"/>
          </a:xfrm>
        </p:grpSpPr>
        <p:sp>
          <p:nvSpPr>
            <p:cNvPr id="104463" name="Freeform 15"/>
            <p:cNvSpPr>
              <a:spLocks/>
            </p:cNvSpPr>
            <p:nvPr/>
          </p:nvSpPr>
          <p:spPr bwMode="auto">
            <a:xfrm>
              <a:off x="2558" y="2610"/>
              <a:ext cx="383" cy="650"/>
            </a:xfrm>
            <a:custGeom>
              <a:avLst/>
              <a:gdLst>
                <a:gd name="T0" fmla="*/ 199 w 383"/>
                <a:gd name="T1" fmla="*/ 0 h 650"/>
                <a:gd name="T2" fmla="*/ 101 w 383"/>
                <a:gd name="T3" fmla="*/ 86 h 650"/>
                <a:gd name="T4" fmla="*/ 40 w 383"/>
                <a:gd name="T5" fmla="*/ 209 h 650"/>
                <a:gd name="T6" fmla="*/ 28 w 383"/>
                <a:gd name="T7" fmla="*/ 527 h 650"/>
                <a:gd name="T8" fmla="*/ 77 w 383"/>
                <a:gd name="T9" fmla="*/ 601 h 650"/>
                <a:gd name="T10" fmla="*/ 150 w 383"/>
                <a:gd name="T11" fmla="*/ 650 h 650"/>
                <a:gd name="T12" fmla="*/ 212 w 383"/>
                <a:gd name="T13" fmla="*/ 638 h 650"/>
                <a:gd name="T14" fmla="*/ 273 w 383"/>
                <a:gd name="T15" fmla="*/ 576 h 650"/>
                <a:gd name="T16" fmla="*/ 310 w 383"/>
                <a:gd name="T17" fmla="*/ 552 h 650"/>
                <a:gd name="T18" fmla="*/ 359 w 383"/>
                <a:gd name="T19" fmla="*/ 478 h 650"/>
                <a:gd name="T20" fmla="*/ 383 w 383"/>
                <a:gd name="T21" fmla="*/ 405 h 650"/>
                <a:gd name="T22" fmla="*/ 359 w 383"/>
                <a:gd name="T23" fmla="*/ 172 h 650"/>
                <a:gd name="T24" fmla="*/ 334 w 383"/>
                <a:gd name="T25" fmla="*/ 98 h 650"/>
                <a:gd name="T26" fmla="*/ 261 w 383"/>
                <a:gd name="T27" fmla="*/ 37 h 650"/>
                <a:gd name="T28" fmla="*/ 199 w 383"/>
                <a:gd name="T29"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650">
                  <a:moveTo>
                    <a:pt x="199" y="0"/>
                  </a:moveTo>
                  <a:cubicBezTo>
                    <a:pt x="160" y="40"/>
                    <a:pt x="154" y="69"/>
                    <a:pt x="101" y="86"/>
                  </a:cubicBezTo>
                  <a:cubicBezTo>
                    <a:pt x="43" y="174"/>
                    <a:pt x="59" y="131"/>
                    <a:pt x="40" y="209"/>
                  </a:cubicBezTo>
                  <a:cubicBezTo>
                    <a:pt x="34" y="289"/>
                    <a:pt x="0" y="443"/>
                    <a:pt x="28" y="527"/>
                  </a:cubicBezTo>
                  <a:cubicBezTo>
                    <a:pt x="37" y="555"/>
                    <a:pt x="52" y="585"/>
                    <a:pt x="77" y="601"/>
                  </a:cubicBezTo>
                  <a:cubicBezTo>
                    <a:pt x="101" y="617"/>
                    <a:pt x="150" y="650"/>
                    <a:pt x="150" y="650"/>
                  </a:cubicBezTo>
                  <a:cubicBezTo>
                    <a:pt x="171" y="646"/>
                    <a:pt x="192" y="645"/>
                    <a:pt x="212" y="638"/>
                  </a:cubicBezTo>
                  <a:cubicBezTo>
                    <a:pt x="262" y="619"/>
                    <a:pt x="238" y="610"/>
                    <a:pt x="273" y="576"/>
                  </a:cubicBezTo>
                  <a:cubicBezTo>
                    <a:pt x="283" y="566"/>
                    <a:pt x="298" y="560"/>
                    <a:pt x="310" y="552"/>
                  </a:cubicBezTo>
                  <a:cubicBezTo>
                    <a:pt x="326" y="527"/>
                    <a:pt x="343" y="503"/>
                    <a:pt x="359" y="478"/>
                  </a:cubicBezTo>
                  <a:cubicBezTo>
                    <a:pt x="373" y="457"/>
                    <a:pt x="383" y="405"/>
                    <a:pt x="383" y="405"/>
                  </a:cubicBezTo>
                  <a:cubicBezTo>
                    <a:pt x="381" y="381"/>
                    <a:pt x="367" y="210"/>
                    <a:pt x="359" y="172"/>
                  </a:cubicBezTo>
                  <a:cubicBezTo>
                    <a:pt x="354" y="147"/>
                    <a:pt x="356" y="112"/>
                    <a:pt x="334" y="98"/>
                  </a:cubicBezTo>
                  <a:cubicBezTo>
                    <a:pt x="307" y="81"/>
                    <a:pt x="289" y="52"/>
                    <a:pt x="261" y="37"/>
                  </a:cubicBezTo>
                  <a:cubicBezTo>
                    <a:pt x="239" y="25"/>
                    <a:pt x="73" y="0"/>
                    <a:pt x="199" y="0"/>
                  </a:cubicBezTo>
                  <a:close/>
                </a:path>
              </a:pathLst>
            </a:custGeom>
            <a:noFill/>
            <a:ln w="38100" cmpd="sng">
              <a:solidFill>
                <a:srgbClr val="CC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4468" name="Group 20"/>
            <p:cNvGrpSpPr>
              <a:grpSpLocks/>
            </p:cNvGrpSpPr>
            <p:nvPr/>
          </p:nvGrpSpPr>
          <p:grpSpPr bwMode="auto">
            <a:xfrm>
              <a:off x="192" y="2640"/>
              <a:ext cx="2467" cy="387"/>
              <a:chOff x="192" y="2640"/>
              <a:chExt cx="2467" cy="387"/>
            </a:xfrm>
          </p:grpSpPr>
          <p:graphicFrame>
            <p:nvGraphicFramePr>
              <p:cNvPr id="104464" name="Object 16"/>
              <p:cNvGraphicFramePr>
                <a:graphicFrameLocks noChangeAspect="1"/>
              </p:cNvGraphicFramePr>
              <p:nvPr/>
            </p:nvGraphicFramePr>
            <p:xfrm>
              <a:off x="192" y="2640"/>
              <a:ext cx="912" cy="387"/>
            </p:xfrm>
            <a:graphic>
              <a:graphicData uri="http://schemas.openxmlformats.org/presentationml/2006/ole">
                <mc:AlternateContent xmlns:mc="http://schemas.openxmlformats.org/markup-compatibility/2006">
                  <mc:Choice xmlns:v="urn:schemas-microsoft-com:vml" Requires="v">
                    <p:oleObj spid="_x0000_s24580" name="Equation" r:id="rId3" imgW="330120" imgH="139680" progId="Equation.3">
                      <p:embed/>
                    </p:oleObj>
                  </mc:Choice>
                  <mc:Fallback>
                    <p:oleObj name="Equation" r:id="rId3" imgW="33012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2640"/>
                            <a:ext cx="912"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04465" name="AutoShape 17"/>
              <p:cNvCxnSpPr>
                <a:cxnSpLocks noChangeShapeType="1"/>
                <a:endCxn id="104463" idx="1"/>
              </p:cNvCxnSpPr>
              <p:nvPr/>
            </p:nvCxnSpPr>
            <p:spPr bwMode="auto">
              <a:xfrm rot="5400000" flipV="1">
                <a:off x="1632" y="1656"/>
                <a:ext cx="44" cy="2011"/>
              </a:xfrm>
              <a:prstGeom prst="curvedConnector3">
                <a:avLst>
                  <a:gd name="adj1" fmla="val -395454"/>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04471" name="Rectangle 23"/>
          <p:cNvSpPr>
            <a:spLocks noChangeArrowheads="1"/>
          </p:cNvSpPr>
          <p:nvPr/>
        </p:nvSpPr>
        <p:spPr bwMode="auto">
          <a:xfrm>
            <a:off x="2362200" y="53340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buFontTx/>
              <a:buChar char="•"/>
            </a:pPr>
            <a:r>
              <a:rPr lang="en-US" altLang="en-US" sz="3200"/>
              <a:t>If two events A and B are </a:t>
            </a:r>
            <a:r>
              <a:rPr lang="en-US" altLang="en-US" sz="3200" b="1">
                <a:solidFill>
                  <a:srgbClr val="339933"/>
                </a:solidFill>
              </a:rPr>
              <a:t>mutually exclusive</a:t>
            </a:r>
            <a:r>
              <a:rPr lang="en-US" altLang="en-US" sz="3200" b="1"/>
              <a:t>, </a:t>
            </a:r>
            <a:r>
              <a:rPr lang="en-US" altLang="en-US" sz="3200"/>
              <a:t>then </a:t>
            </a:r>
            <a:r>
              <a:rPr lang="en-US" altLang="en-US" sz="3200">
                <a:solidFill>
                  <a:srgbClr val="CC0066"/>
                </a:solidFill>
              </a:rPr>
              <a:t>P(</a:t>
            </a:r>
            <a:r>
              <a:rPr lang="en-US" altLang="en-US" sz="3200" b="1">
                <a:solidFill>
                  <a:srgbClr val="CC0066"/>
                </a:solidFill>
              </a:rPr>
              <a:t>A </a:t>
            </a:r>
            <a:r>
              <a:rPr lang="en-US" altLang="en-US" sz="3200" b="1">
                <a:solidFill>
                  <a:srgbClr val="CC0066"/>
                </a:solidFill>
                <a:latin typeface="Symbol" panose="05050102010706020507" pitchFamily="18" charset="2"/>
              </a:rPr>
              <a:t></a:t>
            </a:r>
            <a:r>
              <a:rPr lang="en-US" altLang="en-US" sz="3200" b="1">
                <a:solidFill>
                  <a:srgbClr val="CC0066"/>
                </a:solidFill>
              </a:rPr>
              <a:t>B) = 0</a:t>
            </a:r>
            <a:r>
              <a:rPr lang="en-US" altLang="en-US" sz="3200" b="1">
                <a:solidFill>
                  <a:srgbClr val="333333"/>
                </a:solidFill>
              </a:rPr>
              <a:t>.</a:t>
            </a:r>
          </a:p>
        </p:txBody>
      </p:sp>
      <p:pic>
        <p:nvPicPr>
          <p:cNvPr id="104472" name="Picture 24" descr="bar-whi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0975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4476"/>
                                        </p:tgtEl>
                                        <p:attrNameLst>
                                          <p:attrName>style.visibility</p:attrName>
                                        </p:attrNameLst>
                                      </p:cBhvr>
                                      <p:to>
                                        <p:strVal val="visible"/>
                                      </p:to>
                                    </p:set>
                                    <p:animEffect transition="in" filter="dissolve">
                                      <p:cBhvr>
                                        <p:cTn id="7" dur="500"/>
                                        <p:tgtEl>
                                          <p:spTgt spid="1044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4475"/>
                                        </p:tgtEl>
                                        <p:attrNameLst>
                                          <p:attrName>style.visibility</p:attrName>
                                        </p:attrNameLst>
                                      </p:cBhvr>
                                      <p:to>
                                        <p:strVal val="visible"/>
                                      </p:to>
                                    </p:set>
                                    <p:animEffect transition="in" filter="wipe(left)">
                                      <p:cBhvr>
                                        <p:cTn id="12" dur="500"/>
                                        <p:tgtEl>
                                          <p:spTgt spid="1044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04460"/>
                                        </p:tgtEl>
                                        <p:attrNameLst>
                                          <p:attrName>style.visibility</p:attrName>
                                        </p:attrNameLst>
                                      </p:cBhvr>
                                      <p:to>
                                        <p:strVal val="visible"/>
                                      </p:to>
                                    </p:set>
                                    <p:animEffect transition="in" filter="wipe(right)">
                                      <p:cBhvr>
                                        <p:cTn id="17" dur="500"/>
                                        <p:tgtEl>
                                          <p:spTgt spid="1044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4469"/>
                                        </p:tgtEl>
                                        <p:attrNameLst>
                                          <p:attrName>style.visibility</p:attrName>
                                        </p:attrNameLst>
                                      </p:cBhvr>
                                      <p:to>
                                        <p:strVal val="visible"/>
                                      </p:to>
                                    </p:set>
                                    <p:animEffect transition="in" filter="wipe(left)">
                                      <p:cBhvr>
                                        <p:cTn id="22" dur="500"/>
                                        <p:tgtEl>
                                          <p:spTgt spid="1044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4471"/>
                                        </p:tgtEl>
                                        <p:attrNameLst>
                                          <p:attrName>style.visibility</p:attrName>
                                        </p:attrNameLst>
                                      </p:cBhvr>
                                      <p:to>
                                        <p:strVal val="visible"/>
                                      </p:to>
                                    </p:set>
                                    <p:animEffect transition="in" filter="dissolve">
                                      <p:cBhvr>
                                        <p:cTn id="27" dur="500"/>
                                        <p:tgtEl>
                                          <p:spTgt spid="104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7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489" name="Group 17"/>
          <p:cNvGrpSpPr>
            <a:grpSpLocks/>
          </p:cNvGrpSpPr>
          <p:nvPr/>
        </p:nvGrpSpPr>
        <p:grpSpPr bwMode="auto">
          <a:xfrm>
            <a:off x="3886200" y="3276600"/>
            <a:ext cx="4267200" cy="2590800"/>
            <a:chOff x="1488" y="2064"/>
            <a:chExt cx="2688" cy="1632"/>
          </a:xfrm>
        </p:grpSpPr>
        <p:sp>
          <p:nvSpPr>
            <p:cNvPr id="105478" name="Rectangle 6"/>
            <p:cNvSpPr>
              <a:spLocks noChangeArrowheads="1"/>
            </p:cNvSpPr>
            <p:nvPr/>
          </p:nvSpPr>
          <p:spPr bwMode="auto">
            <a:xfrm>
              <a:off x="1488" y="2064"/>
              <a:ext cx="2688" cy="16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p>
          </p:txBody>
        </p:sp>
        <p:sp>
          <p:nvSpPr>
            <p:cNvPr id="105486" name="Text Box 14"/>
            <p:cNvSpPr txBox="1">
              <a:spLocks noChangeArrowheads="1"/>
            </p:cNvSpPr>
            <p:nvPr/>
          </p:nvSpPr>
          <p:spPr bwMode="auto">
            <a:xfrm>
              <a:off x="3888" y="2112"/>
              <a:ext cx="2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333333"/>
                  </a:solidFill>
                  <a:effectLst>
                    <a:outerShdw blurRad="38100" dist="38100" dir="2700000" algn="tl">
                      <a:srgbClr val="C0C0C0"/>
                    </a:outerShdw>
                  </a:effectLst>
                </a:rPr>
                <a:t>S</a:t>
              </a:r>
            </a:p>
          </p:txBody>
        </p:sp>
      </p:grpSp>
      <p:sp>
        <p:nvSpPr>
          <p:cNvPr id="105474" name="Rectangle 2"/>
          <p:cNvSpPr>
            <a:spLocks noGrp="1" noChangeArrowheads="1"/>
          </p:cNvSpPr>
          <p:nvPr>
            <p:ph type="title"/>
          </p:nvPr>
        </p:nvSpPr>
        <p:spPr>
          <a:xfrm>
            <a:off x="2209800" y="152400"/>
            <a:ext cx="77724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sz="4800" b="1"/>
              <a:t>Event Relations</a:t>
            </a:r>
            <a:endParaRPr lang="en-US" altLang="en-US" sz="4800"/>
          </a:p>
        </p:txBody>
      </p:sp>
      <p:sp>
        <p:nvSpPr>
          <p:cNvPr id="105477" name="Rectangle 5"/>
          <p:cNvSpPr>
            <a:spLocks noGrp="1" noChangeArrowheads="1"/>
          </p:cNvSpPr>
          <p:nvPr>
            <p:ph type="body" idx="1"/>
          </p:nvPr>
        </p:nvSpPr>
        <p:spPr>
          <a:xfrm>
            <a:off x="2209800" y="1295400"/>
            <a:ext cx="7772400" cy="1828800"/>
          </a:xfrm>
        </p:spPr>
        <p:txBody>
          <a:bodyPr/>
          <a:lstStyle/>
          <a:p>
            <a:pPr>
              <a:lnSpc>
                <a:spcPct val="90000"/>
              </a:lnSpc>
              <a:buFontTx/>
              <a:buNone/>
            </a:pPr>
            <a:r>
              <a:rPr lang="en-US" altLang="en-US"/>
              <a:t>   The</a:t>
            </a:r>
            <a:r>
              <a:rPr lang="en-US" altLang="en-US" b="1"/>
              <a:t> complement </a:t>
            </a:r>
            <a:r>
              <a:rPr lang="en-US" altLang="en-US"/>
              <a:t>of an event </a:t>
            </a:r>
            <a:r>
              <a:rPr lang="en-US" altLang="en-US" b="1">
                <a:solidFill>
                  <a:srgbClr val="CC0066"/>
                </a:solidFill>
              </a:rPr>
              <a:t>A</a:t>
            </a:r>
            <a:r>
              <a:rPr lang="en-US" altLang="en-US" b="1"/>
              <a:t> </a:t>
            </a:r>
            <a:r>
              <a:rPr lang="en-US" altLang="en-US"/>
              <a:t>consists of all outcomes of the experiment that do not result in event </a:t>
            </a:r>
            <a:r>
              <a:rPr lang="en-US" altLang="en-US" b="1">
                <a:solidFill>
                  <a:srgbClr val="CC0066"/>
                </a:solidFill>
              </a:rPr>
              <a:t>A</a:t>
            </a:r>
            <a:r>
              <a:rPr lang="en-US" altLang="en-US"/>
              <a:t>.  We write </a:t>
            </a:r>
            <a:r>
              <a:rPr lang="en-US" altLang="en-US" b="1">
                <a:solidFill>
                  <a:srgbClr val="CC0066"/>
                </a:solidFill>
              </a:rPr>
              <a:t>A</a:t>
            </a:r>
            <a:r>
              <a:rPr lang="en-US" altLang="en-US" b="1" baseline="30000">
                <a:solidFill>
                  <a:srgbClr val="CC0066"/>
                </a:solidFill>
              </a:rPr>
              <a:t>C</a:t>
            </a:r>
            <a:r>
              <a:rPr lang="en-US" altLang="en-US" b="1"/>
              <a:t>.	</a:t>
            </a:r>
          </a:p>
          <a:p>
            <a:endParaRPr lang="en-US" altLang="en-US"/>
          </a:p>
        </p:txBody>
      </p:sp>
      <p:grpSp>
        <p:nvGrpSpPr>
          <p:cNvPr id="105488" name="Group 16"/>
          <p:cNvGrpSpPr>
            <a:grpSpLocks/>
          </p:cNvGrpSpPr>
          <p:nvPr/>
        </p:nvGrpSpPr>
        <p:grpSpPr bwMode="auto">
          <a:xfrm>
            <a:off x="5181600" y="3962400"/>
            <a:ext cx="1752600" cy="1371600"/>
            <a:chOff x="2304" y="2496"/>
            <a:chExt cx="1104" cy="864"/>
          </a:xfrm>
        </p:grpSpPr>
        <p:grpSp>
          <p:nvGrpSpPr>
            <p:cNvPr id="105479" name="Group 7"/>
            <p:cNvGrpSpPr>
              <a:grpSpLocks/>
            </p:cNvGrpSpPr>
            <p:nvPr/>
          </p:nvGrpSpPr>
          <p:grpSpPr bwMode="auto">
            <a:xfrm>
              <a:off x="2304" y="2496"/>
              <a:ext cx="1104" cy="864"/>
              <a:chOff x="1776" y="2448"/>
              <a:chExt cx="1104" cy="864"/>
            </a:xfrm>
          </p:grpSpPr>
          <p:sp>
            <p:nvSpPr>
              <p:cNvPr id="105480" name="Oval 8"/>
              <p:cNvSpPr>
                <a:spLocks noChangeArrowheads="1"/>
              </p:cNvSpPr>
              <p:nvPr/>
            </p:nvSpPr>
            <p:spPr bwMode="auto">
              <a:xfrm>
                <a:off x="1776" y="2448"/>
                <a:ext cx="1104" cy="864"/>
              </a:xfrm>
              <a:prstGeom prst="ellipse">
                <a:avLst/>
              </a:prstGeom>
              <a:solidFill>
                <a:srgbClr val="33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81" name="Text Box 9"/>
              <p:cNvSpPr txBox="1">
                <a:spLocks noChangeArrowheads="1"/>
              </p:cNvSpPr>
              <p:nvPr/>
            </p:nvSpPr>
            <p:spPr bwMode="auto">
              <a:xfrm>
                <a:off x="2016" y="273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333333"/>
                    </a:solidFill>
                  </a:rPr>
                  <a:t>A</a:t>
                </a:r>
              </a:p>
            </p:txBody>
          </p:sp>
        </p:grpSp>
        <p:sp>
          <p:nvSpPr>
            <p:cNvPr id="105482" name="Text Box 10"/>
            <p:cNvSpPr txBox="1">
              <a:spLocks noChangeArrowheads="1"/>
            </p:cNvSpPr>
            <p:nvPr/>
          </p:nvSpPr>
          <p:spPr bwMode="auto">
            <a:xfrm>
              <a:off x="2630" y="2714"/>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grpSp>
      <p:sp>
        <p:nvSpPr>
          <p:cNvPr id="105484" name="Text Box 12"/>
          <p:cNvSpPr txBox="1">
            <a:spLocks noChangeArrowheads="1"/>
          </p:cNvSpPr>
          <p:nvPr/>
        </p:nvSpPr>
        <p:spPr bwMode="auto">
          <a:xfrm>
            <a:off x="4572000" y="3733800"/>
            <a:ext cx="60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A</a:t>
            </a:r>
            <a:r>
              <a:rPr lang="en-US" altLang="en-US" b="1" baseline="30000"/>
              <a:t>C</a:t>
            </a:r>
            <a:endParaRPr lang="en-US" altLang="en-US" b="1"/>
          </a:p>
        </p:txBody>
      </p:sp>
      <p:pic>
        <p:nvPicPr>
          <p:cNvPr id="105487" name="Picture 15"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9035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5489"/>
                                        </p:tgtEl>
                                        <p:attrNameLst>
                                          <p:attrName>style.visibility</p:attrName>
                                        </p:attrNameLst>
                                      </p:cBhvr>
                                      <p:to>
                                        <p:strVal val="visible"/>
                                      </p:to>
                                    </p:set>
                                    <p:animEffect transition="in" filter="dissolve">
                                      <p:cBhvr>
                                        <p:cTn id="7" dur="500"/>
                                        <p:tgtEl>
                                          <p:spTgt spid="1054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5488"/>
                                        </p:tgtEl>
                                        <p:attrNameLst>
                                          <p:attrName>style.visibility</p:attrName>
                                        </p:attrNameLst>
                                      </p:cBhvr>
                                      <p:to>
                                        <p:strVal val="visible"/>
                                      </p:to>
                                    </p:set>
                                    <p:animEffect transition="in" filter="wipe(up)">
                                      <p:cBhvr>
                                        <p:cTn id="12" dur="500"/>
                                        <p:tgtEl>
                                          <p:spTgt spid="1054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5484"/>
                                        </p:tgtEl>
                                        <p:attrNameLst>
                                          <p:attrName>style.visibility</p:attrName>
                                        </p:attrNameLst>
                                      </p:cBhvr>
                                      <p:to>
                                        <p:strVal val="visible"/>
                                      </p:to>
                                    </p:set>
                                    <p:animEffect transition="in" filter="dissolve">
                                      <p:cBhvr>
                                        <p:cTn id="17" dur="500"/>
                                        <p:tgtEl>
                                          <p:spTgt spid="105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133600" y="76200"/>
            <a:ext cx="54102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sz="4800" b="1"/>
              <a:t>Example</a:t>
            </a:r>
            <a:endParaRPr lang="en-US" altLang="en-US" sz="4800"/>
          </a:p>
        </p:txBody>
      </p:sp>
      <p:sp>
        <p:nvSpPr>
          <p:cNvPr id="93187" name="Rectangle 3"/>
          <p:cNvSpPr>
            <a:spLocks noGrp="1" noChangeArrowheads="1"/>
          </p:cNvSpPr>
          <p:nvPr>
            <p:ph type="body" idx="1"/>
          </p:nvPr>
        </p:nvSpPr>
        <p:spPr>
          <a:xfrm>
            <a:off x="1752600" y="1524000"/>
            <a:ext cx="8153400" cy="25908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0" tIns="0" rIns="0" bIns="0" rtlCol="0">
            <a:normAutofit/>
          </a:bodyPr>
          <a:lstStyle/>
          <a:p>
            <a:pPr>
              <a:spcBef>
                <a:spcPct val="0"/>
              </a:spcBef>
              <a:buFontTx/>
              <a:buNone/>
            </a:pPr>
            <a:r>
              <a:rPr lang="en-US" altLang="en-US"/>
              <a:t>    Select a student from the classroom and </a:t>
            </a:r>
          </a:p>
          <a:p>
            <a:pPr>
              <a:spcBef>
                <a:spcPct val="0"/>
              </a:spcBef>
              <a:buFontTx/>
              <a:buNone/>
            </a:pPr>
            <a:r>
              <a:rPr lang="en-US" altLang="en-US"/>
              <a:t>	 record his/her</a:t>
            </a:r>
            <a:r>
              <a:rPr lang="en-US" altLang="en-US" b="1"/>
              <a:t> hair color </a:t>
            </a:r>
            <a:r>
              <a:rPr lang="en-US" altLang="en-US"/>
              <a:t>and</a:t>
            </a:r>
            <a:r>
              <a:rPr lang="en-US" altLang="en-US" b="1"/>
              <a:t> gender.</a:t>
            </a:r>
            <a:endParaRPr lang="en-US" altLang="en-US"/>
          </a:p>
          <a:p>
            <a:pPr lvl="1">
              <a:spcBef>
                <a:spcPct val="0"/>
              </a:spcBef>
            </a:pPr>
            <a:r>
              <a:rPr lang="en-US" altLang="en-US" sz="3200" b="1"/>
              <a:t>A: </a:t>
            </a:r>
            <a:r>
              <a:rPr lang="en-US" altLang="en-US" sz="3200"/>
              <a:t>student has brown hair</a:t>
            </a:r>
            <a:endParaRPr lang="en-US" altLang="en-US" sz="3200" b="1"/>
          </a:p>
          <a:p>
            <a:pPr lvl="1">
              <a:spcBef>
                <a:spcPct val="0"/>
              </a:spcBef>
            </a:pPr>
            <a:r>
              <a:rPr lang="en-US" altLang="en-US" sz="3200" b="1"/>
              <a:t>B: </a:t>
            </a:r>
            <a:r>
              <a:rPr lang="en-US" altLang="en-US" sz="3200"/>
              <a:t>student is female</a:t>
            </a:r>
            <a:endParaRPr lang="en-US" altLang="en-US" sz="3200" b="1"/>
          </a:p>
          <a:p>
            <a:pPr lvl="1">
              <a:spcBef>
                <a:spcPct val="0"/>
              </a:spcBef>
            </a:pPr>
            <a:r>
              <a:rPr lang="en-US" altLang="en-US" sz="3200" b="1"/>
              <a:t>C:</a:t>
            </a:r>
            <a:r>
              <a:rPr lang="en-US" altLang="en-US" sz="3200"/>
              <a:t> student is male</a:t>
            </a:r>
          </a:p>
        </p:txBody>
      </p:sp>
      <p:grpSp>
        <p:nvGrpSpPr>
          <p:cNvPr id="93198" name="Group 14"/>
          <p:cNvGrpSpPr>
            <a:grpSpLocks/>
          </p:cNvGrpSpPr>
          <p:nvPr/>
        </p:nvGrpSpPr>
        <p:grpSpPr bwMode="auto">
          <a:xfrm>
            <a:off x="8763000" y="76200"/>
            <a:ext cx="1676400" cy="1752600"/>
            <a:chOff x="4368" y="48"/>
            <a:chExt cx="1344" cy="1296"/>
          </a:xfrm>
        </p:grpSpPr>
        <p:sp>
          <p:nvSpPr>
            <p:cNvPr id="93189" name="Rectangle 5"/>
            <p:cNvSpPr>
              <a:spLocks noChangeArrowheads="1"/>
            </p:cNvSpPr>
            <p:nvPr/>
          </p:nvSpPr>
          <p:spPr bwMode="auto">
            <a:xfrm>
              <a:off x="4368" y="48"/>
              <a:ext cx="1344" cy="1296"/>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93188" name="Picture 4" descr="studen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4" y="144"/>
              <a:ext cx="1152" cy="1107"/>
            </a:xfrm>
            <a:prstGeom prst="rect">
              <a:avLst/>
            </a:prstGeom>
            <a:noFill/>
            <a:extLst>
              <a:ext uri="{909E8E84-426E-40DD-AFC4-6F175D3DCCD1}">
                <a14:hiddenFill xmlns:a14="http://schemas.microsoft.com/office/drawing/2010/main">
                  <a:solidFill>
                    <a:srgbClr val="FFFFFF"/>
                  </a:solidFill>
                </a14:hiddenFill>
              </a:ext>
            </a:extLst>
          </p:spPr>
        </p:pic>
      </p:grpSp>
      <p:sp>
        <p:nvSpPr>
          <p:cNvPr id="93191" name="Text Box 7"/>
          <p:cNvSpPr txBox="1">
            <a:spLocks noChangeArrowheads="1"/>
          </p:cNvSpPr>
          <p:nvPr/>
        </p:nvSpPr>
        <p:spPr bwMode="auto">
          <a:xfrm>
            <a:off x="2133600" y="4038601"/>
            <a:ext cx="8534400" cy="216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en-US" altLang="en-US" sz="3200"/>
              <a:t>What is the relationship between events </a:t>
            </a:r>
            <a:r>
              <a:rPr lang="en-US" altLang="en-US" sz="3200" b="1"/>
              <a:t>B</a:t>
            </a:r>
            <a:r>
              <a:rPr lang="en-US" altLang="en-US" sz="3200"/>
              <a:t> and </a:t>
            </a:r>
            <a:r>
              <a:rPr lang="en-US" altLang="en-US" sz="3200" b="1"/>
              <a:t>C</a:t>
            </a:r>
            <a:r>
              <a:rPr lang="en-US" altLang="en-US" sz="3200"/>
              <a:t>?</a:t>
            </a:r>
          </a:p>
          <a:p>
            <a:pPr>
              <a:lnSpc>
                <a:spcPct val="90000"/>
              </a:lnSpc>
              <a:spcBef>
                <a:spcPct val="20000"/>
              </a:spcBef>
              <a:buFontTx/>
              <a:buChar char="•"/>
            </a:pPr>
            <a:r>
              <a:rPr lang="en-US" altLang="en-US" sz="3200" b="1">
                <a:solidFill>
                  <a:srgbClr val="333333"/>
                </a:solidFill>
              </a:rPr>
              <a:t>A</a:t>
            </a:r>
            <a:r>
              <a:rPr lang="en-US" altLang="en-US" sz="3200" b="1" baseline="30000">
                <a:solidFill>
                  <a:srgbClr val="333333"/>
                </a:solidFill>
              </a:rPr>
              <a:t>C</a:t>
            </a:r>
            <a:r>
              <a:rPr lang="en-US" altLang="en-US" sz="3200" b="1">
                <a:solidFill>
                  <a:srgbClr val="333333"/>
                </a:solidFill>
              </a:rPr>
              <a:t>:</a:t>
            </a:r>
            <a:r>
              <a:rPr lang="en-US" altLang="en-US" sz="3200" b="1">
                <a:solidFill>
                  <a:schemeClr val="accent2"/>
                </a:solidFill>
              </a:rPr>
              <a:t> </a:t>
            </a:r>
          </a:p>
          <a:p>
            <a:pPr>
              <a:lnSpc>
                <a:spcPct val="90000"/>
              </a:lnSpc>
              <a:spcBef>
                <a:spcPct val="20000"/>
              </a:spcBef>
              <a:buFontTx/>
              <a:buChar char="•"/>
            </a:pPr>
            <a:r>
              <a:rPr lang="en-US" altLang="en-US" sz="3200" b="1">
                <a:solidFill>
                  <a:srgbClr val="333333"/>
                </a:solidFill>
              </a:rPr>
              <a:t>B</a:t>
            </a:r>
            <a:r>
              <a:rPr lang="en-US" altLang="en-US" sz="3200" b="1">
                <a:solidFill>
                  <a:srgbClr val="333333"/>
                </a:solidFill>
                <a:sym typeface="Symbol" panose="05050102010706020507" pitchFamily="18" charset="2"/>
              </a:rPr>
              <a:t>C:</a:t>
            </a:r>
            <a:r>
              <a:rPr lang="en-US" altLang="en-US" sz="3200" b="1">
                <a:solidFill>
                  <a:schemeClr val="accent2"/>
                </a:solidFill>
                <a:sym typeface="Symbol" panose="05050102010706020507" pitchFamily="18" charset="2"/>
              </a:rPr>
              <a:t> </a:t>
            </a:r>
          </a:p>
          <a:p>
            <a:pPr>
              <a:lnSpc>
                <a:spcPct val="90000"/>
              </a:lnSpc>
              <a:spcBef>
                <a:spcPct val="20000"/>
              </a:spcBef>
              <a:buFontTx/>
              <a:buChar char="•"/>
            </a:pPr>
            <a:r>
              <a:rPr lang="en-US" altLang="en-US" sz="3200" b="1">
                <a:solidFill>
                  <a:srgbClr val="333333"/>
                </a:solidFill>
                <a:sym typeface="Symbol" panose="05050102010706020507" pitchFamily="18" charset="2"/>
              </a:rPr>
              <a:t>BC:</a:t>
            </a:r>
            <a:endParaRPr lang="en-US" altLang="en-US"/>
          </a:p>
        </p:txBody>
      </p:sp>
      <p:sp>
        <p:nvSpPr>
          <p:cNvPr id="93192" name="Text Box 8"/>
          <p:cNvSpPr txBox="1">
            <a:spLocks noChangeArrowheads="1"/>
          </p:cNvSpPr>
          <p:nvPr/>
        </p:nvSpPr>
        <p:spPr bwMode="auto">
          <a:xfrm>
            <a:off x="5867400" y="3505200"/>
            <a:ext cx="4343400" cy="369332"/>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Mutually exclusive; B = C</a:t>
            </a:r>
            <a:r>
              <a:rPr lang="en-US" altLang="en-US" baseline="30000">
                <a:solidFill>
                  <a:srgbClr val="F4ECC6"/>
                </a:solidFill>
              </a:rPr>
              <a:t>C</a:t>
            </a:r>
            <a:endParaRPr lang="en-US" altLang="en-US">
              <a:solidFill>
                <a:srgbClr val="F4ECC6"/>
              </a:solidFill>
            </a:endParaRPr>
          </a:p>
        </p:txBody>
      </p:sp>
      <p:sp>
        <p:nvSpPr>
          <p:cNvPr id="93193" name="Text Box 9"/>
          <p:cNvSpPr txBox="1">
            <a:spLocks noChangeArrowheads="1"/>
          </p:cNvSpPr>
          <p:nvPr/>
        </p:nvSpPr>
        <p:spPr bwMode="auto">
          <a:xfrm>
            <a:off x="3429000" y="4648200"/>
            <a:ext cx="5257800" cy="369332"/>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Student does not have brown hair</a:t>
            </a:r>
          </a:p>
        </p:txBody>
      </p:sp>
      <p:sp>
        <p:nvSpPr>
          <p:cNvPr id="93194" name="Text Box 10"/>
          <p:cNvSpPr txBox="1">
            <a:spLocks noChangeArrowheads="1"/>
          </p:cNvSpPr>
          <p:nvPr/>
        </p:nvSpPr>
        <p:spPr bwMode="auto">
          <a:xfrm>
            <a:off x="3505200" y="5181600"/>
            <a:ext cx="5257800" cy="369332"/>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Student is both male and female = </a:t>
            </a:r>
            <a:r>
              <a:rPr lang="en-US" altLang="en-US">
                <a:solidFill>
                  <a:srgbClr val="F4ECC6"/>
                </a:solidFill>
                <a:sym typeface="Symbol" panose="05050102010706020507" pitchFamily="18" charset="2"/>
              </a:rPr>
              <a:t></a:t>
            </a:r>
            <a:endParaRPr lang="en-US" altLang="en-US">
              <a:solidFill>
                <a:srgbClr val="F4ECC6"/>
              </a:solidFill>
            </a:endParaRPr>
          </a:p>
        </p:txBody>
      </p:sp>
      <p:sp>
        <p:nvSpPr>
          <p:cNvPr id="93195" name="Text Box 11"/>
          <p:cNvSpPr txBox="1">
            <a:spLocks noChangeArrowheads="1"/>
          </p:cNvSpPr>
          <p:nvPr/>
        </p:nvSpPr>
        <p:spPr bwMode="auto">
          <a:xfrm>
            <a:off x="3429000" y="5715000"/>
            <a:ext cx="6553200" cy="369332"/>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Student is either male and female = </a:t>
            </a:r>
            <a:r>
              <a:rPr lang="en-US" altLang="en-US">
                <a:solidFill>
                  <a:srgbClr val="F4ECC6"/>
                </a:solidFill>
                <a:sym typeface="Symbol" panose="05050102010706020507" pitchFamily="18" charset="2"/>
              </a:rPr>
              <a:t>all students = S</a:t>
            </a:r>
            <a:endParaRPr lang="en-US" altLang="en-US">
              <a:solidFill>
                <a:srgbClr val="F4ECC6"/>
              </a:solidFill>
            </a:endParaRPr>
          </a:p>
        </p:txBody>
      </p:sp>
      <p:pic>
        <p:nvPicPr>
          <p:cNvPr id="93197" name="Picture 13"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1080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3191"/>
                                        </p:tgtEl>
                                        <p:attrNameLst>
                                          <p:attrName>style.visibility</p:attrName>
                                        </p:attrNameLst>
                                      </p:cBhvr>
                                      <p:to>
                                        <p:strVal val="visible"/>
                                      </p:to>
                                    </p:set>
                                    <p:animEffect transition="in" filter="wipe(up)">
                                      <p:cBhvr>
                                        <p:cTn id="7" dur="500"/>
                                        <p:tgtEl>
                                          <p:spTgt spid="931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3192"/>
                                        </p:tgtEl>
                                        <p:attrNameLst>
                                          <p:attrName>style.visibility</p:attrName>
                                        </p:attrNameLst>
                                      </p:cBhvr>
                                      <p:to>
                                        <p:strVal val="visible"/>
                                      </p:to>
                                    </p:set>
                                    <p:animEffect transition="in" filter="dissolve">
                                      <p:cBhvr>
                                        <p:cTn id="12" dur="500"/>
                                        <p:tgtEl>
                                          <p:spTgt spid="931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3193"/>
                                        </p:tgtEl>
                                        <p:attrNameLst>
                                          <p:attrName>style.visibility</p:attrName>
                                        </p:attrNameLst>
                                      </p:cBhvr>
                                      <p:to>
                                        <p:strVal val="visible"/>
                                      </p:to>
                                    </p:set>
                                    <p:animEffect transition="in" filter="dissolve">
                                      <p:cBhvr>
                                        <p:cTn id="17" dur="500"/>
                                        <p:tgtEl>
                                          <p:spTgt spid="931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3194"/>
                                        </p:tgtEl>
                                        <p:attrNameLst>
                                          <p:attrName>style.visibility</p:attrName>
                                        </p:attrNameLst>
                                      </p:cBhvr>
                                      <p:to>
                                        <p:strVal val="visible"/>
                                      </p:to>
                                    </p:set>
                                    <p:animEffect transition="in" filter="dissolve">
                                      <p:cBhvr>
                                        <p:cTn id="22" dur="500"/>
                                        <p:tgtEl>
                                          <p:spTgt spid="931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3195"/>
                                        </p:tgtEl>
                                        <p:attrNameLst>
                                          <p:attrName>style.visibility</p:attrName>
                                        </p:attrNameLst>
                                      </p:cBhvr>
                                      <p:to>
                                        <p:strVal val="visible"/>
                                      </p:to>
                                    </p:set>
                                    <p:animEffect transition="in" filter="dissolve">
                                      <p:cBhvr>
                                        <p:cTn id="27" dur="500"/>
                                        <p:tgtEl>
                                          <p:spTgt spid="93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1" grpId="0" autoUpdateAnimBg="0"/>
      <p:bldP spid="93192" grpId="0" animBg="1" autoUpdateAnimBg="0"/>
      <p:bldP spid="93193" grpId="0" animBg="1" autoUpdateAnimBg="0"/>
      <p:bldP spid="93194" grpId="0" animBg="1" autoUpdateAnimBg="0"/>
      <p:bldP spid="93195"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905000" y="304800"/>
            <a:ext cx="8305800" cy="16002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sz="4800" b="1"/>
              <a:t>Calculating Probabilities for Unions and Complements</a:t>
            </a:r>
            <a:endParaRPr lang="en-US" altLang="en-US"/>
          </a:p>
        </p:txBody>
      </p:sp>
      <p:sp>
        <p:nvSpPr>
          <p:cNvPr id="91139" name="Rectangle 3"/>
          <p:cNvSpPr>
            <a:spLocks noGrp="1" noChangeArrowheads="1"/>
          </p:cNvSpPr>
          <p:nvPr>
            <p:ph type="body" idx="1"/>
          </p:nvPr>
        </p:nvSpPr>
        <p:spPr>
          <a:xfrm>
            <a:off x="1828800" y="1905000"/>
            <a:ext cx="8534400"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0" tIns="0" rIns="0" bIns="0" rtlCol="0">
            <a:normAutofit/>
          </a:bodyPr>
          <a:lstStyle/>
          <a:p>
            <a:pPr>
              <a:lnSpc>
                <a:spcPct val="90000"/>
              </a:lnSpc>
            </a:pPr>
            <a:r>
              <a:rPr lang="en-US" altLang="en-US"/>
              <a:t>There are special rules that will allow you to calculate probabilities for composite events.</a:t>
            </a:r>
          </a:p>
          <a:p>
            <a:pPr>
              <a:lnSpc>
                <a:spcPct val="90000"/>
              </a:lnSpc>
            </a:pPr>
            <a:r>
              <a:rPr lang="en-US" altLang="en-US" b="1" u="sng">
                <a:solidFill>
                  <a:srgbClr val="CC0066"/>
                </a:solidFill>
                <a:effectLst>
                  <a:outerShdw blurRad="38100" dist="38100" dir="2700000" algn="tl">
                    <a:srgbClr val="C0C0C0"/>
                  </a:outerShdw>
                </a:effectLst>
              </a:rPr>
              <a:t>The Additive Rule for Unions:</a:t>
            </a:r>
            <a:r>
              <a:rPr lang="en-US" altLang="en-US">
                <a:solidFill>
                  <a:schemeClr val="tx1"/>
                </a:solidFill>
              </a:rPr>
              <a:t> </a:t>
            </a:r>
          </a:p>
          <a:p>
            <a:pPr>
              <a:lnSpc>
                <a:spcPct val="90000"/>
              </a:lnSpc>
            </a:pPr>
            <a:r>
              <a:rPr lang="en-US" altLang="en-US">
                <a:solidFill>
                  <a:schemeClr val="tx1"/>
                </a:solidFill>
              </a:rPr>
              <a:t>For any two events, </a:t>
            </a:r>
            <a:r>
              <a:rPr lang="en-US" altLang="en-US" b="1">
                <a:solidFill>
                  <a:schemeClr val="tx1"/>
                </a:solidFill>
              </a:rPr>
              <a:t>A</a:t>
            </a:r>
            <a:r>
              <a:rPr lang="en-US" altLang="en-US">
                <a:solidFill>
                  <a:schemeClr val="tx1"/>
                </a:solidFill>
              </a:rPr>
              <a:t> and </a:t>
            </a:r>
            <a:r>
              <a:rPr lang="en-US" altLang="en-US" b="1">
                <a:solidFill>
                  <a:schemeClr val="tx1"/>
                </a:solidFill>
              </a:rPr>
              <a:t>B</a:t>
            </a:r>
            <a:r>
              <a:rPr lang="en-US" altLang="en-US">
                <a:solidFill>
                  <a:schemeClr val="tx1"/>
                </a:solidFill>
              </a:rPr>
              <a:t>, the probability of their union, </a:t>
            </a:r>
            <a:r>
              <a:rPr lang="en-US" altLang="en-US" b="1">
                <a:solidFill>
                  <a:schemeClr val="tx1"/>
                </a:solidFill>
              </a:rPr>
              <a:t> P(A </a:t>
            </a:r>
            <a:r>
              <a:rPr lang="en-US" altLang="en-US" b="1">
                <a:solidFill>
                  <a:schemeClr val="tx1"/>
                </a:solidFill>
                <a:latin typeface="Symbol" panose="05050102010706020507" pitchFamily="18" charset="2"/>
              </a:rPr>
              <a:t></a:t>
            </a:r>
            <a:r>
              <a:rPr lang="en-US" altLang="en-US" b="1">
                <a:solidFill>
                  <a:schemeClr val="tx1"/>
                </a:solidFill>
              </a:rPr>
              <a:t>B)</a:t>
            </a:r>
            <a:r>
              <a:rPr lang="en-US" altLang="en-US">
                <a:solidFill>
                  <a:schemeClr val="tx1"/>
                </a:solidFill>
              </a:rPr>
              <a:t>, is</a:t>
            </a:r>
          </a:p>
          <a:p>
            <a:pPr>
              <a:lnSpc>
                <a:spcPct val="90000"/>
              </a:lnSpc>
              <a:buFontTx/>
              <a:buNone/>
            </a:pPr>
            <a:endParaRPr lang="en-US" altLang="en-US">
              <a:solidFill>
                <a:schemeClr val="tx1"/>
              </a:solidFill>
            </a:endParaRPr>
          </a:p>
          <a:p>
            <a:pPr>
              <a:lnSpc>
                <a:spcPct val="90000"/>
              </a:lnSpc>
              <a:buFontTx/>
              <a:buNone/>
            </a:pPr>
            <a:r>
              <a:rPr lang="en-US" altLang="en-US"/>
              <a:t> </a:t>
            </a:r>
            <a:endParaRPr lang="en-US" altLang="en-US" sz="3500"/>
          </a:p>
          <a:p>
            <a:pPr>
              <a:lnSpc>
                <a:spcPct val="90000"/>
              </a:lnSpc>
            </a:pPr>
            <a:endParaRPr lang="en-US" altLang="en-US" sz="3500"/>
          </a:p>
        </p:txBody>
      </p:sp>
      <p:graphicFrame>
        <p:nvGraphicFramePr>
          <p:cNvPr id="91154" name="Object 18"/>
          <p:cNvGraphicFramePr>
            <a:graphicFrameLocks noChangeAspect="1"/>
          </p:cNvGraphicFramePr>
          <p:nvPr/>
        </p:nvGraphicFramePr>
        <p:xfrm>
          <a:off x="2209800" y="5105400"/>
          <a:ext cx="5638800" cy="539750"/>
        </p:xfrm>
        <a:graphic>
          <a:graphicData uri="http://schemas.openxmlformats.org/presentationml/2006/ole">
            <mc:AlternateContent xmlns:mc="http://schemas.openxmlformats.org/markup-compatibility/2006">
              <mc:Choice xmlns:v="urn:schemas-microsoft-com:vml" Requires="v">
                <p:oleObj spid="_x0000_s25604" name="Equation" r:id="rId3" imgW="1726920" imgH="164880" progId="Equation.3">
                  <p:embed/>
                </p:oleObj>
              </mc:Choice>
              <mc:Fallback>
                <p:oleObj name="Equation" r:id="rId3" imgW="172692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5105400"/>
                        <a:ext cx="5638800" cy="539750"/>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grpSp>
        <p:nvGrpSpPr>
          <p:cNvPr id="91162" name="Group 26"/>
          <p:cNvGrpSpPr>
            <a:grpSpLocks/>
          </p:cNvGrpSpPr>
          <p:nvPr/>
        </p:nvGrpSpPr>
        <p:grpSpPr bwMode="auto">
          <a:xfrm>
            <a:off x="8001000" y="4876800"/>
            <a:ext cx="2438400" cy="1371600"/>
            <a:chOff x="1488" y="2064"/>
            <a:chExt cx="2688" cy="1632"/>
          </a:xfrm>
        </p:grpSpPr>
        <p:sp>
          <p:nvSpPr>
            <p:cNvPr id="91155" name="Rectangle 19"/>
            <p:cNvSpPr>
              <a:spLocks noChangeArrowheads="1"/>
            </p:cNvSpPr>
            <p:nvPr/>
          </p:nvSpPr>
          <p:spPr bwMode="auto">
            <a:xfrm>
              <a:off x="1488" y="2064"/>
              <a:ext cx="2688" cy="16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p>
          </p:txBody>
        </p:sp>
        <p:grpSp>
          <p:nvGrpSpPr>
            <p:cNvPr id="91156" name="Group 20"/>
            <p:cNvGrpSpPr>
              <a:grpSpLocks/>
            </p:cNvGrpSpPr>
            <p:nvPr/>
          </p:nvGrpSpPr>
          <p:grpSpPr bwMode="auto">
            <a:xfrm>
              <a:off x="1776" y="2448"/>
              <a:ext cx="1104" cy="864"/>
              <a:chOff x="1776" y="2448"/>
              <a:chExt cx="1104" cy="864"/>
            </a:xfrm>
          </p:grpSpPr>
          <p:sp>
            <p:nvSpPr>
              <p:cNvPr id="91157" name="Oval 21"/>
              <p:cNvSpPr>
                <a:spLocks noChangeArrowheads="1"/>
              </p:cNvSpPr>
              <p:nvPr/>
            </p:nvSpPr>
            <p:spPr bwMode="auto">
              <a:xfrm>
                <a:off x="1776" y="2448"/>
                <a:ext cx="1104" cy="864"/>
              </a:xfrm>
              <a:prstGeom prst="ellipse">
                <a:avLst/>
              </a:prstGeom>
              <a:solidFill>
                <a:srgbClr val="33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8" name="Text Box 22"/>
              <p:cNvSpPr txBox="1">
                <a:spLocks noChangeArrowheads="1"/>
              </p:cNvSpPr>
              <p:nvPr/>
            </p:nvSpPr>
            <p:spPr bwMode="auto">
              <a:xfrm>
                <a:off x="2017" y="2736"/>
                <a:ext cx="239"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333333"/>
                    </a:solidFill>
                  </a:rPr>
                  <a:t>A</a:t>
                </a:r>
              </a:p>
            </p:txBody>
          </p:sp>
        </p:grpSp>
        <p:grpSp>
          <p:nvGrpSpPr>
            <p:cNvPr id="91159" name="Group 23"/>
            <p:cNvGrpSpPr>
              <a:grpSpLocks/>
            </p:cNvGrpSpPr>
            <p:nvPr/>
          </p:nvGrpSpPr>
          <p:grpSpPr bwMode="auto">
            <a:xfrm>
              <a:off x="2592" y="2496"/>
              <a:ext cx="1248" cy="864"/>
              <a:chOff x="2592" y="2496"/>
              <a:chExt cx="1248" cy="864"/>
            </a:xfrm>
          </p:grpSpPr>
          <p:sp>
            <p:nvSpPr>
              <p:cNvPr id="91160" name="Oval 24"/>
              <p:cNvSpPr>
                <a:spLocks noChangeArrowheads="1"/>
              </p:cNvSpPr>
              <p:nvPr/>
            </p:nvSpPr>
            <p:spPr bwMode="auto">
              <a:xfrm>
                <a:off x="2592" y="2496"/>
                <a:ext cx="1248" cy="864"/>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61" name="Text Box 25"/>
              <p:cNvSpPr txBox="1">
                <a:spLocks noChangeArrowheads="1"/>
              </p:cNvSpPr>
              <p:nvPr/>
            </p:nvSpPr>
            <p:spPr bwMode="auto">
              <a:xfrm>
                <a:off x="3168" y="2784"/>
                <a:ext cx="240"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333333"/>
                    </a:solidFill>
                  </a:rPr>
                  <a:t>B</a:t>
                </a:r>
              </a:p>
            </p:txBody>
          </p:sp>
        </p:grpSp>
      </p:grpSp>
      <p:pic>
        <p:nvPicPr>
          <p:cNvPr id="91163" name="Picture 27" descr="bar-whi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1057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1154"/>
                                        </p:tgtEl>
                                        <p:attrNameLst>
                                          <p:attrName>style.visibility</p:attrName>
                                        </p:attrNameLst>
                                      </p:cBhvr>
                                      <p:to>
                                        <p:strVal val="visible"/>
                                      </p:to>
                                    </p:set>
                                    <p:animEffect transition="in" filter="dissolve">
                                      <p:cBhvr>
                                        <p:cTn id="7" dur="500"/>
                                        <p:tgtEl>
                                          <p:spTgt spid="91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1162"/>
                                        </p:tgtEl>
                                        <p:attrNameLst>
                                          <p:attrName>style.visibility</p:attrName>
                                        </p:attrNameLst>
                                      </p:cBhvr>
                                      <p:to>
                                        <p:strVal val="visible"/>
                                      </p:to>
                                    </p:set>
                                    <p:animEffect transition="in" filter="wipe(up)">
                                      <p:cBhvr>
                                        <p:cTn id="12" dur="500"/>
                                        <p:tgtEl>
                                          <p:spTgt spid="91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752600" y="381000"/>
            <a:ext cx="6781800" cy="808038"/>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fontScale="90000"/>
          </a:bodyPr>
          <a:lstStyle/>
          <a:p>
            <a:r>
              <a:rPr lang="en-US" altLang="en-US" sz="4800" b="1"/>
              <a:t>Example: Additive Rule</a:t>
            </a:r>
            <a:endParaRPr lang="en-US" altLang="en-US" sz="4800"/>
          </a:p>
        </p:txBody>
      </p:sp>
      <p:sp>
        <p:nvSpPr>
          <p:cNvPr id="96263" name="Rectangle 7"/>
          <p:cNvSpPr>
            <a:spLocks noChangeArrowheads="1"/>
          </p:cNvSpPr>
          <p:nvPr/>
        </p:nvSpPr>
        <p:spPr bwMode="auto">
          <a:xfrm>
            <a:off x="2209800" y="1295400"/>
            <a:ext cx="7315200" cy="1948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lang="en-US" altLang="en-US" sz="3200" b="1">
                <a:solidFill>
                  <a:schemeClr val="tx2"/>
                </a:solidFill>
              </a:rPr>
              <a:t>Example</a:t>
            </a:r>
            <a:r>
              <a:rPr lang="en-US" altLang="en-US" sz="3200">
                <a:solidFill>
                  <a:srgbClr val="339933"/>
                </a:solidFill>
              </a:rPr>
              <a:t>: </a:t>
            </a:r>
            <a:r>
              <a:rPr lang="en-US" altLang="en-US" sz="3200"/>
              <a:t>Suppose that there were 120 students in the classroom, and that they could be classified as follows:</a:t>
            </a:r>
            <a:r>
              <a:rPr lang="en-US" altLang="en-US" sz="3200">
                <a:solidFill>
                  <a:srgbClr val="339933"/>
                </a:solidFill>
              </a:rPr>
              <a:t>	</a:t>
            </a:r>
            <a:r>
              <a:rPr lang="en-US" altLang="en-US" sz="3500">
                <a:solidFill>
                  <a:srgbClr val="339933"/>
                </a:solidFill>
              </a:rPr>
              <a:t>		</a:t>
            </a:r>
            <a:endParaRPr lang="en-US" altLang="en-US" sz="2000">
              <a:solidFill>
                <a:srgbClr val="339933"/>
              </a:solidFill>
            </a:endParaRPr>
          </a:p>
        </p:txBody>
      </p:sp>
      <p:graphicFrame>
        <p:nvGraphicFramePr>
          <p:cNvPr id="96314" name="Group 58"/>
          <p:cNvGraphicFramePr>
            <a:graphicFrameLocks noGrp="1"/>
          </p:cNvGraphicFramePr>
          <p:nvPr/>
        </p:nvGraphicFramePr>
        <p:xfrm>
          <a:off x="6324600" y="2894014"/>
          <a:ext cx="4038600" cy="1528763"/>
        </p:xfrm>
        <a:graphic>
          <a:graphicData uri="http://schemas.openxmlformats.org/drawingml/2006/table">
            <a:tbl>
              <a:tblPr/>
              <a:tblGrid>
                <a:gridCol w="1162050"/>
                <a:gridCol w="1135063"/>
                <a:gridCol w="1741487"/>
              </a:tblGrid>
              <a:tr h="180975">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smtClean="0">
                        <a:ln>
                          <a:noFill/>
                        </a:ln>
                        <a:solidFill>
                          <a:srgbClr val="333333"/>
                        </a:solidFill>
                        <a:effectLst/>
                        <a:latin typeface="Times New Roman" panose="02020603050405020304" pitchFamily="18" charset="0"/>
                      </a:endParaRP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Brown</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Not Brown</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r h="614363">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Male</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20</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40</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noFill/>
                  </a:tcPr>
                </a:tc>
              </a:tr>
              <a:tr h="3683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Female</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30</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30</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noFill/>
                  </a:tcPr>
                </a:tc>
              </a:tr>
            </a:tbl>
          </a:graphicData>
        </a:graphic>
      </p:graphicFrame>
      <p:sp>
        <p:nvSpPr>
          <p:cNvPr id="96315" name="Text Box 59"/>
          <p:cNvSpPr txBox="1">
            <a:spLocks noChangeArrowheads="1"/>
          </p:cNvSpPr>
          <p:nvPr/>
        </p:nvSpPr>
        <p:spPr bwMode="auto">
          <a:xfrm>
            <a:off x="2438400" y="2819401"/>
            <a:ext cx="44196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en-US" sz="3500" b="1">
                <a:solidFill>
                  <a:srgbClr val="CC0066"/>
                </a:solidFill>
              </a:rPr>
              <a:t>A:</a:t>
            </a:r>
            <a:r>
              <a:rPr lang="en-US" altLang="en-US" sz="3500" b="1">
                <a:solidFill>
                  <a:schemeClr val="accent2"/>
                </a:solidFill>
              </a:rPr>
              <a:t> </a:t>
            </a:r>
            <a:r>
              <a:rPr lang="en-US" altLang="en-US" sz="3500"/>
              <a:t>brown hair</a:t>
            </a:r>
          </a:p>
          <a:p>
            <a:pPr>
              <a:lnSpc>
                <a:spcPct val="90000"/>
              </a:lnSpc>
            </a:pPr>
            <a:r>
              <a:rPr lang="en-US" altLang="en-US" sz="3500">
                <a:solidFill>
                  <a:srgbClr val="339933"/>
                </a:solidFill>
              </a:rPr>
              <a:t>  </a:t>
            </a:r>
            <a:r>
              <a:rPr lang="en-US" altLang="en-US" sz="2800" b="1">
                <a:solidFill>
                  <a:srgbClr val="CC0066"/>
                </a:solidFill>
              </a:rPr>
              <a:t>P(A) = 50/120</a:t>
            </a:r>
          </a:p>
          <a:p>
            <a:pPr>
              <a:lnSpc>
                <a:spcPct val="90000"/>
              </a:lnSpc>
            </a:pPr>
            <a:r>
              <a:rPr lang="en-US" altLang="en-US" sz="3500" b="1">
                <a:solidFill>
                  <a:srgbClr val="CC0066"/>
                </a:solidFill>
              </a:rPr>
              <a:t>B:</a:t>
            </a:r>
            <a:r>
              <a:rPr lang="en-US" altLang="en-US" sz="3500" b="1">
                <a:solidFill>
                  <a:schemeClr val="accent2"/>
                </a:solidFill>
              </a:rPr>
              <a:t> </a:t>
            </a:r>
            <a:r>
              <a:rPr lang="en-US" altLang="en-US" sz="3500"/>
              <a:t>female</a:t>
            </a:r>
          </a:p>
          <a:p>
            <a:pPr>
              <a:lnSpc>
                <a:spcPct val="90000"/>
              </a:lnSpc>
            </a:pPr>
            <a:r>
              <a:rPr lang="en-US" altLang="en-US" sz="3500">
                <a:solidFill>
                  <a:srgbClr val="339933"/>
                </a:solidFill>
              </a:rPr>
              <a:t>  </a:t>
            </a:r>
            <a:r>
              <a:rPr lang="en-US" altLang="en-US" sz="2800" b="1">
                <a:solidFill>
                  <a:srgbClr val="CC0066"/>
                </a:solidFill>
              </a:rPr>
              <a:t>P(B) = 60/120</a:t>
            </a:r>
            <a:endParaRPr lang="en-US" altLang="en-US"/>
          </a:p>
        </p:txBody>
      </p:sp>
      <p:sp>
        <p:nvSpPr>
          <p:cNvPr id="96317" name="Text Box 61"/>
          <p:cNvSpPr txBox="1">
            <a:spLocks noChangeArrowheads="1"/>
          </p:cNvSpPr>
          <p:nvPr/>
        </p:nvSpPr>
        <p:spPr bwMode="auto">
          <a:xfrm>
            <a:off x="2286000" y="4876800"/>
            <a:ext cx="6096000" cy="13271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nSpc>
                <a:spcPct val="90000"/>
              </a:lnSpc>
            </a:pPr>
            <a:r>
              <a:rPr lang="en-US" altLang="en-US" sz="3200">
                <a:solidFill>
                  <a:srgbClr val="CC0066"/>
                </a:solidFill>
              </a:rPr>
              <a:t>P(A</a:t>
            </a:r>
            <a:r>
              <a:rPr lang="en-US" altLang="en-US" sz="3200">
                <a:solidFill>
                  <a:srgbClr val="CC0066"/>
                </a:solidFill>
                <a:sym typeface="Symbol" panose="05050102010706020507" pitchFamily="18" charset="2"/>
              </a:rPr>
              <a:t>B) = P(A) + P(B) – P(AB)</a:t>
            </a:r>
          </a:p>
          <a:p>
            <a:pPr>
              <a:lnSpc>
                <a:spcPct val="90000"/>
              </a:lnSpc>
            </a:pPr>
            <a:r>
              <a:rPr lang="en-US" altLang="en-US" sz="2800">
                <a:solidFill>
                  <a:srgbClr val="CC0066"/>
                </a:solidFill>
                <a:sym typeface="Symbol" panose="05050102010706020507" pitchFamily="18" charset="2"/>
              </a:rPr>
              <a:t>= 50/120 + 60/120 - 30/120 </a:t>
            </a:r>
          </a:p>
          <a:p>
            <a:pPr>
              <a:lnSpc>
                <a:spcPct val="90000"/>
              </a:lnSpc>
            </a:pPr>
            <a:r>
              <a:rPr lang="en-US" altLang="en-US" sz="2800">
                <a:solidFill>
                  <a:srgbClr val="CC0066"/>
                </a:solidFill>
                <a:sym typeface="Symbol" panose="05050102010706020507" pitchFamily="18" charset="2"/>
              </a:rPr>
              <a:t>= 80/120 = 2/3</a:t>
            </a:r>
            <a:endParaRPr lang="en-US" altLang="en-US"/>
          </a:p>
        </p:txBody>
      </p:sp>
      <p:sp>
        <p:nvSpPr>
          <p:cNvPr id="96316" name="Text Box 60"/>
          <p:cNvSpPr txBox="1">
            <a:spLocks noChangeArrowheads="1"/>
          </p:cNvSpPr>
          <p:nvPr/>
        </p:nvSpPr>
        <p:spPr bwMode="auto">
          <a:xfrm>
            <a:off x="6781800" y="5549900"/>
            <a:ext cx="3505200" cy="107950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nSpc>
                <a:spcPct val="90000"/>
              </a:lnSpc>
            </a:pPr>
            <a:r>
              <a:rPr lang="en-US" altLang="en-US" sz="3500">
                <a:solidFill>
                  <a:srgbClr val="333333"/>
                </a:solidFill>
              </a:rPr>
              <a:t>Check:</a:t>
            </a:r>
            <a:r>
              <a:rPr lang="en-US" altLang="en-US" sz="3500">
                <a:solidFill>
                  <a:srgbClr val="CC0066"/>
                </a:solidFill>
              </a:rPr>
              <a:t> P(A</a:t>
            </a:r>
            <a:r>
              <a:rPr lang="en-US" altLang="en-US" sz="3500">
                <a:solidFill>
                  <a:srgbClr val="CC0066"/>
                </a:solidFill>
                <a:sym typeface="Symbol" panose="05050102010706020507" pitchFamily="18" charset="2"/>
              </a:rPr>
              <a:t>B)</a:t>
            </a:r>
          </a:p>
          <a:p>
            <a:pPr>
              <a:lnSpc>
                <a:spcPct val="90000"/>
              </a:lnSpc>
            </a:pPr>
            <a:r>
              <a:rPr lang="en-US" altLang="en-US" sz="3500">
                <a:solidFill>
                  <a:schemeClr val="accent2"/>
                </a:solidFill>
                <a:sym typeface="Symbol" panose="05050102010706020507" pitchFamily="18" charset="2"/>
              </a:rPr>
              <a:t> </a:t>
            </a:r>
            <a:r>
              <a:rPr lang="en-US" altLang="en-US" sz="2800">
                <a:solidFill>
                  <a:srgbClr val="CC0066"/>
                </a:solidFill>
                <a:sym typeface="Symbol" panose="05050102010706020507" pitchFamily="18" charset="2"/>
              </a:rPr>
              <a:t>= (20 + 30 + 30)/120</a:t>
            </a:r>
            <a:endParaRPr lang="en-US" altLang="en-US"/>
          </a:p>
        </p:txBody>
      </p:sp>
      <p:pic>
        <p:nvPicPr>
          <p:cNvPr id="96318" name="Picture 62"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grpSp>
        <p:nvGrpSpPr>
          <p:cNvPr id="96319" name="Group 63"/>
          <p:cNvGrpSpPr>
            <a:grpSpLocks/>
          </p:cNvGrpSpPr>
          <p:nvPr/>
        </p:nvGrpSpPr>
        <p:grpSpPr bwMode="auto">
          <a:xfrm>
            <a:off x="9048750" y="76200"/>
            <a:ext cx="1447800" cy="1524000"/>
            <a:chOff x="4368" y="48"/>
            <a:chExt cx="1344" cy="1296"/>
          </a:xfrm>
        </p:grpSpPr>
        <p:sp>
          <p:nvSpPr>
            <p:cNvPr id="96320" name="Rectangle 64"/>
            <p:cNvSpPr>
              <a:spLocks noChangeArrowheads="1"/>
            </p:cNvSpPr>
            <p:nvPr/>
          </p:nvSpPr>
          <p:spPr bwMode="auto">
            <a:xfrm>
              <a:off x="4368" y="48"/>
              <a:ext cx="1344" cy="1296"/>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96321" name="Picture 65" descr="stude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4" y="144"/>
              <a:ext cx="1152" cy="110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845101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6315">
                                            <p:txEl>
                                              <p:pRg st="0" end="0"/>
                                            </p:txEl>
                                          </p:spTgt>
                                        </p:tgtEl>
                                        <p:attrNameLst>
                                          <p:attrName>style.visibility</p:attrName>
                                        </p:attrNameLst>
                                      </p:cBhvr>
                                      <p:to>
                                        <p:strVal val="visible"/>
                                      </p:to>
                                    </p:set>
                                    <p:animEffect transition="in" filter="wipe(up)">
                                      <p:cBhvr>
                                        <p:cTn id="7" dur="500"/>
                                        <p:tgtEl>
                                          <p:spTgt spid="96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6315">
                                            <p:txEl>
                                              <p:pRg st="1" end="1"/>
                                            </p:txEl>
                                          </p:spTgt>
                                        </p:tgtEl>
                                        <p:attrNameLst>
                                          <p:attrName>style.visibility</p:attrName>
                                        </p:attrNameLst>
                                      </p:cBhvr>
                                      <p:to>
                                        <p:strVal val="visible"/>
                                      </p:to>
                                    </p:set>
                                    <p:animEffect transition="in" filter="wipe(up)">
                                      <p:cBhvr>
                                        <p:cTn id="12" dur="500"/>
                                        <p:tgtEl>
                                          <p:spTgt spid="96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6315">
                                            <p:txEl>
                                              <p:pRg st="2" end="2"/>
                                            </p:txEl>
                                          </p:spTgt>
                                        </p:tgtEl>
                                        <p:attrNameLst>
                                          <p:attrName>style.visibility</p:attrName>
                                        </p:attrNameLst>
                                      </p:cBhvr>
                                      <p:to>
                                        <p:strVal val="visible"/>
                                      </p:to>
                                    </p:set>
                                    <p:animEffect transition="in" filter="wipe(up)">
                                      <p:cBhvr>
                                        <p:cTn id="17" dur="500"/>
                                        <p:tgtEl>
                                          <p:spTgt spid="96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6315">
                                            <p:txEl>
                                              <p:pRg st="3" end="3"/>
                                            </p:txEl>
                                          </p:spTgt>
                                        </p:tgtEl>
                                        <p:attrNameLst>
                                          <p:attrName>style.visibility</p:attrName>
                                        </p:attrNameLst>
                                      </p:cBhvr>
                                      <p:to>
                                        <p:strVal val="visible"/>
                                      </p:to>
                                    </p:set>
                                    <p:animEffect transition="in" filter="wipe(up)">
                                      <p:cBhvr>
                                        <p:cTn id="22" dur="500"/>
                                        <p:tgtEl>
                                          <p:spTgt spid="96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6317"/>
                                        </p:tgtEl>
                                        <p:attrNameLst>
                                          <p:attrName>style.visibility</p:attrName>
                                        </p:attrNameLst>
                                      </p:cBhvr>
                                      <p:to>
                                        <p:strVal val="visible"/>
                                      </p:to>
                                    </p:set>
                                    <p:animEffect transition="in" filter="wipe(up)">
                                      <p:cBhvr>
                                        <p:cTn id="27" dur="500"/>
                                        <p:tgtEl>
                                          <p:spTgt spid="963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6316"/>
                                        </p:tgtEl>
                                        <p:attrNameLst>
                                          <p:attrName>style.visibility</p:attrName>
                                        </p:attrNameLst>
                                      </p:cBhvr>
                                      <p:to>
                                        <p:strVal val="visible"/>
                                      </p:to>
                                    </p:set>
                                    <p:animEffect transition="in" filter="wipe(left)">
                                      <p:cBhvr>
                                        <p:cTn id="32" dur="500"/>
                                        <p:tgtEl>
                                          <p:spTgt spid="96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15" grpId="0" build="p" autoUpdateAnimBg="0"/>
      <p:bldP spid="96317" grpId="0" animBg="1" autoUpdateAnimBg="0"/>
      <p:bldP spid="96316"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1524000" y="0"/>
            <a:ext cx="7772400" cy="1143000"/>
          </a:xfrm>
        </p:spPr>
        <p:txBody>
          <a:bodyPr/>
          <a:lstStyle/>
          <a:p>
            <a:r>
              <a:rPr lang="en-US" altLang="en-US"/>
              <a:t>Example: Two Dice</a:t>
            </a:r>
          </a:p>
        </p:txBody>
      </p:sp>
      <p:sp>
        <p:nvSpPr>
          <p:cNvPr id="158723" name="Rectangle 3"/>
          <p:cNvSpPr>
            <a:spLocks noGrp="1" noChangeArrowheads="1"/>
          </p:cNvSpPr>
          <p:nvPr>
            <p:ph type="body" sz="half" idx="1"/>
          </p:nvPr>
        </p:nvSpPr>
        <p:spPr>
          <a:xfrm>
            <a:off x="1752600" y="1600200"/>
            <a:ext cx="3810000" cy="4114800"/>
          </a:xfrm>
        </p:spPr>
        <p:txBody>
          <a:bodyPr/>
          <a:lstStyle/>
          <a:p>
            <a:pPr>
              <a:buFontTx/>
              <a:buNone/>
            </a:pPr>
            <a:r>
              <a:rPr lang="en-US" altLang="en-US">
                <a:solidFill>
                  <a:srgbClr val="CC0066"/>
                </a:solidFill>
              </a:rPr>
              <a:t>A:</a:t>
            </a:r>
            <a:r>
              <a:rPr lang="en-US" altLang="en-US"/>
              <a:t> red die show 1</a:t>
            </a:r>
          </a:p>
          <a:p>
            <a:pPr>
              <a:buFontTx/>
              <a:buNone/>
            </a:pPr>
            <a:r>
              <a:rPr lang="en-US" altLang="en-US">
                <a:solidFill>
                  <a:srgbClr val="CC0066"/>
                </a:solidFill>
              </a:rPr>
              <a:t>B:</a:t>
            </a:r>
            <a:r>
              <a:rPr lang="en-US" altLang="en-US"/>
              <a:t> green die show 1</a:t>
            </a:r>
          </a:p>
          <a:p>
            <a:pPr>
              <a:buFontTx/>
              <a:buNone/>
            </a:pPr>
            <a:endParaRPr lang="en-US" altLang="en-US"/>
          </a:p>
        </p:txBody>
      </p:sp>
      <p:sp>
        <p:nvSpPr>
          <p:cNvPr id="158727" name="Text Box 7"/>
          <p:cNvSpPr txBox="1">
            <a:spLocks noChangeArrowheads="1"/>
          </p:cNvSpPr>
          <p:nvPr/>
        </p:nvSpPr>
        <p:spPr bwMode="auto">
          <a:xfrm>
            <a:off x="1981200" y="4876800"/>
            <a:ext cx="6934200" cy="13271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nSpc>
                <a:spcPct val="90000"/>
              </a:lnSpc>
            </a:pPr>
            <a:r>
              <a:rPr lang="en-US" altLang="en-US" sz="3200">
                <a:solidFill>
                  <a:srgbClr val="CC0066"/>
                </a:solidFill>
              </a:rPr>
              <a:t>P(A</a:t>
            </a:r>
            <a:r>
              <a:rPr lang="en-US" altLang="en-US" sz="3200">
                <a:solidFill>
                  <a:srgbClr val="CC0066"/>
                </a:solidFill>
                <a:sym typeface="Symbol" panose="05050102010706020507" pitchFamily="18" charset="2"/>
              </a:rPr>
              <a:t>B) = P(A) + P(B) – P(AB)</a:t>
            </a:r>
          </a:p>
          <a:p>
            <a:pPr>
              <a:lnSpc>
                <a:spcPct val="90000"/>
              </a:lnSpc>
            </a:pPr>
            <a:r>
              <a:rPr lang="en-US" altLang="en-US" sz="2800">
                <a:solidFill>
                  <a:srgbClr val="CC0066"/>
                </a:solidFill>
                <a:sym typeface="Symbol" panose="05050102010706020507" pitchFamily="18" charset="2"/>
              </a:rPr>
              <a:t>= 6/36 + 6/36 – 1/36</a:t>
            </a:r>
          </a:p>
          <a:p>
            <a:pPr>
              <a:lnSpc>
                <a:spcPct val="90000"/>
              </a:lnSpc>
            </a:pPr>
            <a:r>
              <a:rPr lang="en-US" altLang="en-US" sz="2800">
                <a:solidFill>
                  <a:srgbClr val="CC0066"/>
                </a:solidFill>
                <a:sym typeface="Symbol" panose="05050102010706020507" pitchFamily="18" charset="2"/>
              </a:rPr>
              <a:t>= 11/36</a:t>
            </a:r>
          </a:p>
        </p:txBody>
      </p:sp>
      <p:pic>
        <p:nvPicPr>
          <p:cNvPr id="158728" name="Picture 8" descr="twodic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334000" y="1143000"/>
            <a:ext cx="4953000" cy="3259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92162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8727"/>
                                        </p:tgtEl>
                                        <p:attrNameLst>
                                          <p:attrName>style.visibility</p:attrName>
                                        </p:attrNameLst>
                                      </p:cBhvr>
                                      <p:to>
                                        <p:strVal val="visible"/>
                                      </p:to>
                                    </p:set>
                                    <p:animEffect transition="in" filter="dissolve">
                                      <p:cBhvr>
                                        <p:cTn id="7" dur="500"/>
                                        <p:tgtEl>
                                          <p:spTgt spid="158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7"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752600" y="381000"/>
            <a:ext cx="7010400" cy="808038"/>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fontScale="90000"/>
          </a:bodyPr>
          <a:lstStyle/>
          <a:p>
            <a:r>
              <a:rPr lang="en-US" altLang="en-US" sz="4800" b="1"/>
              <a:t>A Special Case</a:t>
            </a:r>
            <a:endParaRPr lang="en-US" altLang="en-US" sz="4800"/>
          </a:p>
        </p:txBody>
      </p:sp>
      <p:sp>
        <p:nvSpPr>
          <p:cNvPr id="106499" name="Rectangle 3"/>
          <p:cNvSpPr>
            <a:spLocks noChangeArrowheads="1"/>
          </p:cNvSpPr>
          <p:nvPr/>
        </p:nvSpPr>
        <p:spPr bwMode="auto">
          <a:xfrm>
            <a:off x="2133600" y="1295401"/>
            <a:ext cx="6934200" cy="1574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en-US" sz="3600"/>
              <a:t>When two events A and B are </a:t>
            </a:r>
            <a:r>
              <a:rPr lang="en-US" altLang="en-US" sz="3600" b="1">
                <a:solidFill>
                  <a:srgbClr val="339933"/>
                </a:solidFill>
                <a:effectLst>
                  <a:outerShdw blurRad="38100" dist="38100" dir="2700000" algn="tl">
                    <a:srgbClr val="C0C0C0"/>
                  </a:outerShdw>
                </a:effectLst>
              </a:rPr>
              <a:t>mutually exclusive</a:t>
            </a:r>
            <a:r>
              <a:rPr lang="en-US" altLang="en-US" sz="3600" b="1">
                <a:effectLst>
                  <a:outerShdw blurRad="38100" dist="38100" dir="2700000" algn="tl">
                    <a:srgbClr val="C0C0C0"/>
                  </a:outerShdw>
                </a:effectLst>
              </a:rPr>
              <a:t>,   </a:t>
            </a:r>
            <a:r>
              <a:rPr lang="en-US" altLang="en-US" sz="3500">
                <a:solidFill>
                  <a:srgbClr val="CC0066"/>
                </a:solidFill>
              </a:rPr>
              <a:t>P(A</a:t>
            </a:r>
            <a:r>
              <a:rPr lang="en-US" altLang="en-US" sz="3500">
                <a:solidFill>
                  <a:srgbClr val="CC0066"/>
                </a:solidFill>
                <a:sym typeface="Symbol" panose="05050102010706020507" pitchFamily="18" charset="2"/>
              </a:rPr>
              <a:t>B) = 0</a:t>
            </a:r>
            <a:r>
              <a:rPr lang="en-US" altLang="en-US" sz="3500">
                <a:sym typeface="Symbol" panose="05050102010706020507" pitchFamily="18" charset="2"/>
              </a:rPr>
              <a:t> </a:t>
            </a:r>
          </a:p>
          <a:p>
            <a:pPr>
              <a:lnSpc>
                <a:spcPct val="90000"/>
              </a:lnSpc>
            </a:pPr>
            <a:r>
              <a:rPr lang="en-US" altLang="en-US" sz="3500">
                <a:sym typeface="Symbol" panose="05050102010706020507" pitchFamily="18" charset="2"/>
              </a:rPr>
              <a:t>and</a:t>
            </a:r>
            <a:r>
              <a:rPr lang="en-US" altLang="en-US" sz="3500">
                <a:solidFill>
                  <a:srgbClr val="339933"/>
                </a:solidFill>
                <a:sym typeface="Symbol" panose="05050102010706020507" pitchFamily="18" charset="2"/>
              </a:rPr>
              <a:t> </a:t>
            </a:r>
            <a:r>
              <a:rPr lang="en-US" altLang="en-US" sz="3200" b="1">
                <a:solidFill>
                  <a:srgbClr val="CC0066"/>
                </a:solidFill>
              </a:rPr>
              <a:t>P(A</a:t>
            </a:r>
            <a:r>
              <a:rPr lang="en-US" altLang="en-US" sz="3200" b="1">
                <a:solidFill>
                  <a:srgbClr val="CC0066"/>
                </a:solidFill>
                <a:sym typeface="Symbol" panose="05050102010706020507" pitchFamily="18" charset="2"/>
              </a:rPr>
              <a:t>B) = P(A) + P(B).</a:t>
            </a:r>
          </a:p>
        </p:txBody>
      </p:sp>
      <p:graphicFrame>
        <p:nvGraphicFramePr>
          <p:cNvPr id="106503" name="Group 7"/>
          <p:cNvGraphicFramePr>
            <a:graphicFrameLocks noGrp="1"/>
          </p:cNvGraphicFramePr>
          <p:nvPr/>
        </p:nvGraphicFramePr>
        <p:xfrm>
          <a:off x="6629400" y="2894014"/>
          <a:ext cx="3962400" cy="1528763"/>
        </p:xfrm>
        <a:graphic>
          <a:graphicData uri="http://schemas.openxmlformats.org/drawingml/2006/table">
            <a:tbl>
              <a:tblPr/>
              <a:tblGrid>
                <a:gridCol w="1139825"/>
                <a:gridCol w="1112838"/>
                <a:gridCol w="1709737"/>
              </a:tblGrid>
              <a:tr h="180975">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smtClean="0">
                        <a:ln>
                          <a:noFill/>
                        </a:ln>
                        <a:solidFill>
                          <a:srgbClr val="333333"/>
                        </a:solidFill>
                        <a:effectLst/>
                        <a:latin typeface="Times New Roman" panose="02020603050405020304" pitchFamily="18" charset="0"/>
                      </a:endParaRP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Brown</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Not Brown</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r h="614363">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Male</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20</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40</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noFill/>
                  </a:tcPr>
                </a:tc>
              </a:tr>
              <a:tr h="3683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Female</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30</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30</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noFill/>
                  </a:tcPr>
                </a:tc>
              </a:tr>
            </a:tbl>
          </a:graphicData>
        </a:graphic>
      </p:graphicFrame>
      <p:sp>
        <p:nvSpPr>
          <p:cNvPr id="106521" name="Text Box 25"/>
          <p:cNvSpPr txBox="1">
            <a:spLocks noChangeArrowheads="1"/>
          </p:cNvSpPr>
          <p:nvPr/>
        </p:nvSpPr>
        <p:spPr bwMode="auto">
          <a:xfrm>
            <a:off x="2057400" y="2911475"/>
            <a:ext cx="4800600"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en-US" sz="3200" b="1">
                <a:solidFill>
                  <a:srgbClr val="CC0066"/>
                </a:solidFill>
              </a:rPr>
              <a:t>A:</a:t>
            </a:r>
            <a:r>
              <a:rPr lang="en-US" altLang="en-US" sz="3200" b="1">
                <a:solidFill>
                  <a:schemeClr val="accent2"/>
                </a:solidFill>
              </a:rPr>
              <a:t> </a:t>
            </a:r>
            <a:r>
              <a:rPr lang="en-US" altLang="en-US" sz="3200"/>
              <a:t>male with</a:t>
            </a:r>
            <a:r>
              <a:rPr lang="en-US" altLang="en-US" sz="3200" b="1"/>
              <a:t> </a:t>
            </a:r>
            <a:r>
              <a:rPr lang="en-US" altLang="en-US" sz="3200"/>
              <a:t>brown hair</a:t>
            </a:r>
          </a:p>
          <a:p>
            <a:pPr>
              <a:lnSpc>
                <a:spcPct val="90000"/>
              </a:lnSpc>
            </a:pPr>
            <a:r>
              <a:rPr lang="en-US" altLang="en-US" sz="3200">
                <a:solidFill>
                  <a:srgbClr val="CC0066"/>
                </a:solidFill>
              </a:rPr>
              <a:t>	P(A) = 20/120</a:t>
            </a:r>
          </a:p>
          <a:p>
            <a:pPr>
              <a:lnSpc>
                <a:spcPct val="90000"/>
              </a:lnSpc>
            </a:pPr>
            <a:r>
              <a:rPr lang="en-US" altLang="en-US" sz="3200" b="1">
                <a:solidFill>
                  <a:srgbClr val="CC0066"/>
                </a:solidFill>
              </a:rPr>
              <a:t>B:</a:t>
            </a:r>
            <a:r>
              <a:rPr lang="en-US" altLang="en-US" sz="3200" b="1">
                <a:solidFill>
                  <a:schemeClr val="accent2"/>
                </a:solidFill>
              </a:rPr>
              <a:t> </a:t>
            </a:r>
            <a:r>
              <a:rPr lang="en-US" altLang="en-US" sz="3200"/>
              <a:t>female with brown hair</a:t>
            </a:r>
          </a:p>
          <a:p>
            <a:pPr>
              <a:lnSpc>
                <a:spcPct val="90000"/>
              </a:lnSpc>
            </a:pPr>
            <a:r>
              <a:rPr lang="en-US" altLang="en-US" sz="3200">
                <a:solidFill>
                  <a:srgbClr val="CC0066"/>
                </a:solidFill>
              </a:rPr>
              <a:t>	P(B) = 30/120</a:t>
            </a:r>
          </a:p>
        </p:txBody>
      </p:sp>
      <p:sp>
        <p:nvSpPr>
          <p:cNvPr id="106522" name="Text Box 26"/>
          <p:cNvSpPr txBox="1">
            <a:spLocks noChangeArrowheads="1"/>
          </p:cNvSpPr>
          <p:nvPr/>
        </p:nvSpPr>
        <p:spPr bwMode="auto">
          <a:xfrm>
            <a:off x="6324600" y="4800600"/>
            <a:ext cx="4191000" cy="13271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nSpc>
                <a:spcPct val="90000"/>
              </a:lnSpc>
            </a:pPr>
            <a:r>
              <a:rPr lang="en-US" altLang="en-US" sz="3200">
                <a:solidFill>
                  <a:srgbClr val="CC0066"/>
                </a:solidFill>
              </a:rPr>
              <a:t>P(A</a:t>
            </a:r>
            <a:r>
              <a:rPr lang="en-US" altLang="en-US" sz="3200">
                <a:solidFill>
                  <a:srgbClr val="CC0066"/>
                </a:solidFill>
                <a:sym typeface="Symbol" panose="05050102010706020507" pitchFamily="18" charset="2"/>
              </a:rPr>
              <a:t>B) = P(A) + P(B)</a:t>
            </a:r>
          </a:p>
          <a:p>
            <a:pPr>
              <a:lnSpc>
                <a:spcPct val="90000"/>
              </a:lnSpc>
            </a:pPr>
            <a:r>
              <a:rPr lang="en-US" altLang="en-US" sz="2800">
                <a:solidFill>
                  <a:srgbClr val="CC0066"/>
                </a:solidFill>
                <a:sym typeface="Symbol" panose="05050102010706020507" pitchFamily="18" charset="2"/>
              </a:rPr>
              <a:t>= 20/120 + 30/120</a:t>
            </a:r>
          </a:p>
          <a:p>
            <a:pPr>
              <a:lnSpc>
                <a:spcPct val="90000"/>
              </a:lnSpc>
            </a:pPr>
            <a:r>
              <a:rPr lang="en-US" altLang="en-US" sz="2800">
                <a:solidFill>
                  <a:srgbClr val="CC0066"/>
                </a:solidFill>
                <a:sym typeface="Symbol" panose="05050102010706020507" pitchFamily="18" charset="2"/>
              </a:rPr>
              <a:t>= 50/120</a:t>
            </a:r>
            <a:endParaRPr lang="en-US" altLang="en-US"/>
          </a:p>
        </p:txBody>
      </p:sp>
      <p:grpSp>
        <p:nvGrpSpPr>
          <p:cNvPr id="106527" name="Group 31"/>
          <p:cNvGrpSpPr>
            <a:grpSpLocks/>
          </p:cNvGrpSpPr>
          <p:nvPr/>
        </p:nvGrpSpPr>
        <p:grpSpPr bwMode="auto">
          <a:xfrm>
            <a:off x="2133600" y="4953001"/>
            <a:ext cx="4114800" cy="974725"/>
            <a:chOff x="192" y="3120"/>
            <a:chExt cx="2592" cy="614"/>
          </a:xfrm>
        </p:grpSpPr>
        <p:sp>
          <p:nvSpPr>
            <p:cNvPr id="106524" name="Text Box 28"/>
            <p:cNvSpPr txBox="1">
              <a:spLocks noChangeArrowheads="1"/>
            </p:cNvSpPr>
            <p:nvPr/>
          </p:nvSpPr>
          <p:spPr bwMode="auto">
            <a:xfrm>
              <a:off x="192" y="3120"/>
              <a:ext cx="2256" cy="614"/>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F4ECC6"/>
                  </a:solidFill>
                </a:rPr>
                <a:t>A and B are mutually exclusive, so that</a:t>
              </a:r>
            </a:p>
          </p:txBody>
        </p:sp>
        <p:sp>
          <p:nvSpPr>
            <p:cNvPr id="106526" name="Line 30"/>
            <p:cNvSpPr>
              <a:spLocks noChangeShapeType="1"/>
            </p:cNvSpPr>
            <p:nvPr/>
          </p:nvSpPr>
          <p:spPr bwMode="auto">
            <a:xfrm>
              <a:off x="2448" y="3408"/>
              <a:ext cx="336" cy="0"/>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06528" name="Picture 32"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grpSp>
        <p:nvGrpSpPr>
          <p:cNvPr id="106529" name="Group 33"/>
          <p:cNvGrpSpPr>
            <a:grpSpLocks/>
          </p:cNvGrpSpPr>
          <p:nvPr/>
        </p:nvGrpSpPr>
        <p:grpSpPr bwMode="auto">
          <a:xfrm>
            <a:off x="8686800" y="171450"/>
            <a:ext cx="1828800" cy="1752600"/>
            <a:chOff x="4368" y="48"/>
            <a:chExt cx="1344" cy="1296"/>
          </a:xfrm>
        </p:grpSpPr>
        <p:sp>
          <p:nvSpPr>
            <p:cNvPr id="106530" name="Rectangle 34"/>
            <p:cNvSpPr>
              <a:spLocks noChangeArrowheads="1"/>
            </p:cNvSpPr>
            <p:nvPr/>
          </p:nvSpPr>
          <p:spPr bwMode="auto">
            <a:xfrm>
              <a:off x="4368" y="48"/>
              <a:ext cx="1344" cy="1296"/>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106531" name="Picture 35" descr="stude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4" y="144"/>
              <a:ext cx="1152" cy="110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073332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6521">
                                            <p:txEl>
                                              <p:pRg st="0" end="0"/>
                                            </p:txEl>
                                          </p:spTgt>
                                        </p:tgtEl>
                                        <p:attrNameLst>
                                          <p:attrName>style.visibility</p:attrName>
                                        </p:attrNameLst>
                                      </p:cBhvr>
                                      <p:to>
                                        <p:strVal val="visible"/>
                                      </p:to>
                                    </p:set>
                                    <p:animEffect transition="in" filter="wipe(up)">
                                      <p:cBhvr>
                                        <p:cTn id="7" dur="500"/>
                                        <p:tgtEl>
                                          <p:spTgt spid="1065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6521">
                                            <p:txEl>
                                              <p:pRg st="1" end="1"/>
                                            </p:txEl>
                                          </p:spTgt>
                                        </p:tgtEl>
                                        <p:attrNameLst>
                                          <p:attrName>style.visibility</p:attrName>
                                        </p:attrNameLst>
                                      </p:cBhvr>
                                      <p:to>
                                        <p:strVal val="visible"/>
                                      </p:to>
                                    </p:set>
                                    <p:animEffect transition="in" filter="wipe(up)">
                                      <p:cBhvr>
                                        <p:cTn id="12" dur="500"/>
                                        <p:tgtEl>
                                          <p:spTgt spid="1065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6521">
                                            <p:txEl>
                                              <p:pRg st="2" end="2"/>
                                            </p:txEl>
                                          </p:spTgt>
                                        </p:tgtEl>
                                        <p:attrNameLst>
                                          <p:attrName>style.visibility</p:attrName>
                                        </p:attrNameLst>
                                      </p:cBhvr>
                                      <p:to>
                                        <p:strVal val="visible"/>
                                      </p:to>
                                    </p:set>
                                    <p:animEffect transition="in" filter="wipe(up)">
                                      <p:cBhvr>
                                        <p:cTn id="17" dur="500"/>
                                        <p:tgtEl>
                                          <p:spTgt spid="10652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6521">
                                            <p:txEl>
                                              <p:pRg st="3" end="3"/>
                                            </p:txEl>
                                          </p:spTgt>
                                        </p:tgtEl>
                                        <p:attrNameLst>
                                          <p:attrName>style.visibility</p:attrName>
                                        </p:attrNameLst>
                                      </p:cBhvr>
                                      <p:to>
                                        <p:strVal val="visible"/>
                                      </p:to>
                                    </p:set>
                                    <p:animEffect transition="in" filter="wipe(up)">
                                      <p:cBhvr>
                                        <p:cTn id="22" dur="500"/>
                                        <p:tgtEl>
                                          <p:spTgt spid="10652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6527"/>
                                        </p:tgtEl>
                                        <p:attrNameLst>
                                          <p:attrName>style.visibility</p:attrName>
                                        </p:attrNameLst>
                                      </p:cBhvr>
                                      <p:to>
                                        <p:strVal val="visible"/>
                                      </p:to>
                                    </p:set>
                                    <p:animEffect transition="in" filter="wipe(left)">
                                      <p:cBhvr>
                                        <p:cTn id="27" dur="500"/>
                                        <p:tgtEl>
                                          <p:spTgt spid="1065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6522"/>
                                        </p:tgtEl>
                                        <p:attrNameLst>
                                          <p:attrName>style.visibility</p:attrName>
                                        </p:attrNameLst>
                                      </p:cBhvr>
                                      <p:to>
                                        <p:strVal val="visible"/>
                                      </p:to>
                                    </p:set>
                                    <p:animEffect transition="in" filter="dissolve">
                                      <p:cBhvr>
                                        <p:cTn id="32" dur="500"/>
                                        <p:tgtEl>
                                          <p:spTgt spid="106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21" grpId="0" build="p" autoUpdateAnimBg="0"/>
      <p:bldP spid="106522"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1524000" y="0"/>
            <a:ext cx="7772400" cy="1143000"/>
          </a:xfrm>
        </p:spPr>
        <p:txBody>
          <a:bodyPr/>
          <a:lstStyle/>
          <a:p>
            <a:r>
              <a:rPr lang="en-US" altLang="en-US"/>
              <a:t>Example: Two Dice</a:t>
            </a:r>
          </a:p>
        </p:txBody>
      </p:sp>
      <p:sp>
        <p:nvSpPr>
          <p:cNvPr id="155651" name="Rectangle 3"/>
          <p:cNvSpPr>
            <a:spLocks noGrp="1" noChangeArrowheads="1"/>
          </p:cNvSpPr>
          <p:nvPr>
            <p:ph type="body" sz="half" idx="1"/>
          </p:nvPr>
        </p:nvSpPr>
        <p:spPr/>
        <p:txBody>
          <a:bodyPr/>
          <a:lstStyle/>
          <a:p>
            <a:pPr>
              <a:buFontTx/>
              <a:buNone/>
            </a:pPr>
            <a:r>
              <a:rPr lang="en-US" altLang="en-US">
                <a:solidFill>
                  <a:srgbClr val="CC0066"/>
                </a:solidFill>
              </a:rPr>
              <a:t>A:</a:t>
            </a:r>
            <a:r>
              <a:rPr lang="en-US" altLang="en-US"/>
              <a:t> dice add to 3</a:t>
            </a:r>
          </a:p>
          <a:p>
            <a:pPr>
              <a:buFontTx/>
              <a:buNone/>
            </a:pPr>
            <a:r>
              <a:rPr lang="en-US" altLang="en-US">
                <a:solidFill>
                  <a:srgbClr val="CC0066"/>
                </a:solidFill>
              </a:rPr>
              <a:t>B:</a:t>
            </a:r>
            <a:r>
              <a:rPr lang="en-US" altLang="en-US"/>
              <a:t> dice add to 6</a:t>
            </a:r>
          </a:p>
          <a:p>
            <a:pPr>
              <a:buFontTx/>
              <a:buNone/>
            </a:pPr>
            <a:endParaRPr lang="en-US" altLang="en-US"/>
          </a:p>
        </p:txBody>
      </p:sp>
      <p:grpSp>
        <p:nvGrpSpPr>
          <p:cNvPr id="155652" name="Group 4"/>
          <p:cNvGrpSpPr>
            <a:grpSpLocks/>
          </p:cNvGrpSpPr>
          <p:nvPr/>
        </p:nvGrpSpPr>
        <p:grpSpPr bwMode="auto">
          <a:xfrm>
            <a:off x="2133600" y="4953001"/>
            <a:ext cx="4114800" cy="974725"/>
            <a:chOff x="192" y="3120"/>
            <a:chExt cx="2592" cy="614"/>
          </a:xfrm>
        </p:grpSpPr>
        <p:sp>
          <p:nvSpPr>
            <p:cNvPr id="155653" name="Text Box 5"/>
            <p:cNvSpPr txBox="1">
              <a:spLocks noChangeArrowheads="1"/>
            </p:cNvSpPr>
            <p:nvPr/>
          </p:nvSpPr>
          <p:spPr bwMode="auto">
            <a:xfrm>
              <a:off x="192" y="3120"/>
              <a:ext cx="2256" cy="614"/>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F4ECC6"/>
                  </a:solidFill>
                </a:rPr>
                <a:t>A and B are mutually exclusive, so that</a:t>
              </a:r>
            </a:p>
          </p:txBody>
        </p:sp>
        <p:sp>
          <p:nvSpPr>
            <p:cNvPr id="155654" name="Line 6"/>
            <p:cNvSpPr>
              <a:spLocks noChangeShapeType="1"/>
            </p:cNvSpPr>
            <p:nvPr/>
          </p:nvSpPr>
          <p:spPr bwMode="auto">
            <a:xfrm>
              <a:off x="2448" y="3408"/>
              <a:ext cx="336" cy="0"/>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5655" name="Text Box 7"/>
          <p:cNvSpPr txBox="1">
            <a:spLocks noChangeArrowheads="1"/>
          </p:cNvSpPr>
          <p:nvPr/>
        </p:nvSpPr>
        <p:spPr bwMode="auto">
          <a:xfrm>
            <a:off x="6324600" y="4800600"/>
            <a:ext cx="4191000" cy="13271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nSpc>
                <a:spcPct val="90000"/>
              </a:lnSpc>
            </a:pPr>
            <a:r>
              <a:rPr lang="en-US" altLang="en-US" sz="3200">
                <a:solidFill>
                  <a:srgbClr val="CC0066"/>
                </a:solidFill>
              </a:rPr>
              <a:t>P(A</a:t>
            </a:r>
            <a:r>
              <a:rPr lang="en-US" altLang="en-US" sz="3200">
                <a:solidFill>
                  <a:srgbClr val="CC0066"/>
                </a:solidFill>
                <a:sym typeface="Symbol" panose="05050102010706020507" pitchFamily="18" charset="2"/>
              </a:rPr>
              <a:t>B) = P(A) + P(B)</a:t>
            </a:r>
          </a:p>
          <a:p>
            <a:pPr>
              <a:lnSpc>
                <a:spcPct val="90000"/>
              </a:lnSpc>
            </a:pPr>
            <a:r>
              <a:rPr lang="en-US" altLang="en-US" sz="2800">
                <a:solidFill>
                  <a:srgbClr val="CC0066"/>
                </a:solidFill>
                <a:sym typeface="Symbol" panose="05050102010706020507" pitchFamily="18" charset="2"/>
              </a:rPr>
              <a:t>= 2/36 + 5/36</a:t>
            </a:r>
          </a:p>
          <a:p>
            <a:pPr>
              <a:lnSpc>
                <a:spcPct val="90000"/>
              </a:lnSpc>
            </a:pPr>
            <a:r>
              <a:rPr lang="en-US" altLang="en-US" sz="2800">
                <a:solidFill>
                  <a:srgbClr val="CC0066"/>
                </a:solidFill>
                <a:sym typeface="Symbol" panose="05050102010706020507" pitchFamily="18" charset="2"/>
              </a:rPr>
              <a:t>= 7/36</a:t>
            </a:r>
            <a:endParaRPr lang="en-US" altLang="en-US"/>
          </a:p>
        </p:txBody>
      </p:sp>
      <p:pic>
        <p:nvPicPr>
          <p:cNvPr id="155656" name="Picture 8" descr="twodic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334000" y="1143000"/>
            <a:ext cx="4953000" cy="3259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05798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5652"/>
                                        </p:tgtEl>
                                        <p:attrNameLst>
                                          <p:attrName>style.visibility</p:attrName>
                                        </p:attrNameLst>
                                      </p:cBhvr>
                                      <p:to>
                                        <p:strVal val="visible"/>
                                      </p:to>
                                    </p:set>
                                    <p:animEffect transition="in" filter="wipe(left)">
                                      <p:cBhvr>
                                        <p:cTn id="7" dur="500"/>
                                        <p:tgtEl>
                                          <p:spTgt spid="155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5655"/>
                                        </p:tgtEl>
                                        <p:attrNameLst>
                                          <p:attrName>style.visibility</p:attrName>
                                        </p:attrNameLst>
                                      </p:cBhvr>
                                      <p:to>
                                        <p:strVal val="visible"/>
                                      </p:to>
                                    </p:set>
                                    <p:animEffect transition="in" filter="dissolve">
                                      <p:cBhvr>
                                        <p:cTn id="12" dur="500"/>
                                        <p:tgtEl>
                                          <p:spTgt spid="155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819400" y="-76200"/>
            <a:ext cx="7239000" cy="1219200"/>
          </a:xfrm>
          <a:noFill/>
          <a:ln/>
          <a:extLst>
            <a:ext uri="{AF507438-7753-43E0-B8FC-AC1667EBCBE1}">
              <a14:hiddenEffects xmlns:a14="http://schemas.microsoft.com/office/drawing/2010/main">
                <a:effectLst>
                  <a:outerShdw dist="107763" dir="2700000" algn="ctr" rotWithShape="0">
                    <a:srgbClr val="969696">
                      <a:alpha val="50000"/>
                    </a:srgbClr>
                  </a:outerShdw>
                </a:effectLst>
              </a14:hiddenEffects>
            </a:ext>
          </a:extLst>
        </p:spPr>
        <p:txBody>
          <a:bodyPr/>
          <a:lstStyle/>
          <a:p>
            <a:r>
              <a:rPr lang="en-US" altLang="en-US" sz="4800" b="1" dirty="0"/>
              <a:t>What is Probability?</a:t>
            </a:r>
          </a:p>
        </p:txBody>
      </p:sp>
      <p:sp>
        <p:nvSpPr>
          <p:cNvPr id="9220" name="Rectangle 4"/>
          <p:cNvSpPr>
            <a:spLocks noGrp="1" noChangeArrowheads="1"/>
          </p:cNvSpPr>
          <p:nvPr>
            <p:ph type="body" idx="1"/>
          </p:nvPr>
        </p:nvSpPr>
        <p:spPr>
          <a:xfrm>
            <a:off x="2362200" y="914400"/>
            <a:ext cx="8001000" cy="2286000"/>
          </a:xfrm>
        </p:spPr>
        <p:txBody>
          <a:bodyPr/>
          <a:lstStyle/>
          <a:p>
            <a:pPr>
              <a:lnSpc>
                <a:spcPct val="90000"/>
              </a:lnSpc>
            </a:pPr>
            <a:r>
              <a:rPr lang="en-US" altLang="en-US" dirty="0" smtClean="0">
                <a:solidFill>
                  <a:schemeClr val="tx1"/>
                </a:solidFill>
              </a:rPr>
              <a:t>We </a:t>
            </a:r>
            <a:r>
              <a:rPr lang="en-US" altLang="en-US" dirty="0">
                <a:solidFill>
                  <a:schemeClr val="tx1"/>
                </a:solidFill>
              </a:rPr>
              <a:t>used graphs and numerical measures to describe data sets which were usually</a:t>
            </a:r>
            <a:r>
              <a:rPr lang="en-US" altLang="en-US" b="1" dirty="0">
                <a:solidFill>
                  <a:schemeClr val="tx1"/>
                </a:solidFill>
              </a:rPr>
              <a:t> </a:t>
            </a:r>
            <a:r>
              <a:rPr lang="en-US" altLang="en-US" b="1" dirty="0">
                <a:solidFill>
                  <a:schemeClr val="tx1"/>
                </a:solidFill>
                <a:effectLst>
                  <a:outerShdw blurRad="38100" dist="38100" dir="2700000" algn="tl">
                    <a:srgbClr val="C0C0C0"/>
                  </a:outerShdw>
                </a:effectLst>
              </a:rPr>
              <a:t>samples.</a:t>
            </a:r>
          </a:p>
          <a:p>
            <a:pPr>
              <a:lnSpc>
                <a:spcPct val="90000"/>
              </a:lnSpc>
            </a:pPr>
            <a:r>
              <a:rPr lang="en-US" altLang="en-US" dirty="0">
                <a:solidFill>
                  <a:schemeClr val="tx1"/>
                </a:solidFill>
              </a:rPr>
              <a:t>We measured “how often” using </a:t>
            </a:r>
          </a:p>
          <a:p>
            <a:pPr>
              <a:lnSpc>
                <a:spcPct val="90000"/>
              </a:lnSpc>
            </a:pPr>
            <a:endParaRPr lang="en-US" altLang="en-US" dirty="0">
              <a:solidFill>
                <a:schemeClr val="tx1"/>
              </a:solidFill>
            </a:endParaRPr>
          </a:p>
        </p:txBody>
      </p:sp>
      <p:pic>
        <p:nvPicPr>
          <p:cNvPr id="9221" name="Picture 5"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9222" name="Text Box 6"/>
          <p:cNvSpPr txBox="1">
            <a:spLocks noChangeArrowheads="1"/>
          </p:cNvSpPr>
          <p:nvPr/>
        </p:nvSpPr>
        <p:spPr bwMode="auto">
          <a:xfrm>
            <a:off x="3124200" y="3292475"/>
            <a:ext cx="6096000" cy="52322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800" b="1">
                <a:solidFill>
                  <a:srgbClr val="333333"/>
                </a:solidFill>
              </a:rPr>
              <a:t>Relative frequency = </a:t>
            </a:r>
            <a:r>
              <a:rPr lang="en-US" altLang="en-US" sz="2800" b="1" i="1">
                <a:solidFill>
                  <a:srgbClr val="333333"/>
                </a:solidFill>
              </a:rPr>
              <a:t>f/n</a:t>
            </a:r>
          </a:p>
        </p:txBody>
      </p:sp>
      <p:grpSp>
        <p:nvGrpSpPr>
          <p:cNvPr id="9230" name="Group 14"/>
          <p:cNvGrpSpPr>
            <a:grpSpLocks/>
          </p:cNvGrpSpPr>
          <p:nvPr/>
        </p:nvGrpSpPr>
        <p:grpSpPr bwMode="auto">
          <a:xfrm>
            <a:off x="3048000" y="4572000"/>
            <a:ext cx="6705600" cy="1600200"/>
            <a:chOff x="960" y="2880"/>
            <a:chExt cx="3840" cy="1008"/>
          </a:xfrm>
        </p:grpSpPr>
        <p:sp>
          <p:nvSpPr>
            <p:cNvPr id="9223" name="Rectangle 7"/>
            <p:cNvSpPr>
              <a:spLocks noChangeArrowheads="1"/>
            </p:cNvSpPr>
            <p:nvPr/>
          </p:nvSpPr>
          <p:spPr bwMode="auto">
            <a:xfrm>
              <a:off x="960" y="2880"/>
              <a:ext cx="3840" cy="1008"/>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p>
          </p:txBody>
        </p:sp>
        <p:sp>
          <p:nvSpPr>
            <p:cNvPr id="9224" name="Text Box 8"/>
            <p:cNvSpPr txBox="1">
              <a:spLocks noChangeArrowheads="1"/>
            </p:cNvSpPr>
            <p:nvPr/>
          </p:nvSpPr>
          <p:spPr bwMode="auto">
            <a:xfrm>
              <a:off x="1056" y="2976"/>
              <a:ext cx="2016"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333333"/>
                  </a:solidFill>
                </a:rPr>
                <a:t>Sample</a:t>
              </a:r>
            </a:p>
            <a:p>
              <a:r>
                <a:rPr lang="en-US" altLang="en-US" sz="2800" b="1">
                  <a:solidFill>
                    <a:srgbClr val="333333"/>
                  </a:solidFill>
                </a:rPr>
                <a:t>And “How often”</a:t>
              </a:r>
            </a:p>
            <a:p>
              <a:r>
                <a:rPr lang="en-US" altLang="en-US" sz="2800" b="1">
                  <a:solidFill>
                    <a:srgbClr val="333333"/>
                  </a:solidFill>
                </a:rPr>
                <a:t>= Relative frequency</a:t>
              </a:r>
              <a:r>
                <a:rPr lang="en-US" altLang="en-US" sz="2800" b="1">
                  <a:solidFill>
                    <a:srgbClr val="333333"/>
                  </a:solidFill>
                  <a:effectLst>
                    <a:outerShdw blurRad="38100" dist="38100" dir="2700000" algn="tl">
                      <a:srgbClr val="C0C0C0"/>
                    </a:outerShdw>
                  </a:effectLst>
                </a:rPr>
                <a:t> </a:t>
              </a:r>
            </a:p>
          </p:txBody>
        </p:sp>
      </p:grpSp>
      <p:sp>
        <p:nvSpPr>
          <p:cNvPr id="9225" name="Text Box 9"/>
          <p:cNvSpPr txBox="1">
            <a:spLocks noChangeArrowheads="1"/>
          </p:cNvSpPr>
          <p:nvPr/>
        </p:nvSpPr>
        <p:spPr bwMode="auto">
          <a:xfrm>
            <a:off x="7467600" y="4724401"/>
            <a:ext cx="198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CC0066"/>
                </a:solidFill>
              </a:rPr>
              <a:t>Population</a:t>
            </a:r>
          </a:p>
        </p:txBody>
      </p:sp>
      <p:sp>
        <p:nvSpPr>
          <p:cNvPr id="9226" name="Text Box 10"/>
          <p:cNvSpPr txBox="1">
            <a:spLocks noChangeArrowheads="1"/>
          </p:cNvSpPr>
          <p:nvPr/>
        </p:nvSpPr>
        <p:spPr bwMode="auto">
          <a:xfrm>
            <a:off x="7543800" y="5486401"/>
            <a:ext cx="198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CC0066"/>
                </a:solidFill>
              </a:rPr>
              <a:t>Probability</a:t>
            </a:r>
          </a:p>
        </p:txBody>
      </p:sp>
      <p:sp>
        <p:nvSpPr>
          <p:cNvPr id="9227" name="Line 11"/>
          <p:cNvSpPr>
            <a:spLocks noChangeShapeType="1"/>
          </p:cNvSpPr>
          <p:nvPr/>
        </p:nvSpPr>
        <p:spPr bwMode="auto">
          <a:xfrm>
            <a:off x="5257800" y="5029200"/>
            <a:ext cx="1981200" cy="0"/>
          </a:xfrm>
          <a:prstGeom prst="line">
            <a:avLst/>
          </a:prstGeom>
          <a:noFill/>
          <a:ln w="57150" cmpd="thickThin">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Line 12"/>
          <p:cNvSpPr>
            <a:spLocks noChangeShapeType="1"/>
          </p:cNvSpPr>
          <p:nvPr/>
        </p:nvSpPr>
        <p:spPr bwMode="auto">
          <a:xfrm>
            <a:off x="6629400" y="5791200"/>
            <a:ext cx="838200" cy="0"/>
          </a:xfrm>
          <a:prstGeom prst="line">
            <a:avLst/>
          </a:prstGeom>
          <a:noFill/>
          <a:ln w="57150" cmpd="thickThin">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9" name="Rectangle 13"/>
          <p:cNvSpPr>
            <a:spLocks noChangeArrowheads="1"/>
          </p:cNvSpPr>
          <p:nvPr/>
        </p:nvSpPr>
        <p:spPr bwMode="auto">
          <a:xfrm>
            <a:off x="2438400" y="3886200"/>
            <a:ext cx="3810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FontTx/>
              <a:buChar char="•"/>
            </a:pPr>
            <a:r>
              <a:rPr lang="en-US" altLang="en-US" sz="3600"/>
              <a:t>As </a:t>
            </a:r>
            <a:r>
              <a:rPr lang="en-US" altLang="en-US" sz="3600" i="1"/>
              <a:t>n</a:t>
            </a:r>
            <a:r>
              <a:rPr lang="en-US" altLang="en-US" sz="3600"/>
              <a:t> gets larger,</a:t>
            </a:r>
          </a:p>
          <a:p>
            <a:pPr>
              <a:lnSpc>
                <a:spcPct val="90000"/>
              </a:lnSpc>
              <a:spcBef>
                <a:spcPct val="20000"/>
              </a:spcBef>
              <a:buFontTx/>
              <a:buChar char="•"/>
            </a:pPr>
            <a:endParaRPr lang="en-US" altLang="en-US" sz="3600"/>
          </a:p>
        </p:txBody>
      </p:sp>
    </p:spTree>
    <p:extLst>
      <p:ext uri="{BB962C8B-B14F-4D97-AF65-F5344CB8AC3E}">
        <p14:creationId xmlns:p14="http://schemas.microsoft.com/office/powerpoint/2010/main" val="878552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wipe(up)">
                                      <p:cBhvr>
                                        <p:cTn id="7" dur="500"/>
                                        <p:tgtEl>
                                          <p:spTgt spid="92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20">
                                            <p:txEl>
                                              <p:pRg st="1" end="1"/>
                                            </p:txEl>
                                          </p:spTgt>
                                        </p:tgtEl>
                                        <p:attrNameLst>
                                          <p:attrName>style.visibility</p:attrName>
                                        </p:attrNameLst>
                                      </p:cBhvr>
                                      <p:to>
                                        <p:strVal val="visible"/>
                                      </p:to>
                                    </p:set>
                                    <p:animEffect transition="in" filter="wipe(up)">
                                      <p:cBhvr>
                                        <p:cTn id="12" dur="500"/>
                                        <p:tgtEl>
                                          <p:spTgt spid="922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22"/>
                                        </p:tgtEl>
                                        <p:attrNameLst>
                                          <p:attrName>style.visibility</p:attrName>
                                        </p:attrNameLst>
                                      </p:cBhvr>
                                      <p:to>
                                        <p:strVal val="visible"/>
                                      </p:to>
                                    </p:set>
                                    <p:animEffect transition="in" filter="wipe(left)">
                                      <p:cBhvr>
                                        <p:cTn id="17" dur="500"/>
                                        <p:tgtEl>
                                          <p:spTgt spid="92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9229">
                                            <p:txEl>
                                              <p:pRg st="0" end="0"/>
                                            </p:txEl>
                                          </p:spTgt>
                                        </p:tgtEl>
                                        <p:attrNameLst>
                                          <p:attrName>style.visibility</p:attrName>
                                        </p:attrNameLst>
                                      </p:cBhvr>
                                      <p:to>
                                        <p:strVal val="visible"/>
                                      </p:to>
                                    </p:set>
                                    <p:anim calcmode="lin" valueType="num">
                                      <p:cBhvr additive="base">
                                        <p:cTn id="22" dur="500" fill="hold"/>
                                        <p:tgtEl>
                                          <p:spTgt spid="9229">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92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9230"/>
                                        </p:tgtEl>
                                        <p:attrNameLst>
                                          <p:attrName>style.visibility</p:attrName>
                                        </p:attrNameLst>
                                      </p:cBhvr>
                                      <p:to>
                                        <p:strVal val="visible"/>
                                      </p:to>
                                    </p:set>
                                    <p:animEffect transition="in" filter="dissolve">
                                      <p:cBhvr>
                                        <p:cTn id="28" dur="500"/>
                                        <p:tgtEl>
                                          <p:spTgt spid="923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9227"/>
                                        </p:tgtEl>
                                        <p:attrNameLst>
                                          <p:attrName>style.visibility</p:attrName>
                                        </p:attrNameLst>
                                      </p:cBhvr>
                                      <p:to>
                                        <p:strVal val="visible"/>
                                      </p:to>
                                    </p:set>
                                    <p:anim calcmode="lin" valueType="num">
                                      <p:cBhvr>
                                        <p:cTn id="33" dur="500" fill="hold"/>
                                        <p:tgtEl>
                                          <p:spTgt spid="9227"/>
                                        </p:tgtEl>
                                        <p:attrNameLst>
                                          <p:attrName>ppt_x</p:attrName>
                                        </p:attrNameLst>
                                      </p:cBhvr>
                                      <p:tavLst>
                                        <p:tav tm="0">
                                          <p:val>
                                            <p:strVal val="#ppt_x-#ppt_w/2"/>
                                          </p:val>
                                        </p:tav>
                                        <p:tav tm="100000">
                                          <p:val>
                                            <p:strVal val="#ppt_x"/>
                                          </p:val>
                                        </p:tav>
                                      </p:tavLst>
                                    </p:anim>
                                    <p:anim calcmode="lin" valueType="num">
                                      <p:cBhvr>
                                        <p:cTn id="34" dur="500" fill="hold"/>
                                        <p:tgtEl>
                                          <p:spTgt spid="9227"/>
                                        </p:tgtEl>
                                        <p:attrNameLst>
                                          <p:attrName>ppt_y</p:attrName>
                                        </p:attrNameLst>
                                      </p:cBhvr>
                                      <p:tavLst>
                                        <p:tav tm="0">
                                          <p:val>
                                            <p:strVal val="#ppt_y"/>
                                          </p:val>
                                        </p:tav>
                                        <p:tav tm="100000">
                                          <p:val>
                                            <p:strVal val="#ppt_y"/>
                                          </p:val>
                                        </p:tav>
                                      </p:tavLst>
                                    </p:anim>
                                    <p:anim calcmode="lin" valueType="num">
                                      <p:cBhvr>
                                        <p:cTn id="35" dur="500" fill="hold"/>
                                        <p:tgtEl>
                                          <p:spTgt spid="9227"/>
                                        </p:tgtEl>
                                        <p:attrNameLst>
                                          <p:attrName>ppt_w</p:attrName>
                                        </p:attrNameLst>
                                      </p:cBhvr>
                                      <p:tavLst>
                                        <p:tav tm="0">
                                          <p:val>
                                            <p:fltVal val="0"/>
                                          </p:val>
                                        </p:tav>
                                        <p:tav tm="100000">
                                          <p:val>
                                            <p:strVal val="#ppt_w"/>
                                          </p:val>
                                        </p:tav>
                                      </p:tavLst>
                                    </p:anim>
                                    <p:anim calcmode="lin" valueType="num">
                                      <p:cBhvr>
                                        <p:cTn id="36" dur="500" fill="hold"/>
                                        <p:tgtEl>
                                          <p:spTgt spid="9227"/>
                                        </p:tgtEl>
                                        <p:attrNameLst>
                                          <p:attrName>ppt_h</p:attrName>
                                        </p:attrNameLst>
                                      </p:cBhvr>
                                      <p:tavLst>
                                        <p:tav tm="0">
                                          <p:val>
                                            <p:strVal val="#ppt_h"/>
                                          </p:val>
                                        </p:tav>
                                        <p:tav tm="100000">
                                          <p:val>
                                            <p:strVal val="#ppt_h"/>
                                          </p:val>
                                        </p:tav>
                                      </p:tavLst>
                                    </p:anim>
                                  </p:childTnLst>
                                </p:cTn>
                              </p:par>
                            </p:childTnLst>
                          </p:cTn>
                        </p:par>
                        <p:par>
                          <p:cTn id="37" fill="hold" nodeType="afterGroup">
                            <p:stCondLst>
                              <p:cond delay="500"/>
                            </p:stCondLst>
                            <p:childTnLst>
                              <p:par>
                                <p:cTn id="38" presetID="22" presetClass="entr" presetSubtype="8" fill="hold" grpId="0" nodeType="afterEffect">
                                  <p:stCondLst>
                                    <p:cond delay="1000"/>
                                  </p:stCondLst>
                                  <p:childTnLst>
                                    <p:set>
                                      <p:cBhvr>
                                        <p:cTn id="39" dur="1" fill="hold">
                                          <p:stCondLst>
                                            <p:cond delay="0"/>
                                          </p:stCondLst>
                                        </p:cTn>
                                        <p:tgtEl>
                                          <p:spTgt spid="9225"/>
                                        </p:tgtEl>
                                        <p:attrNameLst>
                                          <p:attrName>style.visibility</p:attrName>
                                        </p:attrNameLst>
                                      </p:cBhvr>
                                      <p:to>
                                        <p:strVal val="visible"/>
                                      </p:to>
                                    </p:set>
                                    <p:animEffect transition="in" filter="wipe(left)">
                                      <p:cBhvr>
                                        <p:cTn id="40" dur="500"/>
                                        <p:tgtEl>
                                          <p:spTgt spid="922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8" fill="hold" grpId="0" nodeType="clickEffect">
                                  <p:stCondLst>
                                    <p:cond delay="0"/>
                                  </p:stCondLst>
                                  <p:childTnLst>
                                    <p:set>
                                      <p:cBhvr>
                                        <p:cTn id="44" dur="1" fill="hold">
                                          <p:stCondLst>
                                            <p:cond delay="0"/>
                                          </p:stCondLst>
                                        </p:cTn>
                                        <p:tgtEl>
                                          <p:spTgt spid="9228"/>
                                        </p:tgtEl>
                                        <p:attrNameLst>
                                          <p:attrName>style.visibility</p:attrName>
                                        </p:attrNameLst>
                                      </p:cBhvr>
                                      <p:to>
                                        <p:strVal val="visible"/>
                                      </p:to>
                                    </p:set>
                                    <p:anim calcmode="lin" valueType="num">
                                      <p:cBhvr>
                                        <p:cTn id="45" dur="500" fill="hold"/>
                                        <p:tgtEl>
                                          <p:spTgt spid="9228"/>
                                        </p:tgtEl>
                                        <p:attrNameLst>
                                          <p:attrName>ppt_x</p:attrName>
                                        </p:attrNameLst>
                                      </p:cBhvr>
                                      <p:tavLst>
                                        <p:tav tm="0">
                                          <p:val>
                                            <p:strVal val="#ppt_x-#ppt_w/2"/>
                                          </p:val>
                                        </p:tav>
                                        <p:tav tm="100000">
                                          <p:val>
                                            <p:strVal val="#ppt_x"/>
                                          </p:val>
                                        </p:tav>
                                      </p:tavLst>
                                    </p:anim>
                                    <p:anim calcmode="lin" valueType="num">
                                      <p:cBhvr>
                                        <p:cTn id="46" dur="500" fill="hold"/>
                                        <p:tgtEl>
                                          <p:spTgt spid="9228"/>
                                        </p:tgtEl>
                                        <p:attrNameLst>
                                          <p:attrName>ppt_y</p:attrName>
                                        </p:attrNameLst>
                                      </p:cBhvr>
                                      <p:tavLst>
                                        <p:tav tm="0">
                                          <p:val>
                                            <p:strVal val="#ppt_y"/>
                                          </p:val>
                                        </p:tav>
                                        <p:tav tm="100000">
                                          <p:val>
                                            <p:strVal val="#ppt_y"/>
                                          </p:val>
                                        </p:tav>
                                      </p:tavLst>
                                    </p:anim>
                                    <p:anim calcmode="lin" valueType="num">
                                      <p:cBhvr>
                                        <p:cTn id="47" dur="500" fill="hold"/>
                                        <p:tgtEl>
                                          <p:spTgt spid="9228"/>
                                        </p:tgtEl>
                                        <p:attrNameLst>
                                          <p:attrName>ppt_w</p:attrName>
                                        </p:attrNameLst>
                                      </p:cBhvr>
                                      <p:tavLst>
                                        <p:tav tm="0">
                                          <p:val>
                                            <p:fltVal val="0"/>
                                          </p:val>
                                        </p:tav>
                                        <p:tav tm="100000">
                                          <p:val>
                                            <p:strVal val="#ppt_w"/>
                                          </p:val>
                                        </p:tav>
                                      </p:tavLst>
                                    </p:anim>
                                    <p:anim calcmode="lin" valueType="num">
                                      <p:cBhvr>
                                        <p:cTn id="48" dur="500" fill="hold"/>
                                        <p:tgtEl>
                                          <p:spTgt spid="9228"/>
                                        </p:tgtEl>
                                        <p:attrNameLst>
                                          <p:attrName>ppt_h</p:attrName>
                                        </p:attrNameLst>
                                      </p:cBhvr>
                                      <p:tavLst>
                                        <p:tav tm="0">
                                          <p:val>
                                            <p:strVal val="#ppt_h"/>
                                          </p:val>
                                        </p:tav>
                                        <p:tav tm="100000">
                                          <p:val>
                                            <p:strVal val="#ppt_h"/>
                                          </p:val>
                                        </p:tav>
                                      </p:tavLst>
                                    </p:anim>
                                  </p:childTnLst>
                                </p:cTn>
                              </p:par>
                            </p:childTnLst>
                          </p:cTn>
                        </p:par>
                        <p:par>
                          <p:cTn id="49" fill="hold" nodeType="afterGroup">
                            <p:stCondLst>
                              <p:cond delay="500"/>
                            </p:stCondLst>
                            <p:childTnLst>
                              <p:par>
                                <p:cTn id="50" presetID="22" presetClass="entr" presetSubtype="8" fill="hold" grpId="0" nodeType="afterEffect">
                                  <p:stCondLst>
                                    <p:cond delay="1000"/>
                                  </p:stCondLst>
                                  <p:childTnLst>
                                    <p:set>
                                      <p:cBhvr>
                                        <p:cTn id="51" dur="1" fill="hold">
                                          <p:stCondLst>
                                            <p:cond delay="0"/>
                                          </p:stCondLst>
                                        </p:cTn>
                                        <p:tgtEl>
                                          <p:spTgt spid="9226"/>
                                        </p:tgtEl>
                                        <p:attrNameLst>
                                          <p:attrName>style.visibility</p:attrName>
                                        </p:attrNameLst>
                                      </p:cBhvr>
                                      <p:to>
                                        <p:strVal val="visible"/>
                                      </p:to>
                                    </p:set>
                                    <p:animEffect transition="in" filter="wipe(left)">
                                      <p:cBhvr>
                                        <p:cTn id="52" dur="5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autoUpdateAnimBg="0"/>
      <p:bldP spid="9222" grpId="0" animBg="1" autoUpdateAnimBg="0"/>
      <p:bldP spid="9225" grpId="0" autoUpdateAnimBg="0"/>
      <p:bldP spid="9226" grpId="0" autoUpdateAnimBg="0"/>
      <p:bldP spid="9227" grpId="0" animBg="1"/>
      <p:bldP spid="9228" grpId="0" animBg="1"/>
      <p:bldP spid="922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828800" y="304801"/>
            <a:ext cx="6705600" cy="1171575"/>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fontScale="90000"/>
          </a:bodyPr>
          <a:lstStyle/>
          <a:p>
            <a:r>
              <a:rPr lang="en-US" altLang="en-US" b="1"/>
              <a:t>Calculating Probabilities </a:t>
            </a:r>
            <a:br>
              <a:rPr lang="en-US" altLang="en-US" b="1"/>
            </a:br>
            <a:r>
              <a:rPr lang="en-US" altLang="en-US" b="1"/>
              <a:t>for Complements</a:t>
            </a:r>
          </a:p>
        </p:txBody>
      </p:sp>
      <p:sp>
        <p:nvSpPr>
          <p:cNvPr id="97283" name="Rectangle 3"/>
          <p:cNvSpPr>
            <a:spLocks noGrp="1" noChangeArrowheads="1"/>
          </p:cNvSpPr>
          <p:nvPr>
            <p:ph type="body" idx="1"/>
          </p:nvPr>
        </p:nvSpPr>
        <p:spPr>
          <a:xfrm>
            <a:off x="1828800" y="1600200"/>
            <a:ext cx="8839200" cy="33528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0" tIns="0" rIns="0" bIns="0" rtlCol="0">
            <a:normAutofit/>
          </a:bodyPr>
          <a:lstStyle/>
          <a:p>
            <a:r>
              <a:rPr lang="en-US" altLang="en-US"/>
              <a:t> </a:t>
            </a:r>
            <a:r>
              <a:rPr lang="en-US" altLang="en-US">
                <a:solidFill>
                  <a:schemeClr val="tx1"/>
                </a:solidFill>
              </a:rPr>
              <a:t>We know that for any event </a:t>
            </a:r>
            <a:r>
              <a:rPr lang="en-US" altLang="en-US" b="1">
                <a:solidFill>
                  <a:schemeClr val="tx1"/>
                </a:solidFill>
                <a:effectLst>
                  <a:outerShdw blurRad="38100" dist="38100" dir="2700000" algn="tl">
                    <a:srgbClr val="C0C0C0"/>
                  </a:outerShdw>
                </a:effectLst>
              </a:rPr>
              <a:t>A:</a:t>
            </a:r>
          </a:p>
          <a:p>
            <a:pPr lvl="1"/>
            <a:r>
              <a:rPr lang="en-US" altLang="en-US" b="1">
                <a:solidFill>
                  <a:schemeClr val="tx1"/>
                </a:solidFill>
              </a:rPr>
              <a:t>P(A </a:t>
            </a:r>
            <a:r>
              <a:rPr lang="en-US" altLang="en-US" b="1">
                <a:solidFill>
                  <a:schemeClr val="tx1"/>
                </a:solidFill>
                <a:latin typeface="Symbol" panose="05050102010706020507" pitchFamily="18" charset="2"/>
              </a:rPr>
              <a:t></a:t>
            </a:r>
            <a:r>
              <a:rPr lang="en-US" altLang="en-US" b="1">
                <a:solidFill>
                  <a:schemeClr val="tx1"/>
                </a:solidFill>
              </a:rPr>
              <a:t>A</a:t>
            </a:r>
            <a:r>
              <a:rPr lang="en-US" altLang="en-US" b="1" baseline="30000">
                <a:solidFill>
                  <a:schemeClr val="tx1"/>
                </a:solidFill>
              </a:rPr>
              <a:t>C</a:t>
            </a:r>
            <a:r>
              <a:rPr lang="en-US" altLang="en-US" b="1">
                <a:solidFill>
                  <a:schemeClr val="tx1"/>
                </a:solidFill>
              </a:rPr>
              <a:t>) = 0</a:t>
            </a:r>
          </a:p>
          <a:p>
            <a:r>
              <a:rPr lang="en-US" altLang="en-US">
                <a:solidFill>
                  <a:schemeClr val="tx1"/>
                </a:solidFill>
              </a:rPr>
              <a:t>Since either </a:t>
            </a:r>
            <a:r>
              <a:rPr lang="en-US" altLang="en-US" b="1">
                <a:solidFill>
                  <a:schemeClr val="tx1"/>
                </a:solidFill>
              </a:rPr>
              <a:t>A</a:t>
            </a:r>
            <a:r>
              <a:rPr lang="en-US" altLang="en-US">
                <a:solidFill>
                  <a:schemeClr val="tx1"/>
                </a:solidFill>
              </a:rPr>
              <a:t> or </a:t>
            </a:r>
            <a:r>
              <a:rPr lang="en-US" altLang="en-US" b="1">
                <a:solidFill>
                  <a:schemeClr val="tx1"/>
                </a:solidFill>
              </a:rPr>
              <a:t>A</a:t>
            </a:r>
            <a:r>
              <a:rPr lang="en-US" altLang="en-US" b="1" baseline="30000">
                <a:solidFill>
                  <a:schemeClr val="tx1"/>
                </a:solidFill>
              </a:rPr>
              <a:t>C </a:t>
            </a:r>
            <a:r>
              <a:rPr lang="en-US" altLang="en-US">
                <a:solidFill>
                  <a:schemeClr val="tx1"/>
                </a:solidFill>
              </a:rPr>
              <a:t>must occur, </a:t>
            </a:r>
          </a:p>
          <a:p>
            <a:pPr lvl="1">
              <a:buFontTx/>
              <a:buNone/>
            </a:pPr>
            <a:r>
              <a:rPr lang="en-US" altLang="en-US" b="1">
                <a:solidFill>
                  <a:schemeClr val="tx1"/>
                </a:solidFill>
              </a:rPr>
              <a:t>	P(A </a:t>
            </a:r>
            <a:r>
              <a:rPr lang="en-US" altLang="en-US" b="1">
                <a:solidFill>
                  <a:schemeClr val="tx1"/>
                </a:solidFill>
                <a:latin typeface="Symbol" panose="05050102010706020507" pitchFamily="18" charset="2"/>
              </a:rPr>
              <a:t></a:t>
            </a:r>
            <a:r>
              <a:rPr lang="en-US" altLang="en-US" b="1">
                <a:solidFill>
                  <a:schemeClr val="tx1"/>
                </a:solidFill>
              </a:rPr>
              <a:t>A</a:t>
            </a:r>
            <a:r>
              <a:rPr lang="en-US" altLang="en-US" b="1" baseline="30000">
                <a:solidFill>
                  <a:schemeClr val="tx1"/>
                </a:solidFill>
              </a:rPr>
              <a:t>C</a:t>
            </a:r>
            <a:r>
              <a:rPr lang="en-US" altLang="en-US" b="1">
                <a:solidFill>
                  <a:schemeClr val="tx1"/>
                </a:solidFill>
              </a:rPr>
              <a:t>) =1</a:t>
            </a:r>
            <a:endParaRPr lang="en-US" altLang="en-US" sz="2000"/>
          </a:p>
          <a:p>
            <a:r>
              <a:rPr lang="en-US" altLang="en-US">
                <a:solidFill>
                  <a:schemeClr val="tx1"/>
                </a:solidFill>
              </a:rPr>
              <a:t>so that	</a:t>
            </a:r>
            <a:r>
              <a:rPr lang="en-US" altLang="en-US" b="1">
                <a:solidFill>
                  <a:schemeClr val="tx1"/>
                </a:solidFill>
              </a:rPr>
              <a:t>P(A</a:t>
            </a:r>
            <a:r>
              <a:rPr lang="en-US" altLang="en-US" b="1">
                <a:solidFill>
                  <a:srgbClr val="333333"/>
                </a:solidFill>
              </a:rPr>
              <a:t> </a:t>
            </a:r>
            <a:r>
              <a:rPr lang="en-US" altLang="en-US" b="1">
                <a:solidFill>
                  <a:srgbClr val="333333"/>
                </a:solidFill>
                <a:latin typeface="Symbol" panose="05050102010706020507" pitchFamily="18" charset="2"/>
              </a:rPr>
              <a:t></a:t>
            </a:r>
            <a:r>
              <a:rPr lang="en-US" altLang="en-US" b="1">
                <a:solidFill>
                  <a:srgbClr val="333333"/>
                </a:solidFill>
              </a:rPr>
              <a:t>A</a:t>
            </a:r>
            <a:r>
              <a:rPr lang="en-US" altLang="en-US" b="1" baseline="30000">
                <a:solidFill>
                  <a:srgbClr val="333333"/>
                </a:solidFill>
              </a:rPr>
              <a:t>C</a:t>
            </a:r>
            <a:r>
              <a:rPr lang="en-US" altLang="en-US" b="1">
                <a:solidFill>
                  <a:srgbClr val="333333"/>
                </a:solidFill>
              </a:rPr>
              <a:t>) = P(A)+ P(A</a:t>
            </a:r>
            <a:r>
              <a:rPr lang="en-US" altLang="en-US" b="1" baseline="30000">
                <a:solidFill>
                  <a:srgbClr val="333333"/>
                </a:solidFill>
              </a:rPr>
              <a:t>C</a:t>
            </a:r>
            <a:r>
              <a:rPr lang="en-US" altLang="en-US" b="1">
                <a:solidFill>
                  <a:srgbClr val="333333"/>
                </a:solidFill>
              </a:rPr>
              <a:t>) = 1</a:t>
            </a:r>
            <a:endParaRPr lang="en-US" altLang="en-US" b="1">
              <a:solidFill>
                <a:schemeClr val="hlink"/>
              </a:solidFill>
            </a:endParaRPr>
          </a:p>
        </p:txBody>
      </p:sp>
      <p:sp>
        <p:nvSpPr>
          <p:cNvPr id="97284" name="Text Box 4"/>
          <p:cNvSpPr txBox="1">
            <a:spLocks noChangeArrowheads="1"/>
          </p:cNvSpPr>
          <p:nvPr/>
        </p:nvSpPr>
        <p:spPr bwMode="auto">
          <a:xfrm>
            <a:off x="3124200" y="5105401"/>
            <a:ext cx="4343400" cy="66992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3600" b="1">
                <a:solidFill>
                  <a:srgbClr val="333333"/>
                </a:solidFill>
              </a:rPr>
              <a:t>P(A</a:t>
            </a:r>
            <a:r>
              <a:rPr lang="en-US" altLang="en-US" sz="3600" b="1" baseline="30000">
                <a:solidFill>
                  <a:srgbClr val="333333"/>
                </a:solidFill>
              </a:rPr>
              <a:t>C</a:t>
            </a:r>
            <a:r>
              <a:rPr lang="en-US" altLang="en-US" sz="3600" b="1">
                <a:solidFill>
                  <a:srgbClr val="333333"/>
                </a:solidFill>
              </a:rPr>
              <a:t>) = 1 – P(A)</a:t>
            </a:r>
          </a:p>
        </p:txBody>
      </p:sp>
      <p:grpSp>
        <p:nvGrpSpPr>
          <p:cNvPr id="97293" name="Group 13"/>
          <p:cNvGrpSpPr>
            <a:grpSpLocks/>
          </p:cNvGrpSpPr>
          <p:nvPr/>
        </p:nvGrpSpPr>
        <p:grpSpPr bwMode="auto">
          <a:xfrm>
            <a:off x="8229600" y="228600"/>
            <a:ext cx="2286000" cy="1371600"/>
            <a:chOff x="4320" y="144"/>
            <a:chExt cx="1440" cy="864"/>
          </a:xfrm>
        </p:grpSpPr>
        <p:grpSp>
          <p:nvGrpSpPr>
            <p:cNvPr id="97285" name="Group 5"/>
            <p:cNvGrpSpPr>
              <a:grpSpLocks/>
            </p:cNvGrpSpPr>
            <p:nvPr/>
          </p:nvGrpSpPr>
          <p:grpSpPr bwMode="auto">
            <a:xfrm>
              <a:off x="4320" y="144"/>
              <a:ext cx="1440" cy="864"/>
              <a:chOff x="1488" y="2064"/>
              <a:chExt cx="2688" cy="1632"/>
            </a:xfrm>
          </p:grpSpPr>
          <p:sp>
            <p:nvSpPr>
              <p:cNvPr id="97286" name="Rectangle 6"/>
              <p:cNvSpPr>
                <a:spLocks noChangeArrowheads="1"/>
              </p:cNvSpPr>
              <p:nvPr/>
            </p:nvSpPr>
            <p:spPr bwMode="auto">
              <a:xfrm>
                <a:off x="1488" y="2064"/>
                <a:ext cx="2688" cy="16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p>
            </p:txBody>
          </p:sp>
          <p:grpSp>
            <p:nvGrpSpPr>
              <p:cNvPr id="97287" name="Group 7"/>
              <p:cNvGrpSpPr>
                <a:grpSpLocks/>
              </p:cNvGrpSpPr>
              <p:nvPr/>
            </p:nvGrpSpPr>
            <p:grpSpPr bwMode="auto">
              <a:xfrm>
                <a:off x="2304" y="2496"/>
                <a:ext cx="1104" cy="864"/>
                <a:chOff x="1776" y="2448"/>
                <a:chExt cx="1104" cy="864"/>
              </a:xfrm>
            </p:grpSpPr>
            <p:sp>
              <p:nvSpPr>
                <p:cNvPr id="97288" name="Oval 8"/>
                <p:cNvSpPr>
                  <a:spLocks noChangeArrowheads="1"/>
                </p:cNvSpPr>
                <p:nvPr/>
              </p:nvSpPr>
              <p:spPr bwMode="auto">
                <a:xfrm>
                  <a:off x="1776" y="2448"/>
                  <a:ext cx="1104" cy="864"/>
                </a:xfrm>
                <a:prstGeom prst="ellipse">
                  <a:avLst/>
                </a:prstGeom>
                <a:solidFill>
                  <a:srgbClr val="33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9" name="Text Box 9"/>
                <p:cNvSpPr txBox="1">
                  <a:spLocks noChangeArrowheads="1"/>
                </p:cNvSpPr>
                <p:nvPr/>
              </p:nvSpPr>
              <p:spPr bwMode="auto">
                <a:xfrm>
                  <a:off x="2017" y="2736"/>
                  <a:ext cx="238"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333333"/>
                      </a:solidFill>
                    </a:rPr>
                    <a:t>A</a:t>
                  </a:r>
                </a:p>
              </p:txBody>
            </p:sp>
          </p:grpSp>
          <p:sp>
            <p:nvSpPr>
              <p:cNvPr id="97290" name="Text Box 10"/>
              <p:cNvSpPr txBox="1">
                <a:spLocks noChangeArrowheads="1"/>
              </p:cNvSpPr>
              <p:nvPr/>
            </p:nvSpPr>
            <p:spPr bwMode="auto">
              <a:xfrm>
                <a:off x="2578" y="2714"/>
                <a:ext cx="217"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grpSp>
        <p:sp>
          <p:nvSpPr>
            <p:cNvPr id="97291" name="Text Box 11"/>
            <p:cNvSpPr txBox="1">
              <a:spLocks noChangeArrowheads="1"/>
            </p:cNvSpPr>
            <p:nvPr/>
          </p:nvSpPr>
          <p:spPr bwMode="auto">
            <a:xfrm>
              <a:off x="4416" y="240"/>
              <a:ext cx="4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A</a:t>
              </a:r>
              <a:r>
                <a:rPr lang="en-US" altLang="en-US" b="1" baseline="30000"/>
                <a:t>C</a:t>
              </a:r>
              <a:endParaRPr lang="en-US" altLang="en-US" b="1"/>
            </a:p>
          </p:txBody>
        </p:sp>
      </p:grpSp>
      <p:pic>
        <p:nvPicPr>
          <p:cNvPr id="97292" name="Picture 12"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7256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wipe(left)">
                                      <p:cBhvr>
                                        <p:cTn id="7" dur="500"/>
                                        <p:tgtEl>
                                          <p:spTgt spid="9728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7283">
                                            <p:txEl>
                                              <p:pRg st="1" end="1"/>
                                            </p:txEl>
                                          </p:spTgt>
                                        </p:tgtEl>
                                        <p:attrNameLst>
                                          <p:attrName>style.visibility</p:attrName>
                                        </p:attrNameLst>
                                      </p:cBhvr>
                                      <p:to>
                                        <p:strVal val="visible"/>
                                      </p:to>
                                    </p:set>
                                    <p:animEffect transition="in" filter="wipe(left)">
                                      <p:cBhvr>
                                        <p:cTn id="10" dur="500"/>
                                        <p:tgtEl>
                                          <p:spTgt spid="9728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7283">
                                            <p:txEl>
                                              <p:pRg st="2" end="2"/>
                                            </p:txEl>
                                          </p:spTgt>
                                        </p:tgtEl>
                                        <p:attrNameLst>
                                          <p:attrName>style.visibility</p:attrName>
                                        </p:attrNameLst>
                                      </p:cBhvr>
                                      <p:to>
                                        <p:strVal val="visible"/>
                                      </p:to>
                                    </p:set>
                                    <p:animEffect transition="in" filter="wipe(left)">
                                      <p:cBhvr>
                                        <p:cTn id="15" dur="500"/>
                                        <p:tgtEl>
                                          <p:spTgt spid="9728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7283">
                                            <p:txEl>
                                              <p:pRg st="3" end="3"/>
                                            </p:txEl>
                                          </p:spTgt>
                                        </p:tgtEl>
                                        <p:attrNameLst>
                                          <p:attrName>style.visibility</p:attrName>
                                        </p:attrNameLst>
                                      </p:cBhvr>
                                      <p:to>
                                        <p:strVal val="visible"/>
                                      </p:to>
                                    </p:set>
                                    <p:animEffect transition="in" filter="wipe(left)">
                                      <p:cBhvr>
                                        <p:cTn id="18" dur="500"/>
                                        <p:tgtEl>
                                          <p:spTgt spid="9728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7283">
                                            <p:txEl>
                                              <p:pRg st="4" end="4"/>
                                            </p:txEl>
                                          </p:spTgt>
                                        </p:tgtEl>
                                        <p:attrNameLst>
                                          <p:attrName>style.visibility</p:attrName>
                                        </p:attrNameLst>
                                      </p:cBhvr>
                                      <p:to>
                                        <p:strVal val="visible"/>
                                      </p:to>
                                    </p:set>
                                    <p:animEffect transition="in" filter="wipe(left)">
                                      <p:cBhvr>
                                        <p:cTn id="23" dur="500"/>
                                        <p:tgtEl>
                                          <p:spTgt spid="9728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7284"/>
                                        </p:tgtEl>
                                        <p:attrNameLst>
                                          <p:attrName>style.visibility</p:attrName>
                                        </p:attrNameLst>
                                      </p:cBhvr>
                                      <p:to>
                                        <p:strVal val="visible"/>
                                      </p:to>
                                    </p:set>
                                    <p:animEffect transition="in" filter="dissolve">
                                      <p:cBhvr>
                                        <p:cTn id="28" dur="500"/>
                                        <p:tgtEl>
                                          <p:spTgt spid="97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autoUpdateAnimBg="0"/>
      <p:bldP spid="97284"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752600" y="381000"/>
            <a:ext cx="7010400" cy="808038"/>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fontScale="90000"/>
          </a:bodyPr>
          <a:lstStyle/>
          <a:p>
            <a:r>
              <a:rPr lang="en-US" altLang="en-US" sz="4800" b="1"/>
              <a:t>Example</a:t>
            </a:r>
            <a:endParaRPr lang="en-US" altLang="en-US" sz="4800"/>
          </a:p>
        </p:txBody>
      </p:sp>
      <p:graphicFrame>
        <p:nvGraphicFramePr>
          <p:cNvPr id="107527" name="Group 7"/>
          <p:cNvGraphicFramePr>
            <a:graphicFrameLocks noGrp="1"/>
          </p:cNvGraphicFramePr>
          <p:nvPr/>
        </p:nvGraphicFramePr>
        <p:xfrm>
          <a:off x="6248400" y="2894014"/>
          <a:ext cx="4114800" cy="1528763"/>
        </p:xfrm>
        <a:graphic>
          <a:graphicData uri="http://schemas.openxmlformats.org/drawingml/2006/table">
            <a:tbl>
              <a:tblPr/>
              <a:tblGrid>
                <a:gridCol w="1182688"/>
                <a:gridCol w="1157287"/>
                <a:gridCol w="1774825"/>
              </a:tblGrid>
              <a:tr h="180975">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smtClean="0">
                        <a:ln>
                          <a:noFill/>
                        </a:ln>
                        <a:solidFill>
                          <a:srgbClr val="333333"/>
                        </a:solidFill>
                        <a:effectLst/>
                        <a:latin typeface="Times New Roman" panose="02020603050405020304" pitchFamily="18" charset="0"/>
                      </a:endParaRP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Brown</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Not Brown</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r h="614363">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Male</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20</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40</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noFill/>
                  </a:tcPr>
                </a:tc>
              </a:tr>
              <a:tr h="3683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Female</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30</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rgbClr val="333333"/>
                          </a:solidFill>
                          <a:effectLst/>
                          <a:latin typeface="Times New Roman" panose="02020603050405020304" pitchFamily="18" charset="0"/>
                        </a:rPr>
                        <a:t>30</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noFill/>
                  </a:tcPr>
                </a:tc>
              </a:tr>
            </a:tbl>
          </a:graphicData>
        </a:graphic>
      </p:graphicFrame>
      <p:sp>
        <p:nvSpPr>
          <p:cNvPr id="107545" name="Text Box 25"/>
          <p:cNvSpPr txBox="1">
            <a:spLocks noChangeArrowheads="1"/>
          </p:cNvSpPr>
          <p:nvPr/>
        </p:nvSpPr>
        <p:spPr bwMode="auto">
          <a:xfrm>
            <a:off x="2362200" y="2895600"/>
            <a:ext cx="4267200" cy="183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en-US" sz="3500" b="1"/>
              <a:t>A: </a:t>
            </a:r>
            <a:r>
              <a:rPr lang="en-US" altLang="en-US" sz="3500"/>
              <a:t>male </a:t>
            </a:r>
            <a:r>
              <a:rPr lang="en-US" altLang="en-US" sz="2800"/>
              <a:t>	</a:t>
            </a:r>
          </a:p>
          <a:p>
            <a:pPr>
              <a:lnSpc>
                <a:spcPct val="90000"/>
              </a:lnSpc>
            </a:pPr>
            <a:r>
              <a:rPr lang="en-US" altLang="en-US" sz="2800"/>
              <a:t>	P(A) = 60/120</a:t>
            </a:r>
          </a:p>
          <a:p>
            <a:pPr>
              <a:lnSpc>
                <a:spcPct val="90000"/>
              </a:lnSpc>
            </a:pPr>
            <a:r>
              <a:rPr lang="en-US" altLang="en-US" sz="3500" b="1"/>
              <a:t>B: </a:t>
            </a:r>
            <a:r>
              <a:rPr lang="en-US" altLang="en-US" sz="3500"/>
              <a:t>female</a:t>
            </a:r>
            <a:r>
              <a:rPr lang="en-US" altLang="en-US" sz="2800"/>
              <a:t>	</a:t>
            </a:r>
          </a:p>
          <a:p>
            <a:pPr>
              <a:lnSpc>
                <a:spcPct val="90000"/>
              </a:lnSpc>
            </a:pPr>
            <a:r>
              <a:rPr lang="en-US" altLang="en-US" sz="2800"/>
              <a:t>           P(B) = ?</a:t>
            </a:r>
          </a:p>
        </p:txBody>
      </p:sp>
      <p:sp>
        <p:nvSpPr>
          <p:cNvPr id="107546" name="Text Box 26"/>
          <p:cNvSpPr txBox="1">
            <a:spLocks noChangeArrowheads="1"/>
          </p:cNvSpPr>
          <p:nvPr/>
        </p:nvSpPr>
        <p:spPr bwMode="auto">
          <a:xfrm>
            <a:off x="6324600" y="5029201"/>
            <a:ext cx="4191000" cy="9429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nSpc>
                <a:spcPct val="90000"/>
              </a:lnSpc>
            </a:pPr>
            <a:r>
              <a:rPr lang="en-US" altLang="en-US" sz="3200">
                <a:solidFill>
                  <a:srgbClr val="CC0066"/>
                </a:solidFill>
              </a:rPr>
              <a:t>P(B</a:t>
            </a:r>
            <a:r>
              <a:rPr lang="en-US" altLang="en-US" sz="3200">
                <a:solidFill>
                  <a:srgbClr val="CC0066"/>
                </a:solidFill>
                <a:sym typeface="Symbol" panose="05050102010706020507" pitchFamily="18" charset="2"/>
              </a:rPr>
              <a:t>) = 1- P(A)</a:t>
            </a:r>
          </a:p>
          <a:p>
            <a:pPr>
              <a:lnSpc>
                <a:spcPct val="90000"/>
              </a:lnSpc>
            </a:pPr>
            <a:r>
              <a:rPr lang="en-US" altLang="en-US" sz="2800">
                <a:solidFill>
                  <a:srgbClr val="CC0066"/>
                </a:solidFill>
                <a:sym typeface="Symbol" panose="05050102010706020507" pitchFamily="18" charset="2"/>
              </a:rPr>
              <a:t>= 1- 60/120 = 60/120</a:t>
            </a:r>
            <a:endParaRPr lang="en-US" altLang="en-US"/>
          </a:p>
        </p:txBody>
      </p:sp>
      <p:grpSp>
        <p:nvGrpSpPr>
          <p:cNvPr id="107547" name="Group 27"/>
          <p:cNvGrpSpPr>
            <a:grpSpLocks/>
          </p:cNvGrpSpPr>
          <p:nvPr/>
        </p:nvGrpSpPr>
        <p:grpSpPr bwMode="auto">
          <a:xfrm>
            <a:off x="2209800" y="5029200"/>
            <a:ext cx="4114800" cy="1384300"/>
            <a:chOff x="192" y="3120"/>
            <a:chExt cx="2592" cy="872"/>
          </a:xfrm>
        </p:grpSpPr>
        <p:sp>
          <p:nvSpPr>
            <p:cNvPr id="107548" name="Text Box 28"/>
            <p:cNvSpPr txBox="1">
              <a:spLocks noChangeArrowheads="1"/>
            </p:cNvSpPr>
            <p:nvPr/>
          </p:nvSpPr>
          <p:spPr bwMode="auto">
            <a:xfrm>
              <a:off x="192" y="3120"/>
              <a:ext cx="2256" cy="872"/>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F4ECC6"/>
                  </a:solidFill>
                </a:rPr>
                <a:t>A and B are complementary, so that</a:t>
              </a:r>
            </a:p>
          </p:txBody>
        </p:sp>
        <p:sp>
          <p:nvSpPr>
            <p:cNvPr id="107549" name="Line 29"/>
            <p:cNvSpPr>
              <a:spLocks noChangeShapeType="1"/>
            </p:cNvSpPr>
            <p:nvPr/>
          </p:nvSpPr>
          <p:spPr bwMode="auto">
            <a:xfrm>
              <a:off x="2448" y="3408"/>
              <a:ext cx="336" cy="0"/>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7550" name="Text Box 30"/>
          <p:cNvSpPr txBox="1">
            <a:spLocks noChangeArrowheads="1"/>
          </p:cNvSpPr>
          <p:nvPr/>
        </p:nvSpPr>
        <p:spPr bwMode="auto">
          <a:xfrm>
            <a:off x="2133600" y="1447801"/>
            <a:ext cx="6019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t>Select a student at random from the classroom. Define:</a:t>
            </a:r>
          </a:p>
        </p:txBody>
      </p:sp>
      <p:pic>
        <p:nvPicPr>
          <p:cNvPr id="107551" name="Picture 31"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grpSp>
        <p:nvGrpSpPr>
          <p:cNvPr id="107552" name="Group 32"/>
          <p:cNvGrpSpPr>
            <a:grpSpLocks/>
          </p:cNvGrpSpPr>
          <p:nvPr/>
        </p:nvGrpSpPr>
        <p:grpSpPr bwMode="auto">
          <a:xfrm>
            <a:off x="8496300" y="171450"/>
            <a:ext cx="1981200" cy="1828800"/>
            <a:chOff x="4368" y="48"/>
            <a:chExt cx="1344" cy="1296"/>
          </a:xfrm>
        </p:grpSpPr>
        <p:sp>
          <p:nvSpPr>
            <p:cNvPr id="107553" name="Rectangle 33"/>
            <p:cNvSpPr>
              <a:spLocks noChangeArrowheads="1"/>
            </p:cNvSpPr>
            <p:nvPr/>
          </p:nvSpPr>
          <p:spPr bwMode="auto">
            <a:xfrm>
              <a:off x="4368" y="48"/>
              <a:ext cx="1344" cy="1296"/>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107554" name="Picture 34" descr="stude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4" y="144"/>
              <a:ext cx="1152" cy="110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645294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545"/>
                                        </p:tgtEl>
                                        <p:attrNameLst>
                                          <p:attrName>style.visibility</p:attrName>
                                        </p:attrNameLst>
                                      </p:cBhvr>
                                      <p:to>
                                        <p:strVal val="visible"/>
                                      </p:to>
                                    </p:set>
                                    <p:animEffect transition="in" filter="wipe(left)">
                                      <p:cBhvr>
                                        <p:cTn id="7" dur="500"/>
                                        <p:tgtEl>
                                          <p:spTgt spid="1075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7547"/>
                                        </p:tgtEl>
                                        <p:attrNameLst>
                                          <p:attrName>style.visibility</p:attrName>
                                        </p:attrNameLst>
                                      </p:cBhvr>
                                      <p:to>
                                        <p:strVal val="visible"/>
                                      </p:to>
                                    </p:set>
                                    <p:animEffect transition="in" filter="wipe(left)">
                                      <p:cBhvr>
                                        <p:cTn id="12" dur="500"/>
                                        <p:tgtEl>
                                          <p:spTgt spid="1075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7546"/>
                                        </p:tgtEl>
                                        <p:attrNameLst>
                                          <p:attrName>style.visibility</p:attrName>
                                        </p:attrNameLst>
                                      </p:cBhvr>
                                      <p:to>
                                        <p:strVal val="visible"/>
                                      </p:to>
                                    </p:set>
                                    <p:animEffect transition="in" filter="dissolve">
                                      <p:cBhvr>
                                        <p:cTn id="17" dur="500"/>
                                        <p:tgtEl>
                                          <p:spTgt spid="107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45" grpId="0" autoUpdateAnimBg="0"/>
      <p:bldP spid="107546"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2438400" y="381000"/>
            <a:ext cx="7543800" cy="9334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fontScale="90000"/>
          </a:bodyPr>
          <a:lstStyle/>
          <a:p>
            <a:r>
              <a:rPr lang="en-US" altLang="en-US" b="1"/>
              <a:t>Calculating Probabilities for Intersections</a:t>
            </a:r>
            <a:endParaRPr lang="en-US" altLang="en-US"/>
          </a:p>
        </p:txBody>
      </p:sp>
      <p:sp>
        <p:nvSpPr>
          <p:cNvPr id="117763" name="Rectangle 3"/>
          <p:cNvSpPr>
            <a:spLocks noGrp="1" noChangeArrowheads="1"/>
          </p:cNvSpPr>
          <p:nvPr>
            <p:ph type="body" idx="1"/>
          </p:nvPr>
        </p:nvSpPr>
        <p:spPr>
          <a:xfrm>
            <a:off x="1928814" y="1524000"/>
            <a:ext cx="8739187" cy="2362200"/>
          </a:xfrm>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a:lnSpc>
                <a:spcPct val="90000"/>
              </a:lnSpc>
              <a:buFontTx/>
              <a:buNone/>
            </a:pPr>
            <a:r>
              <a:rPr lang="en-US" altLang="en-US"/>
              <a:t>   In the previous example, we found P(A </a:t>
            </a:r>
            <a:r>
              <a:rPr lang="en-US" altLang="en-US">
                <a:sym typeface="Symbol" panose="05050102010706020507" pitchFamily="18" charset="2"/>
              </a:rPr>
              <a:t> B) directly from the table. Sometimes this is impractical or impossible. The rule for calculating </a:t>
            </a:r>
            <a:r>
              <a:rPr lang="en-US" altLang="en-US"/>
              <a:t>P(A </a:t>
            </a:r>
            <a:r>
              <a:rPr lang="en-US" altLang="en-US">
                <a:sym typeface="Symbol" panose="05050102010706020507" pitchFamily="18" charset="2"/>
              </a:rPr>
              <a:t> B) depends on the idea of </a:t>
            </a:r>
            <a:r>
              <a:rPr lang="en-US" altLang="en-US" b="1">
                <a:effectLst>
                  <a:outerShdw blurRad="38100" dist="38100" dir="2700000" algn="tl">
                    <a:srgbClr val="C0C0C0"/>
                  </a:outerShdw>
                </a:effectLst>
              </a:rPr>
              <a:t>independent and dependent events.</a:t>
            </a:r>
            <a:endParaRPr lang="en-US" altLang="en-US"/>
          </a:p>
        </p:txBody>
      </p:sp>
      <p:sp>
        <p:nvSpPr>
          <p:cNvPr id="117764" name="Text Box 4"/>
          <p:cNvSpPr txBox="1">
            <a:spLocks noChangeArrowheads="1"/>
          </p:cNvSpPr>
          <p:nvPr/>
        </p:nvSpPr>
        <p:spPr bwMode="auto">
          <a:xfrm>
            <a:off x="2362200" y="3962401"/>
            <a:ext cx="8077200" cy="2589213"/>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nSpc>
                <a:spcPct val="90000"/>
              </a:lnSpc>
              <a:spcBef>
                <a:spcPct val="50000"/>
              </a:spcBef>
            </a:pPr>
            <a:r>
              <a:rPr lang="en-US" altLang="en-US" sz="3600"/>
              <a:t>Two events, </a:t>
            </a:r>
            <a:r>
              <a:rPr lang="en-US" altLang="en-US" sz="3600" b="1"/>
              <a:t>A</a:t>
            </a:r>
            <a:r>
              <a:rPr lang="en-US" altLang="en-US" sz="3600"/>
              <a:t> and </a:t>
            </a:r>
            <a:r>
              <a:rPr lang="en-US" altLang="en-US" sz="3600" b="1"/>
              <a:t>B</a:t>
            </a:r>
            <a:r>
              <a:rPr lang="en-US" altLang="en-US" sz="3600"/>
              <a:t>, are said to be </a:t>
            </a:r>
            <a:r>
              <a:rPr lang="en-US" altLang="en-US" sz="3600" b="1">
                <a:solidFill>
                  <a:srgbClr val="339933"/>
                </a:solidFill>
                <a:effectLst>
                  <a:outerShdw blurRad="38100" dist="38100" dir="2700000" algn="tl">
                    <a:srgbClr val="000000"/>
                  </a:outerShdw>
                </a:effectLst>
              </a:rPr>
              <a:t>independent</a:t>
            </a:r>
            <a:r>
              <a:rPr lang="en-US" altLang="en-US" sz="3600"/>
              <a:t> if the occurrence or nonoccurrence of one of the events does not change the probability of the occurrence of the other event.</a:t>
            </a:r>
          </a:p>
        </p:txBody>
      </p:sp>
      <p:pic>
        <p:nvPicPr>
          <p:cNvPr id="117765" name="Picture 5"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008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7764"/>
                                        </p:tgtEl>
                                        <p:attrNameLst>
                                          <p:attrName>style.visibility</p:attrName>
                                        </p:attrNameLst>
                                      </p:cBhvr>
                                      <p:to>
                                        <p:strVal val="visible"/>
                                      </p:to>
                                    </p:set>
                                    <p:animEffect transition="in" filter="dissolve">
                                      <p:cBhvr>
                                        <p:cTn id="7" dur="500"/>
                                        <p:tgtEl>
                                          <p:spTgt spid="117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667000" y="0"/>
            <a:ext cx="65532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b="1"/>
              <a:t>Conditional Probabilities</a:t>
            </a:r>
            <a:endParaRPr lang="en-US" altLang="en-US"/>
          </a:p>
        </p:txBody>
      </p:sp>
      <p:sp>
        <p:nvSpPr>
          <p:cNvPr id="119811" name="Rectangle 3"/>
          <p:cNvSpPr>
            <a:spLocks noGrp="1" noChangeArrowheads="1"/>
          </p:cNvSpPr>
          <p:nvPr>
            <p:ph type="body" idx="1"/>
          </p:nvPr>
        </p:nvSpPr>
        <p:spPr>
          <a:xfrm>
            <a:off x="2133600" y="1143000"/>
            <a:ext cx="8229600" cy="23622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a:lnSpc>
                <a:spcPct val="90000"/>
              </a:lnSpc>
              <a:buFontTx/>
              <a:buNone/>
            </a:pPr>
            <a:r>
              <a:rPr lang="en-US" altLang="en-US" sz="4000"/>
              <a:t>  The probability that A occurs, given that event B has occurred is called the </a:t>
            </a:r>
            <a:r>
              <a:rPr lang="en-US" altLang="en-US" sz="4000" b="1">
                <a:effectLst>
                  <a:outerShdw blurRad="38100" dist="38100" dir="2700000" algn="tl">
                    <a:srgbClr val="C0C0C0"/>
                  </a:outerShdw>
                </a:effectLst>
              </a:rPr>
              <a:t>conditional probability</a:t>
            </a:r>
            <a:r>
              <a:rPr lang="en-US" altLang="en-US" sz="4000" b="1"/>
              <a:t> </a:t>
            </a:r>
            <a:r>
              <a:rPr lang="en-US" altLang="en-US" sz="4000"/>
              <a:t>of A given B and is defined as </a:t>
            </a:r>
          </a:p>
        </p:txBody>
      </p:sp>
      <p:graphicFrame>
        <p:nvGraphicFramePr>
          <p:cNvPr id="119812" name="Object 4"/>
          <p:cNvGraphicFramePr>
            <a:graphicFrameLocks noChangeAspect="1"/>
          </p:cNvGraphicFramePr>
          <p:nvPr/>
        </p:nvGraphicFramePr>
        <p:xfrm>
          <a:off x="3124200" y="3657601"/>
          <a:ext cx="5194300" cy="1084263"/>
        </p:xfrm>
        <a:graphic>
          <a:graphicData uri="http://schemas.openxmlformats.org/presentationml/2006/ole">
            <mc:AlternateContent xmlns:mc="http://schemas.openxmlformats.org/markup-compatibility/2006">
              <mc:Choice xmlns:v="urn:schemas-microsoft-com:vml" Requires="v">
                <p:oleObj spid="_x0000_s26628" name="Equation" r:id="rId3" imgW="2006280" imgH="419040" progId="Equation.3">
                  <p:embed/>
                </p:oleObj>
              </mc:Choice>
              <mc:Fallback>
                <p:oleObj name="Equation" r:id="rId3" imgW="200628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657601"/>
                        <a:ext cx="5194300" cy="1084263"/>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grpSp>
        <p:nvGrpSpPr>
          <p:cNvPr id="119816" name="Group 8"/>
          <p:cNvGrpSpPr>
            <a:grpSpLocks/>
          </p:cNvGrpSpPr>
          <p:nvPr/>
        </p:nvGrpSpPr>
        <p:grpSpPr bwMode="auto">
          <a:xfrm>
            <a:off x="3962400" y="4343401"/>
            <a:ext cx="1676400" cy="1522413"/>
            <a:chOff x="1536" y="2736"/>
            <a:chExt cx="1056" cy="959"/>
          </a:xfrm>
        </p:grpSpPr>
        <p:sp>
          <p:nvSpPr>
            <p:cNvPr id="119813" name="Text Box 5"/>
            <p:cNvSpPr txBox="1">
              <a:spLocks noChangeArrowheads="1"/>
            </p:cNvSpPr>
            <p:nvPr/>
          </p:nvSpPr>
          <p:spPr bwMode="auto">
            <a:xfrm>
              <a:off x="1632" y="3312"/>
              <a:ext cx="960" cy="383"/>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solidFill>
                    <a:srgbClr val="F4ECC6"/>
                  </a:solidFill>
                </a:rPr>
                <a:t>“given”</a:t>
              </a:r>
            </a:p>
          </p:txBody>
        </p:sp>
        <p:sp>
          <p:nvSpPr>
            <p:cNvPr id="119815" name="Freeform 7"/>
            <p:cNvSpPr>
              <a:spLocks/>
            </p:cNvSpPr>
            <p:nvPr/>
          </p:nvSpPr>
          <p:spPr bwMode="auto">
            <a:xfrm>
              <a:off x="1536" y="2736"/>
              <a:ext cx="632" cy="576"/>
            </a:xfrm>
            <a:custGeom>
              <a:avLst/>
              <a:gdLst>
                <a:gd name="T0" fmla="*/ 0 w 632"/>
                <a:gd name="T1" fmla="*/ 0 h 528"/>
                <a:gd name="T2" fmla="*/ 528 w 632"/>
                <a:gd name="T3" fmla="*/ 288 h 528"/>
                <a:gd name="T4" fmla="*/ 624 w 632"/>
                <a:gd name="T5" fmla="*/ 528 h 528"/>
              </a:gdLst>
              <a:ahLst/>
              <a:cxnLst>
                <a:cxn ang="0">
                  <a:pos x="T0" y="T1"/>
                </a:cxn>
                <a:cxn ang="0">
                  <a:pos x="T2" y="T3"/>
                </a:cxn>
                <a:cxn ang="0">
                  <a:pos x="T4" y="T5"/>
                </a:cxn>
              </a:cxnLst>
              <a:rect l="0" t="0" r="r" b="b"/>
              <a:pathLst>
                <a:path w="632" h="528">
                  <a:moveTo>
                    <a:pt x="0" y="0"/>
                  </a:moveTo>
                  <a:cubicBezTo>
                    <a:pt x="212" y="100"/>
                    <a:pt x="424" y="200"/>
                    <a:pt x="528" y="288"/>
                  </a:cubicBezTo>
                  <a:cubicBezTo>
                    <a:pt x="632" y="376"/>
                    <a:pt x="628" y="452"/>
                    <a:pt x="624" y="528"/>
                  </a:cubicBezTo>
                </a:path>
              </a:pathLst>
            </a:custGeom>
            <a:noFill/>
            <a:ln w="28575" cmpd="sng">
              <a:solidFill>
                <a:srgbClr val="CC0066"/>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19817" name="Picture 9" descr="bar-whi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9927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19816"/>
                                        </p:tgtEl>
                                        <p:attrNameLst>
                                          <p:attrName>style.visibility</p:attrName>
                                        </p:attrNameLst>
                                      </p:cBhvr>
                                      <p:to>
                                        <p:strVal val="visible"/>
                                      </p:to>
                                    </p:set>
                                    <p:animEffect transition="in" filter="wipe(down)">
                                      <p:cBhvr>
                                        <p:cTn id="7" dur="500"/>
                                        <p:tgtEl>
                                          <p:spTgt spid="119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447800" y="152400"/>
            <a:ext cx="8382000" cy="1143000"/>
          </a:xfrm>
        </p:spPr>
        <p:txBody>
          <a:bodyPr/>
          <a:lstStyle/>
          <a:p>
            <a:r>
              <a:rPr lang="en-US" altLang="en-US" sz="4800" b="1"/>
              <a:t>Example 1</a:t>
            </a:r>
          </a:p>
        </p:txBody>
      </p:sp>
      <p:pic>
        <p:nvPicPr>
          <p:cNvPr id="121859" name="Picture 3"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21860" name="Rectangle 4"/>
          <p:cNvSpPr>
            <a:spLocks noGrp="1" noChangeArrowheads="1"/>
          </p:cNvSpPr>
          <p:nvPr>
            <p:ph type="body" idx="1"/>
          </p:nvPr>
        </p:nvSpPr>
        <p:spPr>
          <a:xfrm>
            <a:off x="2895600" y="1219200"/>
            <a:ext cx="5486400" cy="1524000"/>
          </a:xfrm>
          <a:noFill/>
          <a:ln/>
        </p:spPr>
        <p:txBody>
          <a:bodyPr>
            <a:normAutofit lnSpcReduction="10000"/>
          </a:bodyPr>
          <a:lstStyle/>
          <a:p>
            <a:pPr>
              <a:lnSpc>
                <a:spcPct val="90000"/>
              </a:lnSpc>
              <a:buFontTx/>
              <a:buNone/>
            </a:pPr>
            <a:r>
              <a:rPr lang="en-US" altLang="en-US"/>
              <a:t>  Toss a fair coin twice. Define</a:t>
            </a:r>
          </a:p>
          <a:p>
            <a:pPr lvl="1">
              <a:lnSpc>
                <a:spcPct val="90000"/>
              </a:lnSpc>
            </a:pPr>
            <a:r>
              <a:rPr lang="en-US" altLang="en-US" sz="3200"/>
              <a:t>A: head on second toss</a:t>
            </a:r>
          </a:p>
          <a:p>
            <a:pPr lvl="1">
              <a:lnSpc>
                <a:spcPct val="90000"/>
              </a:lnSpc>
            </a:pPr>
            <a:r>
              <a:rPr lang="en-US" altLang="en-US" sz="3200"/>
              <a:t>B: head on first toss</a:t>
            </a:r>
          </a:p>
        </p:txBody>
      </p:sp>
      <p:grpSp>
        <p:nvGrpSpPr>
          <p:cNvPr id="121861" name="Group 5"/>
          <p:cNvGrpSpPr>
            <a:grpSpLocks/>
          </p:cNvGrpSpPr>
          <p:nvPr/>
        </p:nvGrpSpPr>
        <p:grpSpPr bwMode="auto">
          <a:xfrm>
            <a:off x="8686800" y="228600"/>
            <a:ext cx="1752600" cy="1524000"/>
            <a:chOff x="4512" y="144"/>
            <a:chExt cx="1104" cy="960"/>
          </a:xfrm>
        </p:grpSpPr>
        <p:sp>
          <p:nvSpPr>
            <p:cNvPr id="121862" name="Rectangle 6"/>
            <p:cNvSpPr>
              <a:spLocks noChangeArrowheads="1"/>
            </p:cNvSpPr>
            <p:nvPr/>
          </p:nvSpPr>
          <p:spPr bwMode="auto">
            <a:xfrm>
              <a:off x="4512" y="144"/>
              <a:ext cx="1104" cy="96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p>
          </p:txBody>
        </p:sp>
        <p:pic>
          <p:nvPicPr>
            <p:cNvPr id="121863" name="Picture 7" descr="coi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0" y="204"/>
              <a:ext cx="1010" cy="852"/>
            </a:xfrm>
            <a:prstGeom prst="rect">
              <a:avLst/>
            </a:prstGeom>
            <a:noFill/>
            <a:extLst>
              <a:ext uri="{909E8E84-426E-40DD-AFC4-6F175D3DCCD1}">
                <a14:hiddenFill xmlns:a14="http://schemas.microsoft.com/office/drawing/2010/main">
                  <a:solidFill>
                    <a:srgbClr val="FFFFFF"/>
                  </a:solidFill>
                </a14:hiddenFill>
              </a:ext>
            </a:extLst>
          </p:spPr>
        </p:pic>
      </p:grpSp>
      <p:sp>
        <p:nvSpPr>
          <p:cNvPr id="121880" name="Text Box 24"/>
          <p:cNvSpPr txBox="1">
            <a:spLocks noChangeArrowheads="1"/>
          </p:cNvSpPr>
          <p:nvPr/>
        </p:nvSpPr>
        <p:spPr bwMode="auto">
          <a:xfrm>
            <a:off x="2590800" y="4038600"/>
            <a:ext cx="685800" cy="3693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HT</a:t>
            </a:r>
          </a:p>
        </p:txBody>
      </p:sp>
      <p:sp>
        <p:nvSpPr>
          <p:cNvPr id="121881" name="Text Box 25"/>
          <p:cNvSpPr txBox="1">
            <a:spLocks noChangeArrowheads="1"/>
          </p:cNvSpPr>
          <p:nvPr/>
        </p:nvSpPr>
        <p:spPr bwMode="auto">
          <a:xfrm>
            <a:off x="2590800" y="4724400"/>
            <a:ext cx="685800" cy="3693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TH</a:t>
            </a:r>
          </a:p>
        </p:txBody>
      </p:sp>
      <p:sp>
        <p:nvSpPr>
          <p:cNvPr id="121882" name="Text Box 26"/>
          <p:cNvSpPr txBox="1">
            <a:spLocks noChangeArrowheads="1"/>
          </p:cNvSpPr>
          <p:nvPr/>
        </p:nvSpPr>
        <p:spPr bwMode="auto">
          <a:xfrm>
            <a:off x="2590800" y="5334000"/>
            <a:ext cx="685800" cy="3693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TT</a:t>
            </a:r>
          </a:p>
        </p:txBody>
      </p:sp>
      <p:sp>
        <p:nvSpPr>
          <p:cNvPr id="121883" name="Text Box 27"/>
          <p:cNvSpPr txBox="1">
            <a:spLocks noChangeArrowheads="1"/>
          </p:cNvSpPr>
          <p:nvPr/>
        </p:nvSpPr>
        <p:spPr bwMode="auto">
          <a:xfrm>
            <a:off x="3581400" y="3505201"/>
            <a:ext cx="7620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339933"/>
                </a:solidFill>
              </a:rPr>
              <a:t>1/4</a:t>
            </a:r>
          </a:p>
          <a:p>
            <a:pPr>
              <a:spcBef>
                <a:spcPct val="50000"/>
              </a:spcBef>
            </a:pPr>
            <a:r>
              <a:rPr lang="en-US" altLang="en-US">
                <a:solidFill>
                  <a:srgbClr val="339933"/>
                </a:solidFill>
              </a:rPr>
              <a:t>1/4</a:t>
            </a:r>
          </a:p>
          <a:p>
            <a:pPr>
              <a:spcBef>
                <a:spcPct val="50000"/>
              </a:spcBef>
            </a:pPr>
            <a:r>
              <a:rPr lang="en-US" altLang="en-US">
                <a:solidFill>
                  <a:srgbClr val="339933"/>
                </a:solidFill>
              </a:rPr>
              <a:t>1/4</a:t>
            </a:r>
          </a:p>
          <a:p>
            <a:pPr>
              <a:spcBef>
                <a:spcPct val="50000"/>
              </a:spcBef>
            </a:pPr>
            <a:r>
              <a:rPr lang="en-US" altLang="en-US">
                <a:solidFill>
                  <a:srgbClr val="339933"/>
                </a:solidFill>
              </a:rPr>
              <a:t>1/4</a:t>
            </a:r>
            <a:endParaRPr lang="en-US" altLang="en-US"/>
          </a:p>
        </p:txBody>
      </p:sp>
      <p:sp>
        <p:nvSpPr>
          <p:cNvPr id="121884" name="Text Box 28"/>
          <p:cNvSpPr txBox="1">
            <a:spLocks noChangeArrowheads="1"/>
          </p:cNvSpPr>
          <p:nvPr/>
        </p:nvSpPr>
        <p:spPr bwMode="auto">
          <a:xfrm>
            <a:off x="6248400" y="2819400"/>
            <a:ext cx="2667000" cy="1189038"/>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spcBef>
                <a:spcPct val="50000"/>
              </a:spcBef>
            </a:pPr>
            <a:r>
              <a:rPr lang="en-US" altLang="en-US" sz="2800">
                <a:solidFill>
                  <a:srgbClr val="333333"/>
                </a:solidFill>
              </a:rPr>
              <a:t>P(A|B) = ½</a:t>
            </a:r>
          </a:p>
          <a:p>
            <a:pPr>
              <a:spcBef>
                <a:spcPct val="50000"/>
              </a:spcBef>
            </a:pPr>
            <a:r>
              <a:rPr lang="en-US" altLang="en-US" sz="2800">
                <a:solidFill>
                  <a:srgbClr val="333333"/>
                </a:solidFill>
              </a:rPr>
              <a:t>P(A|not B) = ½ </a:t>
            </a:r>
          </a:p>
        </p:txBody>
      </p:sp>
      <p:sp>
        <p:nvSpPr>
          <p:cNvPr id="121885" name="Text Box 29"/>
          <p:cNvSpPr txBox="1">
            <a:spLocks noChangeArrowheads="1"/>
          </p:cNvSpPr>
          <p:nvPr/>
        </p:nvSpPr>
        <p:spPr bwMode="auto">
          <a:xfrm>
            <a:off x="2514600" y="3352800"/>
            <a:ext cx="762000" cy="3693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HH</a:t>
            </a:r>
          </a:p>
        </p:txBody>
      </p:sp>
      <p:sp>
        <p:nvSpPr>
          <p:cNvPr id="121886" name="Text Box 30"/>
          <p:cNvSpPr txBox="1">
            <a:spLocks noChangeArrowheads="1"/>
          </p:cNvSpPr>
          <p:nvPr/>
        </p:nvSpPr>
        <p:spPr bwMode="auto">
          <a:xfrm>
            <a:off x="4419600" y="4343400"/>
            <a:ext cx="2743200" cy="1828800"/>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F4ECC6"/>
                </a:solidFill>
              </a:rPr>
              <a:t>P(A) does not change, whether B happens or not…</a:t>
            </a:r>
          </a:p>
        </p:txBody>
      </p:sp>
      <p:grpSp>
        <p:nvGrpSpPr>
          <p:cNvPr id="121889" name="Group 33"/>
          <p:cNvGrpSpPr>
            <a:grpSpLocks/>
          </p:cNvGrpSpPr>
          <p:nvPr/>
        </p:nvGrpSpPr>
        <p:grpSpPr bwMode="auto">
          <a:xfrm>
            <a:off x="7162800" y="4495801"/>
            <a:ext cx="2819400" cy="974725"/>
            <a:chOff x="3552" y="3072"/>
            <a:chExt cx="1776" cy="614"/>
          </a:xfrm>
        </p:grpSpPr>
        <p:sp>
          <p:nvSpPr>
            <p:cNvPr id="121887" name="Text Box 31"/>
            <p:cNvSpPr txBox="1">
              <a:spLocks noChangeArrowheads="1"/>
            </p:cNvSpPr>
            <p:nvPr/>
          </p:nvSpPr>
          <p:spPr bwMode="auto">
            <a:xfrm>
              <a:off x="3936" y="3072"/>
              <a:ext cx="1392" cy="614"/>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F4ECC6"/>
                  </a:solidFill>
                </a:rPr>
                <a:t>A and B are independent!</a:t>
              </a:r>
            </a:p>
          </p:txBody>
        </p:sp>
        <p:sp>
          <p:nvSpPr>
            <p:cNvPr id="121888" name="Line 32"/>
            <p:cNvSpPr>
              <a:spLocks noChangeShapeType="1"/>
            </p:cNvSpPr>
            <p:nvPr/>
          </p:nvSpPr>
          <p:spPr bwMode="auto">
            <a:xfrm>
              <a:off x="3552" y="3408"/>
              <a:ext cx="384" cy="0"/>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324475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1885"/>
                                        </p:tgtEl>
                                        <p:attrNameLst>
                                          <p:attrName>style.visibility</p:attrName>
                                        </p:attrNameLst>
                                      </p:cBhvr>
                                      <p:to>
                                        <p:strVal val="visible"/>
                                      </p:to>
                                    </p:set>
                                    <p:animEffect transition="in" filter="dissolve">
                                      <p:cBhvr>
                                        <p:cTn id="7" dur="500"/>
                                        <p:tgtEl>
                                          <p:spTgt spid="121885"/>
                                        </p:tgtEl>
                                      </p:cBhvr>
                                    </p:animEffect>
                                  </p:childTnLst>
                                </p:cTn>
                              </p:par>
                            </p:childTnLst>
                          </p:cTn>
                        </p:par>
                        <p:par>
                          <p:cTn id="8" fill="hold" nodeType="afterGroup">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121880"/>
                                        </p:tgtEl>
                                        <p:attrNameLst>
                                          <p:attrName>style.visibility</p:attrName>
                                        </p:attrNameLst>
                                      </p:cBhvr>
                                      <p:to>
                                        <p:strVal val="visible"/>
                                      </p:to>
                                    </p:set>
                                    <p:animEffect transition="in" filter="dissolve">
                                      <p:cBhvr>
                                        <p:cTn id="11" dur="500"/>
                                        <p:tgtEl>
                                          <p:spTgt spid="121880"/>
                                        </p:tgtEl>
                                      </p:cBhvr>
                                    </p:animEffect>
                                  </p:childTnLst>
                                </p:cTn>
                              </p:par>
                            </p:childTnLst>
                          </p:cTn>
                        </p:par>
                        <p:par>
                          <p:cTn id="12" fill="hold" nodeType="afterGroup">
                            <p:stCondLst>
                              <p:cond delay="2000"/>
                            </p:stCondLst>
                            <p:childTnLst>
                              <p:par>
                                <p:cTn id="13" presetID="9" presetClass="entr" presetSubtype="0" fill="hold" grpId="0" nodeType="afterEffect">
                                  <p:stCondLst>
                                    <p:cond delay="1000"/>
                                  </p:stCondLst>
                                  <p:childTnLst>
                                    <p:set>
                                      <p:cBhvr>
                                        <p:cTn id="14" dur="1" fill="hold">
                                          <p:stCondLst>
                                            <p:cond delay="0"/>
                                          </p:stCondLst>
                                        </p:cTn>
                                        <p:tgtEl>
                                          <p:spTgt spid="121881"/>
                                        </p:tgtEl>
                                        <p:attrNameLst>
                                          <p:attrName>style.visibility</p:attrName>
                                        </p:attrNameLst>
                                      </p:cBhvr>
                                      <p:to>
                                        <p:strVal val="visible"/>
                                      </p:to>
                                    </p:set>
                                    <p:animEffect transition="in" filter="dissolve">
                                      <p:cBhvr>
                                        <p:cTn id="15" dur="500"/>
                                        <p:tgtEl>
                                          <p:spTgt spid="121881"/>
                                        </p:tgtEl>
                                      </p:cBhvr>
                                    </p:animEffect>
                                  </p:childTnLst>
                                </p:cTn>
                              </p:par>
                            </p:childTnLst>
                          </p:cTn>
                        </p:par>
                        <p:par>
                          <p:cTn id="16" fill="hold" nodeType="afterGroup">
                            <p:stCondLst>
                              <p:cond delay="3500"/>
                            </p:stCondLst>
                            <p:childTnLst>
                              <p:par>
                                <p:cTn id="17" presetID="9" presetClass="entr" presetSubtype="0" fill="hold" grpId="0" nodeType="afterEffect">
                                  <p:stCondLst>
                                    <p:cond delay="1000"/>
                                  </p:stCondLst>
                                  <p:childTnLst>
                                    <p:set>
                                      <p:cBhvr>
                                        <p:cTn id="18" dur="1" fill="hold">
                                          <p:stCondLst>
                                            <p:cond delay="0"/>
                                          </p:stCondLst>
                                        </p:cTn>
                                        <p:tgtEl>
                                          <p:spTgt spid="121882"/>
                                        </p:tgtEl>
                                        <p:attrNameLst>
                                          <p:attrName>style.visibility</p:attrName>
                                        </p:attrNameLst>
                                      </p:cBhvr>
                                      <p:to>
                                        <p:strVal val="visible"/>
                                      </p:to>
                                    </p:set>
                                    <p:animEffect transition="in" filter="dissolve">
                                      <p:cBhvr>
                                        <p:cTn id="19" dur="500"/>
                                        <p:tgtEl>
                                          <p:spTgt spid="12188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21883"/>
                                        </p:tgtEl>
                                        <p:attrNameLst>
                                          <p:attrName>style.visibility</p:attrName>
                                        </p:attrNameLst>
                                      </p:cBhvr>
                                      <p:to>
                                        <p:strVal val="visible"/>
                                      </p:to>
                                    </p:set>
                                    <p:animEffect transition="in" filter="wipe(up)">
                                      <p:cBhvr>
                                        <p:cTn id="24" dur="500"/>
                                        <p:tgtEl>
                                          <p:spTgt spid="12188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21884">
                                            <p:bg/>
                                          </p:spTgt>
                                        </p:tgtEl>
                                        <p:attrNameLst>
                                          <p:attrName>style.visibility</p:attrName>
                                        </p:attrNameLst>
                                      </p:cBhvr>
                                      <p:to>
                                        <p:strVal val="visible"/>
                                      </p:to>
                                    </p:set>
                                    <p:animEffect transition="in" filter="wipe(up)">
                                      <p:cBhvr>
                                        <p:cTn id="29" dur="500"/>
                                        <p:tgtEl>
                                          <p:spTgt spid="121884">
                                            <p:bg/>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21884">
                                            <p:txEl>
                                              <p:pRg st="0" end="0"/>
                                            </p:txEl>
                                          </p:spTgt>
                                        </p:tgtEl>
                                        <p:attrNameLst>
                                          <p:attrName>style.visibility</p:attrName>
                                        </p:attrNameLst>
                                      </p:cBhvr>
                                      <p:to>
                                        <p:strVal val="visible"/>
                                      </p:to>
                                    </p:set>
                                    <p:animEffect transition="in" filter="wipe(up)">
                                      <p:cBhvr>
                                        <p:cTn id="34" dur="500"/>
                                        <p:tgtEl>
                                          <p:spTgt spid="121884">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21884">
                                            <p:txEl>
                                              <p:pRg st="1" end="1"/>
                                            </p:txEl>
                                          </p:spTgt>
                                        </p:tgtEl>
                                        <p:attrNameLst>
                                          <p:attrName>style.visibility</p:attrName>
                                        </p:attrNameLst>
                                      </p:cBhvr>
                                      <p:to>
                                        <p:strVal val="visible"/>
                                      </p:to>
                                    </p:set>
                                    <p:animEffect transition="in" filter="wipe(up)">
                                      <p:cBhvr>
                                        <p:cTn id="39" dur="500"/>
                                        <p:tgtEl>
                                          <p:spTgt spid="121884">
                                            <p:txEl>
                                              <p:pRg st="1" end="1"/>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21886"/>
                                        </p:tgtEl>
                                        <p:attrNameLst>
                                          <p:attrName>style.visibility</p:attrName>
                                        </p:attrNameLst>
                                      </p:cBhvr>
                                      <p:to>
                                        <p:strVal val="visible"/>
                                      </p:to>
                                    </p:set>
                                    <p:animEffect transition="in" filter="dissolve">
                                      <p:cBhvr>
                                        <p:cTn id="44" dur="500"/>
                                        <p:tgtEl>
                                          <p:spTgt spid="12188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21889"/>
                                        </p:tgtEl>
                                        <p:attrNameLst>
                                          <p:attrName>style.visibility</p:attrName>
                                        </p:attrNameLst>
                                      </p:cBhvr>
                                      <p:to>
                                        <p:strVal val="visible"/>
                                      </p:to>
                                    </p:set>
                                    <p:animEffect transition="in" filter="wipe(left)">
                                      <p:cBhvr>
                                        <p:cTn id="49" dur="500"/>
                                        <p:tgtEl>
                                          <p:spTgt spid="121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0" grpId="0" animBg="1" autoUpdateAnimBg="0"/>
      <p:bldP spid="121881" grpId="0" animBg="1" autoUpdateAnimBg="0"/>
      <p:bldP spid="121882" grpId="0" animBg="1" autoUpdateAnimBg="0"/>
      <p:bldP spid="121883" grpId="0" autoUpdateAnimBg="0"/>
      <p:bldP spid="121884" grpId="0" build="p" animBg="1" autoUpdateAnimBg="0"/>
      <p:bldP spid="121885" grpId="0" animBg="1" autoUpdateAnimBg="0"/>
      <p:bldP spid="121886"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447800" y="-152400"/>
            <a:ext cx="8382000" cy="1143000"/>
          </a:xfrm>
        </p:spPr>
        <p:txBody>
          <a:bodyPr/>
          <a:lstStyle/>
          <a:p>
            <a:r>
              <a:rPr lang="en-US" altLang="en-US" sz="4800" b="1"/>
              <a:t>Example 2</a:t>
            </a:r>
          </a:p>
        </p:txBody>
      </p:sp>
      <p:pic>
        <p:nvPicPr>
          <p:cNvPr id="122883" name="Picture 3"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22884" name="Rectangle 4"/>
          <p:cNvSpPr>
            <a:spLocks noGrp="1" noChangeArrowheads="1"/>
          </p:cNvSpPr>
          <p:nvPr>
            <p:ph type="body" idx="1"/>
          </p:nvPr>
        </p:nvSpPr>
        <p:spPr>
          <a:xfrm>
            <a:off x="2057400" y="838200"/>
            <a:ext cx="8229600" cy="1600200"/>
          </a:xfrm>
          <a:noFill/>
          <a:ln/>
        </p:spPr>
        <p:txBody>
          <a:bodyPr>
            <a:normAutofit fontScale="92500" lnSpcReduction="20000"/>
          </a:bodyPr>
          <a:lstStyle/>
          <a:p>
            <a:pPr>
              <a:lnSpc>
                <a:spcPct val="90000"/>
              </a:lnSpc>
              <a:buFontTx/>
              <a:buNone/>
            </a:pPr>
            <a:r>
              <a:rPr lang="en-US" altLang="en-US"/>
              <a:t>   A bowl contains five M&amp;Ms</a:t>
            </a:r>
            <a:r>
              <a:rPr lang="en-US" altLang="en-US" baseline="30000"/>
              <a:t>®</a:t>
            </a:r>
            <a:r>
              <a:rPr lang="en-US" altLang="en-US"/>
              <a:t>, two red and three blue. Randomly select two candies, and define</a:t>
            </a:r>
          </a:p>
          <a:p>
            <a:pPr lvl="1">
              <a:lnSpc>
                <a:spcPct val="90000"/>
              </a:lnSpc>
            </a:pPr>
            <a:r>
              <a:rPr lang="en-US" altLang="en-US" sz="3200"/>
              <a:t>A: second candy is red.</a:t>
            </a:r>
          </a:p>
          <a:p>
            <a:pPr lvl="1">
              <a:lnSpc>
                <a:spcPct val="90000"/>
              </a:lnSpc>
            </a:pPr>
            <a:r>
              <a:rPr lang="en-US" altLang="en-US" sz="3200"/>
              <a:t>B: first candy is blue.</a:t>
            </a:r>
          </a:p>
        </p:txBody>
      </p:sp>
      <p:grpSp>
        <p:nvGrpSpPr>
          <p:cNvPr id="122895" name="Group 15"/>
          <p:cNvGrpSpPr>
            <a:grpSpLocks noChangeAspect="1"/>
          </p:cNvGrpSpPr>
          <p:nvPr/>
        </p:nvGrpSpPr>
        <p:grpSpPr bwMode="auto">
          <a:xfrm>
            <a:off x="2514601" y="3506788"/>
            <a:ext cx="379413" cy="455612"/>
            <a:chOff x="1776" y="144"/>
            <a:chExt cx="192" cy="230"/>
          </a:xfrm>
        </p:grpSpPr>
        <p:sp>
          <p:nvSpPr>
            <p:cNvPr id="122896" name="Oval 16"/>
            <p:cNvSpPr>
              <a:spLocks noChangeAspect="1" noChangeArrowheads="1"/>
            </p:cNvSpPr>
            <p:nvPr/>
          </p:nvSpPr>
          <p:spPr bwMode="auto">
            <a:xfrm>
              <a:off x="1776" y="192"/>
              <a:ext cx="182" cy="182"/>
            </a:xfrm>
            <a:prstGeom prst="ellipse">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22897" name="Text Box 17"/>
            <p:cNvSpPr txBox="1">
              <a:spLocks noChangeAspect="1" noChangeArrowheads="1"/>
            </p:cNvSpPr>
            <p:nvPr/>
          </p:nvSpPr>
          <p:spPr bwMode="auto">
            <a:xfrm>
              <a:off x="1778" y="144"/>
              <a:ext cx="19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m</a:t>
              </a:r>
            </a:p>
          </p:txBody>
        </p:sp>
      </p:grpSp>
      <p:grpSp>
        <p:nvGrpSpPr>
          <p:cNvPr id="122898" name="Group 18"/>
          <p:cNvGrpSpPr>
            <a:grpSpLocks noChangeAspect="1"/>
          </p:cNvGrpSpPr>
          <p:nvPr/>
        </p:nvGrpSpPr>
        <p:grpSpPr bwMode="auto">
          <a:xfrm>
            <a:off x="2514601" y="4508500"/>
            <a:ext cx="365125" cy="444500"/>
            <a:chOff x="5328" y="576"/>
            <a:chExt cx="184" cy="224"/>
          </a:xfrm>
        </p:grpSpPr>
        <p:sp>
          <p:nvSpPr>
            <p:cNvPr id="122899" name="Oval 19"/>
            <p:cNvSpPr>
              <a:spLocks noChangeAspect="1" noChangeArrowheads="1"/>
            </p:cNvSpPr>
            <p:nvPr/>
          </p:nvSpPr>
          <p:spPr bwMode="auto">
            <a:xfrm>
              <a:off x="5328" y="624"/>
              <a:ext cx="176" cy="176"/>
            </a:xfrm>
            <a:prstGeom prst="ellipse">
              <a:avLst/>
            </a:prstGeom>
            <a:solidFill>
              <a:srgbClr val="0000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22900" name="Text Box 20"/>
            <p:cNvSpPr txBox="1">
              <a:spLocks noChangeAspect="1" noChangeArrowheads="1"/>
            </p:cNvSpPr>
            <p:nvPr/>
          </p:nvSpPr>
          <p:spPr bwMode="auto">
            <a:xfrm>
              <a:off x="5328" y="576"/>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m</a:t>
              </a:r>
            </a:p>
          </p:txBody>
        </p:sp>
      </p:grpSp>
      <p:grpSp>
        <p:nvGrpSpPr>
          <p:cNvPr id="122910" name="Group 30"/>
          <p:cNvGrpSpPr>
            <a:grpSpLocks noChangeAspect="1"/>
          </p:cNvGrpSpPr>
          <p:nvPr/>
        </p:nvGrpSpPr>
        <p:grpSpPr bwMode="auto">
          <a:xfrm>
            <a:off x="2362200" y="4038600"/>
            <a:ext cx="376238" cy="457200"/>
            <a:chOff x="5328" y="576"/>
            <a:chExt cx="184" cy="224"/>
          </a:xfrm>
        </p:grpSpPr>
        <p:sp>
          <p:nvSpPr>
            <p:cNvPr id="122911" name="Oval 31"/>
            <p:cNvSpPr>
              <a:spLocks noChangeAspect="1" noChangeArrowheads="1"/>
            </p:cNvSpPr>
            <p:nvPr/>
          </p:nvSpPr>
          <p:spPr bwMode="auto">
            <a:xfrm>
              <a:off x="5328" y="624"/>
              <a:ext cx="176" cy="176"/>
            </a:xfrm>
            <a:prstGeom prst="ellipse">
              <a:avLst/>
            </a:prstGeom>
            <a:solidFill>
              <a:srgbClr val="0000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22912" name="Text Box 32"/>
            <p:cNvSpPr txBox="1">
              <a:spLocks noChangeAspect="1" noChangeArrowheads="1"/>
            </p:cNvSpPr>
            <p:nvPr/>
          </p:nvSpPr>
          <p:spPr bwMode="auto">
            <a:xfrm>
              <a:off x="5328" y="576"/>
              <a:ext cx="184"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m</a:t>
              </a:r>
            </a:p>
          </p:txBody>
        </p:sp>
      </p:grpSp>
      <p:grpSp>
        <p:nvGrpSpPr>
          <p:cNvPr id="122916" name="Group 36"/>
          <p:cNvGrpSpPr>
            <a:grpSpLocks noChangeAspect="1"/>
          </p:cNvGrpSpPr>
          <p:nvPr/>
        </p:nvGrpSpPr>
        <p:grpSpPr bwMode="auto">
          <a:xfrm>
            <a:off x="2971801" y="4419601"/>
            <a:ext cx="379413" cy="455613"/>
            <a:chOff x="1776" y="144"/>
            <a:chExt cx="192" cy="230"/>
          </a:xfrm>
        </p:grpSpPr>
        <p:sp>
          <p:nvSpPr>
            <p:cNvPr id="122917" name="Oval 37"/>
            <p:cNvSpPr>
              <a:spLocks noChangeAspect="1" noChangeArrowheads="1"/>
            </p:cNvSpPr>
            <p:nvPr/>
          </p:nvSpPr>
          <p:spPr bwMode="auto">
            <a:xfrm>
              <a:off x="1776" y="192"/>
              <a:ext cx="182" cy="182"/>
            </a:xfrm>
            <a:prstGeom prst="ellipse">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22918" name="Text Box 38"/>
            <p:cNvSpPr txBox="1">
              <a:spLocks noChangeAspect="1" noChangeArrowheads="1"/>
            </p:cNvSpPr>
            <p:nvPr/>
          </p:nvSpPr>
          <p:spPr bwMode="auto">
            <a:xfrm>
              <a:off x="1778" y="144"/>
              <a:ext cx="19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m</a:t>
              </a:r>
            </a:p>
          </p:txBody>
        </p:sp>
      </p:grpSp>
      <p:grpSp>
        <p:nvGrpSpPr>
          <p:cNvPr id="122928" name="Group 48"/>
          <p:cNvGrpSpPr>
            <a:grpSpLocks noChangeAspect="1"/>
          </p:cNvGrpSpPr>
          <p:nvPr/>
        </p:nvGrpSpPr>
        <p:grpSpPr bwMode="auto">
          <a:xfrm>
            <a:off x="2819400" y="3962400"/>
            <a:ext cx="381000" cy="457200"/>
            <a:chOff x="5328" y="576"/>
            <a:chExt cx="184" cy="224"/>
          </a:xfrm>
        </p:grpSpPr>
        <p:sp>
          <p:nvSpPr>
            <p:cNvPr id="122929" name="Oval 49"/>
            <p:cNvSpPr>
              <a:spLocks noChangeAspect="1" noChangeArrowheads="1"/>
            </p:cNvSpPr>
            <p:nvPr/>
          </p:nvSpPr>
          <p:spPr bwMode="auto">
            <a:xfrm>
              <a:off x="5328" y="624"/>
              <a:ext cx="176" cy="176"/>
            </a:xfrm>
            <a:prstGeom prst="ellipse">
              <a:avLst/>
            </a:prstGeom>
            <a:solidFill>
              <a:srgbClr val="0000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22930" name="Text Box 50"/>
            <p:cNvSpPr txBox="1">
              <a:spLocks noChangeAspect="1" noChangeArrowheads="1"/>
            </p:cNvSpPr>
            <p:nvPr/>
          </p:nvSpPr>
          <p:spPr bwMode="auto">
            <a:xfrm>
              <a:off x="5328" y="576"/>
              <a:ext cx="184"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m</a:t>
              </a:r>
            </a:p>
          </p:txBody>
        </p:sp>
      </p:grpSp>
      <p:sp>
        <p:nvSpPr>
          <p:cNvPr id="122931" name="Text Box 51"/>
          <p:cNvSpPr txBox="1">
            <a:spLocks noChangeArrowheads="1"/>
          </p:cNvSpPr>
          <p:nvPr/>
        </p:nvSpPr>
        <p:spPr bwMode="auto">
          <a:xfrm>
            <a:off x="4191000" y="3429000"/>
            <a:ext cx="6096000" cy="1189038"/>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spcBef>
                <a:spcPct val="50000"/>
              </a:spcBef>
            </a:pPr>
            <a:r>
              <a:rPr lang="en-US" altLang="en-US" sz="2800">
                <a:solidFill>
                  <a:srgbClr val="333333"/>
                </a:solidFill>
              </a:rPr>
              <a:t>P(A|B) =P(2</a:t>
            </a:r>
            <a:r>
              <a:rPr lang="en-US" altLang="en-US" sz="2800" baseline="30000">
                <a:solidFill>
                  <a:srgbClr val="333333"/>
                </a:solidFill>
              </a:rPr>
              <a:t>nd</a:t>
            </a:r>
            <a:r>
              <a:rPr lang="en-US" altLang="en-US" sz="2800">
                <a:solidFill>
                  <a:srgbClr val="333333"/>
                </a:solidFill>
              </a:rPr>
              <a:t> red|1</a:t>
            </a:r>
            <a:r>
              <a:rPr lang="en-US" altLang="en-US" sz="2800" baseline="30000">
                <a:solidFill>
                  <a:srgbClr val="333333"/>
                </a:solidFill>
              </a:rPr>
              <a:t>st</a:t>
            </a:r>
            <a:r>
              <a:rPr lang="en-US" altLang="en-US" sz="2800">
                <a:solidFill>
                  <a:srgbClr val="333333"/>
                </a:solidFill>
              </a:rPr>
              <a:t> blue)= 2/4 = 1/2</a:t>
            </a:r>
          </a:p>
          <a:p>
            <a:pPr>
              <a:spcBef>
                <a:spcPct val="50000"/>
              </a:spcBef>
            </a:pPr>
            <a:r>
              <a:rPr lang="en-US" altLang="en-US" sz="2800">
                <a:solidFill>
                  <a:srgbClr val="333333"/>
                </a:solidFill>
              </a:rPr>
              <a:t>P(A|not B) = P(2</a:t>
            </a:r>
            <a:r>
              <a:rPr lang="en-US" altLang="en-US" sz="2800" baseline="30000">
                <a:solidFill>
                  <a:srgbClr val="333333"/>
                </a:solidFill>
              </a:rPr>
              <a:t>nd</a:t>
            </a:r>
            <a:r>
              <a:rPr lang="en-US" altLang="en-US" sz="2800">
                <a:solidFill>
                  <a:srgbClr val="333333"/>
                </a:solidFill>
              </a:rPr>
              <a:t> red|1</a:t>
            </a:r>
            <a:r>
              <a:rPr lang="en-US" altLang="en-US" sz="2800" baseline="30000">
                <a:solidFill>
                  <a:srgbClr val="333333"/>
                </a:solidFill>
              </a:rPr>
              <a:t>st</a:t>
            </a:r>
            <a:r>
              <a:rPr lang="en-US" altLang="en-US" sz="2800">
                <a:solidFill>
                  <a:srgbClr val="333333"/>
                </a:solidFill>
              </a:rPr>
              <a:t> red) = 1/4</a:t>
            </a:r>
          </a:p>
        </p:txBody>
      </p:sp>
      <p:sp>
        <p:nvSpPr>
          <p:cNvPr id="122932" name="Text Box 52"/>
          <p:cNvSpPr txBox="1">
            <a:spLocks noChangeArrowheads="1"/>
          </p:cNvSpPr>
          <p:nvPr/>
        </p:nvSpPr>
        <p:spPr bwMode="auto">
          <a:xfrm>
            <a:off x="3352800" y="4800600"/>
            <a:ext cx="3124200" cy="1828800"/>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F4ECC6"/>
                </a:solidFill>
              </a:rPr>
              <a:t>P(A) does change, depending on whether B happens or not…</a:t>
            </a:r>
          </a:p>
        </p:txBody>
      </p:sp>
      <p:grpSp>
        <p:nvGrpSpPr>
          <p:cNvPr id="122933" name="Group 53"/>
          <p:cNvGrpSpPr>
            <a:grpSpLocks/>
          </p:cNvGrpSpPr>
          <p:nvPr/>
        </p:nvGrpSpPr>
        <p:grpSpPr bwMode="auto">
          <a:xfrm>
            <a:off x="6400800" y="5121276"/>
            <a:ext cx="2819400" cy="974725"/>
            <a:chOff x="3552" y="3072"/>
            <a:chExt cx="1776" cy="614"/>
          </a:xfrm>
        </p:grpSpPr>
        <p:sp>
          <p:nvSpPr>
            <p:cNvPr id="122934" name="Text Box 54"/>
            <p:cNvSpPr txBox="1">
              <a:spLocks noChangeArrowheads="1"/>
            </p:cNvSpPr>
            <p:nvPr/>
          </p:nvSpPr>
          <p:spPr bwMode="auto">
            <a:xfrm>
              <a:off x="3936" y="3072"/>
              <a:ext cx="1392" cy="614"/>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F4ECC6"/>
                  </a:solidFill>
                </a:rPr>
                <a:t>A and B are dependent!</a:t>
              </a:r>
            </a:p>
          </p:txBody>
        </p:sp>
        <p:sp>
          <p:nvSpPr>
            <p:cNvPr id="122935" name="Line 55"/>
            <p:cNvSpPr>
              <a:spLocks noChangeShapeType="1"/>
            </p:cNvSpPr>
            <p:nvPr/>
          </p:nvSpPr>
          <p:spPr bwMode="auto">
            <a:xfrm>
              <a:off x="3552" y="3408"/>
              <a:ext cx="384" cy="0"/>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58923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1000"/>
                                  </p:stCondLst>
                                  <p:childTnLst>
                                    <p:set>
                                      <p:cBhvr>
                                        <p:cTn id="6" dur="1" fill="hold">
                                          <p:stCondLst>
                                            <p:cond delay="0"/>
                                          </p:stCondLst>
                                        </p:cTn>
                                        <p:tgtEl>
                                          <p:spTgt spid="122895"/>
                                        </p:tgtEl>
                                        <p:attrNameLst>
                                          <p:attrName>style.visibility</p:attrName>
                                        </p:attrNameLst>
                                      </p:cBhvr>
                                      <p:to>
                                        <p:strVal val="visible"/>
                                      </p:to>
                                    </p:set>
                                    <p:animEffect transition="in" filter="wipe(up)">
                                      <p:cBhvr>
                                        <p:cTn id="7" dur="500"/>
                                        <p:tgtEl>
                                          <p:spTgt spid="122895"/>
                                        </p:tgtEl>
                                      </p:cBhvr>
                                    </p:animEffect>
                                  </p:childTnLst>
                                </p:cTn>
                              </p:par>
                            </p:childTnLst>
                          </p:cTn>
                        </p:par>
                        <p:par>
                          <p:cTn id="8" fill="hold" nodeType="afterGroup">
                            <p:stCondLst>
                              <p:cond delay="1500"/>
                            </p:stCondLst>
                            <p:childTnLst>
                              <p:par>
                                <p:cTn id="9" presetID="22" presetClass="entr" presetSubtype="1" fill="hold" nodeType="afterEffect">
                                  <p:stCondLst>
                                    <p:cond delay="1000"/>
                                  </p:stCondLst>
                                  <p:childTnLst>
                                    <p:set>
                                      <p:cBhvr>
                                        <p:cTn id="10" dur="1" fill="hold">
                                          <p:stCondLst>
                                            <p:cond delay="0"/>
                                          </p:stCondLst>
                                        </p:cTn>
                                        <p:tgtEl>
                                          <p:spTgt spid="122916"/>
                                        </p:tgtEl>
                                        <p:attrNameLst>
                                          <p:attrName>style.visibility</p:attrName>
                                        </p:attrNameLst>
                                      </p:cBhvr>
                                      <p:to>
                                        <p:strVal val="visible"/>
                                      </p:to>
                                    </p:set>
                                    <p:animEffect transition="in" filter="wipe(up)">
                                      <p:cBhvr>
                                        <p:cTn id="11" dur="500"/>
                                        <p:tgtEl>
                                          <p:spTgt spid="122916"/>
                                        </p:tgtEl>
                                      </p:cBhvr>
                                    </p:animEffect>
                                  </p:childTnLst>
                                </p:cTn>
                              </p:par>
                            </p:childTnLst>
                          </p:cTn>
                        </p:par>
                        <p:par>
                          <p:cTn id="12" fill="hold" nodeType="afterGroup">
                            <p:stCondLst>
                              <p:cond delay="3000"/>
                            </p:stCondLst>
                            <p:childTnLst>
                              <p:par>
                                <p:cTn id="13" presetID="22" presetClass="entr" presetSubtype="1" fill="hold" nodeType="afterEffect">
                                  <p:stCondLst>
                                    <p:cond delay="1000"/>
                                  </p:stCondLst>
                                  <p:childTnLst>
                                    <p:set>
                                      <p:cBhvr>
                                        <p:cTn id="14" dur="1" fill="hold">
                                          <p:stCondLst>
                                            <p:cond delay="0"/>
                                          </p:stCondLst>
                                        </p:cTn>
                                        <p:tgtEl>
                                          <p:spTgt spid="122898"/>
                                        </p:tgtEl>
                                        <p:attrNameLst>
                                          <p:attrName>style.visibility</p:attrName>
                                        </p:attrNameLst>
                                      </p:cBhvr>
                                      <p:to>
                                        <p:strVal val="visible"/>
                                      </p:to>
                                    </p:set>
                                    <p:animEffect transition="in" filter="wipe(up)">
                                      <p:cBhvr>
                                        <p:cTn id="15" dur="500"/>
                                        <p:tgtEl>
                                          <p:spTgt spid="122898"/>
                                        </p:tgtEl>
                                      </p:cBhvr>
                                    </p:animEffect>
                                  </p:childTnLst>
                                </p:cTn>
                              </p:par>
                            </p:childTnLst>
                          </p:cTn>
                        </p:par>
                        <p:par>
                          <p:cTn id="16" fill="hold" nodeType="afterGroup">
                            <p:stCondLst>
                              <p:cond delay="4500"/>
                            </p:stCondLst>
                            <p:childTnLst>
                              <p:par>
                                <p:cTn id="17" presetID="22" presetClass="entr" presetSubtype="1" fill="hold" nodeType="afterEffect">
                                  <p:stCondLst>
                                    <p:cond delay="1000"/>
                                  </p:stCondLst>
                                  <p:childTnLst>
                                    <p:set>
                                      <p:cBhvr>
                                        <p:cTn id="18" dur="1" fill="hold">
                                          <p:stCondLst>
                                            <p:cond delay="0"/>
                                          </p:stCondLst>
                                        </p:cTn>
                                        <p:tgtEl>
                                          <p:spTgt spid="122910"/>
                                        </p:tgtEl>
                                        <p:attrNameLst>
                                          <p:attrName>style.visibility</p:attrName>
                                        </p:attrNameLst>
                                      </p:cBhvr>
                                      <p:to>
                                        <p:strVal val="visible"/>
                                      </p:to>
                                    </p:set>
                                    <p:animEffect transition="in" filter="wipe(up)">
                                      <p:cBhvr>
                                        <p:cTn id="19" dur="500"/>
                                        <p:tgtEl>
                                          <p:spTgt spid="122910"/>
                                        </p:tgtEl>
                                      </p:cBhvr>
                                    </p:animEffect>
                                  </p:childTnLst>
                                </p:cTn>
                              </p:par>
                            </p:childTnLst>
                          </p:cTn>
                        </p:par>
                        <p:par>
                          <p:cTn id="20" fill="hold" nodeType="afterGroup">
                            <p:stCondLst>
                              <p:cond delay="6000"/>
                            </p:stCondLst>
                            <p:childTnLst>
                              <p:par>
                                <p:cTn id="21" presetID="22" presetClass="entr" presetSubtype="1" fill="hold" nodeType="afterEffect">
                                  <p:stCondLst>
                                    <p:cond delay="1000"/>
                                  </p:stCondLst>
                                  <p:childTnLst>
                                    <p:set>
                                      <p:cBhvr>
                                        <p:cTn id="22" dur="1" fill="hold">
                                          <p:stCondLst>
                                            <p:cond delay="0"/>
                                          </p:stCondLst>
                                        </p:cTn>
                                        <p:tgtEl>
                                          <p:spTgt spid="122928"/>
                                        </p:tgtEl>
                                        <p:attrNameLst>
                                          <p:attrName>style.visibility</p:attrName>
                                        </p:attrNameLst>
                                      </p:cBhvr>
                                      <p:to>
                                        <p:strVal val="visible"/>
                                      </p:to>
                                    </p:set>
                                    <p:animEffect transition="in" filter="wipe(up)">
                                      <p:cBhvr>
                                        <p:cTn id="23" dur="500"/>
                                        <p:tgtEl>
                                          <p:spTgt spid="12292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22931">
                                            <p:bg/>
                                          </p:spTgt>
                                        </p:tgtEl>
                                        <p:attrNameLst>
                                          <p:attrName>style.visibility</p:attrName>
                                        </p:attrNameLst>
                                      </p:cBhvr>
                                      <p:to>
                                        <p:strVal val="visible"/>
                                      </p:to>
                                    </p:set>
                                    <p:animEffect transition="in" filter="wipe(up)">
                                      <p:cBhvr>
                                        <p:cTn id="28" dur="500"/>
                                        <p:tgtEl>
                                          <p:spTgt spid="122931">
                                            <p:bg/>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22931">
                                            <p:txEl>
                                              <p:pRg st="0" end="0"/>
                                            </p:txEl>
                                          </p:spTgt>
                                        </p:tgtEl>
                                        <p:attrNameLst>
                                          <p:attrName>style.visibility</p:attrName>
                                        </p:attrNameLst>
                                      </p:cBhvr>
                                      <p:to>
                                        <p:strVal val="visible"/>
                                      </p:to>
                                    </p:set>
                                    <p:animEffect transition="in" filter="wipe(up)">
                                      <p:cBhvr>
                                        <p:cTn id="33" dur="500"/>
                                        <p:tgtEl>
                                          <p:spTgt spid="122931">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22931">
                                            <p:txEl>
                                              <p:pRg st="1" end="1"/>
                                            </p:txEl>
                                          </p:spTgt>
                                        </p:tgtEl>
                                        <p:attrNameLst>
                                          <p:attrName>style.visibility</p:attrName>
                                        </p:attrNameLst>
                                      </p:cBhvr>
                                      <p:to>
                                        <p:strVal val="visible"/>
                                      </p:to>
                                    </p:set>
                                    <p:animEffect transition="in" filter="wipe(up)">
                                      <p:cBhvr>
                                        <p:cTn id="38" dur="500"/>
                                        <p:tgtEl>
                                          <p:spTgt spid="122931">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22932"/>
                                        </p:tgtEl>
                                        <p:attrNameLst>
                                          <p:attrName>style.visibility</p:attrName>
                                        </p:attrNameLst>
                                      </p:cBhvr>
                                      <p:to>
                                        <p:strVal val="visible"/>
                                      </p:to>
                                    </p:set>
                                    <p:animEffect transition="in" filter="dissolve">
                                      <p:cBhvr>
                                        <p:cTn id="43" dur="500"/>
                                        <p:tgtEl>
                                          <p:spTgt spid="12293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22933"/>
                                        </p:tgtEl>
                                        <p:attrNameLst>
                                          <p:attrName>style.visibility</p:attrName>
                                        </p:attrNameLst>
                                      </p:cBhvr>
                                      <p:to>
                                        <p:strVal val="visible"/>
                                      </p:to>
                                    </p:set>
                                    <p:animEffect transition="in" filter="wipe(left)">
                                      <p:cBhvr>
                                        <p:cTn id="48" dur="500"/>
                                        <p:tgtEl>
                                          <p:spTgt spid="122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1" grpId="0" build="p" animBg="1" autoUpdateAnimBg="0"/>
      <p:bldP spid="122932"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1752600" y="0"/>
            <a:ext cx="7772400" cy="1143000"/>
          </a:xfrm>
        </p:spPr>
        <p:txBody>
          <a:bodyPr/>
          <a:lstStyle/>
          <a:p>
            <a:r>
              <a:rPr lang="en-US" altLang="en-US" sz="4800" b="1"/>
              <a:t>Example 3: Two Dice</a:t>
            </a:r>
          </a:p>
        </p:txBody>
      </p:sp>
      <p:sp>
        <p:nvSpPr>
          <p:cNvPr id="159748" name="Rectangle 4"/>
          <p:cNvSpPr>
            <a:spLocks noGrp="1" noChangeArrowheads="1"/>
          </p:cNvSpPr>
          <p:nvPr>
            <p:ph type="body" sz="half" idx="1"/>
          </p:nvPr>
        </p:nvSpPr>
        <p:spPr>
          <a:xfrm>
            <a:off x="1981200" y="1143000"/>
            <a:ext cx="4724400" cy="1752600"/>
          </a:xfrm>
          <a:noFill/>
          <a:ln/>
        </p:spPr>
        <p:txBody>
          <a:bodyPr/>
          <a:lstStyle/>
          <a:p>
            <a:pPr>
              <a:lnSpc>
                <a:spcPct val="90000"/>
              </a:lnSpc>
              <a:buFontTx/>
              <a:buNone/>
            </a:pPr>
            <a:r>
              <a:rPr lang="en-US" altLang="en-US" sz="2800"/>
              <a:t> Toss a pair of fair dice. Define</a:t>
            </a:r>
          </a:p>
          <a:p>
            <a:pPr lvl="1">
              <a:lnSpc>
                <a:spcPct val="90000"/>
              </a:lnSpc>
            </a:pPr>
            <a:r>
              <a:rPr lang="en-US" altLang="en-US"/>
              <a:t>A: red die show 1</a:t>
            </a:r>
          </a:p>
          <a:p>
            <a:pPr lvl="1">
              <a:lnSpc>
                <a:spcPct val="90000"/>
              </a:lnSpc>
            </a:pPr>
            <a:r>
              <a:rPr lang="en-US" altLang="en-US"/>
              <a:t>B: green die show 1</a:t>
            </a:r>
          </a:p>
        </p:txBody>
      </p:sp>
      <p:pic>
        <p:nvPicPr>
          <p:cNvPr id="159747" name="Picture 3"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59756" name="Text Box 12"/>
          <p:cNvSpPr txBox="1">
            <a:spLocks noChangeArrowheads="1"/>
          </p:cNvSpPr>
          <p:nvPr/>
        </p:nvSpPr>
        <p:spPr bwMode="auto">
          <a:xfrm>
            <a:off x="2286000" y="3200400"/>
            <a:ext cx="4114800" cy="1189038"/>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spcBef>
                <a:spcPct val="50000"/>
              </a:spcBef>
            </a:pPr>
            <a:r>
              <a:rPr lang="en-US" altLang="en-US" sz="2800">
                <a:solidFill>
                  <a:srgbClr val="333333"/>
                </a:solidFill>
              </a:rPr>
              <a:t>P(A|B) = P(A and B)/P(B)</a:t>
            </a:r>
          </a:p>
          <a:p>
            <a:pPr>
              <a:spcBef>
                <a:spcPct val="50000"/>
              </a:spcBef>
            </a:pPr>
            <a:r>
              <a:rPr lang="en-US" altLang="en-US" sz="2800">
                <a:solidFill>
                  <a:srgbClr val="333333"/>
                </a:solidFill>
              </a:rPr>
              <a:t>=1/36/1/6=1/6=P(A)</a:t>
            </a:r>
          </a:p>
        </p:txBody>
      </p:sp>
      <p:sp>
        <p:nvSpPr>
          <p:cNvPr id="159758" name="Text Box 14"/>
          <p:cNvSpPr txBox="1">
            <a:spLocks noChangeArrowheads="1"/>
          </p:cNvSpPr>
          <p:nvPr/>
        </p:nvSpPr>
        <p:spPr bwMode="auto">
          <a:xfrm>
            <a:off x="2667000" y="4724400"/>
            <a:ext cx="2743200" cy="1828800"/>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F4ECC6"/>
                </a:solidFill>
              </a:rPr>
              <a:t>P(A) does not change, whether B happens or not…</a:t>
            </a:r>
          </a:p>
        </p:txBody>
      </p:sp>
      <p:grpSp>
        <p:nvGrpSpPr>
          <p:cNvPr id="159759" name="Group 15"/>
          <p:cNvGrpSpPr>
            <a:grpSpLocks/>
          </p:cNvGrpSpPr>
          <p:nvPr/>
        </p:nvGrpSpPr>
        <p:grpSpPr bwMode="auto">
          <a:xfrm>
            <a:off x="5486400" y="5029201"/>
            <a:ext cx="2819400" cy="974725"/>
            <a:chOff x="3552" y="3072"/>
            <a:chExt cx="1776" cy="614"/>
          </a:xfrm>
        </p:grpSpPr>
        <p:sp>
          <p:nvSpPr>
            <p:cNvPr id="159760" name="Text Box 16"/>
            <p:cNvSpPr txBox="1">
              <a:spLocks noChangeArrowheads="1"/>
            </p:cNvSpPr>
            <p:nvPr/>
          </p:nvSpPr>
          <p:spPr bwMode="auto">
            <a:xfrm>
              <a:off x="3936" y="3072"/>
              <a:ext cx="1392" cy="614"/>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F4ECC6"/>
                  </a:solidFill>
                </a:rPr>
                <a:t>A and B are independent!</a:t>
              </a:r>
            </a:p>
          </p:txBody>
        </p:sp>
        <p:sp>
          <p:nvSpPr>
            <p:cNvPr id="159761" name="Line 17"/>
            <p:cNvSpPr>
              <a:spLocks noChangeShapeType="1"/>
            </p:cNvSpPr>
            <p:nvPr/>
          </p:nvSpPr>
          <p:spPr bwMode="auto">
            <a:xfrm>
              <a:off x="3552" y="3408"/>
              <a:ext cx="384" cy="0"/>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59762" name="Picture 18" descr="twodic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553200" y="1371600"/>
            <a:ext cx="4114800" cy="27066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12184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9756">
                                            <p:bg/>
                                          </p:spTgt>
                                        </p:tgtEl>
                                        <p:attrNameLst>
                                          <p:attrName>style.visibility</p:attrName>
                                        </p:attrNameLst>
                                      </p:cBhvr>
                                      <p:to>
                                        <p:strVal val="visible"/>
                                      </p:to>
                                    </p:set>
                                    <p:animEffect transition="in" filter="wipe(up)">
                                      <p:cBhvr>
                                        <p:cTn id="7" dur="500"/>
                                        <p:tgtEl>
                                          <p:spTgt spid="159756">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9756">
                                            <p:txEl>
                                              <p:pRg st="0" end="0"/>
                                            </p:txEl>
                                          </p:spTgt>
                                        </p:tgtEl>
                                        <p:attrNameLst>
                                          <p:attrName>style.visibility</p:attrName>
                                        </p:attrNameLst>
                                      </p:cBhvr>
                                      <p:to>
                                        <p:strVal val="visible"/>
                                      </p:to>
                                    </p:set>
                                    <p:animEffect transition="in" filter="wipe(up)">
                                      <p:cBhvr>
                                        <p:cTn id="12" dur="500"/>
                                        <p:tgtEl>
                                          <p:spTgt spid="15975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9756">
                                            <p:txEl>
                                              <p:pRg st="1" end="1"/>
                                            </p:txEl>
                                          </p:spTgt>
                                        </p:tgtEl>
                                        <p:attrNameLst>
                                          <p:attrName>style.visibility</p:attrName>
                                        </p:attrNameLst>
                                      </p:cBhvr>
                                      <p:to>
                                        <p:strVal val="visible"/>
                                      </p:to>
                                    </p:set>
                                    <p:animEffect transition="in" filter="wipe(up)">
                                      <p:cBhvr>
                                        <p:cTn id="17" dur="500"/>
                                        <p:tgtEl>
                                          <p:spTgt spid="15975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9758"/>
                                        </p:tgtEl>
                                        <p:attrNameLst>
                                          <p:attrName>style.visibility</p:attrName>
                                        </p:attrNameLst>
                                      </p:cBhvr>
                                      <p:to>
                                        <p:strVal val="visible"/>
                                      </p:to>
                                    </p:set>
                                    <p:animEffect transition="in" filter="dissolve">
                                      <p:cBhvr>
                                        <p:cTn id="22" dur="500"/>
                                        <p:tgtEl>
                                          <p:spTgt spid="1597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9759"/>
                                        </p:tgtEl>
                                        <p:attrNameLst>
                                          <p:attrName>style.visibility</p:attrName>
                                        </p:attrNameLst>
                                      </p:cBhvr>
                                      <p:to>
                                        <p:strVal val="visible"/>
                                      </p:to>
                                    </p:set>
                                    <p:animEffect transition="in" filter="wipe(left)">
                                      <p:cBhvr>
                                        <p:cTn id="27" dur="500"/>
                                        <p:tgtEl>
                                          <p:spTgt spid="159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6" grpId="0" build="p" animBg="1" autoUpdateAnimBg="0"/>
      <p:bldP spid="159758"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752600" y="0"/>
            <a:ext cx="7772400" cy="1143000"/>
          </a:xfrm>
        </p:spPr>
        <p:txBody>
          <a:bodyPr/>
          <a:lstStyle/>
          <a:p>
            <a:r>
              <a:rPr lang="en-US" altLang="en-US" sz="4800" b="1"/>
              <a:t>Example 3: Two Dice</a:t>
            </a:r>
          </a:p>
        </p:txBody>
      </p:sp>
      <p:sp>
        <p:nvSpPr>
          <p:cNvPr id="161795" name="Rectangle 3"/>
          <p:cNvSpPr>
            <a:spLocks noGrp="1" noChangeArrowheads="1"/>
          </p:cNvSpPr>
          <p:nvPr>
            <p:ph type="body" sz="half" idx="1"/>
          </p:nvPr>
        </p:nvSpPr>
        <p:spPr>
          <a:xfrm>
            <a:off x="2057400" y="1143000"/>
            <a:ext cx="4648200" cy="1752600"/>
          </a:xfrm>
          <a:noFill/>
          <a:ln/>
        </p:spPr>
        <p:txBody>
          <a:bodyPr/>
          <a:lstStyle/>
          <a:p>
            <a:pPr>
              <a:lnSpc>
                <a:spcPct val="90000"/>
              </a:lnSpc>
              <a:buFontTx/>
              <a:buNone/>
            </a:pPr>
            <a:r>
              <a:rPr lang="en-US" altLang="en-US" sz="2800"/>
              <a:t>Toss a pair of fair dice. Define</a:t>
            </a:r>
          </a:p>
          <a:p>
            <a:pPr lvl="1">
              <a:lnSpc>
                <a:spcPct val="90000"/>
              </a:lnSpc>
            </a:pPr>
            <a:r>
              <a:rPr lang="en-US" altLang="en-US"/>
              <a:t>A: add to 3</a:t>
            </a:r>
          </a:p>
          <a:p>
            <a:pPr lvl="1">
              <a:lnSpc>
                <a:spcPct val="90000"/>
              </a:lnSpc>
            </a:pPr>
            <a:r>
              <a:rPr lang="en-US" altLang="en-US"/>
              <a:t>B: add to 6</a:t>
            </a:r>
          </a:p>
        </p:txBody>
      </p:sp>
      <p:pic>
        <p:nvPicPr>
          <p:cNvPr id="161796" name="Picture 4"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61797" name="Text Box 5"/>
          <p:cNvSpPr txBox="1">
            <a:spLocks noChangeArrowheads="1"/>
          </p:cNvSpPr>
          <p:nvPr/>
        </p:nvSpPr>
        <p:spPr bwMode="auto">
          <a:xfrm>
            <a:off x="2286000" y="3200400"/>
            <a:ext cx="4114800" cy="1189038"/>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spcBef>
                <a:spcPct val="50000"/>
              </a:spcBef>
            </a:pPr>
            <a:r>
              <a:rPr lang="en-US" altLang="en-US" sz="2800">
                <a:solidFill>
                  <a:srgbClr val="333333"/>
                </a:solidFill>
              </a:rPr>
              <a:t>P(A|B) = P(A and B)/P(B)</a:t>
            </a:r>
          </a:p>
          <a:p>
            <a:pPr>
              <a:spcBef>
                <a:spcPct val="50000"/>
              </a:spcBef>
            </a:pPr>
            <a:r>
              <a:rPr lang="en-US" altLang="en-US" sz="2800">
                <a:solidFill>
                  <a:srgbClr val="333333"/>
                </a:solidFill>
              </a:rPr>
              <a:t>=0/36/5/6=0</a:t>
            </a:r>
          </a:p>
        </p:txBody>
      </p:sp>
      <p:sp>
        <p:nvSpPr>
          <p:cNvPr id="161798" name="Text Box 6"/>
          <p:cNvSpPr txBox="1">
            <a:spLocks noChangeArrowheads="1"/>
          </p:cNvSpPr>
          <p:nvPr/>
        </p:nvSpPr>
        <p:spPr bwMode="auto">
          <a:xfrm>
            <a:off x="2667000" y="5105401"/>
            <a:ext cx="2743200" cy="974725"/>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F4ECC6"/>
                </a:solidFill>
              </a:rPr>
              <a:t>P(A) does change when B happens </a:t>
            </a:r>
          </a:p>
        </p:txBody>
      </p:sp>
      <p:grpSp>
        <p:nvGrpSpPr>
          <p:cNvPr id="161799" name="Group 7"/>
          <p:cNvGrpSpPr>
            <a:grpSpLocks/>
          </p:cNvGrpSpPr>
          <p:nvPr/>
        </p:nvGrpSpPr>
        <p:grpSpPr bwMode="auto">
          <a:xfrm>
            <a:off x="5486400" y="5029201"/>
            <a:ext cx="4800600" cy="1401763"/>
            <a:chOff x="3552" y="3072"/>
            <a:chExt cx="1776" cy="883"/>
          </a:xfrm>
        </p:grpSpPr>
        <p:sp>
          <p:nvSpPr>
            <p:cNvPr id="161800" name="Text Box 8"/>
            <p:cNvSpPr txBox="1">
              <a:spLocks noChangeArrowheads="1"/>
            </p:cNvSpPr>
            <p:nvPr/>
          </p:nvSpPr>
          <p:spPr bwMode="auto">
            <a:xfrm>
              <a:off x="3936" y="3072"/>
              <a:ext cx="1392" cy="883"/>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F4ECC6"/>
                  </a:solidFill>
                </a:rPr>
                <a:t>A and B are dependent! In fact, when B happens, A can’t</a:t>
              </a:r>
            </a:p>
          </p:txBody>
        </p:sp>
        <p:sp>
          <p:nvSpPr>
            <p:cNvPr id="161801" name="Line 9"/>
            <p:cNvSpPr>
              <a:spLocks noChangeShapeType="1"/>
            </p:cNvSpPr>
            <p:nvPr/>
          </p:nvSpPr>
          <p:spPr bwMode="auto">
            <a:xfrm>
              <a:off x="3552" y="3408"/>
              <a:ext cx="384" cy="0"/>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61802" name="Picture 10" descr="twodic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553200" y="1371600"/>
            <a:ext cx="4114800" cy="27066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5574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1797">
                                            <p:bg/>
                                          </p:spTgt>
                                        </p:tgtEl>
                                        <p:attrNameLst>
                                          <p:attrName>style.visibility</p:attrName>
                                        </p:attrNameLst>
                                      </p:cBhvr>
                                      <p:to>
                                        <p:strVal val="visible"/>
                                      </p:to>
                                    </p:set>
                                    <p:animEffect transition="in" filter="wipe(up)">
                                      <p:cBhvr>
                                        <p:cTn id="7" dur="500"/>
                                        <p:tgtEl>
                                          <p:spTgt spid="161797">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1797">
                                            <p:txEl>
                                              <p:pRg st="0" end="0"/>
                                            </p:txEl>
                                          </p:spTgt>
                                        </p:tgtEl>
                                        <p:attrNameLst>
                                          <p:attrName>style.visibility</p:attrName>
                                        </p:attrNameLst>
                                      </p:cBhvr>
                                      <p:to>
                                        <p:strVal val="visible"/>
                                      </p:to>
                                    </p:set>
                                    <p:animEffect transition="in" filter="wipe(up)">
                                      <p:cBhvr>
                                        <p:cTn id="12" dur="500"/>
                                        <p:tgtEl>
                                          <p:spTgt spid="16179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1797">
                                            <p:txEl>
                                              <p:pRg st="1" end="1"/>
                                            </p:txEl>
                                          </p:spTgt>
                                        </p:tgtEl>
                                        <p:attrNameLst>
                                          <p:attrName>style.visibility</p:attrName>
                                        </p:attrNameLst>
                                      </p:cBhvr>
                                      <p:to>
                                        <p:strVal val="visible"/>
                                      </p:to>
                                    </p:set>
                                    <p:animEffect transition="in" filter="wipe(up)">
                                      <p:cBhvr>
                                        <p:cTn id="17" dur="500"/>
                                        <p:tgtEl>
                                          <p:spTgt spid="16179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1798"/>
                                        </p:tgtEl>
                                        <p:attrNameLst>
                                          <p:attrName>style.visibility</p:attrName>
                                        </p:attrNameLst>
                                      </p:cBhvr>
                                      <p:to>
                                        <p:strVal val="visible"/>
                                      </p:to>
                                    </p:set>
                                    <p:animEffect transition="in" filter="dissolve">
                                      <p:cBhvr>
                                        <p:cTn id="22" dur="500"/>
                                        <p:tgtEl>
                                          <p:spTgt spid="1617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1799"/>
                                        </p:tgtEl>
                                        <p:attrNameLst>
                                          <p:attrName>style.visibility</p:attrName>
                                        </p:attrNameLst>
                                      </p:cBhvr>
                                      <p:to>
                                        <p:strVal val="visible"/>
                                      </p:to>
                                    </p:set>
                                    <p:animEffect transition="in" filter="wipe(left)">
                                      <p:cBhvr>
                                        <p:cTn id="27" dur="500"/>
                                        <p:tgtEl>
                                          <p:spTgt spid="161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7" grpId="0" build="p" animBg="1" autoUpdateAnimBg="0"/>
      <p:bldP spid="161798"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2438400" y="131069"/>
            <a:ext cx="6629400" cy="9334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sz="4800" b="1" dirty="0"/>
              <a:t>Defining Independence</a:t>
            </a:r>
            <a:endParaRPr lang="en-US" altLang="en-US" sz="4800" dirty="0"/>
          </a:p>
        </p:txBody>
      </p:sp>
      <p:sp>
        <p:nvSpPr>
          <p:cNvPr id="118787" name="Rectangle 3"/>
          <p:cNvSpPr>
            <a:spLocks noGrp="1" noChangeArrowheads="1"/>
          </p:cNvSpPr>
          <p:nvPr>
            <p:ph type="body" idx="1"/>
          </p:nvPr>
        </p:nvSpPr>
        <p:spPr>
          <a:xfrm>
            <a:off x="2438400" y="762000"/>
            <a:ext cx="8229600" cy="1295400"/>
          </a:xfrm>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en-US" altLang="en-US">
                <a:solidFill>
                  <a:schemeClr val="tx1"/>
                </a:solidFill>
              </a:rPr>
              <a:t>We can redefine independence in terms of conditional probabilities:</a:t>
            </a:r>
          </a:p>
        </p:txBody>
      </p:sp>
      <p:sp>
        <p:nvSpPr>
          <p:cNvPr id="118788" name="Text Box 4"/>
          <p:cNvSpPr txBox="1">
            <a:spLocks noChangeArrowheads="1"/>
          </p:cNvSpPr>
          <p:nvPr/>
        </p:nvSpPr>
        <p:spPr bwMode="auto">
          <a:xfrm>
            <a:off x="2362200" y="1981200"/>
            <a:ext cx="8077200" cy="236220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nSpc>
                <a:spcPct val="90000"/>
              </a:lnSpc>
              <a:spcBef>
                <a:spcPct val="50000"/>
              </a:spcBef>
            </a:pPr>
            <a:r>
              <a:rPr lang="en-US" altLang="en-US" sz="3200"/>
              <a:t>Two events A and B are </a:t>
            </a:r>
            <a:r>
              <a:rPr lang="en-US" altLang="en-US" sz="3200" b="1">
                <a:solidFill>
                  <a:srgbClr val="339933"/>
                </a:solidFill>
                <a:effectLst>
                  <a:outerShdw blurRad="38100" dist="38100" dir="2700000" algn="tl">
                    <a:srgbClr val="000000"/>
                  </a:outerShdw>
                </a:effectLst>
              </a:rPr>
              <a:t>independent</a:t>
            </a:r>
            <a:r>
              <a:rPr lang="en-US" altLang="en-US" sz="3200"/>
              <a:t> if and only if</a:t>
            </a:r>
          </a:p>
          <a:p>
            <a:pPr>
              <a:lnSpc>
                <a:spcPct val="90000"/>
              </a:lnSpc>
              <a:spcBef>
                <a:spcPct val="50000"/>
              </a:spcBef>
            </a:pPr>
            <a:r>
              <a:rPr lang="en-US" altLang="en-US" sz="3200"/>
              <a:t>	</a:t>
            </a:r>
            <a:r>
              <a:rPr lang="en-US" altLang="en-US" sz="3200">
                <a:effectLst>
                  <a:outerShdw blurRad="38100" dist="38100" dir="2700000" algn="tl">
                    <a:srgbClr val="FFFFFF"/>
                  </a:outerShdw>
                </a:effectLst>
              </a:rPr>
              <a:t>P(A</a:t>
            </a:r>
            <a:r>
              <a:rPr lang="en-US" altLang="en-US" sz="3200">
                <a:effectLst>
                  <a:outerShdw blurRad="38100" dist="38100" dir="2700000" algn="tl">
                    <a:srgbClr val="FFFFFF"/>
                  </a:outerShdw>
                </a:effectLst>
                <a:latin typeface="Symbol" panose="05050102010706020507" pitchFamily="18" charset="2"/>
              </a:rPr>
              <a:t>|</a:t>
            </a:r>
            <a:r>
              <a:rPr lang="en-US" altLang="en-US" sz="3200">
                <a:effectLst>
                  <a:outerShdw blurRad="38100" dist="38100" dir="2700000" algn="tl">
                    <a:srgbClr val="FFFFFF"/>
                  </a:outerShdw>
                </a:effectLst>
              </a:rPr>
              <a:t>B) = P(A)</a:t>
            </a:r>
            <a:r>
              <a:rPr lang="en-US" altLang="en-US" sz="3200"/>
              <a:t>  	or	</a:t>
            </a:r>
            <a:r>
              <a:rPr lang="en-US" altLang="en-US" sz="3200">
                <a:effectLst>
                  <a:outerShdw blurRad="38100" dist="38100" dir="2700000" algn="tl">
                    <a:srgbClr val="FFFFFF"/>
                  </a:outerShdw>
                </a:effectLst>
              </a:rPr>
              <a:t>P(B|A) = P(B)</a:t>
            </a:r>
          </a:p>
          <a:p>
            <a:pPr>
              <a:lnSpc>
                <a:spcPct val="90000"/>
              </a:lnSpc>
              <a:spcBef>
                <a:spcPct val="50000"/>
              </a:spcBef>
            </a:pPr>
            <a:r>
              <a:rPr lang="en-US" altLang="en-US" sz="3200"/>
              <a:t>Otherwise, they are </a:t>
            </a:r>
            <a:r>
              <a:rPr lang="en-US" altLang="en-US" sz="3200" b="1">
                <a:solidFill>
                  <a:srgbClr val="339933"/>
                </a:solidFill>
                <a:effectLst>
                  <a:outerShdw blurRad="38100" dist="38100" dir="2700000" algn="tl">
                    <a:srgbClr val="000000"/>
                  </a:outerShdw>
                </a:effectLst>
              </a:rPr>
              <a:t>dependent</a:t>
            </a:r>
            <a:r>
              <a:rPr lang="en-US" altLang="en-US" sz="3200"/>
              <a:t>.</a:t>
            </a:r>
            <a:endParaRPr lang="en-US" altLang="en-US"/>
          </a:p>
        </p:txBody>
      </p:sp>
      <p:sp>
        <p:nvSpPr>
          <p:cNvPr id="118789" name="Rectangle 5"/>
          <p:cNvSpPr>
            <a:spLocks noChangeArrowheads="1"/>
          </p:cNvSpPr>
          <p:nvPr/>
        </p:nvSpPr>
        <p:spPr bwMode="auto">
          <a:xfrm>
            <a:off x="2057400" y="4495800"/>
            <a:ext cx="8610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US" altLang="en-US" sz="3600"/>
              <a:t>Once you’ve decided whether or not two events are independent, you can use the following rule to calculate their intersection.</a:t>
            </a:r>
          </a:p>
        </p:txBody>
      </p:sp>
      <p:pic>
        <p:nvPicPr>
          <p:cNvPr id="118790" name="Picture 6"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5270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wipe(up)">
                                      <p:cBhvr>
                                        <p:cTn id="7" dur="500"/>
                                        <p:tgtEl>
                                          <p:spTgt spid="118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8789"/>
                                        </p:tgtEl>
                                        <p:attrNameLst>
                                          <p:attrName>style.visibility</p:attrName>
                                        </p:attrNameLst>
                                      </p:cBhvr>
                                      <p:to>
                                        <p:strVal val="visible"/>
                                      </p:to>
                                    </p:set>
                                    <p:animEffect transition="in" filter="wipe(up)">
                                      <p:cBhvr>
                                        <p:cTn id="12" dur="500"/>
                                        <p:tgtEl>
                                          <p:spTgt spid="11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nimBg="1" autoUpdateAnimBg="0"/>
      <p:bldP spid="118789"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905000" y="381000"/>
            <a:ext cx="8382000" cy="9334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fontScale="90000"/>
          </a:bodyPr>
          <a:lstStyle/>
          <a:p>
            <a:r>
              <a:rPr lang="en-US" altLang="en-US" sz="4800" b="1"/>
              <a:t>The Multiplicative Rule for Intersections</a:t>
            </a:r>
            <a:endParaRPr lang="en-US" altLang="en-US" sz="4800"/>
          </a:p>
        </p:txBody>
      </p:sp>
      <p:sp>
        <p:nvSpPr>
          <p:cNvPr id="123907" name="Rectangle 3"/>
          <p:cNvSpPr>
            <a:spLocks noGrp="1" noChangeArrowheads="1"/>
          </p:cNvSpPr>
          <p:nvPr>
            <p:ph type="body" idx="1"/>
          </p:nvPr>
        </p:nvSpPr>
        <p:spPr>
          <a:xfrm>
            <a:off x="2057400" y="1600200"/>
            <a:ext cx="8610600" cy="1295400"/>
          </a:xfrm>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a:lnSpc>
                <a:spcPct val="90000"/>
              </a:lnSpc>
              <a:spcBef>
                <a:spcPct val="0"/>
              </a:spcBef>
            </a:pPr>
            <a:r>
              <a:rPr lang="en-US" altLang="en-US">
                <a:solidFill>
                  <a:schemeClr val="tx1"/>
                </a:solidFill>
              </a:rPr>
              <a:t>For any two events, </a:t>
            </a:r>
            <a:r>
              <a:rPr lang="en-US" altLang="en-US" b="1">
                <a:solidFill>
                  <a:schemeClr val="tx1"/>
                </a:solidFill>
              </a:rPr>
              <a:t>A</a:t>
            </a:r>
            <a:r>
              <a:rPr lang="en-US" altLang="en-US">
                <a:solidFill>
                  <a:schemeClr val="tx1"/>
                </a:solidFill>
              </a:rPr>
              <a:t> and </a:t>
            </a:r>
            <a:r>
              <a:rPr lang="en-US" altLang="en-US" b="1">
                <a:solidFill>
                  <a:schemeClr val="tx1"/>
                </a:solidFill>
              </a:rPr>
              <a:t>B</a:t>
            </a:r>
            <a:r>
              <a:rPr lang="en-US" altLang="en-US">
                <a:solidFill>
                  <a:schemeClr val="tx1"/>
                </a:solidFill>
              </a:rPr>
              <a:t>, the probability that both </a:t>
            </a:r>
            <a:r>
              <a:rPr lang="en-US" altLang="en-US" b="1">
                <a:solidFill>
                  <a:schemeClr val="tx1"/>
                </a:solidFill>
              </a:rPr>
              <a:t>A</a:t>
            </a:r>
            <a:r>
              <a:rPr lang="en-US" altLang="en-US">
                <a:solidFill>
                  <a:schemeClr val="tx1"/>
                </a:solidFill>
              </a:rPr>
              <a:t> and </a:t>
            </a:r>
            <a:r>
              <a:rPr lang="en-US" altLang="en-US" b="1">
                <a:solidFill>
                  <a:schemeClr val="tx1"/>
                </a:solidFill>
              </a:rPr>
              <a:t>B</a:t>
            </a:r>
            <a:r>
              <a:rPr lang="en-US" altLang="en-US">
                <a:solidFill>
                  <a:schemeClr val="tx1"/>
                </a:solidFill>
              </a:rPr>
              <a:t> occur is</a:t>
            </a:r>
            <a:endParaRPr lang="en-US" altLang="en-US">
              <a:solidFill>
                <a:schemeClr val="tx1"/>
              </a:solidFill>
              <a:sym typeface="Symbol" panose="05050102010706020507" pitchFamily="18" charset="2"/>
            </a:endParaRPr>
          </a:p>
          <a:p>
            <a:pPr>
              <a:buFontTx/>
              <a:buNone/>
            </a:pPr>
            <a:endParaRPr lang="en-US" altLang="en-US">
              <a:solidFill>
                <a:schemeClr val="tx1"/>
              </a:solidFill>
            </a:endParaRPr>
          </a:p>
        </p:txBody>
      </p:sp>
      <p:sp>
        <p:nvSpPr>
          <p:cNvPr id="123908" name="Text Box 4"/>
          <p:cNvSpPr txBox="1">
            <a:spLocks noChangeArrowheads="1"/>
          </p:cNvSpPr>
          <p:nvPr/>
        </p:nvSpPr>
        <p:spPr bwMode="auto">
          <a:xfrm>
            <a:off x="2286000" y="2743200"/>
            <a:ext cx="8077200" cy="9969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nSpc>
                <a:spcPct val="90000"/>
              </a:lnSpc>
              <a:spcBef>
                <a:spcPct val="50000"/>
              </a:spcBef>
            </a:pPr>
            <a:r>
              <a:rPr lang="en-US" altLang="en-US" sz="3200" b="1">
                <a:solidFill>
                  <a:srgbClr val="333333"/>
                </a:solidFill>
              </a:rPr>
              <a:t>P(A </a:t>
            </a:r>
            <a:r>
              <a:rPr lang="en-US" altLang="en-US" sz="3200" b="1">
                <a:solidFill>
                  <a:srgbClr val="333333"/>
                </a:solidFill>
                <a:latin typeface="Symbol" panose="05050102010706020507" pitchFamily="18" charset="2"/>
              </a:rPr>
              <a:t></a:t>
            </a:r>
            <a:r>
              <a:rPr lang="en-US" altLang="en-US" sz="3200" b="1">
                <a:solidFill>
                  <a:srgbClr val="333333"/>
                </a:solidFill>
              </a:rPr>
              <a:t>B) = P(A) P(B given that A occurred)    		= P(A)P(B|A)</a:t>
            </a:r>
            <a:endParaRPr lang="en-US" altLang="en-US"/>
          </a:p>
        </p:txBody>
      </p:sp>
      <p:sp>
        <p:nvSpPr>
          <p:cNvPr id="123909" name="Rectangle 5"/>
          <p:cNvSpPr>
            <a:spLocks noChangeArrowheads="1"/>
          </p:cNvSpPr>
          <p:nvPr/>
        </p:nvSpPr>
        <p:spPr bwMode="auto">
          <a:xfrm>
            <a:off x="2133600" y="3962400"/>
            <a:ext cx="8534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nSpc>
                <a:spcPct val="90000"/>
              </a:lnSpc>
              <a:buFontTx/>
              <a:buChar char="•"/>
            </a:pPr>
            <a:r>
              <a:rPr lang="en-US" altLang="en-US" sz="3600"/>
              <a:t>If the events </a:t>
            </a:r>
            <a:r>
              <a:rPr lang="en-US" altLang="en-US" sz="3600" b="1"/>
              <a:t>A</a:t>
            </a:r>
            <a:r>
              <a:rPr lang="en-US" altLang="en-US" sz="3600"/>
              <a:t> and </a:t>
            </a:r>
            <a:r>
              <a:rPr lang="en-US" altLang="en-US" sz="3600" b="1"/>
              <a:t>B</a:t>
            </a:r>
            <a:r>
              <a:rPr lang="en-US" altLang="en-US" sz="3600"/>
              <a:t> are independent, then the probability that both </a:t>
            </a:r>
            <a:r>
              <a:rPr lang="en-US" altLang="en-US" sz="3600" b="1"/>
              <a:t>A</a:t>
            </a:r>
            <a:r>
              <a:rPr lang="en-US" altLang="en-US" sz="3600"/>
              <a:t> and </a:t>
            </a:r>
            <a:r>
              <a:rPr lang="en-US" altLang="en-US" sz="3600" b="1"/>
              <a:t>B</a:t>
            </a:r>
            <a:r>
              <a:rPr lang="en-US" altLang="en-US" sz="3600"/>
              <a:t> occur is</a:t>
            </a:r>
          </a:p>
        </p:txBody>
      </p:sp>
      <p:sp>
        <p:nvSpPr>
          <p:cNvPr id="123910" name="Text Box 6"/>
          <p:cNvSpPr txBox="1">
            <a:spLocks noChangeArrowheads="1"/>
          </p:cNvSpPr>
          <p:nvPr/>
        </p:nvSpPr>
        <p:spPr bwMode="auto">
          <a:xfrm>
            <a:off x="4114800" y="5334001"/>
            <a:ext cx="3962400" cy="535531"/>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nSpc>
                <a:spcPct val="90000"/>
              </a:lnSpc>
              <a:spcBef>
                <a:spcPct val="50000"/>
              </a:spcBef>
            </a:pPr>
            <a:r>
              <a:rPr lang="en-US" altLang="en-US" sz="3200" b="1">
                <a:solidFill>
                  <a:srgbClr val="333333"/>
                </a:solidFill>
              </a:rPr>
              <a:t>P(A </a:t>
            </a:r>
            <a:r>
              <a:rPr lang="en-US" altLang="en-US" sz="3200" b="1">
                <a:solidFill>
                  <a:srgbClr val="333333"/>
                </a:solidFill>
                <a:latin typeface="Symbol" panose="05050102010706020507" pitchFamily="18" charset="2"/>
              </a:rPr>
              <a:t></a:t>
            </a:r>
            <a:r>
              <a:rPr lang="en-US" altLang="en-US" sz="3200" b="1">
                <a:solidFill>
                  <a:srgbClr val="333333"/>
                </a:solidFill>
              </a:rPr>
              <a:t>B) = P(A) P(B) </a:t>
            </a:r>
            <a:endParaRPr lang="en-US" altLang="en-US"/>
          </a:p>
        </p:txBody>
      </p:sp>
      <p:pic>
        <p:nvPicPr>
          <p:cNvPr id="123911" name="Picture 7"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604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animEffect transition="in" filter="dissolve">
                                      <p:cBhvr>
                                        <p:cTn id="7" dur="500"/>
                                        <p:tgtEl>
                                          <p:spTgt spid="123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3909"/>
                                        </p:tgtEl>
                                        <p:attrNameLst>
                                          <p:attrName>style.visibility</p:attrName>
                                        </p:attrNameLst>
                                      </p:cBhvr>
                                      <p:to>
                                        <p:strVal val="visible"/>
                                      </p:to>
                                    </p:set>
                                    <p:animEffect transition="in" filter="wipe(up)">
                                      <p:cBhvr>
                                        <p:cTn id="12" dur="500"/>
                                        <p:tgtEl>
                                          <p:spTgt spid="1239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3910"/>
                                        </p:tgtEl>
                                        <p:attrNameLst>
                                          <p:attrName>style.visibility</p:attrName>
                                        </p:attrNameLst>
                                      </p:cBhvr>
                                      <p:to>
                                        <p:strVal val="visible"/>
                                      </p:to>
                                    </p:set>
                                    <p:animEffect transition="in" filter="dissolve">
                                      <p:cBhvr>
                                        <p:cTn id="17" dur="500"/>
                                        <p:tgtEl>
                                          <p:spTgt spid="123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animBg="1" autoUpdateAnimBg="0"/>
      <p:bldP spid="123909" grpId="0" autoUpdateAnimBg="0"/>
      <p:bldP spid="123910"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057400" y="228600"/>
            <a:ext cx="8610600" cy="1143000"/>
          </a:xfrm>
        </p:spPr>
        <p:txBody>
          <a:bodyPr/>
          <a:lstStyle/>
          <a:p>
            <a:r>
              <a:rPr lang="en-US" altLang="en-US" sz="4800" b="1" dirty="0"/>
              <a:t>Basic Concepts</a:t>
            </a:r>
          </a:p>
        </p:txBody>
      </p:sp>
      <p:sp>
        <p:nvSpPr>
          <p:cNvPr id="10243" name="Rectangle 3"/>
          <p:cNvSpPr>
            <a:spLocks noGrp="1" noChangeArrowheads="1"/>
          </p:cNvSpPr>
          <p:nvPr>
            <p:ph type="body" idx="1"/>
          </p:nvPr>
        </p:nvSpPr>
        <p:spPr>
          <a:xfrm>
            <a:off x="2247900" y="1447800"/>
            <a:ext cx="8229600" cy="5181600"/>
          </a:xfrm>
        </p:spPr>
        <p:txBody>
          <a:bodyPr/>
          <a:lstStyle/>
          <a:p>
            <a:pPr>
              <a:lnSpc>
                <a:spcPct val="90000"/>
              </a:lnSpc>
            </a:pPr>
            <a:r>
              <a:rPr lang="en-US" altLang="en-US" dirty="0">
                <a:solidFill>
                  <a:schemeClr val="tx1"/>
                </a:solidFill>
              </a:rPr>
              <a:t>An </a:t>
            </a:r>
            <a:r>
              <a:rPr lang="en-US" altLang="en-US" b="1" dirty="0">
                <a:effectLst>
                  <a:outerShdw blurRad="38100" dist="38100" dir="2700000" algn="tl">
                    <a:srgbClr val="C0C0C0"/>
                  </a:outerShdw>
                </a:effectLst>
              </a:rPr>
              <a:t>experiment</a:t>
            </a:r>
            <a:r>
              <a:rPr lang="en-US" altLang="en-US" dirty="0">
                <a:solidFill>
                  <a:schemeClr val="tx1"/>
                </a:solidFill>
                <a:effectLst>
                  <a:outerShdw blurRad="38100" dist="38100" dir="2700000" algn="tl">
                    <a:srgbClr val="C0C0C0"/>
                  </a:outerShdw>
                </a:effectLst>
              </a:rPr>
              <a:t> </a:t>
            </a:r>
            <a:r>
              <a:rPr lang="en-US" altLang="en-US" dirty="0">
                <a:solidFill>
                  <a:schemeClr val="tx1"/>
                </a:solidFill>
              </a:rPr>
              <a:t>is the process by which an observation (or measurement) is obtained.</a:t>
            </a:r>
          </a:p>
          <a:p>
            <a:pPr>
              <a:lnSpc>
                <a:spcPct val="90000"/>
              </a:lnSpc>
            </a:pPr>
            <a:r>
              <a:rPr lang="en-US" altLang="en-US" dirty="0">
                <a:solidFill>
                  <a:schemeClr val="tx1"/>
                </a:solidFill>
              </a:rPr>
              <a:t>An </a:t>
            </a:r>
            <a:r>
              <a:rPr lang="en-US" altLang="en-US" b="1" dirty="0">
                <a:effectLst>
                  <a:outerShdw blurRad="38100" dist="38100" dir="2700000" algn="tl">
                    <a:srgbClr val="C0C0C0"/>
                  </a:outerShdw>
                </a:effectLst>
              </a:rPr>
              <a:t>event</a:t>
            </a:r>
            <a:r>
              <a:rPr lang="en-US" altLang="en-US" dirty="0">
                <a:solidFill>
                  <a:schemeClr val="tx1"/>
                </a:solidFill>
                <a:effectLst>
                  <a:outerShdw blurRad="38100" dist="38100" dir="2700000" algn="tl">
                    <a:srgbClr val="C0C0C0"/>
                  </a:outerShdw>
                </a:effectLst>
              </a:rPr>
              <a:t> </a:t>
            </a:r>
            <a:r>
              <a:rPr lang="en-US" altLang="en-US" dirty="0">
                <a:solidFill>
                  <a:schemeClr val="tx1"/>
                </a:solidFill>
              </a:rPr>
              <a:t>is an outcome of an experiment, usually denoted by a capital letter. </a:t>
            </a:r>
          </a:p>
          <a:p>
            <a:pPr lvl="1">
              <a:lnSpc>
                <a:spcPct val="90000"/>
              </a:lnSpc>
              <a:spcBef>
                <a:spcPct val="0"/>
              </a:spcBef>
            </a:pPr>
            <a:r>
              <a:rPr lang="en-US" altLang="en-US" dirty="0">
                <a:solidFill>
                  <a:srgbClr val="CC0066"/>
                </a:solidFill>
              </a:rPr>
              <a:t>The basic element to which probability is applied</a:t>
            </a:r>
          </a:p>
          <a:p>
            <a:pPr lvl="1">
              <a:lnSpc>
                <a:spcPct val="90000"/>
              </a:lnSpc>
              <a:spcBef>
                <a:spcPct val="0"/>
              </a:spcBef>
            </a:pPr>
            <a:r>
              <a:rPr lang="en-US" altLang="en-US" dirty="0">
                <a:solidFill>
                  <a:srgbClr val="CC0066"/>
                </a:solidFill>
              </a:rPr>
              <a:t>When an experiment is performed, a particular event either happens, or it doesn’t!</a:t>
            </a:r>
          </a:p>
        </p:txBody>
      </p:sp>
      <p:pic>
        <p:nvPicPr>
          <p:cNvPr id="10245" name="Picture 5"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418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dissolve">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dissolve">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dissolve">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dissolve">
                                      <p:cBhvr>
                                        <p:cTn id="22"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590800" y="152400"/>
            <a:ext cx="6324600" cy="1143000"/>
          </a:xfrm>
        </p:spPr>
        <p:txBody>
          <a:bodyPr/>
          <a:lstStyle/>
          <a:p>
            <a:r>
              <a:rPr lang="en-US" altLang="en-US" sz="4800" b="1"/>
              <a:t>Example 1</a:t>
            </a:r>
          </a:p>
        </p:txBody>
      </p:sp>
      <p:sp>
        <p:nvSpPr>
          <p:cNvPr id="108551" name="Text Box 7"/>
          <p:cNvSpPr txBox="1">
            <a:spLocks noChangeArrowheads="1"/>
          </p:cNvSpPr>
          <p:nvPr/>
        </p:nvSpPr>
        <p:spPr bwMode="auto">
          <a:xfrm>
            <a:off x="2057400" y="1295401"/>
            <a:ext cx="8153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In a certain population, 10% of the people can be </a:t>
            </a:r>
          </a:p>
          <a:p>
            <a:r>
              <a:rPr lang="en-US" altLang="en-US" sz="2800"/>
              <a:t>classified as being high risk for a heart attack. Three people are randomly selected from this population. What is the probability that exactly one of the three are high risk?</a:t>
            </a:r>
          </a:p>
        </p:txBody>
      </p:sp>
      <p:grpSp>
        <p:nvGrpSpPr>
          <p:cNvPr id="108561" name="Group 17"/>
          <p:cNvGrpSpPr>
            <a:grpSpLocks/>
          </p:cNvGrpSpPr>
          <p:nvPr/>
        </p:nvGrpSpPr>
        <p:grpSpPr bwMode="auto">
          <a:xfrm>
            <a:off x="9144000" y="76200"/>
            <a:ext cx="1428750" cy="1371600"/>
            <a:chOff x="4656" y="48"/>
            <a:chExt cx="1008" cy="960"/>
          </a:xfrm>
        </p:grpSpPr>
        <p:sp>
          <p:nvSpPr>
            <p:cNvPr id="108554" name="Rectangle 10"/>
            <p:cNvSpPr>
              <a:spLocks noChangeArrowheads="1"/>
            </p:cNvSpPr>
            <p:nvPr/>
          </p:nvSpPr>
          <p:spPr bwMode="auto">
            <a:xfrm>
              <a:off x="4656" y="48"/>
              <a:ext cx="1008" cy="960"/>
            </a:xfrm>
            <a:prstGeom prst="rect">
              <a:avLst/>
            </a:prstGeom>
            <a:solidFill>
              <a:srgbClr val="F0D27E"/>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108553" name="Picture 9" descr="hospi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8" y="123"/>
              <a:ext cx="897" cy="846"/>
            </a:xfrm>
            <a:prstGeom prst="rect">
              <a:avLst/>
            </a:prstGeom>
            <a:noFill/>
            <a:extLst>
              <a:ext uri="{909E8E84-426E-40DD-AFC4-6F175D3DCCD1}">
                <a14:hiddenFill xmlns:a14="http://schemas.microsoft.com/office/drawing/2010/main">
                  <a:solidFill>
                    <a:srgbClr val="FFFFFF"/>
                  </a:solidFill>
                </a14:hiddenFill>
              </a:ext>
            </a:extLst>
          </p:spPr>
        </p:pic>
      </p:grpSp>
      <p:sp>
        <p:nvSpPr>
          <p:cNvPr id="108557" name="Text Box 13"/>
          <p:cNvSpPr txBox="1">
            <a:spLocks noChangeArrowheads="1"/>
          </p:cNvSpPr>
          <p:nvPr/>
        </p:nvSpPr>
        <p:spPr bwMode="auto">
          <a:xfrm>
            <a:off x="3505200" y="3276601"/>
            <a:ext cx="624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CC0066"/>
                </a:solidFill>
              </a:rPr>
              <a:t>Define H: high risk	N: not high risk</a:t>
            </a:r>
          </a:p>
        </p:txBody>
      </p:sp>
      <p:pic>
        <p:nvPicPr>
          <p:cNvPr id="108560" name="Picture 16"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08558" name="Text Box 14"/>
          <p:cNvSpPr txBox="1">
            <a:spLocks noChangeArrowheads="1"/>
          </p:cNvSpPr>
          <p:nvPr/>
        </p:nvSpPr>
        <p:spPr bwMode="auto">
          <a:xfrm>
            <a:off x="1676400" y="3962400"/>
            <a:ext cx="8839200" cy="1830388"/>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spcBef>
                <a:spcPct val="50000"/>
              </a:spcBef>
            </a:pPr>
            <a:r>
              <a:rPr lang="en-US" altLang="en-US" sz="2800"/>
              <a:t>P(exactly one high risk) = P(HNN) + P(NHN) + P(NNH)</a:t>
            </a:r>
          </a:p>
          <a:p>
            <a:pPr>
              <a:spcBef>
                <a:spcPct val="50000"/>
              </a:spcBef>
            </a:pPr>
            <a:r>
              <a:rPr lang="en-US" altLang="en-US" sz="2800"/>
              <a:t>= P(H)P(N)P(N) + P(N)P(H)P(N) + P(N)P(N)P(H)</a:t>
            </a:r>
          </a:p>
          <a:p>
            <a:pPr>
              <a:spcBef>
                <a:spcPct val="50000"/>
              </a:spcBef>
            </a:pPr>
            <a:r>
              <a:rPr lang="en-US" altLang="en-US" sz="2800"/>
              <a:t>= (.1)(.9)(.9) + (.9)(.1)(.9) + (.9)(.9)(.1)= 3(.1)(.9)</a:t>
            </a:r>
            <a:r>
              <a:rPr lang="en-US" altLang="en-US" sz="2800" baseline="30000"/>
              <a:t>2</a:t>
            </a:r>
            <a:r>
              <a:rPr lang="en-US" altLang="en-US" sz="2800"/>
              <a:t> = .243</a:t>
            </a:r>
          </a:p>
        </p:txBody>
      </p:sp>
    </p:spTree>
    <p:extLst>
      <p:ext uri="{BB962C8B-B14F-4D97-AF65-F5344CB8AC3E}">
        <p14:creationId xmlns:p14="http://schemas.microsoft.com/office/powerpoint/2010/main" val="1560316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8557"/>
                                        </p:tgtEl>
                                        <p:attrNameLst>
                                          <p:attrName>style.visibility</p:attrName>
                                        </p:attrNameLst>
                                      </p:cBhvr>
                                      <p:to>
                                        <p:strVal val="visible"/>
                                      </p:to>
                                    </p:set>
                                    <p:animEffect transition="in" filter="wipe(up)">
                                      <p:cBhvr>
                                        <p:cTn id="7" dur="500"/>
                                        <p:tgtEl>
                                          <p:spTgt spid="1085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8558">
                                            <p:bg/>
                                          </p:spTgt>
                                        </p:tgtEl>
                                        <p:attrNameLst>
                                          <p:attrName>style.visibility</p:attrName>
                                        </p:attrNameLst>
                                      </p:cBhvr>
                                      <p:to>
                                        <p:strVal val="visible"/>
                                      </p:to>
                                    </p:set>
                                    <p:animEffect transition="in" filter="wipe(left)">
                                      <p:cBhvr>
                                        <p:cTn id="12" dur="500"/>
                                        <p:tgtEl>
                                          <p:spTgt spid="108558">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8558">
                                            <p:txEl>
                                              <p:pRg st="0" end="0"/>
                                            </p:txEl>
                                          </p:spTgt>
                                        </p:tgtEl>
                                        <p:attrNameLst>
                                          <p:attrName>style.visibility</p:attrName>
                                        </p:attrNameLst>
                                      </p:cBhvr>
                                      <p:to>
                                        <p:strVal val="visible"/>
                                      </p:to>
                                    </p:set>
                                    <p:animEffect transition="in" filter="wipe(left)">
                                      <p:cBhvr>
                                        <p:cTn id="17" dur="500"/>
                                        <p:tgtEl>
                                          <p:spTgt spid="10855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8558">
                                            <p:txEl>
                                              <p:pRg st="1" end="1"/>
                                            </p:txEl>
                                          </p:spTgt>
                                        </p:tgtEl>
                                        <p:attrNameLst>
                                          <p:attrName>style.visibility</p:attrName>
                                        </p:attrNameLst>
                                      </p:cBhvr>
                                      <p:to>
                                        <p:strVal val="visible"/>
                                      </p:to>
                                    </p:set>
                                    <p:animEffect transition="in" filter="wipe(left)">
                                      <p:cBhvr>
                                        <p:cTn id="22" dur="500"/>
                                        <p:tgtEl>
                                          <p:spTgt spid="10855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8558">
                                            <p:txEl>
                                              <p:pRg st="2" end="2"/>
                                            </p:txEl>
                                          </p:spTgt>
                                        </p:tgtEl>
                                        <p:attrNameLst>
                                          <p:attrName>style.visibility</p:attrName>
                                        </p:attrNameLst>
                                      </p:cBhvr>
                                      <p:to>
                                        <p:strVal val="visible"/>
                                      </p:to>
                                    </p:set>
                                    <p:animEffect transition="in" filter="wipe(left)">
                                      <p:cBhvr>
                                        <p:cTn id="27" dur="500"/>
                                        <p:tgtEl>
                                          <p:spTgt spid="1085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7" grpId="0" autoUpdateAnimBg="0"/>
      <p:bldP spid="108558" grpId="0" build="p"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2362200" y="152400"/>
            <a:ext cx="6324600" cy="1143000"/>
          </a:xfrm>
        </p:spPr>
        <p:txBody>
          <a:bodyPr/>
          <a:lstStyle/>
          <a:p>
            <a:r>
              <a:rPr lang="en-US" altLang="en-US" sz="4800" b="1"/>
              <a:t>Example 2</a:t>
            </a:r>
          </a:p>
        </p:txBody>
      </p:sp>
      <p:sp>
        <p:nvSpPr>
          <p:cNvPr id="124931" name="Text Box 3"/>
          <p:cNvSpPr txBox="1">
            <a:spLocks noChangeArrowheads="1"/>
          </p:cNvSpPr>
          <p:nvPr/>
        </p:nvSpPr>
        <p:spPr bwMode="auto">
          <a:xfrm>
            <a:off x="2057400" y="1066801"/>
            <a:ext cx="84582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Suppose we have additional information in the </a:t>
            </a:r>
          </a:p>
          <a:p>
            <a:r>
              <a:rPr lang="en-US" altLang="en-US" sz="2800"/>
              <a:t>previous example. We know that only 49% of the population are female. Also, of the female patients, 8% are high risk. A single person is selected at random. What is the probability that it is a high risk female?</a:t>
            </a:r>
          </a:p>
        </p:txBody>
      </p:sp>
      <p:sp>
        <p:nvSpPr>
          <p:cNvPr id="124935" name="Text Box 7"/>
          <p:cNvSpPr txBox="1">
            <a:spLocks noChangeArrowheads="1"/>
          </p:cNvSpPr>
          <p:nvPr/>
        </p:nvSpPr>
        <p:spPr bwMode="auto">
          <a:xfrm>
            <a:off x="3048000" y="3276601"/>
            <a:ext cx="624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CC0066"/>
                </a:solidFill>
              </a:rPr>
              <a:t>Define H: high risk	F: female</a:t>
            </a:r>
          </a:p>
        </p:txBody>
      </p:sp>
      <p:sp>
        <p:nvSpPr>
          <p:cNvPr id="124936" name="Text Box 8"/>
          <p:cNvSpPr txBox="1">
            <a:spLocks noChangeArrowheads="1"/>
          </p:cNvSpPr>
          <p:nvPr/>
        </p:nvSpPr>
        <p:spPr bwMode="auto">
          <a:xfrm>
            <a:off x="2590800" y="3886201"/>
            <a:ext cx="7086600" cy="225742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spcBef>
                <a:spcPct val="50000"/>
              </a:spcBef>
            </a:pPr>
            <a:r>
              <a:rPr lang="en-US" altLang="en-US" sz="2800">
                <a:solidFill>
                  <a:srgbClr val="339933"/>
                </a:solidFill>
              </a:rPr>
              <a:t>From the example,</a:t>
            </a:r>
            <a:r>
              <a:rPr lang="en-US" altLang="en-US" sz="2800"/>
              <a:t> P(F) = .49 </a:t>
            </a:r>
            <a:r>
              <a:rPr lang="en-US" altLang="en-US" sz="2800">
                <a:solidFill>
                  <a:srgbClr val="339933"/>
                </a:solidFill>
              </a:rPr>
              <a:t>and</a:t>
            </a:r>
            <a:r>
              <a:rPr lang="en-US" altLang="en-US" sz="2800"/>
              <a:t> P(H|F) = .08. </a:t>
            </a:r>
            <a:r>
              <a:rPr lang="en-US" altLang="en-US" sz="2800">
                <a:solidFill>
                  <a:srgbClr val="339933"/>
                </a:solidFill>
              </a:rPr>
              <a:t>Use the</a:t>
            </a:r>
            <a:r>
              <a:rPr lang="en-US" altLang="en-US" sz="2800"/>
              <a:t> Multiplicative Rule:</a:t>
            </a:r>
          </a:p>
          <a:p>
            <a:pPr algn="ctr">
              <a:spcBef>
                <a:spcPct val="50000"/>
              </a:spcBef>
            </a:pPr>
            <a:r>
              <a:rPr lang="en-US" altLang="en-US" sz="2800"/>
              <a:t>P(high risk female) = P(H</a:t>
            </a:r>
            <a:r>
              <a:rPr lang="en-US" altLang="en-US" sz="2800">
                <a:sym typeface="Symbol" panose="05050102010706020507" pitchFamily="18" charset="2"/>
              </a:rPr>
              <a:t>F</a:t>
            </a:r>
            <a:r>
              <a:rPr lang="en-US" altLang="en-US" sz="2800"/>
              <a:t>)</a:t>
            </a:r>
          </a:p>
          <a:p>
            <a:pPr algn="ctr">
              <a:spcBef>
                <a:spcPct val="50000"/>
              </a:spcBef>
            </a:pPr>
            <a:r>
              <a:rPr lang="en-US" altLang="en-US" sz="2800"/>
              <a:t>= P(F)P(H|F) =.49(.08) = .0392</a:t>
            </a:r>
          </a:p>
        </p:txBody>
      </p:sp>
      <p:pic>
        <p:nvPicPr>
          <p:cNvPr id="124937" name="Picture 9"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grpSp>
        <p:nvGrpSpPr>
          <p:cNvPr id="124938" name="Group 10"/>
          <p:cNvGrpSpPr>
            <a:grpSpLocks/>
          </p:cNvGrpSpPr>
          <p:nvPr/>
        </p:nvGrpSpPr>
        <p:grpSpPr bwMode="auto">
          <a:xfrm>
            <a:off x="8972550" y="76200"/>
            <a:ext cx="1600200" cy="1524000"/>
            <a:chOff x="4656" y="48"/>
            <a:chExt cx="1008" cy="960"/>
          </a:xfrm>
        </p:grpSpPr>
        <p:sp>
          <p:nvSpPr>
            <p:cNvPr id="124939" name="Rectangle 11"/>
            <p:cNvSpPr>
              <a:spLocks noChangeArrowheads="1"/>
            </p:cNvSpPr>
            <p:nvPr/>
          </p:nvSpPr>
          <p:spPr bwMode="auto">
            <a:xfrm>
              <a:off x="4656" y="48"/>
              <a:ext cx="1008" cy="960"/>
            </a:xfrm>
            <a:prstGeom prst="rect">
              <a:avLst/>
            </a:prstGeom>
            <a:solidFill>
              <a:srgbClr val="F0D27E"/>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124940" name="Picture 12" descr="hospit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 y="123"/>
              <a:ext cx="897" cy="84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52307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4935"/>
                                        </p:tgtEl>
                                        <p:attrNameLst>
                                          <p:attrName>style.visibility</p:attrName>
                                        </p:attrNameLst>
                                      </p:cBhvr>
                                      <p:to>
                                        <p:strVal val="visible"/>
                                      </p:to>
                                    </p:set>
                                    <p:animEffect transition="in" filter="wipe(up)">
                                      <p:cBhvr>
                                        <p:cTn id="7" dur="500"/>
                                        <p:tgtEl>
                                          <p:spTgt spid="1249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36">
                                            <p:bg/>
                                          </p:spTgt>
                                        </p:tgtEl>
                                        <p:attrNameLst>
                                          <p:attrName>style.visibility</p:attrName>
                                        </p:attrNameLst>
                                      </p:cBhvr>
                                      <p:to>
                                        <p:strVal val="visible"/>
                                      </p:to>
                                    </p:set>
                                    <p:animEffect transition="in" filter="wipe(left)">
                                      <p:cBhvr>
                                        <p:cTn id="12" dur="500"/>
                                        <p:tgtEl>
                                          <p:spTgt spid="124936">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936">
                                            <p:txEl>
                                              <p:pRg st="0" end="0"/>
                                            </p:txEl>
                                          </p:spTgt>
                                        </p:tgtEl>
                                        <p:attrNameLst>
                                          <p:attrName>style.visibility</p:attrName>
                                        </p:attrNameLst>
                                      </p:cBhvr>
                                      <p:to>
                                        <p:strVal val="visible"/>
                                      </p:to>
                                    </p:set>
                                    <p:animEffect transition="in" filter="wipe(left)">
                                      <p:cBhvr>
                                        <p:cTn id="17" dur="500"/>
                                        <p:tgtEl>
                                          <p:spTgt spid="12493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4936">
                                            <p:txEl>
                                              <p:pRg st="1" end="1"/>
                                            </p:txEl>
                                          </p:spTgt>
                                        </p:tgtEl>
                                        <p:attrNameLst>
                                          <p:attrName>style.visibility</p:attrName>
                                        </p:attrNameLst>
                                      </p:cBhvr>
                                      <p:to>
                                        <p:strVal val="visible"/>
                                      </p:to>
                                    </p:set>
                                    <p:animEffect transition="in" filter="wipe(left)">
                                      <p:cBhvr>
                                        <p:cTn id="22" dur="500"/>
                                        <p:tgtEl>
                                          <p:spTgt spid="12493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4936">
                                            <p:txEl>
                                              <p:pRg st="2" end="2"/>
                                            </p:txEl>
                                          </p:spTgt>
                                        </p:tgtEl>
                                        <p:attrNameLst>
                                          <p:attrName>style.visibility</p:attrName>
                                        </p:attrNameLst>
                                      </p:cBhvr>
                                      <p:to>
                                        <p:strVal val="visible"/>
                                      </p:to>
                                    </p:set>
                                    <p:animEffect transition="in" filter="wipe(left)">
                                      <p:cBhvr>
                                        <p:cTn id="27" dur="500"/>
                                        <p:tgtEl>
                                          <p:spTgt spid="1249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5" grpId="0" autoUpdateAnimBg="0"/>
      <p:bldP spid="124936" grpId="0" build="p"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905000" y="381000"/>
            <a:ext cx="8382000" cy="9334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sz="4800" b="1"/>
              <a:t>The Law of Total Probability</a:t>
            </a:r>
            <a:endParaRPr lang="en-US" altLang="en-US" sz="4800"/>
          </a:p>
        </p:txBody>
      </p:sp>
      <p:sp>
        <p:nvSpPr>
          <p:cNvPr id="125956" name="Text Box 4"/>
          <p:cNvSpPr txBox="1">
            <a:spLocks noChangeArrowheads="1"/>
          </p:cNvSpPr>
          <p:nvPr/>
        </p:nvSpPr>
        <p:spPr bwMode="auto">
          <a:xfrm>
            <a:off x="2209800" y="4038601"/>
            <a:ext cx="8077200" cy="16160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nSpc>
                <a:spcPct val="90000"/>
              </a:lnSpc>
              <a:spcBef>
                <a:spcPct val="50000"/>
              </a:spcBef>
            </a:pPr>
            <a:r>
              <a:rPr lang="en-US" altLang="en-US" sz="2800" b="1">
                <a:solidFill>
                  <a:srgbClr val="333333"/>
                </a:solidFill>
              </a:rPr>
              <a:t>P(A) = P(A </a:t>
            </a:r>
            <a:r>
              <a:rPr lang="en-US" altLang="en-US" sz="2800" b="1">
                <a:solidFill>
                  <a:srgbClr val="333333"/>
                </a:solidFill>
                <a:sym typeface="Symbol" panose="05050102010706020507" pitchFamily="18" charset="2"/>
              </a:rPr>
              <a:t> S</a:t>
            </a:r>
            <a:r>
              <a:rPr lang="en-US" altLang="en-US" sz="2800" b="1" baseline="-25000">
                <a:solidFill>
                  <a:srgbClr val="333333"/>
                </a:solidFill>
                <a:sym typeface="Symbol" panose="05050102010706020507" pitchFamily="18" charset="2"/>
              </a:rPr>
              <a:t>1</a:t>
            </a:r>
            <a:r>
              <a:rPr lang="en-US" altLang="en-US" sz="2800" b="1">
                <a:solidFill>
                  <a:srgbClr val="333333"/>
                </a:solidFill>
                <a:sym typeface="Symbol" panose="05050102010706020507" pitchFamily="18" charset="2"/>
              </a:rPr>
              <a:t>) + </a:t>
            </a:r>
            <a:r>
              <a:rPr lang="en-US" altLang="en-US" sz="2800" b="1">
                <a:solidFill>
                  <a:srgbClr val="333333"/>
                </a:solidFill>
              </a:rPr>
              <a:t>P(A </a:t>
            </a:r>
            <a:r>
              <a:rPr lang="en-US" altLang="en-US" sz="2800" b="1">
                <a:solidFill>
                  <a:srgbClr val="333333"/>
                </a:solidFill>
                <a:sym typeface="Symbol" panose="05050102010706020507" pitchFamily="18" charset="2"/>
              </a:rPr>
              <a:t> S</a:t>
            </a:r>
            <a:r>
              <a:rPr lang="en-US" altLang="en-US" sz="2800" b="1" baseline="-25000">
                <a:solidFill>
                  <a:srgbClr val="333333"/>
                </a:solidFill>
                <a:sym typeface="Symbol" panose="05050102010706020507" pitchFamily="18" charset="2"/>
              </a:rPr>
              <a:t>2</a:t>
            </a:r>
            <a:r>
              <a:rPr lang="en-US" altLang="en-US" sz="2800" b="1">
                <a:solidFill>
                  <a:srgbClr val="333333"/>
                </a:solidFill>
                <a:sym typeface="Symbol" panose="05050102010706020507" pitchFamily="18" charset="2"/>
              </a:rPr>
              <a:t>) + … + </a:t>
            </a:r>
            <a:r>
              <a:rPr lang="en-US" altLang="en-US" sz="2800" b="1">
                <a:solidFill>
                  <a:srgbClr val="333333"/>
                </a:solidFill>
              </a:rPr>
              <a:t>P(A </a:t>
            </a:r>
            <a:r>
              <a:rPr lang="en-US" altLang="en-US" sz="2800" b="1">
                <a:solidFill>
                  <a:srgbClr val="333333"/>
                </a:solidFill>
                <a:sym typeface="Symbol" panose="05050102010706020507" pitchFamily="18" charset="2"/>
              </a:rPr>
              <a:t> S</a:t>
            </a:r>
            <a:r>
              <a:rPr lang="en-US" altLang="en-US" sz="2800" b="1" i="1" baseline="-25000">
                <a:solidFill>
                  <a:srgbClr val="333333"/>
                </a:solidFill>
                <a:sym typeface="Symbol" panose="05050102010706020507" pitchFamily="18" charset="2"/>
              </a:rPr>
              <a:t>k</a:t>
            </a:r>
            <a:r>
              <a:rPr lang="en-US" altLang="en-US" sz="2800" b="1">
                <a:solidFill>
                  <a:srgbClr val="333333"/>
                </a:solidFill>
                <a:sym typeface="Symbol" panose="05050102010706020507" pitchFamily="18" charset="2"/>
              </a:rPr>
              <a:t>) </a:t>
            </a:r>
          </a:p>
          <a:p>
            <a:pPr>
              <a:lnSpc>
                <a:spcPct val="90000"/>
              </a:lnSpc>
              <a:spcBef>
                <a:spcPct val="50000"/>
              </a:spcBef>
            </a:pPr>
            <a:r>
              <a:rPr lang="en-US" altLang="en-US" sz="2800" b="1">
                <a:solidFill>
                  <a:srgbClr val="333333"/>
                </a:solidFill>
                <a:sym typeface="Symbol" panose="05050102010706020507" pitchFamily="18" charset="2"/>
              </a:rPr>
              <a:t>= P(S</a:t>
            </a:r>
            <a:r>
              <a:rPr lang="en-US" altLang="en-US" sz="2800" b="1" baseline="-25000">
                <a:solidFill>
                  <a:srgbClr val="333333"/>
                </a:solidFill>
                <a:sym typeface="Symbol" panose="05050102010706020507" pitchFamily="18" charset="2"/>
              </a:rPr>
              <a:t>1</a:t>
            </a:r>
            <a:r>
              <a:rPr lang="en-US" altLang="en-US" sz="2800" b="1">
                <a:solidFill>
                  <a:srgbClr val="333333"/>
                </a:solidFill>
                <a:sym typeface="Symbol" panose="05050102010706020507" pitchFamily="18" charset="2"/>
              </a:rPr>
              <a:t>)P(A|S</a:t>
            </a:r>
            <a:r>
              <a:rPr lang="en-US" altLang="en-US" sz="2800" b="1" baseline="-25000">
                <a:solidFill>
                  <a:srgbClr val="333333"/>
                </a:solidFill>
                <a:sym typeface="Symbol" panose="05050102010706020507" pitchFamily="18" charset="2"/>
              </a:rPr>
              <a:t>1</a:t>
            </a:r>
            <a:r>
              <a:rPr lang="en-US" altLang="en-US" sz="2800" b="1">
                <a:solidFill>
                  <a:srgbClr val="333333"/>
                </a:solidFill>
                <a:sym typeface="Symbol" panose="05050102010706020507" pitchFamily="18" charset="2"/>
              </a:rPr>
              <a:t>) + P(S</a:t>
            </a:r>
            <a:r>
              <a:rPr lang="en-US" altLang="en-US" sz="2800" b="1" baseline="-25000">
                <a:solidFill>
                  <a:srgbClr val="333333"/>
                </a:solidFill>
                <a:sym typeface="Symbol" panose="05050102010706020507" pitchFamily="18" charset="2"/>
              </a:rPr>
              <a:t>2</a:t>
            </a:r>
            <a:r>
              <a:rPr lang="en-US" altLang="en-US" sz="2800" b="1">
                <a:solidFill>
                  <a:srgbClr val="333333"/>
                </a:solidFill>
                <a:sym typeface="Symbol" panose="05050102010706020507" pitchFamily="18" charset="2"/>
              </a:rPr>
              <a:t>)P(A|S</a:t>
            </a:r>
            <a:r>
              <a:rPr lang="en-US" altLang="en-US" sz="2800" b="1" baseline="-25000">
                <a:solidFill>
                  <a:srgbClr val="333333"/>
                </a:solidFill>
                <a:sym typeface="Symbol" panose="05050102010706020507" pitchFamily="18" charset="2"/>
              </a:rPr>
              <a:t>2</a:t>
            </a:r>
            <a:r>
              <a:rPr lang="en-US" altLang="en-US" sz="2800" b="1">
                <a:solidFill>
                  <a:srgbClr val="333333"/>
                </a:solidFill>
                <a:sym typeface="Symbol" panose="05050102010706020507" pitchFamily="18" charset="2"/>
              </a:rPr>
              <a:t>) + … + P(S</a:t>
            </a:r>
            <a:r>
              <a:rPr lang="en-US" altLang="en-US" sz="2800" b="1" i="1" baseline="-25000">
                <a:solidFill>
                  <a:srgbClr val="333333"/>
                </a:solidFill>
                <a:sym typeface="Symbol" panose="05050102010706020507" pitchFamily="18" charset="2"/>
              </a:rPr>
              <a:t>k</a:t>
            </a:r>
            <a:r>
              <a:rPr lang="en-US" altLang="en-US" sz="2800" b="1">
                <a:solidFill>
                  <a:srgbClr val="333333"/>
                </a:solidFill>
                <a:sym typeface="Symbol" panose="05050102010706020507" pitchFamily="18" charset="2"/>
              </a:rPr>
              <a:t>)P(A|S</a:t>
            </a:r>
            <a:r>
              <a:rPr lang="en-US" altLang="en-US" sz="2800" b="1" i="1" baseline="-25000">
                <a:solidFill>
                  <a:srgbClr val="333333"/>
                </a:solidFill>
                <a:sym typeface="Symbol" panose="05050102010706020507" pitchFamily="18" charset="2"/>
              </a:rPr>
              <a:t>k</a:t>
            </a:r>
            <a:r>
              <a:rPr lang="en-US" altLang="en-US" sz="2800" b="1">
                <a:solidFill>
                  <a:srgbClr val="333333"/>
                </a:solidFill>
                <a:sym typeface="Symbol" panose="05050102010706020507" pitchFamily="18" charset="2"/>
              </a:rPr>
              <a:t>)</a:t>
            </a:r>
          </a:p>
          <a:p>
            <a:pPr lvl="2">
              <a:spcBef>
                <a:spcPct val="20000"/>
              </a:spcBef>
            </a:pPr>
            <a:endParaRPr lang="en-US" altLang="en-US" sz="2800" b="1">
              <a:solidFill>
                <a:srgbClr val="333333"/>
              </a:solidFill>
            </a:endParaRPr>
          </a:p>
        </p:txBody>
      </p:sp>
      <p:sp>
        <p:nvSpPr>
          <p:cNvPr id="125960" name="Rectangle 8"/>
          <p:cNvSpPr>
            <a:spLocks noGrp="1" noChangeArrowheads="1"/>
          </p:cNvSpPr>
          <p:nvPr>
            <p:ph type="body" idx="1"/>
          </p:nvPr>
        </p:nvSpPr>
        <p:spPr>
          <a:xfrm>
            <a:off x="2057400" y="1371600"/>
            <a:ext cx="8610600" cy="4114800"/>
          </a:xfrm>
          <a:noFill/>
          <a:ln/>
          <a:extLst>
            <a:ext uri="{91240B29-F687-4F45-9708-019B960494DF}">
              <a14:hiddenLine xmlns:a14="http://schemas.microsoft.com/office/drawing/2010/main" w="12700">
                <a:solidFill>
                  <a:schemeClr val="tx1"/>
                </a:solidFill>
                <a:miter lim="800000"/>
                <a:headEnd/>
                <a:tailEnd/>
              </a14:hiddenLine>
            </a:ext>
          </a:extLst>
        </p:spPr>
        <p:txBody>
          <a:bodyPr/>
          <a:lstStyle/>
          <a:p>
            <a:pPr>
              <a:buFontTx/>
              <a:buNone/>
            </a:pPr>
            <a:r>
              <a:rPr lang="en-US" altLang="en-US"/>
              <a:t>   </a:t>
            </a:r>
            <a:r>
              <a:rPr lang="en-US" altLang="en-US">
                <a:solidFill>
                  <a:schemeClr val="tx1"/>
                </a:solidFill>
              </a:rPr>
              <a:t>Let S</a:t>
            </a:r>
            <a:r>
              <a:rPr lang="en-US" altLang="en-US" baseline="-25000">
                <a:solidFill>
                  <a:schemeClr val="tx1"/>
                </a:solidFill>
              </a:rPr>
              <a:t>1</a:t>
            </a:r>
            <a:r>
              <a:rPr lang="en-US" altLang="en-US">
                <a:solidFill>
                  <a:schemeClr val="tx1"/>
                </a:solidFill>
              </a:rPr>
              <a:t> , S</a:t>
            </a:r>
            <a:r>
              <a:rPr lang="en-US" altLang="en-US" baseline="-25000">
                <a:solidFill>
                  <a:schemeClr val="tx1"/>
                </a:solidFill>
              </a:rPr>
              <a:t>2 </a:t>
            </a:r>
            <a:r>
              <a:rPr lang="en-US" altLang="en-US">
                <a:solidFill>
                  <a:schemeClr val="tx1"/>
                </a:solidFill>
              </a:rPr>
              <a:t>, S</a:t>
            </a:r>
            <a:r>
              <a:rPr lang="en-US" altLang="en-US" baseline="-25000">
                <a:solidFill>
                  <a:schemeClr val="tx1"/>
                </a:solidFill>
              </a:rPr>
              <a:t>3</a:t>
            </a:r>
            <a:r>
              <a:rPr lang="en-US" altLang="en-US">
                <a:solidFill>
                  <a:schemeClr val="tx1"/>
                </a:solidFill>
              </a:rPr>
              <a:t> ,..., S</a:t>
            </a:r>
            <a:r>
              <a:rPr lang="en-US" altLang="en-US" i="1" baseline="-25000">
                <a:solidFill>
                  <a:schemeClr val="tx1"/>
                </a:solidFill>
              </a:rPr>
              <a:t>k</a:t>
            </a:r>
            <a:r>
              <a:rPr lang="en-US" altLang="en-US">
                <a:solidFill>
                  <a:schemeClr val="tx1"/>
                </a:solidFill>
              </a:rPr>
              <a:t> be mutually exclusive and exhaustive events (that is, one and only one must happen).  Then the probability of any event A can be written as</a:t>
            </a:r>
          </a:p>
          <a:p>
            <a:pPr>
              <a:buFontTx/>
              <a:buNone/>
            </a:pPr>
            <a:endParaRPr lang="en-US" altLang="en-US">
              <a:solidFill>
                <a:schemeClr val="tx1"/>
              </a:solidFill>
            </a:endParaRPr>
          </a:p>
        </p:txBody>
      </p:sp>
      <p:pic>
        <p:nvPicPr>
          <p:cNvPr id="125961" name="Picture 9"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587054"/>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1" name="Rectangle 7"/>
          <p:cNvSpPr>
            <a:spLocks noChangeArrowheads="1"/>
          </p:cNvSpPr>
          <p:nvPr/>
        </p:nvSpPr>
        <p:spPr bwMode="auto">
          <a:xfrm>
            <a:off x="3525839" y="1112838"/>
            <a:ext cx="4479925" cy="3330575"/>
          </a:xfrm>
          <a:prstGeom prst="rect">
            <a:avLst/>
          </a:prstGeom>
          <a:solidFill>
            <a:srgbClr val="F4ECC6"/>
          </a:solidFill>
          <a:ln w="28575">
            <a:solidFill>
              <a:srgbClr val="CC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Book Antiqua" panose="02040602050305030304" pitchFamily="18" charset="0"/>
            </a:endParaRPr>
          </a:p>
        </p:txBody>
      </p:sp>
      <p:sp>
        <p:nvSpPr>
          <p:cNvPr id="129026" name="Rectangle 2"/>
          <p:cNvSpPr>
            <a:spLocks noGrp="1" noChangeArrowheads="1"/>
          </p:cNvSpPr>
          <p:nvPr>
            <p:ph type="title"/>
          </p:nvPr>
        </p:nvSpPr>
        <p:spPr>
          <a:xfrm>
            <a:off x="1981200" y="115094"/>
            <a:ext cx="8382000" cy="9334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b="1" dirty="0"/>
              <a:t>The Law of Total Probability</a:t>
            </a:r>
            <a:endParaRPr lang="en-US" altLang="en-US" dirty="0"/>
          </a:p>
        </p:txBody>
      </p:sp>
      <p:sp>
        <p:nvSpPr>
          <p:cNvPr id="129032" name="Oval 8"/>
          <p:cNvSpPr>
            <a:spLocks noChangeArrowheads="1"/>
          </p:cNvSpPr>
          <p:nvPr/>
        </p:nvSpPr>
        <p:spPr bwMode="auto">
          <a:xfrm>
            <a:off x="4495800" y="1524001"/>
            <a:ext cx="2444750" cy="1933575"/>
          </a:xfrm>
          <a:prstGeom prst="ellipse">
            <a:avLst/>
          </a:prstGeom>
          <a:solidFill>
            <a:srgbClr val="F0D27E"/>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Book Antiqua" panose="02040602050305030304" pitchFamily="18" charset="0"/>
              </a:rPr>
              <a:t>A</a:t>
            </a:r>
          </a:p>
        </p:txBody>
      </p:sp>
      <p:grpSp>
        <p:nvGrpSpPr>
          <p:cNvPr id="129045" name="Group 21"/>
          <p:cNvGrpSpPr>
            <a:grpSpLocks/>
          </p:cNvGrpSpPr>
          <p:nvPr/>
        </p:nvGrpSpPr>
        <p:grpSpPr bwMode="auto">
          <a:xfrm>
            <a:off x="6751638" y="2133600"/>
            <a:ext cx="995362" cy="609600"/>
            <a:chOff x="3293" y="1344"/>
            <a:chExt cx="627" cy="384"/>
          </a:xfrm>
        </p:grpSpPr>
        <p:sp>
          <p:nvSpPr>
            <p:cNvPr id="129041" name="Text Box 17"/>
            <p:cNvSpPr txBox="1">
              <a:spLocks noChangeArrowheads="1"/>
            </p:cNvSpPr>
            <p:nvPr/>
          </p:nvSpPr>
          <p:spPr bwMode="auto">
            <a:xfrm>
              <a:off x="3360" y="1344"/>
              <a:ext cx="560" cy="258"/>
            </a:xfrm>
            <a:prstGeom prst="rect">
              <a:avLst/>
            </a:prstGeom>
            <a:solidFill>
              <a:srgbClr val="CC0066"/>
            </a:solidFill>
            <a:ln w="12700">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a:solidFill>
                    <a:srgbClr val="F4ECC6"/>
                  </a:solidFill>
                  <a:sym typeface="Symbol" panose="05050102010706020507" pitchFamily="18" charset="2"/>
                </a:rPr>
                <a:t>A </a:t>
              </a:r>
              <a:r>
                <a:rPr lang="en-US" altLang="en-US" sz="2000">
                  <a:solidFill>
                    <a:srgbClr val="F4ECC6"/>
                  </a:solidFill>
                </a:rPr>
                <a:t>S</a:t>
              </a:r>
              <a:r>
                <a:rPr lang="en-US" altLang="en-US" sz="2000" i="1" baseline="-25000">
                  <a:solidFill>
                    <a:srgbClr val="F4ECC6"/>
                  </a:solidFill>
                </a:rPr>
                <a:t>k</a:t>
              </a:r>
              <a:endParaRPr lang="en-US" altLang="en-US" sz="2000" i="1">
                <a:solidFill>
                  <a:srgbClr val="F4ECC6"/>
                </a:solidFill>
                <a:sym typeface="Symbol" panose="05050102010706020507" pitchFamily="18" charset="2"/>
              </a:endParaRPr>
            </a:p>
          </p:txBody>
        </p:sp>
        <p:sp>
          <p:nvSpPr>
            <p:cNvPr id="129042" name="Line 18"/>
            <p:cNvSpPr>
              <a:spLocks noChangeShapeType="1"/>
            </p:cNvSpPr>
            <p:nvPr/>
          </p:nvSpPr>
          <p:spPr bwMode="auto">
            <a:xfrm flipH="1">
              <a:off x="3293" y="1584"/>
              <a:ext cx="211" cy="144"/>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9044" name="Group 20"/>
          <p:cNvGrpSpPr>
            <a:grpSpLocks/>
          </p:cNvGrpSpPr>
          <p:nvPr/>
        </p:nvGrpSpPr>
        <p:grpSpPr bwMode="auto">
          <a:xfrm>
            <a:off x="3581401" y="2743201"/>
            <a:ext cx="1216025" cy="714375"/>
            <a:chOff x="1344" y="1728"/>
            <a:chExt cx="718" cy="450"/>
          </a:xfrm>
        </p:grpSpPr>
        <p:sp>
          <p:nvSpPr>
            <p:cNvPr id="129040" name="Line 16"/>
            <p:cNvSpPr>
              <a:spLocks noChangeShapeType="1"/>
            </p:cNvSpPr>
            <p:nvPr/>
          </p:nvSpPr>
          <p:spPr bwMode="auto">
            <a:xfrm flipV="1">
              <a:off x="1877" y="1728"/>
              <a:ext cx="185" cy="244"/>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3" name="Text Box 19"/>
            <p:cNvSpPr txBox="1">
              <a:spLocks noChangeArrowheads="1"/>
            </p:cNvSpPr>
            <p:nvPr/>
          </p:nvSpPr>
          <p:spPr bwMode="auto">
            <a:xfrm>
              <a:off x="1344" y="1920"/>
              <a:ext cx="560" cy="258"/>
            </a:xfrm>
            <a:prstGeom prst="rect">
              <a:avLst/>
            </a:prstGeom>
            <a:solidFill>
              <a:srgbClr val="CC0066"/>
            </a:solidFill>
            <a:ln w="12700">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a:solidFill>
                    <a:srgbClr val="F4ECC6"/>
                  </a:solidFill>
                  <a:sym typeface="Symbol" panose="05050102010706020507" pitchFamily="18" charset="2"/>
                </a:rPr>
                <a:t>A  </a:t>
              </a:r>
              <a:r>
                <a:rPr lang="en-US" altLang="en-US" sz="2000">
                  <a:solidFill>
                    <a:srgbClr val="F4ECC6"/>
                  </a:solidFill>
                </a:rPr>
                <a:t>S</a:t>
              </a:r>
              <a:r>
                <a:rPr lang="en-US" altLang="en-US" sz="2000" baseline="-25000">
                  <a:solidFill>
                    <a:srgbClr val="F4ECC6"/>
                  </a:solidFill>
                </a:rPr>
                <a:t>1</a:t>
              </a:r>
              <a:endParaRPr lang="en-US" altLang="en-US" sz="2000">
                <a:solidFill>
                  <a:srgbClr val="F4ECC6"/>
                </a:solidFill>
                <a:sym typeface="Symbol" panose="05050102010706020507" pitchFamily="18" charset="2"/>
              </a:endParaRPr>
            </a:p>
          </p:txBody>
        </p:sp>
      </p:grpSp>
      <p:grpSp>
        <p:nvGrpSpPr>
          <p:cNvPr id="129049" name="Group 25"/>
          <p:cNvGrpSpPr>
            <a:grpSpLocks/>
          </p:cNvGrpSpPr>
          <p:nvPr/>
        </p:nvGrpSpPr>
        <p:grpSpPr bwMode="auto">
          <a:xfrm>
            <a:off x="3798889" y="762000"/>
            <a:ext cx="3705225" cy="3352800"/>
            <a:chOff x="1433" y="480"/>
            <a:chExt cx="2334" cy="2112"/>
          </a:xfrm>
        </p:grpSpPr>
        <p:sp>
          <p:nvSpPr>
            <p:cNvPr id="129036" name="Text Box 12"/>
            <p:cNvSpPr txBox="1">
              <a:spLocks noChangeArrowheads="1"/>
            </p:cNvSpPr>
            <p:nvPr/>
          </p:nvSpPr>
          <p:spPr bwMode="auto">
            <a:xfrm>
              <a:off x="2324" y="2163"/>
              <a:ext cx="3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solidFill>
                    <a:srgbClr val="333333"/>
                  </a:solidFill>
                </a:rPr>
                <a:t>S</a:t>
              </a:r>
              <a:r>
                <a:rPr lang="en-US" altLang="en-US" sz="2000" baseline="-25000">
                  <a:solidFill>
                    <a:srgbClr val="333333"/>
                  </a:solidFill>
                </a:rPr>
                <a:t>2….</a:t>
              </a:r>
              <a:endParaRPr lang="en-US" altLang="en-US" sz="2000">
                <a:solidFill>
                  <a:srgbClr val="333333"/>
                </a:solidFill>
              </a:endParaRPr>
            </a:p>
          </p:txBody>
        </p:sp>
        <p:grpSp>
          <p:nvGrpSpPr>
            <p:cNvPr id="129048" name="Group 24"/>
            <p:cNvGrpSpPr>
              <a:grpSpLocks/>
            </p:cNvGrpSpPr>
            <p:nvPr/>
          </p:nvGrpSpPr>
          <p:grpSpPr bwMode="auto">
            <a:xfrm>
              <a:off x="1433" y="480"/>
              <a:ext cx="2334" cy="2112"/>
              <a:chOff x="1433" y="480"/>
              <a:chExt cx="2334" cy="2112"/>
            </a:xfrm>
          </p:grpSpPr>
          <p:sp>
            <p:nvSpPr>
              <p:cNvPr id="129035" name="Text Box 11"/>
              <p:cNvSpPr txBox="1">
                <a:spLocks noChangeArrowheads="1"/>
              </p:cNvSpPr>
              <p:nvPr/>
            </p:nvSpPr>
            <p:spPr bwMode="auto">
              <a:xfrm>
                <a:off x="1433" y="701"/>
                <a:ext cx="2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solidFill>
                      <a:srgbClr val="333333"/>
                    </a:solidFill>
                  </a:rPr>
                  <a:t>S</a:t>
                </a:r>
                <a:r>
                  <a:rPr lang="en-US" altLang="en-US" sz="2000" baseline="-25000">
                    <a:solidFill>
                      <a:srgbClr val="333333"/>
                    </a:solidFill>
                  </a:rPr>
                  <a:t>1</a:t>
                </a:r>
                <a:endParaRPr lang="en-US" altLang="en-US" sz="2000">
                  <a:solidFill>
                    <a:srgbClr val="333333"/>
                  </a:solidFill>
                </a:endParaRPr>
              </a:p>
            </p:txBody>
          </p:sp>
          <p:sp>
            <p:nvSpPr>
              <p:cNvPr id="129038" name="Text Box 14"/>
              <p:cNvSpPr txBox="1">
                <a:spLocks noChangeArrowheads="1"/>
              </p:cNvSpPr>
              <p:nvPr/>
            </p:nvSpPr>
            <p:spPr bwMode="auto">
              <a:xfrm>
                <a:off x="3527" y="2001"/>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solidFill>
                      <a:srgbClr val="333333"/>
                    </a:solidFill>
                  </a:rPr>
                  <a:t>S</a:t>
                </a:r>
                <a:r>
                  <a:rPr lang="en-US" altLang="en-US" sz="2000" i="1" baseline="-25000">
                    <a:solidFill>
                      <a:srgbClr val="333333"/>
                    </a:solidFill>
                  </a:rPr>
                  <a:t>k</a:t>
                </a:r>
                <a:endParaRPr lang="en-US" altLang="en-US" sz="2000" i="1">
                  <a:solidFill>
                    <a:srgbClr val="333333"/>
                  </a:solidFill>
                </a:endParaRPr>
              </a:p>
            </p:txBody>
          </p:sp>
          <p:sp>
            <p:nvSpPr>
              <p:cNvPr id="129034" name="Freeform 10"/>
              <p:cNvSpPr>
                <a:spLocks/>
              </p:cNvSpPr>
              <p:nvPr/>
            </p:nvSpPr>
            <p:spPr bwMode="auto">
              <a:xfrm>
                <a:off x="2862" y="480"/>
                <a:ext cx="739" cy="2112"/>
              </a:xfrm>
              <a:custGeom>
                <a:avLst/>
                <a:gdLst>
                  <a:gd name="T0" fmla="*/ 576 w 576"/>
                  <a:gd name="T1" fmla="*/ 0 h 1248"/>
                  <a:gd name="T2" fmla="*/ 192 w 576"/>
                  <a:gd name="T3" fmla="*/ 624 h 1248"/>
                  <a:gd name="T4" fmla="*/ 288 w 576"/>
                  <a:gd name="T5" fmla="*/ 768 h 1248"/>
                  <a:gd name="T6" fmla="*/ 96 w 576"/>
                  <a:gd name="T7" fmla="*/ 960 h 1248"/>
                  <a:gd name="T8" fmla="*/ 0 w 576"/>
                  <a:gd name="T9" fmla="*/ 1248 h 1248"/>
                </a:gdLst>
                <a:ahLst/>
                <a:cxnLst>
                  <a:cxn ang="0">
                    <a:pos x="T0" y="T1"/>
                  </a:cxn>
                  <a:cxn ang="0">
                    <a:pos x="T2" y="T3"/>
                  </a:cxn>
                  <a:cxn ang="0">
                    <a:pos x="T4" y="T5"/>
                  </a:cxn>
                  <a:cxn ang="0">
                    <a:pos x="T6" y="T7"/>
                  </a:cxn>
                  <a:cxn ang="0">
                    <a:pos x="T8" y="T9"/>
                  </a:cxn>
                </a:cxnLst>
                <a:rect l="0" t="0" r="r" b="b"/>
                <a:pathLst>
                  <a:path w="576" h="1248">
                    <a:moveTo>
                      <a:pt x="576" y="0"/>
                    </a:moveTo>
                    <a:cubicBezTo>
                      <a:pt x="408" y="248"/>
                      <a:pt x="240" y="496"/>
                      <a:pt x="192" y="624"/>
                    </a:cubicBezTo>
                    <a:cubicBezTo>
                      <a:pt x="144" y="752"/>
                      <a:pt x="304" y="712"/>
                      <a:pt x="288" y="768"/>
                    </a:cubicBezTo>
                    <a:cubicBezTo>
                      <a:pt x="272" y="824"/>
                      <a:pt x="144" y="880"/>
                      <a:pt x="96" y="960"/>
                    </a:cubicBezTo>
                    <a:cubicBezTo>
                      <a:pt x="48" y="1040"/>
                      <a:pt x="24" y="1144"/>
                      <a:pt x="0" y="1248"/>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3" name="Freeform 9"/>
              <p:cNvSpPr>
                <a:spLocks/>
              </p:cNvSpPr>
              <p:nvPr/>
            </p:nvSpPr>
            <p:spPr bwMode="auto">
              <a:xfrm>
                <a:off x="1939" y="480"/>
                <a:ext cx="554" cy="2112"/>
              </a:xfrm>
              <a:custGeom>
                <a:avLst/>
                <a:gdLst>
                  <a:gd name="T0" fmla="*/ 432 w 432"/>
                  <a:gd name="T1" fmla="*/ 0 h 1248"/>
                  <a:gd name="T2" fmla="*/ 336 w 432"/>
                  <a:gd name="T3" fmla="*/ 528 h 1248"/>
                  <a:gd name="T4" fmla="*/ 192 w 432"/>
                  <a:gd name="T5" fmla="*/ 528 h 1248"/>
                  <a:gd name="T6" fmla="*/ 144 w 432"/>
                  <a:gd name="T7" fmla="*/ 768 h 1248"/>
                  <a:gd name="T8" fmla="*/ 144 w 432"/>
                  <a:gd name="T9" fmla="*/ 1008 h 1248"/>
                  <a:gd name="T10" fmla="*/ 0 w 432"/>
                  <a:gd name="T11" fmla="*/ 1248 h 1248"/>
                </a:gdLst>
                <a:ahLst/>
                <a:cxnLst>
                  <a:cxn ang="0">
                    <a:pos x="T0" y="T1"/>
                  </a:cxn>
                  <a:cxn ang="0">
                    <a:pos x="T2" y="T3"/>
                  </a:cxn>
                  <a:cxn ang="0">
                    <a:pos x="T4" y="T5"/>
                  </a:cxn>
                  <a:cxn ang="0">
                    <a:pos x="T6" y="T7"/>
                  </a:cxn>
                  <a:cxn ang="0">
                    <a:pos x="T8" y="T9"/>
                  </a:cxn>
                  <a:cxn ang="0">
                    <a:pos x="T10" y="T11"/>
                  </a:cxn>
                </a:cxnLst>
                <a:rect l="0" t="0" r="r" b="b"/>
                <a:pathLst>
                  <a:path w="432" h="1248">
                    <a:moveTo>
                      <a:pt x="432" y="0"/>
                    </a:moveTo>
                    <a:cubicBezTo>
                      <a:pt x="404" y="220"/>
                      <a:pt x="376" y="440"/>
                      <a:pt x="336" y="528"/>
                    </a:cubicBezTo>
                    <a:cubicBezTo>
                      <a:pt x="296" y="616"/>
                      <a:pt x="224" y="488"/>
                      <a:pt x="192" y="528"/>
                    </a:cubicBezTo>
                    <a:cubicBezTo>
                      <a:pt x="160" y="568"/>
                      <a:pt x="152" y="688"/>
                      <a:pt x="144" y="768"/>
                    </a:cubicBezTo>
                    <a:cubicBezTo>
                      <a:pt x="136" y="848"/>
                      <a:pt x="168" y="928"/>
                      <a:pt x="144" y="1008"/>
                    </a:cubicBezTo>
                    <a:cubicBezTo>
                      <a:pt x="120" y="1088"/>
                      <a:pt x="32" y="1208"/>
                      <a:pt x="0" y="1248"/>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pic>
        <p:nvPicPr>
          <p:cNvPr id="129050" name="Picture 26"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29051" name="Text Box 27"/>
          <p:cNvSpPr txBox="1">
            <a:spLocks noChangeArrowheads="1"/>
          </p:cNvSpPr>
          <p:nvPr/>
        </p:nvSpPr>
        <p:spPr bwMode="auto">
          <a:xfrm>
            <a:off x="2286000" y="4572001"/>
            <a:ext cx="8077200" cy="1103313"/>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nSpc>
                <a:spcPct val="90000"/>
              </a:lnSpc>
              <a:spcBef>
                <a:spcPct val="50000"/>
              </a:spcBef>
            </a:pPr>
            <a:r>
              <a:rPr lang="en-US" altLang="en-US" sz="2800" b="1">
                <a:solidFill>
                  <a:srgbClr val="333333"/>
                </a:solidFill>
              </a:rPr>
              <a:t>P(A) = P(A </a:t>
            </a:r>
            <a:r>
              <a:rPr lang="en-US" altLang="en-US" sz="2800" b="1">
                <a:solidFill>
                  <a:srgbClr val="333333"/>
                </a:solidFill>
                <a:sym typeface="Symbol" panose="05050102010706020507" pitchFamily="18" charset="2"/>
              </a:rPr>
              <a:t> S</a:t>
            </a:r>
            <a:r>
              <a:rPr lang="en-US" altLang="en-US" sz="2800" b="1" baseline="-25000">
                <a:solidFill>
                  <a:srgbClr val="333333"/>
                </a:solidFill>
                <a:sym typeface="Symbol" panose="05050102010706020507" pitchFamily="18" charset="2"/>
              </a:rPr>
              <a:t>1</a:t>
            </a:r>
            <a:r>
              <a:rPr lang="en-US" altLang="en-US" sz="2800" b="1">
                <a:solidFill>
                  <a:srgbClr val="333333"/>
                </a:solidFill>
                <a:sym typeface="Symbol" panose="05050102010706020507" pitchFamily="18" charset="2"/>
              </a:rPr>
              <a:t>) + </a:t>
            </a:r>
            <a:r>
              <a:rPr lang="en-US" altLang="en-US" sz="2800" b="1">
                <a:solidFill>
                  <a:srgbClr val="333333"/>
                </a:solidFill>
              </a:rPr>
              <a:t>P(A </a:t>
            </a:r>
            <a:r>
              <a:rPr lang="en-US" altLang="en-US" sz="2800" b="1">
                <a:solidFill>
                  <a:srgbClr val="333333"/>
                </a:solidFill>
                <a:sym typeface="Symbol" panose="05050102010706020507" pitchFamily="18" charset="2"/>
              </a:rPr>
              <a:t> S</a:t>
            </a:r>
            <a:r>
              <a:rPr lang="en-US" altLang="en-US" sz="2800" b="1" baseline="-25000">
                <a:solidFill>
                  <a:srgbClr val="333333"/>
                </a:solidFill>
                <a:sym typeface="Symbol" panose="05050102010706020507" pitchFamily="18" charset="2"/>
              </a:rPr>
              <a:t>2</a:t>
            </a:r>
            <a:r>
              <a:rPr lang="en-US" altLang="en-US" sz="2800" b="1">
                <a:solidFill>
                  <a:srgbClr val="333333"/>
                </a:solidFill>
                <a:sym typeface="Symbol" panose="05050102010706020507" pitchFamily="18" charset="2"/>
              </a:rPr>
              <a:t>) + … + </a:t>
            </a:r>
            <a:r>
              <a:rPr lang="en-US" altLang="en-US" sz="2800" b="1">
                <a:solidFill>
                  <a:srgbClr val="333333"/>
                </a:solidFill>
              </a:rPr>
              <a:t>P(A </a:t>
            </a:r>
            <a:r>
              <a:rPr lang="en-US" altLang="en-US" sz="2800" b="1">
                <a:solidFill>
                  <a:srgbClr val="333333"/>
                </a:solidFill>
                <a:sym typeface="Symbol" panose="05050102010706020507" pitchFamily="18" charset="2"/>
              </a:rPr>
              <a:t> S</a:t>
            </a:r>
            <a:r>
              <a:rPr lang="en-US" altLang="en-US" sz="2800" b="1" i="1" baseline="-25000">
                <a:solidFill>
                  <a:srgbClr val="333333"/>
                </a:solidFill>
                <a:sym typeface="Symbol" panose="05050102010706020507" pitchFamily="18" charset="2"/>
              </a:rPr>
              <a:t>k</a:t>
            </a:r>
            <a:r>
              <a:rPr lang="en-US" altLang="en-US" sz="2800" b="1">
                <a:solidFill>
                  <a:srgbClr val="333333"/>
                </a:solidFill>
                <a:sym typeface="Symbol" panose="05050102010706020507" pitchFamily="18" charset="2"/>
              </a:rPr>
              <a:t>) </a:t>
            </a:r>
          </a:p>
          <a:p>
            <a:pPr>
              <a:lnSpc>
                <a:spcPct val="90000"/>
              </a:lnSpc>
              <a:spcBef>
                <a:spcPct val="50000"/>
              </a:spcBef>
            </a:pPr>
            <a:r>
              <a:rPr lang="en-US" altLang="en-US" sz="2800" b="1">
                <a:solidFill>
                  <a:srgbClr val="333333"/>
                </a:solidFill>
                <a:sym typeface="Symbol" panose="05050102010706020507" pitchFamily="18" charset="2"/>
              </a:rPr>
              <a:t>= P(S</a:t>
            </a:r>
            <a:r>
              <a:rPr lang="en-US" altLang="en-US" sz="2800" b="1" baseline="-25000">
                <a:solidFill>
                  <a:srgbClr val="333333"/>
                </a:solidFill>
                <a:sym typeface="Symbol" panose="05050102010706020507" pitchFamily="18" charset="2"/>
              </a:rPr>
              <a:t>1</a:t>
            </a:r>
            <a:r>
              <a:rPr lang="en-US" altLang="en-US" sz="2800" b="1">
                <a:solidFill>
                  <a:srgbClr val="333333"/>
                </a:solidFill>
                <a:sym typeface="Symbol" panose="05050102010706020507" pitchFamily="18" charset="2"/>
              </a:rPr>
              <a:t>)P(A|S</a:t>
            </a:r>
            <a:r>
              <a:rPr lang="en-US" altLang="en-US" sz="2800" b="1" baseline="-25000">
                <a:solidFill>
                  <a:srgbClr val="333333"/>
                </a:solidFill>
                <a:sym typeface="Symbol" panose="05050102010706020507" pitchFamily="18" charset="2"/>
              </a:rPr>
              <a:t>1</a:t>
            </a:r>
            <a:r>
              <a:rPr lang="en-US" altLang="en-US" sz="2800" b="1">
                <a:solidFill>
                  <a:srgbClr val="333333"/>
                </a:solidFill>
                <a:sym typeface="Symbol" panose="05050102010706020507" pitchFamily="18" charset="2"/>
              </a:rPr>
              <a:t>) + P(S</a:t>
            </a:r>
            <a:r>
              <a:rPr lang="en-US" altLang="en-US" sz="2800" b="1" baseline="-25000">
                <a:solidFill>
                  <a:srgbClr val="333333"/>
                </a:solidFill>
                <a:sym typeface="Symbol" panose="05050102010706020507" pitchFamily="18" charset="2"/>
              </a:rPr>
              <a:t>2</a:t>
            </a:r>
            <a:r>
              <a:rPr lang="en-US" altLang="en-US" sz="2800" b="1">
                <a:solidFill>
                  <a:srgbClr val="333333"/>
                </a:solidFill>
                <a:sym typeface="Symbol" panose="05050102010706020507" pitchFamily="18" charset="2"/>
              </a:rPr>
              <a:t>)P(A|S</a:t>
            </a:r>
            <a:r>
              <a:rPr lang="en-US" altLang="en-US" sz="2800" b="1" baseline="-25000">
                <a:solidFill>
                  <a:srgbClr val="333333"/>
                </a:solidFill>
                <a:sym typeface="Symbol" panose="05050102010706020507" pitchFamily="18" charset="2"/>
              </a:rPr>
              <a:t>2</a:t>
            </a:r>
            <a:r>
              <a:rPr lang="en-US" altLang="en-US" sz="2800" b="1">
                <a:solidFill>
                  <a:srgbClr val="333333"/>
                </a:solidFill>
                <a:sym typeface="Symbol" panose="05050102010706020507" pitchFamily="18" charset="2"/>
              </a:rPr>
              <a:t>) + … + P(S</a:t>
            </a:r>
            <a:r>
              <a:rPr lang="en-US" altLang="en-US" sz="2800" b="1" i="1" baseline="-25000">
                <a:solidFill>
                  <a:srgbClr val="333333"/>
                </a:solidFill>
                <a:sym typeface="Symbol" panose="05050102010706020507" pitchFamily="18" charset="2"/>
              </a:rPr>
              <a:t>k</a:t>
            </a:r>
            <a:r>
              <a:rPr lang="en-US" altLang="en-US" sz="2800" b="1">
                <a:solidFill>
                  <a:srgbClr val="333333"/>
                </a:solidFill>
                <a:sym typeface="Symbol" panose="05050102010706020507" pitchFamily="18" charset="2"/>
              </a:rPr>
              <a:t>)P(A|S</a:t>
            </a:r>
            <a:r>
              <a:rPr lang="en-US" altLang="en-US" sz="2800" b="1" i="1" baseline="-25000">
                <a:solidFill>
                  <a:srgbClr val="333333"/>
                </a:solidFill>
                <a:sym typeface="Symbol" panose="05050102010706020507" pitchFamily="18" charset="2"/>
              </a:rPr>
              <a:t>k</a:t>
            </a:r>
            <a:r>
              <a:rPr lang="en-US" altLang="en-US" sz="2800" b="1">
                <a:solidFill>
                  <a:srgbClr val="333333"/>
                </a:solidFill>
                <a:sym typeface="Symbol" panose="05050102010706020507" pitchFamily="18" charset="2"/>
              </a:rPr>
              <a:t>)</a:t>
            </a:r>
            <a:endParaRPr lang="en-US" altLang="en-US" sz="2800" b="1">
              <a:solidFill>
                <a:srgbClr val="333333"/>
              </a:solidFill>
            </a:endParaRPr>
          </a:p>
        </p:txBody>
      </p:sp>
    </p:spTree>
    <p:extLst>
      <p:ext uri="{BB962C8B-B14F-4D97-AF65-F5344CB8AC3E}">
        <p14:creationId xmlns:p14="http://schemas.microsoft.com/office/powerpoint/2010/main" val="5764758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9049"/>
                                        </p:tgtEl>
                                        <p:attrNameLst>
                                          <p:attrName>style.visibility</p:attrName>
                                        </p:attrNameLst>
                                      </p:cBhvr>
                                      <p:to>
                                        <p:strVal val="visible"/>
                                      </p:to>
                                    </p:set>
                                    <p:animEffect transition="in" filter="dissolve">
                                      <p:cBhvr>
                                        <p:cTn id="7" dur="500"/>
                                        <p:tgtEl>
                                          <p:spTgt spid="1290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9032"/>
                                        </p:tgtEl>
                                        <p:attrNameLst>
                                          <p:attrName>style.visibility</p:attrName>
                                        </p:attrNameLst>
                                      </p:cBhvr>
                                      <p:to>
                                        <p:strVal val="visible"/>
                                      </p:to>
                                    </p:set>
                                    <p:animEffect transition="in" filter="wipe(up)">
                                      <p:cBhvr>
                                        <p:cTn id="12" dur="500"/>
                                        <p:tgtEl>
                                          <p:spTgt spid="1290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9044"/>
                                        </p:tgtEl>
                                        <p:attrNameLst>
                                          <p:attrName>style.visibility</p:attrName>
                                        </p:attrNameLst>
                                      </p:cBhvr>
                                      <p:to>
                                        <p:strVal val="visible"/>
                                      </p:to>
                                    </p:set>
                                    <p:animEffect transition="in" filter="wipe(left)">
                                      <p:cBhvr>
                                        <p:cTn id="17" dur="500"/>
                                        <p:tgtEl>
                                          <p:spTgt spid="1290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9045"/>
                                        </p:tgtEl>
                                        <p:attrNameLst>
                                          <p:attrName>style.visibility</p:attrName>
                                        </p:attrNameLst>
                                      </p:cBhvr>
                                      <p:to>
                                        <p:strVal val="visible"/>
                                      </p:to>
                                    </p:set>
                                    <p:animEffect transition="in" filter="wipe(left)">
                                      <p:cBhvr>
                                        <p:cTn id="22" dur="500"/>
                                        <p:tgtEl>
                                          <p:spTgt spid="1290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129051">
                                            <p:bg/>
                                          </p:spTgt>
                                        </p:tgtEl>
                                        <p:attrNameLst>
                                          <p:attrName>style.visibility</p:attrName>
                                        </p:attrNameLst>
                                      </p:cBhvr>
                                      <p:to>
                                        <p:strVal val="visible"/>
                                      </p:to>
                                    </p:set>
                                    <p:anim calcmode="lin" valueType="num">
                                      <p:cBhvr>
                                        <p:cTn id="27" dur="500" fill="hold"/>
                                        <p:tgtEl>
                                          <p:spTgt spid="129051">
                                            <p:bg/>
                                          </p:spTgt>
                                        </p:tgtEl>
                                        <p:attrNameLst>
                                          <p:attrName>ppt_x</p:attrName>
                                        </p:attrNameLst>
                                      </p:cBhvr>
                                      <p:tavLst>
                                        <p:tav tm="0">
                                          <p:val>
                                            <p:strVal val="#ppt_x-#ppt_w/2"/>
                                          </p:val>
                                        </p:tav>
                                        <p:tav tm="100000">
                                          <p:val>
                                            <p:strVal val="#ppt_x"/>
                                          </p:val>
                                        </p:tav>
                                      </p:tavLst>
                                    </p:anim>
                                    <p:anim calcmode="lin" valueType="num">
                                      <p:cBhvr>
                                        <p:cTn id="28" dur="500" fill="hold"/>
                                        <p:tgtEl>
                                          <p:spTgt spid="129051">
                                            <p:bg/>
                                          </p:spTgt>
                                        </p:tgtEl>
                                        <p:attrNameLst>
                                          <p:attrName>ppt_y</p:attrName>
                                        </p:attrNameLst>
                                      </p:cBhvr>
                                      <p:tavLst>
                                        <p:tav tm="0">
                                          <p:val>
                                            <p:strVal val="#ppt_y"/>
                                          </p:val>
                                        </p:tav>
                                        <p:tav tm="100000">
                                          <p:val>
                                            <p:strVal val="#ppt_y"/>
                                          </p:val>
                                        </p:tav>
                                      </p:tavLst>
                                    </p:anim>
                                    <p:anim calcmode="lin" valueType="num">
                                      <p:cBhvr>
                                        <p:cTn id="29" dur="500" fill="hold"/>
                                        <p:tgtEl>
                                          <p:spTgt spid="129051">
                                            <p:bg/>
                                          </p:spTgt>
                                        </p:tgtEl>
                                        <p:attrNameLst>
                                          <p:attrName>ppt_w</p:attrName>
                                        </p:attrNameLst>
                                      </p:cBhvr>
                                      <p:tavLst>
                                        <p:tav tm="0">
                                          <p:val>
                                            <p:fltVal val="0"/>
                                          </p:val>
                                        </p:tav>
                                        <p:tav tm="100000">
                                          <p:val>
                                            <p:strVal val="#ppt_w"/>
                                          </p:val>
                                        </p:tav>
                                      </p:tavLst>
                                    </p:anim>
                                    <p:anim calcmode="lin" valueType="num">
                                      <p:cBhvr>
                                        <p:cTn id="30" dur="500" fill="hold"/>
                                        <p:tgtEl>
                                          <p:spTgt spid="129051">
                                            <p:bg/>
                                          </p:spTgt>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129051">
                                            <p:txEl>
                                              <p:pRg st="0" end="0"/>
                                            </p:txEl>
                                          </p:spTgt>
                                        </p:tgtEl>
                                        <p:attrNameLst>
                                          <p:attrName>style.visibility</p:attrName>
                                        </p:attrNameLst>
                                      </p:cBhvr>
                                      <p:to>
                                        <p:strVal val="visible"/>
                                      </p:to>
                                    </p:set>
                                    <p:anim calcmode="lin" valueType="num">
                                      <p:cBhvr>
                                        <p:cTn id="35" dur="500" fill="hold"/>
                                        <p:tgtEl>
                                          <p:spTgt spid="129051">
                                            <p:txEl>
                                              <p:pRg st="0" end="0"/>
                                            </p:txEl>
                                          </p:spTgt>
                                        </p:tgtEl>
                                        <p:attrNameLst>
                                          <p:attrName>ppt_x</p:attrName>
                                        </p:attrNameLst>
                                      </p:cBhvr>
                                      <p:tavLst>
                                        <p:tav tm="0">
                                          <p:val>
                                            <p:strVal val="#ppt_x-#ppt_w/2"/>
                                          </p:val>
                                        </p:tav>
                                        <p:tav tm="100000">
                                          <p:val>
                                            <p:strVal val="#ppt_x"/>
                                          </p:val>
                                        </p:tav>
                                      </p:tavLst>
                                    </p:anim>
                                    <p:anim calcmode="lin" valueType="num">
                                      <p:cBhvr>
                                        <p:cTn id="36" dur="500" fill="hold"/>
                                        <p:tgtEl>
                                          <p:spTgt spid="129051">
                                            <p:txEl>
                                              <p:pRg st="0" end="0"/>
                                            </p:txEl>
                                          </p:spTgt>
                                        </p:tgtEl>
                                        <p:attrNameLst>
                                          <p:attrName>ppt_y</p:attrName>
                                        </p:attrNameLst>
                                      </p:cBhvr>
                                      <p:tavLst>
                                        <p:tav tm="0">
                                          <p:val>
                                            <p:strVal val="#ppt_y"/>
                                          </p:val>
                                        </p:tav>
                                        <p:tav tm="100000">
                                          <p:val>
                                            <p:strVal val="#ppt_y"/>
                                          </p:val>
                                        </p:tav>
                                      </p:tavLst>
                                    </p:anim>
                                    <p:anim calcmode="lin" valueType="num">
                                      <p:cBhvr>
                                        <p:cTn id="37" dur="500" fill="hold"/>
                                        <p:tgtEl>
                                          <p:spTgt spid="129051">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2905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8" fill="hold" grpId="0" nodeType="clickEffect">
                                  <p:stCondLst>
                                    <p:cond delay="0"/>
                                  </p:stCondLst>
                                  <p:childTnLst>
                                    <p:set>
                                      <p:cBhvr>
                                        <p:cTn id="42" dur="1" fill="hold">
                                          <p:stCondLst>
                                            <p:cond delay="0"/>
                                          </p:stCondLst>
                                        </p:cTn>
                                        <p:tgtEl>
                                          <p:spTgt spid="129051">
                                            <p:txEl>
                                              <p:pRg st="1" end="1"/>
                                            </p:txEl>
                                          </p:spTgt>
                                        </p:tgtEl>
                                        <p:attrNameLst>
                                          <p:attrName>style.visibility</p:attrName>
                                        </p:attrNameLst>
                                      </p:cBhvr>
                                      <p:to>
                                        <p:strVal val="visible"/>
                                      </p:to>
                                    </p:set>
                                    <p:anim calcmode="lin" valueType="num">
                                      <p:cBhvr>
                                        <p:cTn id="43" dur="500" fill="hold"/>
                                        <p:tgtEl>
                                          <p:spTgt spid="129051">
                                            <p:txEl>
                                              <p:pRg st="1" end="1"/>
                                            </p:txEl>
                                          </p:spTgt>
                                        </p:tgtEl>
                                        <p:attrNameLst>
                                          <p:attrName>ppt_x</p:attrName>
                                        </p:attrNameLst>
                                      </p:cBhvr>
                                      <p:tavLst>
                                        <p:tav tm="0">
                                          <p:val>
                                            <p:strVal val="#ppt_x-#ppt_w/2"/>
                                          </p:val>
                                        </p:tav>
                                        <p:tav tm="100000">
                                          <p:val>
                                            <p:strVal val="#ppt_x"/>
                                          </p:val>
                                        </p:tav>
                                      </p:tavLst>
                                    </p:anim>
                                    <p:anim calcmode="lin" valueType="num">
                                      <p:cBhvr>
                                        <p:cTn id="44" dur="500" fill="hold"/>
                                        <p:tgtEl>
                                          <p:spTgt spid="129051">
                                            <p:txEl>
                                              <p:pRg st="1" end="1"/>
                                            </p:txEl>
                                          </p:spTgt>
                                        </p:tgtEl>
                                        <p:attrNameLst>
                                          <p:attrName>ppt_y</p:attrName>
                                        </p:attrNameLst>
                                      </p:cBhvr>
                                      <p:tavLst>
                                        <p:tav tm="0">
                                          <p:val>
                                            <p:strVal val="#ppt_y"/>
                                          </p:val>
                                        </p:tav>
                                        <p:tav tm="100000">
                                          <p:val>
                                            <p:strVal val="#ppt_y"/>
                                          </p:val>
                                        </p:tav>
                                      </p:tavLst>
                                    </p:anim>
                                    <p:anim calcmode="lin" valueType="num">
                                      <p:cBhvr>
                                        <p:cTn id="45" dur="500" fill="hold"/>
                                        <p:tgtEl>
                                          <p:spTgt spid="129051">
                                            <p:txEl>
                                              <p:pRg st="1" end="1"/>
                                            </p:txEl>
                                          </p:spTgt>
                                        </p:tgtEl>
                                        <p:attrNameLst>
                                          <p:attrName>ppt_w</p:attrName>
                                        </p:attrNameLst>
                                      </p:cBhvr>
                                      <p:tavLst>
                                        <p:tav tm="0">
                                          <p:val>
                                            <p:fltVal val="0"/>
                                          </p:val>
                                        </p:tav>
                                        <p:tav tm="100000">
                                          <p:val>
                                            <p:strVal val="#ppt_w"/>
                                          </p:val>
                                        </p:tav>
                                      </p:tavLst>
                                    </p:anim>
                                    <p:anim calcmode="lin" valueType="num">
                                      <p:cBhvr>
                                        <p:cTn id="46" dur="500" fill="hold"/>
                                        <p:tgtEl>
                                          <p:spTgt spid="129051">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2" grpId="0" animBg="1" autoUpdateAnimBg="0"/>
      <p:bldP spid="129051" grpId="0" build="p"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2209800" y="163792"/>
            <a:ext cx="7772400" cy="8382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sz="4800" b="1" dirty="0"/>
              <a:t>Bayes’ Rule</a:t>
            </a:r>
            <a:endParaRPr lang="en-US" altLang="en-US" sz="4800" dirty="0"/>
          </a:p>
        </p:txBody>
      </p:sp>
      <p:sp>
        <p:nvSpPr>
          <p:cNvPr id="126979" name="Rectangle 3"/>
          <p:cNvSpPr>
            <a:spLocks noGrp="1" noChangeArrowheads="1"/>
          </p:cNvSpPr>
          <p:nvPr>
            <p:ph type="body" sz="half" idx="1"/>
          </p:nvPr>
        </p:nvSpPr>
        <p:spPr>
          <a:xfrm>
            <a:off x="2209800" y="762000"/>
            <a:ext cx="8077200" cy="1905000"/>
          </a:xfrm>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0" hangingPunct="0">
              <a:lnSpc>
                <a:spcPct val="90000"/>
              </a:lnSpc>
              <a:spcBef>
                <a:spcPct val="0"/>
              </a:spcBef>
              <a:buFontTx/>
              <a:buNone/>
            </a:pPr>
            <a:r>
              <a:rPr lang="en-US" altLang="en-US" sz="2800"/>
              <a:t>   Let S</a:t>
            </a:r>
            <a:r>
              <a:rPr lang="en-US" altLang="en-US" sz="2800" baseline="-25000"/>
              <a:t>1</a:t>
            </a:r>
            <a:r>
              <a:rPr lang="en-US" altLang="en-US" sz="2800"/>
              <a:t> , S</a:t>
            </a:r>
            <a:r>
              <a:rPr lang="en-US" altLang="en-US" sz="2800" baseline="-25000"/>
              <a:t>2 </a:t>
            </a:r>
            <a:r>
              <a:rPr lang="en-US" altLang="en-US" sz="2800"/>
              <a:t>, S</a:t>
            </a:r>
            <a:r>
              <a:rPr lang="en-US" altLang="en-US" sz="2800" baseline="-25000"/>
              <a:t>3</a:t>
            </a:r>
            <a:r>
              <a:rPr lang="en-US" altLang="en-US" sz="2800"/>
              <a:t> ,..., S</a:t>
            </a:r>
            <a:r>
              <a:rPr lang="en-US" altLang="en-US" sz="2800" i="1" baseline="-25000"/>
              <a:t>k</a:t>
            </a:r>
            <a:r>
              <a:rPr lang="en-US" altLang="en-US" sz="2800"/>
              <a:t> be mutually exclusive and exhaustive events with prior probabilities P(S</a:t>
            </a:r>
            <a:r>
              <a:rPr lang="en-US" altLang="en-US" sz="2800" baseline="-25000"/>
              <a:t>1</a:t>
            </a:r>
            <a:r>
              <a:rPr lang="en-US" altLang="en-US" sz="2800"/>
              <a:t>), P(S</a:t>
            </a:r>
            <a:r>
              <a:rPr lang="en-US" altLang="en-US" sz="2800" baseline="-25000"/>
              <a:t>2</a:t>
            </a:r>
            <a:r>
              <a:rPr lang="en-US" altLang="en-US" sz="2800"/>
              <a:t>),…,P(S</a:t>
            </a:r>
            <a:r>
              <a:rPr lang="en-US" altLang="en-US" sz="2800" i="1" baseline="-25000"/>
              <a:t>k</a:t>
            </a:r>
            <a:r>
              <a:rPr lang="en-US" altLang="en-US" sz="2800"/>
              <a:t>). If an event A occurs, the posterior probability of S</a:t>
            </a:r>
            <a:r>
              <a:rPr lang="en-US" altLang="en-US" sz="2800" i="1" baseline="-25000"/>
              <a:t>i</a:t>
            </a:r>
            <a:r>
              <a:rPr lang="en-US" altLang="en-US" sz="2800"/>
              <a:t>, given that A occurred is</a:t>
            </a:r>
          </a:p>
        </p:txBody>
      </p:sp>
      <p:pic>
        <p:nvPicPr>
          <p:cNvPr id="126983" name="Picture 7"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6984" name="Object 8"/>
          <p:cNvGraphicFramePr>
            <a:graphicFrameLocks noChangeAspect="1"/>
          </p:cNvGraphicFramePr>
          <p:nvPr/>
        </p:nvGraphicFramePr>
        <p:xfrm>
          <a:off x="2438401" y="2514600"/>
          <a:ext cx="7802563" cy="1239838"/>
        </p:xfrm>
        <a:graphic>
          <a:graphicData uri="http://schemas.openxmlformats.org/presentationml/2006/ole">
            <mc:AlternateContent xmlns:mc="http://schemas.openxmlformats.org/markup-compatibility/2006">
              <mc:Choice xmlns:v="urn:schemas-microsoft-com:vml" Requires="v">
                <p:oleObj spid="_x0000_s27654" name="Equation" r:id="rId4" imgW="2717640" imgH="431640" progId="Equation.3">
                  <p:embed/>
                </p:oleObj>
              </mc:Choice>
              <mc:Fallback>
                <p:oleObj name="Equation" r:id="rId4" imgW="271764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1" y="2514600"/>
                        <a:ext cx="7802563" cy="1239838"/>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126990" name="Object 14"/>
          <p:cNvGraphicFramePr>
            <a:graphicFrameLocks noGrp="1" noChangeAspect="1"/>
          </p:cNvGraphicFramePr>
          <p:nvPr>
            <p:ph sz="half" idx="2"/>
          </p:nvPr>
        </p:nvGraphicFramePr>
        <p:xfrm>
          <a:off x="2438400" y="3962400"/>
          <a:ext cx="6400800" cy="2330450"/>
        </p:xfrm>
        <a:graphic>
          <a:graphicData uri="http://schemas.openxmlformats.org/presentationml/2006/ole">
            <mc:AlternateContent xmlns:mc="http://schemas.openxmlformats.org/markup-compatibility/2006">
              <mc:Choice xmlns:v="urn:schemas-microsoft-com:vml" Requires="v">
                <p:oleObj spid="_x0000_s27655" name="Equation" r:id="rId6" imgW="3035160" imgH="1104840" progId="Equation.3">
                  <p:embed/>
                </p:oleObj>
              </mc:Choice>
              <mc:Fallback>
                <p:oleObj name="Equation" r:id="rId6" imgW="3035160" imgH="11048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3962400"/>
                        <a:ext cx="6400800" cy="2330450"/>
                      </a:xfrm>
                      <a:prstGeom prst="rect">
                        <a:avLst/>
                      </a:prstGeom>
                      <a:solidFill>
                        <a:srgbClr val="CCFFFF"/>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spTree>
    <p:extLst>
      <p:ext uri="{BB962C8B-B14F-4D97-AF65-F5344CB8AC3E}">
        <p14:creationId xmlns:p14="http://schemas.microsoft.com/office/powerpoint/2010/main" val="22559256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wipe(down)">
                                      <p:cBhvr>
                                        <p:cTn id="7" dur="500"/>
                                        <p:tgtEl>
                                          <p:spTgt spid="126979">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126984"/>
                                        </p:tgtEl>
                                        <p:attrNameLst>
                                          <p:attrName>style.visibility</p:attrName>
                                        </p:attrNameLst>
                                      </p:cBhvr>
                                      <p:to>
                                        <p:strVal val="visible"/>
                                      </p:to>
                                    </p:set>
                                    <p:anim calcmode="lin" valueType="num">
                                      <p:cBhvr additive="base">
                                        <p:cTn id="10" dur="500" fill="hold"/>
                                        <p:tgtEl>
                                          <p:spTgt spid="126984"/>
                                        </p:tgtEl>
                                        <p:attrNameLst>
                                          <p:attrName>ppt_x</p:attrName>
                                        </p:attrNameLst>
                                      </p:cBhvr>
                                      <p:tavLst>
                                        <p:tav tm="0">
                                          <p:val>
                                            <p:strVal val="#ppt_x"/>
                                          </p:val>
                                        </p:tav>
                                        <p:tav tm="100000">
                                          <p:val>
                                            <p:strVal val="#ppt_x"/>
                                          </p:val>
                                        </p:tav>
                                      </p:tavLst>
                                    </p:anim>
                                    <p:anim calcmode="lin" valueType="num">
                                      <p:cBhvr additive="base">
                                        <p:cTn id="11" dur="500" fill="hold"/>
                                        <p:tgtEl>
                                          <p:spTgt spid="126984"/>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126990"/>
                                        </p:tgtEl>
                                        <p:attrNameLst>
                                          <p:attrName>style.visibility</p:attrName>
                                        </p:attrNameLst>
                                      </p:cBhvr>
                                      <p:to>
                                        <p:strVal val="visible"/>
                                      </p:to>
                                    </p:set>
                                    <p:anim calcmode="lin" valueType="num">
                                      <p:cBhvr additive="base">
                                        <p:cTn id="16" dur="500" fill="hold"/>
                                        <p:tgtEl>
                                          <p:spTgt spid="126990"/>
                                        </p:tgtEl>
                                        <p:attrNameLst>
                                          <p:attrName>ppt_x</p:attrName>
                                        </p:attrNameLst>
                                      </p:cBhvr>
                                      <p:tavLst>
                                        <p:tav tm="0">
                                          <p:val>
                                            <p:strVal val="#ppt_x"/>
                                          </p:val>
                                        </p:tav>
                                        <p:tav tm="100000">
                                          <p:val>
                                            <p:strVal val="#ppt_x"/>
                                          </p:val>
                                        </p:tav>
                                      </p:tavLst>
                                    </p:anim>
                                    <p:anim calcmode="lin" valueType="num">
                                      <p:cBhvr additive="base">
                                        <p:cTn id="17" dur="500" fill="hold"/>
                                        <p:tgtEl>
                                          <p:spTgt spid="1269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6" name="Text Box 8"/>
          <p:cNvSpPr txBox="1">
            <a:spLocks noChangeArrowheads="1"/>
          </p:cNvSpPr>
          <p:nvPr/>
        </p:nvSpPr>
        <p:spPr bwMode="auto">
          <a:xfrm>
            <a:off x="2209800" y="4114800"/>
            <a:ext cx="2743200" cy="2255838"/>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r>
              <a:rPr lang="en-US" altLang="en-US" sz="2800">
                <a:solidFill>
                  <a:srgbClr val="339933"/>
                </a:solidFill>
              </a:rPr>
              <a:t>We know:</a:t>
            </a:r>
          </a:p>
          <a:p>
            <a:r>
              <a:rPr lang="en-US" altLang="en-US" sz="2800">
                <a:solidFill>
                  <a:srgbClr val="339933"/>
                </a:solidFill>
              </a:rPr>
              <a:t>P(F) = </a:t>
            </a:r>
          </a:p>
          <a:p>
            <a:r>
              <a:rPr lang="en-US" altLang="en-US" sz="2800">
                <a:solidFill>
                  <a:srgbClr val="339933"/>
                </a:solidFill>
              </a:rPr>
              <a:t>P(M) =  </a:t>
            </a:r>
          </a:p>
          <a:p>
            <a:r>
              <a:rPr lang="en-US" altLang="en-US" sz="2800">
                <a:solidFill>
                  <a:srgbClr val="339933"/>
                </a:solidFill>
              </a:rPr>
              <a:t>P(H|F) =  </a:t>
            </a:r>
          </a:p>
          <a:p>
            <a:r>
              <a:rPr lang="en-US" altLang="en-US" sz="2800">
                <a:solidFill>
                  <a:srgbClr val="339933"/>
                </a:solidFill>
              </a:rPr>
              <a:t>P(H|M) =  </a:t>
            </a:r>
            <a:endParaRPr lang="en-US" altLang="en-US" sz="2800"/>
          </a:p>
        </p:txBody>
      </p:sp>
      <p:sp>
        <p:nvSpPr>
          <p:cNvPr id="130050" name="Rectangle 2"/>
          <p:cNvSpPr>
            <a:spLocks noGrp="1" noChangeArrowheads="1"/>
          </p:cNvSpPr>
          <p:nvPr>
            <p:ph type="title"/>
          </p:nvPr>
        </p:nvSpPr>
        <p:spPr>
          <a:xfrm>
            <a:off x="2057400" y="0"/>
            <a:ext cx="6324600" cy="1143000"/>
          </a:xfrm>
        </p:spPr>
        <p:txBody>
          <a:bodyPr/>
          <a:lstStyle/>
          <a:p>
            <a:r>
              <a:rPr lang="en-US" altLang="en-US" sz="4800" b="1"/>
              <a:t>Example</a:t>
            </a:r>
          </a:p>
        </p:txBody>
      </p:sp>
      <p:sp>
        <p:nvSpPr>
          <p:cNvPr id="130051" name="Text Box 3"/>
          <p:cNvSpPr txBox="1">
            <a:spLocks noChangeArrowheads="1"/>
          </p:cNvSpPr>
          <p:nvPr/>
        </p:nvSpPr>
        <p:spPr bwMode="auto">
          <a:xfrm>
            <a:off x="2057400" y="1219200"/>
            <a:ext cx="84582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From a previous example, we know that 49% of the population are female. Of the female patients, 8% are high risk for heart attack, while 12% of the male patients are high risk. A single person is selected at random and found to be high risk. What is the probability that it is a male?</a:t>
            </a:r>
          </a:p>
        </p:txBody>
      </p:sp>
      <p:sp>
        <p:nvSpPr>
          <p:cNvPr id="130055" name="Text Box 7"/>
          <p:cNvSpPr txBox="1">
            <a:spLocks noChangeArrowheads="1"/>
          </p:cNvSpPr>
          <p:nvPr/>
        </p:nvSpPr>
        <p:spPr bwMode="auto">
          <a:xfrm>
            <a:off x="3048000" y="3429001"/>
            <a:ext cx="723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CC0066"/>
                </a:solidFill>
              </a:rPr>
              <a:t>Define H: high risk     F: female     M: male</a:t>
            </a:r>
          </a:p>
        </p:txBody>
      </p:sp>
      <p:pic>
        <p:nvPicPr>
          <p:cNvPr id="130057" name="Picture 9"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0058" name="Object 10"/>
          <p:cNvGraphicFramePr>
            <a:graphicFrameLocks noChangeAspect="1"/>
          </p:cNvGraphicFramePr>
          <p:nvPr/>
        </p:nvGraphicFramePr>
        <p:xfrm>
          <a:off x="5111750" y="4038601"/>
          <a:ext cx="5245100" cy="1935163"/>
        </p:xfrm>
        <a:graphic>
          <a:graphicData uri="http://schemas.openxmlformats.org/presentationml/2006/ole">
            <mc:AlternateContent xmlns:mc="http://schemas.openxmlformats.org/markup-compatibility/2006">
              <mc:Choice xmlns:v="urn:schemas-microsoft-com:vml" Requires="v">
                <p:oleObj spid="_x0000_s28676" name="Equation" r:id="rId4" imgW="2311200" imgH="672840" progId="Equation.3">
                  <p:embed/>
                </p:oleObj>
              </mc:Choice>
              <mc:Fallback>
                <p:oleObj name="Equation" r:id="rId4" imgW="2311200" imgH="6728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750" y="4038601"/>
                        <a:ext cx="5245100" cy="1935163"/>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sp>
        <p:nvSpPr>
          <p:cNvPr id="130062" name="Text Box 14"/>
          <p:cNvSpPr txBox="1">
            <a:spLocks noChangeArrowheads="1"/>
          </p:cNvSpPr>
          <p:nvPr/>
        </p:nvSpPr>
        <p:spPr bwMode="auto">
          <a:xfrm>
            <a:off x="3886200" y="5915025"/>
            <a:ext cx="609600" cy="369332"/>
          </a:xfrm>
          <a:prstGeom prst="rect">
            <a:avLst/>
          </a:prstGeom>
          <a:solidFill>
            <a:srgbClr val="CC00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.12</a:t>
            </a:r>
          </a:p>
        </p:txBody>
      </p:sp>
      <p:sp>
        <p:nvSpPr>
          <p:cNvPr id="130063" name="Text Box 15"/>
          <p:cNvSpPr txBox="1">
            <a:spLocks noChangeArrowheads="1"/>
          </p:cNvSpPr>
          <p:nvPr/>
        </p:nvSpPr>
        <p:spPr bwMode="auto">
          <a:xfrm>
            <a:off x="3886200" y="5429250"/>
            <a:ext cx="609600" cy="369332"/>
          </a:xfrm>
          <a:prstGeom prst="rect">
            <a:avLst/>
          </a:prstGeom>
          <a:solidFill>
            <a:srgbClr val="CC00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.08</a:t>
            </a:r>
          </a:p>
        </p:txBody>
      </p:sp>
      <p:sp>
        <p:nvSpPr>
          <p:cNvPr id="130064" name="Text Box 16"/>
          <p:cNvSpPr txBox="1">
            <a:spLocks noChangeArrowheads="1"/>
          </p:cNvSpPr>
          <p:nvPr/>
        </p:nvSpPr>
        <p:spPr bwMode="auto">
          <a:xfrm>
            <a:off x="3886200" y="4929188"/>
            <a:ext cx="609600" cy="369332"/>
          </a:xfrm>
          <a:prstGeom prst="rect">
            <a:avLst/>
          </a:prstGeom>
          <a:solidFill>
            <a:srgbClr val="CC00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.51</a:t>
            </a:r>
          </a:p>
        </p:txBody>
      </p:sp>
      <p:sp>
        <p:nvSpPr>
          <p:cNvPr id="130065" name="Text Box 17"/>
          <p:cNvSpPr txBox="1">
            <a:spLocks noChangeArrowheads="1"/>
          </p:cNvSpPr>
          <p:nvPr/>
        </p:nvSpPr>
        <p:spPr bwMode="auto">
          <a:xfrm>
            <a:off x="3886200" y="4414838"/>
            <a:ext cx="609600" cy="369332"/>
          </a:xfrm>
          <a:prstGeom prst="rect">
            <a:avLst/>
          </a:prstGeom>
          <a:solidFill>
            <a:srgbClr val="CC00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.49</a:t>
            </a:r>
          </a:p>
        </p:txBody>
      </p:sp>
      <p:grpSp>
        <p:nvGrpSpPr>
          <p:cNvPr id="130066" name="Group 18"/>
          <p:cNvGrpSpPr>
            <a:grpSpLocks/>
          </p:cNvGrpSpPr>
          <p:nvPr/>
        </p:nvGrpSpPr>
        <p:grpSpPr bwMode="auto">
          <a:xfrm>
            <a:off x="9296400" y="76200"/>
            <a:ext cx="1276350" cy="1219200"/>
            <a:chOff x="4656" y="48"/>
            <a:chExt cx="1008" cy="960"/>
          </a:xfrm>
        </p:grpSpPr>
        <p:sp>
          <p:nvSpPr>
            <p:cNvPr id="130067" name="Rectangle 19"/>
            <p:cNvSpPr>
              <a:spLocks noChangeArrowheads="1"/>
            </p:cNvSpPr>
            <p:nvPr/>
          </p:nvSpPr>
          <p:spPr bwMode="auto">
            <a:xfrm>
              <a:off x="4656" y="48"/>
              <a:ext cx="1008" cy="960"/>
            </a:xfrm>
            <a:prstGeom prst="rect">
              <a:avLst/>
            </a:prstGeom>
            <a:solidFill>
              <a:srgbClr val="F0D27E"/>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130068" name="Picture 20" descr="hospita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8" y="123"/>
              <a:ext cx="897" cy="84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34066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0055"/>
                                        </p:tgtEl>
                                        <p:attrNameLst>
                                          <p:attrName>style.visibility</p:attrName>
                                        </p:attrNameLst>
                                      </p:cBhvr>
                                      <p:to>
                                        <p:strVal val="visible"/>
                                      </p:to>
                                    </p:set>
                                    <p:animEffect transition="in" filter="wipe(up)">
                                      <p:cBhvr>
                                        <p:cTn id="7" dur="500"/>
                                        <p:tgtEl>
                                          <p:spTgt spid="1300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056"/>
                                        </p:tgtEl>
                                        <p:attrNameLst>
                                          <p:attrName>style.visibility</p:attrName>
                                        </p:attrNameLst>
                                      </p:cBhvr>
                                      <p:to>
                                        <p:strVal val="visible"/>
                                      </p:to>
                                    </p:set>
                                    <p:animEffect transition="in" filter="wipe(left)">
                                      <p:cBhvr>
                                        <p:cTn id="12" dur="500"/>
                                        <p:tgtEl>
                                          <p:spTgt spid="1300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0065"/>
                                        </p:tgtEl>
                                        <p:attrNameLst>
                                          <p:attrName>style.visibility</p:attrName>
                                        </p:attrNameLst>
                                      </p:cBhvr>
                                      <p:to>
                                        <p:strVal val="visible"/>
                                      </p:to>
                                    </p:set>
                                    <p:animEffect transition="in" filter="wipe(left)">
                                      <p:cBhvr>
                                        <p:cTn id="17" dur="500"/>
                                        <p:tgtEl>
                                          <p:spTgt spid="1300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0064"/>
                                        </p:tgtEl>
                                        <p:attrNameLst>
                                          <p:attrName>style.visibility</p:attrName>
                                        </p:attrNameLst>
                                      </p:cBhvr>
                                      <p:to>
                                        <p:strVal val="visible"/>
                                      </p:to>
                                    </p:set>
                                    <p:animEffect transition="in" filter="wipe(left)">
                                      <p:cBhvr>
                                        <p:cTn id="22" dur="500"/>
                                        <p:tgtEl>
                                          <p:spTgt spid="1300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0063"/>
                                        </p:tgtEl>
                                        <p:attrNameLst>
                                          <p:attrName>style.visibility</p:attrName>
                                        </p:attrNameLst>
                                      </p:cBhvr>
                                      <p:to>
                                        <p:strVal val="visible"/>
                                      </p:to>
                                    </p:set>
                                    <p:animEffect transition="in" filter="wipe(left)">
                                      <p:cBhvr>
                                        <p:cTn id="27" dur="500"/>
                                        <p:tgtEl>
                                          <p:spTgt spid="1300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0062"/>
                                        </p:tgtEl>
                                        <p:attrNameLst>
                                          <p:attrName>style.visibility</p:attrName>
                                        </p:attrNameLst>
                                      </p:cBhvr>
                                      <p:to>
                                        <p:strVal val="visible"/>
                                      </p:to>
                                    </p:set>
                                    <p:animEffect transition="in" filter="wipe(left)">
                                      <p:cBhvr>
                                        <p:cTn id="32" dur="500"/>
                                        <p:tgtEl>
                                          <p:spTgt spid="1300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30058"/>
                                        </p:tgtEl>
                                        <p:attrNameLst>
                                          <p:attrName>style.visibility</p:attrName>
                                        </p:attrNameLst>
                                      </p:cBhvr>
                                      <p:to>
                                        <p:strVal val="visible"/>
                                      </p:to>
                                    </p:set>
                                    <p:animEffect transition="in" filter="wipe(up)">
                                      <p:cBhvr>
                                        <p:cTn id="37" dur="500"/>
                                        <p:tgtEl>
                                          <p:spTgt spid="130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6" grpId="0" animBg="1" autoUpdateAnimBg="0"/>
      <p:bldP spid="130055" grpId="0" autoUpdateAnimBg="0"/>
      <p:bldP spid="130062" grpId="0" animBg="1" autoUpdateAnimBg="0"/>
      <p:bldP spid="130063" grpId="0" animBg="1" autoUpdateAnimBg="0"/>
      <p:bldP spid="130064" grpId="0" animBg="1" autoUpdateAnimBg="0"/>
      <p:bldP spid="130065"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905000" y="0"/>
            <a:ext cx="7772400" cy="1143000"/>
          </a:xfrm>
        </p:spPr>
        <p:txBody>
          <a:bodyPr/>
          <a:lstStyle/>
          <a:p>
            <a:r>
              <a:rPr lang="en-US" altLang="en-US"/>
              <a:t>Example</a:t>
            </a:r>
          </a:p>
        </p:txBody>
      </p:sp>
      <p:sp>
        <p:nvSpPr>
          <p:cNvPr id="163843" name="Rectangle 3"/>
          <p:cNvSpPr>
            <a:spLocks noGrp="1" noChangeArrowheads="1"/>
          </p:cNvSpPr>
          <p:nvPr>
            <p:ph type="body" idx="1"/>
          </p:nvPr>
        </p:nvSpPr>
        <p:spPr>
          <a:xfrm>
            <a:off x="2057400" y="1295400"/>
            <a:ext cx="8077200" cy="4953000"/>
          </a:xfrm>
        </p:spPr>
        <p:txBody>
          <a:bodyPr/>
          <a:lstStyle/>
          <a:p>
            <a:pPr>
              <a:lnSpc>
                <a:spcPct val="90000"/>
              </a:lnSpc>
              <a:buFontTx/>
              <a:buNone/>
            </a:pPr>
            <a:r>
              <a:rPr lang="en-US" altLang="en-US"/>
              <a:t>   Suppose a rare disease infects one out of every 1000 people in a population. And suppose that there is a good, but not perfect, test for this disease: if a person has the disease, the test comes back positive 99% of the time. On the other hand, the test also produces some false positives: 2% of uninfected people are also test positive. And someone just tested positive. What are his chances of having this disease? </a:t>
            </a:r>
          </a:p>
        </p:txBody>
      </p:sp>
      <p:pic>
        <p:nvPicPr>
          <p:cNvPr id="163844" name="Picture 4"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4861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2286000" y="1600201"/>
            <a:ext cx="5715000" cy="1401763"/>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r>
              <a:rPr lang="en-US" altLang="en-US" sz="2800">
                <a:solidFill>
                  <a:srgbClr val="339933"/>
                </a:solidFill>
              </a:rPr>
              <a:t>We know:</a:t>
            </a:r>
          </a:p>
          <a:p>
            <a:r>
              <a:rPr lang="en-US" altLang="en-US" sz="2800">
                <a:solidFill>
                  <a:srgbClr val="339933"/>
                </a:solidFill>
              </a:rPr>
              <a:t>P(A) = .001        P(A</a:t>
            </a:r>
            <a:r>
              <a:rPr lang="en-US" altLang="en-US" sz="2800" baseline="30000">
                <a:solidFill>
                  <a:srgbClr val="339933"/>
                </a:solidFill>
              </a:rPr>
              <a:t>c</a:t>
            </a:r>
            <a:r>
              <a:rPr lang="en-US" altLang="en-US" sz="2800">
                <a:solidFill>
                  <a:srgbClr val="339933"/>
                </a:solidFill>
              </a:rPr>
              <a:t>) =.999  </a:t>
            </a:r>
          </a:p>
          <a:p>
            <a:r>
              <a:rPr lang="en-US" altLang="en-US" sz="2800">
                <a:solidFill>
                  <a:srgbClr val="339933"/>
                </a:solidFill>
              </a:rPr>
              <a:t>P(B|A) =  .99      P(B|A</a:t>
            </a:r>
            <a:r>
              <a:rPr lang="en-US" altLang="en-US" sz="2800" baseline="30000">
                <a:solidFill>
                  <a:srgbClr val="339933"/>
                </a:solidFill>
              </a:rPr>
              <a:t>c</a:t>
            </a:r>
            <a:r>
              <a:rPr lang="en-US" altLang="en-US" sz="2800">
                <a:solidFill>
                  <a:srgbClr val="339933"/>
                </a:solidFill>
              </a:rPr>
              <a:t>) =.02  </a:t>
            </a:r>
            <a:endParaRPr lang="en-US" altLang="en-US" sz="2800"/>
          </a:p>
        </p:txBody>
      </p:sp>
      <p:sp>
        <p:nvSpPr>
          <p:cNvPr id="164867" name="Rectangle 3"/>
          <p:cNvSpPr>
            <a:spLocks noGrp="1" noChangeArrowheads="1"/>
          </p:cNvSpPr>
          <p:nvPr>
            <p:ph type="title"/>
          </p:nvPr>
        </p:nvSpPr>
        <p:spPr>
          <a:xfrm>
            <a:off x="2286000" y="296864"/>
            <a:ext cx="6629400" cy="685800"/>
          </a:xfrm>
        </p:spPr>
        <p:txBody>
          <a:bodyPr>
            <a:normAutofit fontScale="90000"/>
          </a:bodyPr>
          <a:lstStyle/>
          <a:p>
            <a:r>
              <a:rPr lang="en-US" altLang="en-US" sz="4800" b="1" dirty="0"/>
              <a:t>Example</a:t>
            </a:r>
          </a:p>
        </p:txBody>
      </p:sp>
      <p:sp>
        <p:nvSpPr>
          <p:cNvPr id="164869" name="Text Box 5"/>
          <p:cNvSpPr txBox="1">
            <a:spLocks noChangeArrowheads="1"/>
          </p:cNvSpPr>
          <p:nvPr/>
        </p:nvSpPr>
        <p:spPr bwMode="auto">
          <a:xfrm>
            <a:off x="2133600" y="914401"/>
            <a:ext cx="723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CC0066"/>
                </a:solidFill>
              </a:rPr>
              <a:t>Define A: has the disease     B: test positive</a:t>
            </a:r>
          </a:p>
        </p:txBody>
      </p:sp>
      <p:pic>
        <p:nvPicPr>
          <p:cNvPr id="164870" name="Picture 6"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4871" name="Object 7"/>
          <p:cNvGraphicFramePr>
            <a:graphicFrameLocks noChangeAspect="1"/>
          </p:cNvGraphicFramePr>
          <p:nvPr/>
        </p:nvGraphicFramePr>
        <p:xfrm>
          <a:off x="2133600" y="3810000"/>
          <a:ext cx="6096000" cy="2693988"/>
        </p:xfrm>
        <a:graphic>
          <a:graphicData uri="http://schemas.openxmlformats.org/presentationml/2006/ole">
            <mc:AlternateContent xmlns:mc="http://schemas.openxmlformats.org/markup-compatibility/2006">
              <mc:Choice xmlns:v="urn:schemas-microsoft-com:vml" Requires="v">
                <p:oleObj spid="_x0000_s29700" name="Equation" r:id="rId4" imgW="1676160" imgH="583920" progId="Equation.3">
                  <p:embed/>
                </p:oleObj>
              </mc:Choice>
              <mc:Fallback>
                <p:oleObj name="Equation" r:id="rId4" imgW="1676160" imgH="5839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810000"/>
                        <a:ext cx="6096000" cy="2693988"/>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sp>
        <p:nvSpPr>
          <p:cNvPr id="164879" name="Text Box 15"/>
          <p:cNvSpPr txBox="1">
            <a:spLocks noChangeArrowheads="1"/>
          </p:cNvSpPr>
          <p:nvPr/>
        </p:nvSpPr>
        <p:spPr bwMode="auto">
          <a:xfrm>
            <a:off x="2362200" y="3276601"/>
            <a:ext cx="449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We want to know </a:t>
            </a:r>
            <a:r>
              <a:rPr lang="en-US" altLang="en-US" sz="2800">
                <a:solidFill>
                  <a:srgbClr val="CC0066"/>
                </a:solidFill>
              </a:rPr>
              <a:t>P(A|B)=?</a:t>
            </a:r>
          </a:p>
        </p:txBody>
      </p:sp>
      <p:pic>
        <p:nvPicPr>
          <p:cNvPr id="164880" name="Picture 16" descr="panic"/>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a:xfrm>
            <a:off x="8382000" y="3657600"/>
            <a:ext cx="2287588" cy="2514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248733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4869"/>
                                        </p:tgtEl>
                                        <p:attrNameLst>
                                          <p:attrName>style.visibility</p:attrName>
                                        </p:attrNameLst>
                                      </p:cBhvr>
                                      <p:to>
                                        <p:strVal val="visible"/>
                                      </p:to>
                                    </p:set>
                                    <p:animEffect transition="in" filter="wipe(up)">
                                      <p:cBhvr>
                                        <p:cTn id="7" dur="500"/>
                                        <p:tgtEl>
                                          <p:spTgt spid="1648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866"/>
                                        </p:tgtEl>
                                        <p:attrNameLst>
                                          <p:attrName>style.visibility</p:attrName>
                                        </p:attrNameLst>
                                      </p:cBhvr>
                                      <p:to>
                                        <p:strVal val="visible"/>
                                      </p:to>
                                    </p:set>
                                    <p:animEffect transition="in" filter="wipe(left)">
                                      <p:cBhvr>
                                        <p:cTn id="12" dur="500"/>
                                        <p:tgtEl>
                                          <p:spTgt spid="1648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64879">
                                            <p:txEl>
                                              <p:pRg st="0" end="0"/>
                                            </p:txEl>
                                          </p:spTgt>
                                        </p:tgtEl>
                                        <p:attrNameLst>
                                          <p:attrName>style.visibility</p:attrName>
                                        </p:attrNameLst>
                                      </p:cBhvr>
                                      <p:to>
                                        <p:strVal val="visible"/>
                                      </p:to>
                                    </p:set>
                                    <p:animEffect transition="in" filter="wipe(down)">
                                      <p:cBhvr>
                                        <p:cTn id="17" dur="500"/>
                                        <p:tgtEl>
                                          <p:spTgt spid="16487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64871"/>
                                        </p:tgtEl>
                                        <p:attrNameLst>
                                          <p:attrName>style.visibility</p:attrName>
                                        </p:attrNameLst>
                                      </p:cBhvr>
                                      <p:to>
                                        <p:strVal val="visible"/>
                                      </p:to>
                                    </p:set>
                                    <p:animEffect transition="in" filter="wipe(up)">
                                      <p:cBhvr>
                                        <p:cTn id="22" dur="500"/>
                                        <p:tgtEl>
                                          <p:spTgt spid="1648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64880"/>
                                        </p:tgtEl>
                                        <p:attrNameLst>
                                          <p:attrName>style.visibility</p:attrName>
                                        </p:attrNameLst>
                                      </p:cBhvr>
                                      <p:to>
                                        <p:strVal val="visible"/>
                                      </p:to>
                                    </p:set>
                                    <p:anim calcmode="lin" valueType="num">
                                      <p:cBhvr additive="base">
                                        <p:cTn id="27" dur="500" fill="hold"/>
                                        <p:tgtEl>
                                          <p:spTgt spid="164880"/>
                                        </p:tgtEl>
                                        <p:attrNameLst>
                                          <p:attrName>ppt_x</p:attrName>
                                        </p:attrNameLst>
                                      </p:cBhvr>
                                      <p:tavLst>
                                        <p:tav tm="0">
                                          <p:val>
                                            <p:strVal val="#ppt_x"/>
                                          </p:val>
                                        </p:tav>
                                        <p:tav tm="100000">
                                          <p:val>
                                            <p:strVal val="#ppt_x"/>
                                          </p:val>
                                        </p:tav>
                                      </p:tavLst>
                                    </p:anim>
                                    <p:anim calcmode="lin" valueType="num">
                                      <p:cBhvr additive="base">
                                        <p:cTn id="28" dur="500" fill="hold"/>
                                        <p:tgtEl>
                                          <p:spTgt spid="1648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animBg="1" autoUpdateAnimBg="0"/>
      <p:bldP spid="164869"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2713038" y="228600"/>
            <a:ext cx="7772400" cy="762000"/>
          </a:xfrm>
        </p:spPr>
        <p:txBody>
          <a:bodyPr/>
          <a:lstStyle/>
          <a:p>
            <a:r>
              <a:rPr lang="en-US" altLang="en-US" dirty="0"/>
              <a:t>Example</a:t>
            </a:r>
          </a:p>
        </p:txBody>
      </p:sp>
      <p:sp>
        <p:nvSpPr>
          <p:cNvPr id="205827" name="Text Box 3"/>
          <p:cNvSpPr txBox="1">
            <a:spLocks noChangeArrowheads="1"/>
          </p:cNvSpPr>
          <p:nvPr/>
        </p:nvSpPr>
        <p:spPr bwMode="auto">
          <a:xfrm>
            <a:off x="2667001" y="914400"/>
            <a:ext cx="78644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en-US" sz="2800" dirty="0">
                <a:latin typeface="Arial" panose="020B0604020202020204" pitchFamily="34" charset="0"/>
              </a:rPr>
              <a:t>A survey of job </a:t>
            </a:r>
            <a:r>
              <a:rPr lang="en-US" altLang="en-US" sz="2800" dirty="0" smtClean="0">
                <a:latin typeface="Arial" panose="020B0604020202020204" pitchFamily="34" charset="0"/>
              </a:rPr>
              <a:t>satisfaction </a:t>
            </a:r>
            <a:r>
              <a:rPr lang="en-US" altLang="en-US" sz="2800" dirty="0">
                <a:latin typeface="Arial" panose="020B0604020202020204" pitchFamily="34" charset="0"/>
              </a:rPr>
              <a:t>of teachers was taken, giving the following results</a:t>
            </a:r>
          </a:p>
        </p:txBody>
      </p:sp>
      <p:pic>
        <p:nvPicPr>
          <p:cNvPr id="2058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2095501"/>
            <a:ext cx="71628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830" name="Picture 6" descr="bar-wh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418852"/>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2697163" y="76200"/>
            <a:ext cx="7772400" cy="762000"/>
          </a:xfrm>
        </p:spPr>
        <p:txBody>
          <a:bodyPr/>
          <a:lstStyle/>
          <a:p>
            <a:r>
              <a:rPr lang="en-US" altLang="en-US"/>
              <a:t>Example</a:t>
            </a:r>
          </a:p>
        </p:txBody>
      </p:sp>
      <p:sp>
        <p:nvSpPr>
          <p:cNvPr id="208899" name="Text Box 3"/>
          <p:cNvSpPr txBox="1">
            <a:spLocks noChangeArrowheads="1"/>
          </p:cNvSpPr>
          <p:nvPr/>
        </p:nvSpPr>
        <p:spPr bwMode="auto">
          <a:xfrm>
            <a:off x="2667001" y="914400"/>
            <a:ext cx="78644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en-US" sz="2800">
                <a:latin typeface="Arial" panose="020B0604020202020204" pitchFamily="34" charset="0"/>
              </a:rPr>
              <a:t>If all the cells are divided by the total number surveyed, 778, the resulting table is a table of empirically derived probabilities.</a:t>
            </a:r>
          </a:p>
        </p:txBody>
      </p:sp>
      <p:pic>
        <p:nvPicPr>
          <p:cNvPr id="2089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2590801"/>
            <a:ext cx="7162800" cy="274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8901" name="Picture 5" descr="bar-wh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51519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81200" y="477838"/>
            <a:ext cx="6705600" cy="1143000"/>
          </a:xfrm>
        </p:spPr>
        <p:txBody>
          <a:bodyPr/>
          <a:lstStyle/>
          <a:p>
            <a:r>
              <a:rPr lang="en-US" altLang="en-US" sz="4800" b="1" dirty="0"/>
              <a:t>Experiments and Events</a:t>
            </a:r>
          </a:p>
        </p:txBody>
      </p:sp>
      <p:pic>
        <p:nvPicPr>
          <p:cNvPr id="11273" name="Picture 9"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1285" name="Rectangle 21"/>
          <p:cNvSpPr>
            <a:spLocks noGrp="1" noChangeArrowheads="1"/>
          </p:cNvSpPr>
          <p:nvPr>
            <p:ph type="body" idx="1"/>
          </p:nvPr>
        </p:nvSpPr>
        <p:spPr>
          <a:xfrm>
            <a:off x="2209800" y="1676400"/>
            <a:ext cx="8229600" cy="3657600"/>
          </a:xfrm>
          <a:noFill/>
          <a:ln/>
        </p:spPr>
        <p:txBody>
          <a:bodyPr/>
          <a:lstStyle/>
          <a:p>
            <a:r>
              <a:rPr lang="en-US" altLang="en-US" b="1" dirty="0">
                <a:solidFill>
                  <a:srgbClr val="333333"/>
                </a:solidFill>
                <a:effectLst>
                  <a:outerShdw blurRad="38100" dist="38100" dir="2700000" algn="tl">
                    <a:srgbClr val="C0C0C0"/>
                  </a:outerShdw>
                </a:effectLst>
              </a:rPr>
              <a:t>Experiment: Record an age	</a:t>
            </a:r>
          </a:p>
          <a:p>
            <a:pPr lvl="1">
              <a:spcBef>
                <a:spcPct val="0"/>
              </a:spcBef>
            </a:pPr>
            <a:r>
              <a:rPr lang="en-US" altLang="en-US" dirty="0">
                <a:solidFill>
                  <a:schemeClr val="tx1"/>
                </a:solidFill>
              </a:rPr>
              <a:t>A: person is 30 years old</a:t>
            </a:r>
          </a:p>
          <a:p>
            <a:pPr lvl="1">
              <a:spcBef>
                <a:spcPct val="0"/>
              </a:spcBef>
            </a:pPr>
            <a:r>
              <a:rPr lang="en-US" altLang="en-US" dirty="0">
                <a:solidFill>
                  <a:schemeClr val="tx1"/>
                </a:solidFill>
              </a:rPr>
              <a:t>B: person is older than 65</a:t>
            </a:r>
          </a:p>
          <a:p>
            <a:r>
              <a:rPr lang="en-US" altLang="en-US" b="1" dirty="0">
                <a:solidFill>
                  <a:schemeClr val="tx1"/>
                </a:solidFill>
                <a:effectLst>
                  <a:outerShdw blurRad="38100" dist="38100" dir="2700000" algn="tl">
                    <a:srgbClr val="C0C0C0"/>
                  </a:outerShdw>
                </a:effectLst>
              </a:rPr>
              <a:t>Experiment: Toss a die	</a:t>
            </a:r>
          </a:p>
          <a:p>
            <a:pPr lvl="1">
              <a:spcBef>
                <a:spcPct val="0"/>
              </a:spcBef>
            </a:pPr>
            <a:r>
              <a:rPr lang="en-US" altLang="en-US" dirty="0">
                <a:solidFill>
                  <a:schemeClr val="tx1"/>
                </a:solidFill>
              </a:rPr>
              <a:t>A: observe an odd number</a:t>
            </a:r>
          </a:p>
          <a:p>
            <a:pPr lvl="1">
              <a:spcBef>
                <a:spcPct val="0"/>
              </a:spcBef>
            </a:pPr>
            <a:r>
              <a:rPr lang="en-US" altLang="en-US" dirty="0">
                <a:solidFill>
                  <a:schemeClr val="tx1"/>
                </a:solidFill>
              </a:rPr>
              <a:t>B: observe a number greater than 2</a:t>
            </a:r>
          </a:p>
        </p:txBody>
      </p:sp>
      <p:grpSp>
        <p:nvGrpSpPr>
          <p:cNvPr id="11289" name="Group 25"/>
          <p:cNvGrpSpPr>
            <a:grpSpLocks/>
          </p:cNvGrpSpPr>
          <p:nvPr/>
        </p:nvGrpSpPr>
        <p:grpSpPr bwMode="auto">
          <a:xfrm>
            <a:off x="8686800" y="152400"/>
            <a:ext cx="1752600" cy="1524000"/>
            <a:chOff x="4512" y="96"/>
            <a:chExt cx="1104" cy="960"/>
          </a:xfrm>
        </p:grpSpPr>
        <p:sp>
          <p:nvSpPr>
            <p:cNvPr id="11287" name="Rectangle 23"/>
            <p:cNvSpPr>
              <a:spLocks noChangeArrowheads="1"/>
            </p:cNvSpPr>
            <p:nvPr/>
          </p:nvSpPr>
          <p:spPr bwMode="auto">
            <a:xfrm>
              <a:off x="4512" y="96"/>
              <a:ext cx="1104" cy="960"/>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11286" name="Picture 22" descr="d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 y="168"/>
              <a:ext cx="960" cy="818"/>
            </a:xfrm>
            <a:prstGeom prst="rect">
              <a:avLst/>
            </a:prstGeom>
            <a:noFill/>
            <a:ln w="9525">
              <a:solidFill>
                <a:srgbClr val="CC0066"/>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87906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285">
                                            <p:txEl>
                                              <p:pRg st="0" end="0"/>
                                            </p:txEl>
                                          </p:spTgt>
                                        </p:tgtEl>
                                        <p:attrNameLst>
                                          <p:attrName>style.visibility</p:attrName>
                                        </p:attrNameLst>
                                      </p:cBhvr>
                                      <p:to>
                                        <p:strVal val="visible"/>
                                      </p:to>
                                    </p:set>
                                    <p:animEffect transition="in" filter="wipe(up)">
                                      <p:cBhvr>
                                        <p:cTn id="7" dur="500"/>
                                        <p:tgtEl>
                                          <p:spTgt spid="1128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285">
                                            <p:txEl>
                                              <p:pRg st="1" end="1"/>
                                            </p:txEl>
                                          </p:spTgt>
                                        </p:tgtEl>
                                        <p:attrNameLst>
                                          <p:attrName>style.visibility</p:attrName>
                                        </p:attrNameLst>
                                      </p:cBhvr>
                                      <p:to>
                                        <p:strVal val="visible"/>
                                      </p:to>
                                    </p:set>
                                    <p:animEffect transition="in" filter="wipe(up)">
                                      <p:cBhvr>
                                        <p:cTn id="10" dur="500"/>
                                        <p:tgtEl>
                                          <p:spTgt spid="11285">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1285">
                                            <p:txEl>
                                              <p:pRg st="2" end="2"/>
                                            </p:txEl>
                                          </p:spTgt>
                                        </p:tgtEl>
                                        <p:attrNameLst>
                                          <p:attrName>style.visibility</p:attrName>
                                        </p:attrNameLst>
                                      </p:cBhvr>
                                      <p:to>
                                        <p:strVal val="visible"/>
                                      </p:to>
                                    </p:set>
                                    <p:animEffect transition="in" filter="wipe(up)">
                                      <p:cBhvr>
                                        <p:cTn id="13" dur="500"/>
                                        <p:tgtEl>
                                          <p:spTgt spid="1128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1285">
                                            <p:txEl>
                                              <p:pRg st="3" end="3"/>
                                            </p:txEl>
                                          </p:spTgt>
                                        </p:tgtEl>
                                        <p:attrNameLst>
                                          <p:attrName>style.visibility</p:attrName>
                                        </p:attrNameLst>
                                      </p:cBhvr>
                                      <p:to>
                                        <p:strVal val="visible"/>
                                      </p:to>
                                    </p:set>
                                    <p:animEffect transition="in" filter="wipe(up)">
                                      <p:cBhvr>
                                        <p:cTn id="18" dur="500"/>
                                        <p:tgtEl>
                                          <p:spTgt spid="11285">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1285">
                                            <p:txEl>
                                              <p:pRg st="4" end="4"/>
                                            </p:txEl>
                                          </p:spTgt>
                                        </p:tgtEl>
                                        <p:attrNameLst>
                                          <p:attrName>style.visibility</p:attrName>
                                        </p:attrNameLst>
                                      </p:cBhvr>
                                      <p:to>
                                        <p:strVal val="visible"/>
                                      </p:to>
                                    </p:set>
                                    <p:animEffect transition="in" filter="wipe(up)">
                                      <p:cBhvr>
                                        <p:cTn id="21" dur="500"/>
                                        <p:tgtEl>
                                          <p:spTgt spid="11285">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1285">
                                            <p:txEl>
                                              <p:pRg st="5" end="5"/>
                                            </p:txEl>
                                          </p:spTgt>
                                        </p:tgtEl>
                                        <p:attrNameLst>
                                          <p:attrName>style.visibility</p:attrName>
                                        </p:attrNameLst>
                                      </p:cBhvr>
                                      <p:to>
                                        <p:strVal val="visible"/>
                                      </p:to>
                                    </p:set>
                                    <p:animEffect transition="in" filter="wipe(up)">
                                      <p:cBhvr>
                                        <p:cTn id="24" dur="500"/>
                                        <p:tgtEl>
                                          <p:spTgt spid="1128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5"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228600" y="457200"/>
            <a:ext cx="7772400" cy="762000"/>
          </a:xfrm>
        </p:spPr>
        <p:txBody>
          <a:bodyPr/>
          <a:lstStyle/>
          <a:p>
            <a:r>
              <a:rPr lang="en-US" altLang="en-US"/>
              <a:t>Example</a:t>
            </a:r>
          </a:p>
        </p:txBody>
      </p:sp>
      <p:sp>
        <p:nvSpPr>
          <p:cNvPr id="210947" name="Text Box 3"/>
          <p:cNvSpPr txBox="1">
            <a:spLocks noChangeArrowheads="1"/>
          </p:cNvSpPr>
          <p:nvPr/>
        </p:nvSpPr>
        <p:spPr bwMode="auto">
          <a:xfrm>
            <a:off x="2362201" y="1905001"/>
            <a:ext cx="7864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en-US" sz="2800">
                <a:latin typeface="Arial" panose="020B0604020202020204" pitchFamily="34" charset="0"/>
              </a:rPr>
              <a:t>For convenience, let C stand for the event that the teacher teaches college, S stand for the teacher being satisfied and so on. Let’s look at some probabilities and what they mean.</a:t>
            </a:r>
          </a:p>
        </p:txBody>
      </p:sp>
      <p:sp>
        <p:nvSpPr>
          <p:cNvPr id="210948" name="Line 4"/>
          <p:cNvSpPr>
            <a:spLocks noChangeShapeType="1"/>
          </p:cNvSpPr>
          <p:nvPr/>
        </p:nvSpPr>
        <p:spPr bwMode="auto">
          <a:xfrm>
            <a:off x="2819400" y="4822825"/>
            <a:ext cx="76962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0949" name="Line 5"/>
          <p:cNvSpPr>
            <a:spLocks noChangeShapeType="1"/>
          </p:cNvSpPr>
          <p:nvPr/>
        </p:nvSpPr>
        <p:spPr bwMode="auto">
          <a:xfrm>
            <a:off x="2819400" y="5605463"/>
            <a:ext cx="76962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210950" name="Group 6"/>
          <p:cNvGrpSpPr>
            <a:grpSpLocks/>
          </p:cNvGrpSpPr>
          <p:nvPr/>
        </p:nvGrpSpPr>
        <p:grpSpPr bwMode="auto">
          <a:xfrm>
            <a:off x="2616200" y="4006850"/>
            <a:ext cx="7823200" cy="450850"/>
            <a:chOff x="688" y="2524"/>
            <a:chExt cx="4928" cy="284"/>
          </a:xfrm>
        </p:grpSpPr>
        <p:sp>
          <p:nvSpPr>
            <p:cNvPr id="210951" name="Text Box 7"/>
            <p:cNvSpPr txBox="1">
              <a:spLocks noChangeArrowheads="1"/>
            </p:cNvSpPr>
            <p:nvPr/>
          </p:nvSpPr>
          <p:spPr bwMode="auto">
            <a:xfrm>
              <a:off x="2016" y="2524"/>
              <a:ext cx="36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en-US">
                  <a:solidFill>
                    <a:srgbClr val="000099"/>
                  </a:solidFill>
                  <a:latin typeface="Arial" panose="020B0604020202020204" pitchFamily="34" charset="0"/>
                </a:rPr>
                <a:t>is the proportion of teachers who are college teachers.</a:t>
              </a:r>
            </a:p>
          </p:txBody>
        </p:sp>
        <p:graphicFrame>
          <p:nvGraphicFramePr>
            <p:cNvPr id="210952" name="Object 8"/>
            <p:cNvGraphicFramePr>
              <a:graphicFrameLocks noChangeAspect="1"/>
            </p:cNvGraphicFramePr>
            <p:nvPr/>
          </p:nvGraphicFramePr>
          <p:xfrm>
            <a:off x="688" y="2592"/>
            <a:ext cx="1088" cy="216"/>
          </p:xfrm>
          <a:graphic>
            <a:graphicData uri="http://schemas.openxmlformats.org/presentationml/2006/ole">
              <mc:AlternateContent xmlns:mc="http://schemas.openxmlformats.org/markup-compatibility/2006">
                <mc:Choice xmlns:v="urn:schemas-microsoft-com:vml" Requires="v">
                  <p:oleObj spid="_x0000_s30730" name="Equation" r:id="rId4" imgW="1726920" imgH="342720" progId="Equation.DSMT4">
                    <p:embed/>
                  </p:oleObj>
                </mc:Choice>
                <mc:Fallback>
                  <p:oleObj name="Equation" r:id="rId4" imgW="1726920" imgH="3427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 y="2592"/>
                          <a:ext cx="1088"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0953" name="Group 9"/>
          <p:cNvGrpSpPr>
            <a:grpSpLocks/>
          </p:cNvGrpSpPr>
          <p:nvPr/>
        </p:nvGrpSpPr>
        <p:grpSpPr bwMode="auto">
          <a:xfrm>
            <a:off x="2667001" y="4800605"/>
            <a:ext cx="7673975" cy="646113"/>
            <a:chOff x="696" y="3024"/>
            <a:chExt cx="4834" cy="407"/>
          </a:xfrm>
        </p:grpSpPr>
        <p:sp>
          <p:nvSpPr>
            <p:cNvPr id="210954" name="Text Box 10"/>
            <p:cNvSpPr txBox="1">
              <a:spLocks noChangeArrowheads="1"/>
            </p:cNvSpPr>
            <p:nvPr/>
          </p:nvSpPr>
          <p:spPr bwMode="auto">
            <a:xfrm>
              <a:off x="2016" y="3024"/>
              <a:ext cx="3514"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en-US">
                  <a:solidFill>
                    <a:srgbClr val="000099"/>
                  </a:solidFill>
                  <a:latin typeface="Arial" panose="020B0604020202020204" pitchFamily="34" charset="0"/>
                </a:rPr>
                <a:t>is the proportion of teachers who are satisfied with their job.</a:t>
              </a:r>
            </a:p>
          </p:txBody>
        </p:sp>
        <p:graphicFrame>
          <p:nvGraphicFramePr>
            <p:cNvPr id="210955" name="Object 11"/>
            <p:cNvGraphicFramePr>
              <a:graphicFrameLocks noChangeAspect="1"/>
            </p:cNvGraphicFramePr>
            <p:nvPr/>
          </p:nvGraphicFramePr>
          <p:xfrm>
            <a:off x="696" y="3096"/>
            <a:ext cx="1080" cy="216"/>
          </p:xfrm>
          <a:graphic>
            <a:graphicData uri="http://schemas.openxmlformats.org/presentationml/2006/ole">
              <mc:AlternateContent xmlns:mc="http://schemas.openxmlformats.org/markup-compatibility/2006">
                <mc:Choice xmlns:v="urn:schemas-microsoft-com:vml" Requires="v">
                  <p:oleObj spid="_x0000_s30731" name="Equation" r:id="rId6" imgW="1714320" imgH="342720" progId="Equation.DSMT4">
                    <p:embed/>
                  </p:oleObj>
                </mc:Choice>
                <mc:Fallback>
                  <p:oleObj name="Equation" r:id="rId6" imgW="1714320" imgH="34272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 y="3096"/>
                          <a:ext cx="1080"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0956" name="Group 12"/>
          <p:cNvGrpSpPr>
            <a:grpSpLocks/>
          </p:cNvGrpSpPr>
          <p:nvPr/>
        </p:nvGrpSpPr>
        <p:grpSpPr bwMode="auto">
          <a:xfrm>
            <a:off x="2590800" y="5594355"/>
            <a:ext cx="7848600" cy="646113"/>
            <a:chOff x="672" y="3524"/>
            <a:chExt cx="4944" cy="407"/>
          </a:xfrm>
        </p:grpSpPr>
        <p:sp>
          <p:nvSpPr>
            <p:cNvPr id="210957" name="Text Box 13"/>
            <p:cNvSpPr txBox="1">
              <a:spLocks noChangeArrowheads="1"/>
            </p:cNvSpPr>
            <p:nvPr/>
          </p:nvSpPr>
          <p:spPr bwMode="auto">
            <a:xfrm>
              <a:off x="2064" y="3524"/>
              <a:ext cx="355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en-US">
                  <a:solidFill>
                    <a:srgbClr val="000099"/>
                  </a:solidFill>
                  <a:latin typeface="Arial" panose="020B0604020202020204" pitchFamily="34" charset="0"/>
                </a:rPr>
                <a:t>is the proportion of teachers who are college teachers and who are satisfied with their job.</a:t>
              </a:r>
            </a:p>
          </p:txBody>
        </p:sp>
        <p:graphicFrame>
          <p:nvGraphicFramePr>
            <p:cNvPr id="210958" name="Object 14"/>
            <p:cNvGraphicFramePr>
              <a:graphicFrameLocks noChangeAspect="1"/>
            </p:cNvGraphicFramePr>
            <p:nvPr/>
          </p:nvGraphicFramePr>
          <p:xfrm>
            <a:off x="672" y="3600"/>
            <a:ext cx="1408" cy="216"/>
          </p:xfrm>
          <a:graphic>
            <a:graphicData uri="http://schemas.openxmlformats.org/presentationml/2006/ole">
              <mc:AlternateContent xmlns:mc="http://schemas.openxmlformats.org/markup-compatibility/2006">
                <mc:Choice xmlns:v="urn:schemas-microsoft-com:vml" Requires="v">
                  <p:oleObj spid="_x0000_s30732" name="Equation" r:id="rId8" imgW="2234880" imgH="342720" progId="Equation.DSMT4">
                    <p:embed/>
                  </p:oleObj>
                </mc:Choice>
                <mc:Fallback>
                  <p:oleObj name="Equation" r:id="rId8" imgW="2234880" imgH="34272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 y="3600"/>
                          <a:ext cx="1408"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0959" name="Object 15"/>
          <p:cNvGraphicFramePr>
            <a:graphicFrameLocks noChangeAspect="1"/>
          </p:cNvGraphicFramePr>
          <p:nvPr/>
        </p:nvGraphicFramePr>
        <p:xfrm>
          <a:off x="6267450" y="1"/>
          <a:ext cx="4400550" cy="1806575"/>
        </p:xfrm>
        <a:graphic>
          <a:graphicData uri="http://schemas.openxmlformats.org/presentationml/2006/ole">
            <mc:AlternateContent xmlns:mc="http://schemas.openxmlformats.org/markup-compatibility/2006">
              <mc:Choice xmlns:v="urn:schemas-microsoft-com:vml" Requires="v">
                <p:oleObj spid="_x0000_s30733" name="Worksheet" r:id="rId10" imgW="6820205" imgH="2800807" progId="Excel.Sheet.8">
                  <p:embed/>
                </p:oleObj>
              </mc:Choice>
              <mc:Fallback>
                <p:oleObj name="Worksheet" r:id="rId10" imgW="6820205" imgH="2800807" progId="Excel.Shee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67450" y="1"/>
                        <a:ext cx="4400550"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10960" name="Picture 16" descr="bar-whit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2515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0947"/>
                                        </p:tgtEl>
                                        <p:attrNameLst>
                                          <p:attrName>style.visibility</p:attrName>
                                        </p:attrNameLst>
                                      </p:cBhvr>
                                      <p:to>
                                        <p:strVal val="visible"/>
                                      </p:to>
                                    </p:set>
                                    <p:animEffect transition="in" filter="blinds(horizontal)">
                                      <p:cBhvr>
                                        <p:cTn id="7" dur="500"/>
                                        <p:tgtEl>
                                          <p:spTgt spid="2109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10950"/>
                                        </p:tgtEl>
                                        <p:attrNameLst>
                                          <p:attrName>style.visibility</p:attrName>
                                        </p:attrNameLst>
                                      </p:cBhvr>
                                      <p:to>
                                        <p:strVal val="visible"/>
                                      </p:to>
                                    </p:set>
                                    <p:anim calcmode="lin" valueType="num">
                                      <p:cBhvr additive="base">
                                        <p:cTn id="12" dur="500" fill="hold"/>
                                        <p:tgtEl>
                                          <p:spTgt spid="210950"/>
                                        </p:tgtEl>
                                        <p:attrNameLst>
                                          <p:attrName>ppt_x</p:attrName>
                                        </p:attrNameLst>
                                      </p:cBhvr>
                                      <p:tavLst>
                                        <p:tav tm="0">
                                          <p:val>
                                            <p:strVal val="0-#ppt_w/2"/>
                                          </p:val>
                                        </p:tav>
                                        <p:tav tm="100000">
                                          <p:val>
                                            <p:strVal val="#ppt_x"/>
                                          </p:val>
                                        </p:tav>
                                      </p:tavLst>
                                    </p:anim>
                                    <p:anim calcmode="lin" valueType="num">
                                      <p:cBhvr additive="base">
                                        <p:cTn id="13" dur="500" fill="hold"/>
                                        <p:tgtEl>
                                          <p:spTgt spid="21095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210953"/>
                                        </p:tgtEl>
                                        <p:attrNameLst>
                                          <p:attrName>style.visibility</p:attrName>
                                        </p:attrNameLst>
                                      </p:cBhvr>
                                      <p:to>
                                        <p:strVal val="visible"/>
                                      </p:to>
                                    </p:set>
                                    <p:anim calcmode="lin" valueType="num">
                                      <p:cBhvr additive="base">
                                        <p:cTn id="18" dur="500" fill="hold"/>
                                        <p:tgtEl>
                                          <p:spTgt spid="210953"/>
                                        </p:tgtEl>
                                        <p:attrNameLst>
                                          <p:attrName>ppt_x</p:attrName>
                                        </p:attrNameLst>
                                      </p:cBhvr>
                                      <p:tavLst>
                                        <p:tav tm="0">
                                          <p:val>
                                            <p:strVal val="0-#ppt_w/2"/>
                                          </p:val>
                                        </p:tav>
                                        <p:tav tm="100000">
                                          <p:val>
                                            <p:strVal val="#ppt_x"/>
                                          </p:val>
                                        </p:tav>
                                      </p:tavLst>
                                    </p:anim>
                                    <p:anim calcmode="lin" valueType="num">
                                      <p:cBhvr additive="base">
                                        <p:cTn id="19" dur="500" fill="hold"/>
                                        <p:tgtEl>
                                          <p:spTgt spid="210953"/>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210956"/>
                                        </p:tgtEl>
                                        <p:attrNameLst>
                                          <p:attrName>style.visibility</p:attrName>
                                        </p:attrNameLst>
                                      </p:cBhvr>
                                      <p:to>
                                        <p:strVal val="visible"/>
                                      </p:to>
                                    </p:set>
                                    <p:anim calcmode="lin" valueType="num">
                                      <p:cBhvr additive="base">
                                        <p:cTn id="24" dur="500" fill="hold"/>
                                        <p:tgtEl>
                                          <p:spTgt spid="210956"/>
                                        </p:tgtEl>
                                        <p:attrNameLst>
                                          <p:attrName>ppt_x</p:attrName>
                                        </p:attrNameLst>
                                      </p:cBhvr>
                                      <p:tavLst>
                                        <p:tav tm="0">
                                          <p:val>
                                            <p:strVal val="0-#ppt_w/2"/>
                                          </p:val>
                                        </p:tav>
                                        <p:tav tm="100000">
                                          <p:val>
                                            <p:strVal val="#ppt_x"/>
                                          </p:val>
                                        </p:tav>
                                      </p:tavLst>
                                    </p:anim>
                                    <p:anim calcmode="lin" valueType="num">
                                      <p:cBhvr additive="base">
                                        <p:cTn id="25" dur="500" fill="hold"/>
                                        <p:tgtEl>
                                          <p:spTgt spid="2109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304800" y="762000"/>
            <a:ext cx="7772400" cy="762000"/>
          </a:xfrm>
        </p:spPr>
        <p:txBody>
          <a:bodyPr/>
          <a:lstStyle/>
          <a:p>
            <a:r>
              <a:rPr lang="en-US" altLang="en-US"/>
              <a:t>Example</a:t>
            </a:r>
          </a:p>
        </p:txBody>
      </p:sp>
      <p:sp>
        <p:nvSpPr>
          <p:cNvPr id="212995" name="Line 3"/>
          <p:cNvSpPr>
            <a:spLocks noChangeShapeType="1"/>
          </p:cNvSpPr>
          <p:nvPr/>
        </p:nvSpPr>
        <p:spPr bwMode="auto">
          <a:xfrm>
            <a:off x="2590800" y="4267200"/>
            <a:ext cx="76962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2996" name="Text Box 4"/>
          <p:cNvSpPr txBox="1">
            <a:spLocks noChangeArrowheads="1"/>
          </p:cNvSpPr>
          <p:nvPr/>
        </p:nvSpPr>
        <p:spPr bwMode="auto">
          <a:xfrm>
            <a:off x="5638800" y="2209801"/>
            <a:ext cx="5029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en-US">
                <a:solidFill>
                  <a:srgbClr val="000099"/>
                </a:solidFill>
                <a:latin typeface="Arial" panose="020B0604020202020204" pitchFamily="34" charset="0"/>
              </a:rPr>
              <a:t>is the proportion of teachers who  are college teachers given they are satisfied. Restated: This is the proportion of satisfied that are college teachers.</a:t>
            </a:r>
          </a:p>
        </p:txBody>
      </p:sp>
      <p:graphicFrame>
        <p:nvGraphicFramePr>
          <p:cNvPr id="212997" name="Object 5"/>
          <p:cNvGraphicFramePr>
            <a:graphicFrameLocks noChangeAspect="1"/>
          </p:cNvGraphicFramePr>
          <p:nvPr/>
        </p:nvGraphicFramePr>
        <p:xfrm>
          <a:off x="2514600" y="2362200"/>
          <a:ext cx="2552700" cy="1600200"/>
        </p:xfrm>
        <a:graphic>
          <a:graphicData uri="http://schemas.openxmlformats.org/presentationml/2006/ole">
            <mc:AlternateContent xmlns:mc="http://schemas.openxmlformats.org/markup-compatibility/2006">
              <mc:Choice xmlns:v="urn:schemas-microsoft-com:vml" Requires="v">
                <p:oleObj spid="_x0000_s31752" name="Equation" r:id="rId4" imgW="2552400" imgH="1600200" progId="Equation.DSMT4">
                  <p:embed/>
                </p:oleObj>
              </mc:Choice>
              <mc:Fallback>
                <p:oleObj name="Equation" r:id="rId4" imgW="2552400" imgH="160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362200"/>
                        <a:ext cx="25527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2998" name="Text Box 6"/>
          <p:cNvSpPr txBox="1">
            <a:spLocks noChangeArrowheads="1"/>
          </p:cNvSpPr>
          <p:nvPr/>
        </p:nvSpPr>
        <p:spPr bwMode="auto">
          <a:xfrm>
            <a:off x="5638800" y="4559301"/>
            <a:ext cx="4876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en-US">
                <a:solidFill>
                  <a:srgbClr val="000099"/>
                </a:solidFill>
                <a:latin typeface="Arial" panose="020B0604020202020204" pitchFamily="34" charset="0"/>
              </a:rPr>
              <a:t>is the proportion of teachers who  are satisfied given they are college teachers. Restated: This is the proportion of college teachers that are satisfied.</a:t>
            </a:r>
          </a:p>
        </p:txBody>
      </p:sp>
      <p:graphicFrame>
        <p:nvGraphicFramePr>
          <p:cNvPr id="212999" name="Object 7"/>
          <p:cNvGraphicFramePr>
            <a:graphicFrameLocks noChangeAspect="1"/>
          </p:cNvGraphicFramePr>
          <p:nvPr/>
        </p:nvGraphicFramePr>
        <p:xfrm>
          <a:off x="2438400" y="4495800"/>
          <a:ext cx="2641600" cy="2120900"/>
        </p:xfrm>
        <a:graphic>
          <a:graphicData uri="http://schemas.openxmlformats.org/presentationml/2006/ole">
            <mc:AlternateContent xmlns:mc="http://schemas.openxmlformats.org/markup-compatibility/2006">
              <mc:Choice xmlns:v="urn:schemas-microsoft-com:vml" Requires="v">
                <p:oleObj spid="_x0000_s31753" name="Equation" r:id="rId6" imgW="2641320" imgH="2120760" progId="Equation.DSMT4">
                  <p:embed/>
                </p:oleObj>
              </mc:Choice>
              <mc:Fallback>
                <p:oleObj name="Equation" r:id="rId6" imgW="2641320" imgH="21207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4495800"/>
                        <a:ext cx="26416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3000" name="Object 8"/>
          <p:cNvGraphicFramePr>
            <a:graphicFrameLocks noChangeAspect="1"/>
          </p:cNvGraphicFramePr>
          <p:nvPr/>
        </p:nvGraphicFramePr>
        <p:xfrm>
          <a:off x="6267450" y="1"/>
          <a:ext cx="4400550" cy="1806575"/>
        </p:xfrm>
        <a:graphic>
          <a:graphicData uri="http://schemas.openxmlformats.org/presentationml/2006/ole">
            <mc:AlternateContent xmlns:mc="http://schemas.openxmlformats.org/markup-compatibility/2006">
              <mc:Choice xmlns:v="urn:schemas-microsoft-com:vml" Requires="v">
                <p:oleObj spid="_x0000_s31754" name="Worksheet" r:id="rId8" imgW="6820205" imgH="2800807" progId="Excel.Sheet.8">
                  <p:embed/>
                </p:oleObj>
              </mc:Choice>
              <mc:Fallback>
                <p:oleObj name="Worksheet" r:id="rId8" imgW="6820205" imgH="2800807"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67450" y="1"/>
                        <a:ext cx="4400550"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13001" name="Picture 9" descr="bar-whit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2983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2997"/>
                                        </p:tgtEl>
                                        <p:attrNameLst>
                                          <p:attrName>style.visibility</p:attrName>
                                        </p:attrNameLst>
                                      </p:cBhvr>
                                      <p:to>
                                        <p:strVal val="visible"/>
                                      </p:to>
                                    </p:set>
                                    <p:anim calcmode="lin" valueType="num">
                                      <p:cBhvr additive="base">
                                        <p:cTn id="7" dur="500" fill="hold"/>
                                        <p:tgtEl>
                                          <p:spTgt spid="212997"/>
                                        </p:tgtEl>
                                        <p:attrNameLst>
                                          <p:attrName>ppt_x</p:attrName>
                                        </p:attrNameLst>
                                      </p:cBhvr>
                                      <p:tavLst>
                                        <p:tav tm="0">
                                          <p:val>
                                            <p:strVal val="0-#ppt_w/2"/>
                                          </p:val>
                                        </p:tav>
                                        <p:tav tm="100000">
                                          <p:val>
                                            <p:strVal val="#ppt_x"/>
                                          </p:val>
                                        </p:tav>
                                      </p:tavLst>
                                    </p:anim>
                                    <p:anim calcmode="lin" valueType="num">
                                      <p:cBhvr additive="base">
                                        <p:cTn id="8" dur="500" fill="hold"/>
                                        <p:tgtEl>
                                          <p:spTgt spid="2129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2996"/>
                                        </p:tgtEl>
                                        <p:attrNameLst>
                                          <p:attrName>style.visibility</p:attrName>
                                        </p:attrNameLst>
                                      </p:cBhvr>
                                      <p:to>
                                        <p:strVal val="visible"/>
                                      </p:to>
                                    </p:set>
                                    <p:anim calcmode="lin" valueType="num">
                                      <p:cBhvr additive="base">
                                        <p:cTn id="13" dur="500" fill="hold"/>
                                        <p:tgtEl>
                                          <p:spTgt spid="212996"/>
                                        </p:tgtEl>
                                        <p:attrNameLst>
                                          <p:attrName>ppt_x</p:attrName>
                                        </p:attrNameLst>
                                      </p:cBhvr>
                                      <p:tavLst>
                                        <p:tav tm="0">
                                          <p:val>
                                            <p:strVal val="1+#ppt_w/2"/>
                                          </p:val>
                                        </p:tav>
                                        <p:tav tm="100000">
                                          <p:val>
                                            <p:strVal val="#ppt_x"/>
                                          </p:val>
                                        </p:tav>
                                      </p:tavLst>
                                    </p:anim>
                                    <p:anim calcmode="lin" valueType="num">
                                      <p:cBhvr additive="base">
                                        <p:cTn id="14" dur="500" fill="hold"/>
                                        <p:tgtEl>
                                          <p:spTgt spid="21299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12999"/>
                                        </p:tgtEl>
                                        <p:attrNameLst>
                                          <p:attrName>style.visibility</p:attrName>
                                        </p:attrNameLst>
                                      </p:cBhvr>
                                      <p:to>
                                        <p:strVal val="visible"/>
                                      </p:to>
                                    </p:set>
                                    <p:anim calcmode="lin" valueType="num">
                                      <p:cBhvr additive="base">
                                        <p:cTn id="19" dur="500" fill="hold"/>
                                        <p:tgtEl>
                                          <p:spTgt spid="212999"/>
                                        </p:tgtEl>
                                        <p:attrNameLst>
                                          <p:attrName>ppt_x</p:attrName>
                                        </p:attrNameLst>
                                      </p:cBhvr>
                                      <p:tavLst>
                                        <p:tav tm="0">
                                          <p:val>
                                            <p:strVal val="0-#ppt_w/2"/>
                                          </p:val>
                                        </p:tav>
                                        <p:tav tm="100000">
                                          <p:val>
                                            <p:strVal val="#ppt_x"/>
                                          </p:val>
                                        </p:tav>
                                      </p:tavLst>
                                    </p:anim>
                                    <p:anim calcmode="lin" valueType="num">
                                      <p:cBhvr additive="base">
                                        <p:cTn id="20" dur="500" fill="hold"/>
                                        <p:tgtEl>
                                          <p:spTgt spid="21299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2998"/>
                                        </p:tgtEl>
                                        <p:attrNameLst>
                                          <p:attrName>style.visibility</p:attrName>
                                        </p:attrNameLst>
                                      </p:cBhvr>
                                      <p:to>
                                        <p:strVal val="visible"/>
                                      </p:to>
                                    </p:set>
                                    <p:anim calcmode="lin" valueType="num">
                                      <p:cBhvr additive="base">
                                        <p:cTn id="25" dur="500" fill="hold"/>
                                        <p:tgtEl>
                                          <p:spTgt spid="212998"/>
                                        </p:tgtEl>
                                        <p:attrNameLst>
                                          <p:attrName>ppt_x</p:attrName>
                                        </p:attrNameLst>
                                      </p:cBhvr>
                                      <p:tavLst>
                                        <p:tav tm="0">
                                          <p:val>
                                            <p:strVal val="1+#ppt_w/2"/>
                                          </p:val>
                                        </p:tav>
                                        <p:tav tm="100000">
                                          <p:val>
                                            <p:strVal val="#ppt_x"/>
                                          </p:val>
                                        </p:tav>
                                      </p:tavLst>
                                    </p:anim>
                                    <p:anim calcmode="lin" valueType="num">
                                      <p:cBhvr additive="base">
                                        <p:cTn id="26" dur="500" fill="hold"/>
                                        <p:tgtEl>
                                          <p:spTgt spid="2129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p:bldP spid="21299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52400" y="685800"/>
            <a:ext cx="7772400" cy="762000"/>
          </a:xfrm>
        </p:spPr>
        <p:txBody>
          <a:bodyPr/>
          <a:lstStyle/>
          <a:p>
            <a:r>
              <a:rPr lang="en-US" altLang="en-US"/>
              <a:t>Example</a:t>
            </a:r>
          </a:p>
        </p:txBody>
      </p:sp>
      <p:graphicFrame>
        <p:nvGraphicFramePr>
          <p:cNvPr id="215044" name="Object 4"/>
          <p:cNvGraphicFramePr>
            <a:graphicFrameLocks noChangeAspect="1"/>
          </p:cNvGraphicFramePr>
          <p:nvPr/>
        </p:nvGraphicFramePr>
        <p:xfrm>
          <a:off x="2438400" y="3886200"/>
          <a:ext cx="7924800" cy="884238"/>
        </p:xfrm>
        <a:graphic>
          <a:graphicData uri="http://schemas.openxmlformats.org/presentationml/2006/ole">
            <mc:AlternateContent xmlns:mc="http://schemas.openxmlformats.org/markup-compatibility/2006">
              <mc:Choice xmlns:v="urn:schemas-microsoft-com:vml" Requires="v">
                <p:oleObj spid="_x0000_s32774" name="Equation" r:id="rId4" imgW="7048440" imgH="787320" progId="Equation.DSMT4">
                  <p:embed/>
                </p:oleObj>
              </mc:Choice>
              <mc:Fallback>
                <p:oleObj name="Equation" r:id="rId4" imgW="7048440" imgH="7873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3886200"/>
                        <a:ext cx="79248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45" name="Object 5"/>
          <p:cNvGraphicFramePr>
            <a:graphicFrameLocks noChangeAspect="1"/>
          </p:cNvGraphicFramePr>
          <p:nvPr/>
        </p:nvGraphicFramePr>
        <p:xfrm>
          <a:off x="5734050" y="0"/>
          <a:ext cx="4933950" cy="2025650"/>
        </p:xfrm>
        <a:graphic>
          <a:graphicData uri="http://schemas.openxmlformats.org/presentationml/2006/ole">
            <mc:AlternateContent xmlns:mc="http://schemas.openxmlformats.org/markup-compatibility/2006">
              <mc:Choice xmlns:v="urn:schemas-microsoft-com:vml" Requires="v">
                <p:oleObj spid="_x0000_s32775" name="Worksheet" r:id="rId6" imgW="6820205" imgH="2800807" progId="Excel.Sheet.8">
                  <p:embed/>
                </p:oleObj>
              </mc:Choice>
              <mc:Fallback>
                <p:oleObj name="Worksheet" r:id="rId6" imgW="6820205" imgH="2800807"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4050" y="0"/>
                        <a:ext cx="4933950" cy="202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15046" name="Picture 6" descr="bar-whit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215047" name="Text Box 7"/>
          <p:cNvSpPr txBox="1">
            <a:spLocks noChangeArrowheads="1"/>
          </p:cNvSpPr>
          <p:nvPr/>
        </p:nvSpPr>
        <p:spPr bwMode="auto">
          <a:xfrm>
            <a:off x="2438400" y="5410200"/>
            <a:ext cx="7924800" cy="52322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en-US" sz="2800">
                <a:latin typeface="Arial" panose="020B0604020202020204" pitchFamily="34" charset="0"/>
              </a:rPr>
              <a:t>P(C|S) </a:t>
            </a:r>
            <a:r>
              <a:rPr lang="en-US" altLang="en-US" sz="2800">
                <a:latin typeface="Arial" panose="020B0604020202020204" pitchFamily="34" charset="0"/>
                <a:sym typeface="Symbol" panose="05050102010706020507" pitchFamily="18" charset="2"/>
              </a:rPr>
              <a:t> P(C) so C and S are dependent events.</a:t>
            </a:r>
            <a:endParaRPr lang="en-US" altLang="en-US" sz="2800">
              <a:latin typeface="Arial" panose="020B0604020202020204" pitchFamily="34" charset="0"/>
            </a:endParaRPr>
          </a:p>
        </p:txBody>
      </p:sp>
      <p:sp>
        <p:nvSpPr>
          <p:cNvPr id="215049" name="Text Box 9"/>
          <p:cNvSpPr txBox="1">
            <a:spLocks noChangeArrowheads="1"/>
          </p:cNvSpPr>
          <p:nvPr/>
        </p:nvSpPr>
        <p:spPr bwMode="auto">
          <a:xfrm>
            <a:off x="2438400" y="2743201"/>
            <a:ext cx="662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latin typeface="Arial" panose="020B0604020202020204" pitchFamily="34" charset="0"/>
                <a:sym typeface="Symbol" panose="05050102010706020507" pitchFamily="18" charset="2"/>
              </a:rPr>
              <a:t>Are C and S independent events?</a:t>
            </a:r>
          </a:p>
        </p:txBody>
      </p:sp>
    </p:spTree>
    <p:extLst>
      <p:ext uri="{BB962C8B-B14F-4D97-AF65-F5344CB8AC3E}">
        <p14:creationId xmlns:p14="http://schemas.microsoft.com/office/powerpoint/2010/main" val="11949067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44"/>
                                        </p:tgtEl>
                                        <p:attrNameLst>
                                          <p:attrName>style.visibility</p:attrName>
                                        </p:attrNameLst>
                                      </p:cBhvr>
                                      <p:to>
                                        <p:strVal val="visible"/>
                                      </p:to>
                                    </p:set>
                                    <p:animEffect transition="in" filter="blinds(horizontal)">
                                      <p:cBhvr>
                                        <p:cTn id="7" dur="500"/>
                                        <p:tgtEl>
                                          <p:spTgt spid="2150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047"/>
                                        </p:tgtEl>
                                        <p:attrNameLst>
                                          <p:attrName>style.visibility</p:attrName>
                                        </p:attrNameLst>
                                      </p:cBhvr>
                                      <p:to>
                                        <p:strVal val="visible"/>
                                      </p:to>
                                    </p:set>
                                    <p:animEffect transition="in" filter="blinds(horizontal)">
                                      <p:cBhvr>
                                        <p:cTn id="12" dur="500"/>
                                        <p:tgtEl>
                                          <p:spTgt spid="215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0" y="533400"/>
            <a:ext cx="7772400" cy="914400"/>
          </a:xfrm>
        </p:spPr>
        <p:txBody>
          <a:bodyPr/>
          <a:lstStyle/>
          <a:p>
            <a:r>
              <a:rPr lang="en-US" altLang="en-US"/>
              <a:t>Example</a:t>
            </a:r>
          </a:p>
        </p:txBody>
      </p:sp>
      <p:pic>
        <p:nvPicPr>
          <p:cNvPr id="21709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0"/>
            <a:ext cx="4724400" cy="183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7093" name="Text Box 5"/>
          <p:cNvSpPr txBox="1">
            <a:spLocks noChangeArrowheads="1"/>
          </p:cNvSpPr>
          <p:nvPr/>
        </p:nvSpPr>
        <p:spPr bwMode="auto">
          <a:xfrm>
            <a:off x="2743200" y="3124200"/>
            <a:ext cx="594360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2916238" indent="-2916238">
              <a:defRPr sz="2400">
                <a:solidFill>
                  <a:schemeClr val="tx1"/>
                </a:solidFill>
                <a:latin typeface="Times New Roman" panose="02020603050405020304" pitchFamily="18" charset="0"/>
              </a:defRPr>
            </a:lvl1pPr>
            <a:lvl2pPr marL="3030538">
              <a:defRPr sz="2400">
                <a:solidFill>
                  <a:schemeClr val="tx1"/>
                </a:solidFill>
                <a:latin typeface="Times New Roman" panose="02020603050405020304" pitchFamily="18" charset="0"/>
              </a:defRPr>
            </a:lvl2pPr>
            <a:lvl3pPr marL="3144838">
              <a:defRPr sz="2400">
                <a:solidFill>
                  <a:schemeClr val="tx1"/>
                </a:solidFill>
                <a:latin typeface="Times New Roman" panose="02020603050405020304" pitchFamily="18" charset="0"/>
              </a:defRPr>
            </a:lvl3pPr>
            <a:lvl4pPr marL="3259138">
              <a:defRPr sz="2400">
                <a:solidFill>
                  <a:schemeClr val="tx1"/>
                </a:solidFill>
                <a:latin typeface="Times New Roman" panose="02020603050405020304" pitchFamily="18" charset="0"/>
              </a:defRPr>
            </a:lvl4pPr>
            <a:lvl5pPr marL="3373438">
              <a:defRPr sz="2400">
                <a:solidFill>
                  <a:schemeClr val="tx1"/>
                </a:solidFill>
                <a:latin typeface="Times New Roman" panose="02020603050405020304" pitchFamily="18" charset="0"/>
              </a:defRPr>
            </a:lvl5pPr>
            <a:lvl6pPr marL="3830638" fontAlgn="base">
              <a:spcBef>
                <a:spcPct val="0"/>
              </a:spcBef>
              <a:spcAft>
                <a:spcPct val="0"/>
              </a:spcAft>
              <a:defRPr sz="2400">
                <a:solidFill>
                  <a:schemeClr val="tx1"/>
                </a:solidFill>
                <a:latin typeface="Times New Roman" panose="02020603050405020304" pitchFamily="18" charset="0"/>
              </a:defRPr>
            </a:lvl6pPr>
            <a:lvl7pPr marL="4287838" fontAlgn="base">
              <a:spcBef>
                <a:spcPct val="0"/>
              </a:spcBef>
              <a:spcAft>
                <a:spcPct val="0"/>
              </a:spcAft>
              <a:defRPr sz="2400">
                <a:solidFill>
                  <a:schemeClr val="tx1"/>
                </a:solidFill>
                <a:latin typeface="Times New Roman" panose="02020603050405020304" pitchFamily="18" charset="0"/>
              </a:defRPr>
            </a:lvl7pPr>
            <a:lvl8pPr marL="4745038" fontAlgn="base">
              <a:spcBef>
                <a:spcPct val="0"/>
              </a:spcBef>
              <a:spcAft>
                <a:spcPct val="0"/>
              </a:spcAft>
              <a:defRPr sz="2400">
                <a:solidFill>
                  <a:schemeClr val="tx1"/>
                </a:solidFill>
                <a:latin typeface="Times New Roman" panose="02020603050405020304" pitchFamily="18" charset="0"/>
              </a:defRPr>
            </a:lvl8pPr>
            <a:lvl9pPr marL="5202238" fontAlgn="base">
              <a:spcBef>
                <a:spcPct val="0"/>
              </a:spcBef>
              <a:spcAft>
                <a:spcPct val="0"/>
              </a:spcAft>
              <a:defRPr sz="2400">
                <a:solidFill>
                  <a:schemeClr val="tx1"/>
                </a:solidFill>
                <a:latin typeface="Times New Roman" panose="02020603050405020304" pitchFamily="18" charset="0"/>
              </a:defRPr>
            </a:lvl9pPr>
          </a:lstStyle>
          <a:p>
            <a:pPr>
              <a:spcBef>
                <a:spcPct val="25000"/>
              </a:spcBef>
            </a:pPr>
            <a:r>
              <a:rPr lang="en-US" altLang="en-US" sz="3200">
                <a:latin typeface="Arial" panose="020B0604020202020204" pitchFamily="34" charset="0"/>
              </a:rPr>
              <a:t>P(C) = 0.150, P(S) = 0.545 and </a:t>
            </a:r>
          </a:p>
          <a:p>
            <a:pPr>
              <a:spcBef>
                <a:spcPct val="25000"/>
              </a:spcBef>
            </a:pPr>
            <a:r>
              <a:rPr lang="en-US" altLang="en-US" sz="3200">
                <a:latin typeface="Arial" panose="020B0604020202020204" pitchFamily="34" charset="0"/>
              </a:rPr>
              <a:t>P(C</a:t>
            </a:r>
            <a:r>
              <a:rPr lang="en-US" altLang="en-US" sz="3200">
                <a:latin typeface="Arial" panose="020B0604020202020204" pitchFamily="34" charset="0"/>
                <a:sym typeface="Math1" pitchFamily="2" charset="2"/>
              </a:rPr>
              <a:t></a:t>
            </a:r>
            <a:r>
              <a:rPr lang="en-US" altLang="en-US" sz="3200">
                <a:latin typeface="Arial" panose="020B0604020202020204" pitchFamily="34" charset="0"/>
              </a:rPr>
              <a:t>S) = 0.095, so</a:t>
            </a:r>
          </a:p>
        </p:txBody>
      </p:sp>
      <p:sp>
        <p:nvSpPr>
          <p:cNvPr id="217094" name="Text Box 6"/>
          <p:cNvSpPr txBox="1">
            <a:spLocks noChangeArrowheads="1"/>
          </p:cNvSpPr>
          <p:nvPr/>
        </p:nvSpPr>
        <p:spPr bwMode="auto">
          <a:xfrm>
            <a:off x="2743200" y="4495800"/>
            <a:ext cx="6400800"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Times New Roman" panose="02020603050405020304" pitchFamily="18" charset="0"/>
              </a:defRPr>
            </a:lvl1pPr>
            <a:lvl2pPr marL="625475">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5000"/>
              </a:spcBef>
            </a:pPr>
            <a:r>
              <a:rPr lang="en-US" altLang="en-US" sz="3200">
                <a:latin typeface="Arial" panose="020B0604020202020204" pitchFamily="34" charset="0"/>
              </a:rPr>
              <a:t>P(C</a:t>
            </a:r>
            <a:r>
              <a:rPr lang="en-US" altLang="en-US" sz="3200">
                <a:latin typeface="Arial" panose="020B0604020202020204" pitchFamily="34" charset="0"/>
                <a:sym typeface="Math1" pitchFamily="2" charset="2"/>
              </a:rPr>
              <a:t></a:t>
            </a:r>
            <a:r>
              <a:rPr lang="en-US" altLang="en-US" sz="3200">
                <a:latin typeface="Arial" panose="020B0604020202020204" pitchFamily="34" charset="0"/>
              </a:rPr>
              <a:t>S) = P(C)+P(S) - P(C</a:t>
            </a:r>
            <a:r>
              <a:rPr lang="en-US" altLang="en-US" sz="3200">
                <a:latin typeface="Arial" panose="020B0604020202020204" pitchFamily="34" charset="0"/>
                <a:sym typeface="Math1" pitchFamily="2" charset="2"/>
              </a:rPr>
              <a:t></a:t>
            </a:r>
            <a:r>
              <a:rPr lang="en-US" altLang="en-US" sz="3200">
                <a:latin typeface="Arial" panose="020B0604020202020204" pitchFamily="34" charset="0"/>
              </a:rPr>
              <a:t>S) </a:t>
            </a:r>
          </a:p>
          <a:p>
            <a:pPr>
              <a:spcBef>
                <a:spcPct val="25000"/>
              </a:spcBef>
            </a:pPr>
            <a:r>
              <a:rPr lang="en-US" altLang="en-US" sz="3200">
                <a:latin typeface="Arial" panose="020B0604020202020204" pitchFamily="34" charset="0"/>
              </a:rPr>
              <a:t>             = 0.150 + 0.545 - 0.095</a:t>
            </a:r>
          </a:p>
          <a:p>
            <a:pPr>
              <a:spcBef>
                <a:spcPct val="25000"/>
              </a:spcBef>
            </a:pPr>
            <a:r>
              <a:rPr lang="en-US" altLang="en-US" sz="3200">
                <a:latin typeface="Arial" panose="020B0604020202020204" pitchFamily="34" charset="0"/>
              </a:rPr>
              <a:t>             = 0.600</a:t>
            </a:r>
          </a:p>
        </p:txBody>
      </p:sp>
      <p:pic>
        <p:nvPicPr>
          <p:cNvPr id="217095" name="Picture 7" descr="bar-wh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217096" name="Text Box 8"/>
          <p:cNvSpPr txBox="1">
            <a:spLocks noChangeArrowheads="1"/>
          </p:cNvSpPr>
          <p:nvPr/>
        </p:nvSpPr>
        <p:spPr bwMode="auto">
          <a:xfrm>
            <a:off x="2743200" y="21336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dirty="0">
                <a:latin typeface="Arial" panose="020B0604020202020204" pitchFamily="34" charset="0"/>
              </a:rPr>
              <a:t>P(C</a:t>
            </a:r>
            <a:r>
              <a:rPr lang="en-US" altLang="en-US" sz="3200" dirty="0">
                <a:latin typeface="Arial" panose="020B0604020202020204" pitchFamily="34" charset="0"/>
                <a:sym typeface="Math1" pitchFamily="2" charset="2"/>
              </a:rPr>
              <a:t></a:t>
            </a:r>
            <a:r>
              <a:rPr lang="en-US" altLang="en-US" sz="3200" dirty="0">
                <a:latin typeface="Arial" panose="020B0604020202020204" pitchFamily="34" charset="0"/>
              </a:rPr>
              <a:t>S)?</a:t>
            </a:r>
          </a:p>
        </p:txBody>
      </p:sp>
    </p:spTree>
    <p:extLst>
      <p:ext uri="{BB962C8B-B14F-4D97-AF65-F5344CB8AC3E}">
        <p14:creationId xmlns:p14="http://schemas.microsoft.com/office/powerpoint/2010/main" val="21684664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7093"/>
                                        </p:tgtEl>
                                        <p:attrNameLst>
                                          <p:attrName>style.visibility</p:attrName>
                                        </p:attrNameLst>
                                      </p:cBhvr>
                                      <p:to>
                                        <p:strVal val="visible"/>
                                      </p:to>
                                    </p:set>
                                    <p:animEffect transition="in" filter="blinds(horizontal)">
                                      <p:cBhvr>
                                        <p:cTn id="7" dur="500"/>
                                        <p:tgtEl>
                                          <p:spTgt spid="2170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7094"/>
                                        </p:tgtEl>
                                        <p:attrNameLst>
                                          <p:attrName>style.visibility</p:attrName>
                                        </p:attrNameLst>
                                      </p:cBhvr>
                                      <p:to>
                                        <p:strVal val="visible"/>
                                      </p:to>
                                    </p:set>
                                    <p:animEffect transition="in" filter="blinds(horizontal)">
                                      <p:cBhvr>
                                        <p:cTn id="12" dur="500"/>
                                        <p:tgtEl>
                                          <p:spTgt spid="217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3" grpId="0"/>
      <p:bldP spid="217094" grpId="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body" idx="1"/>
          </p:nvPr>
        </p:nvSpPr>
        <p:spPr>
          <a:xfrm>
            <a:off x="1981200" y="1371600"/>
            <a:ext cx="8382000" cy="6248400"/>
          </a:xfrm>
        </p:spPr>
        <p:txBody>
          <a:bodyPr/>
          <a:lstStyle/>
          <a:p>
            <a:pPr>
              <a:buFontTx/>
              <a:buNone/>
            </a:pPr>
            <a:r>
              <a:rPr lang="en-US" altLang="en-US">
                <a:solidFill>
                  <a:schemeClr val="tx1"/>
                </a:solidFill>
              </a:rPr>
              <a:t>   </a:t>
            </a:r>
            <a:r>
              <a:rPr lang="en-US" altLang="en-US"/>
              <a:t>Tom and Dick are going to take </a:t>
            </a:r>
          </a:p>
          <a:p>
            <a:pPr>
              <a:buFontTx/>
              <a:buNone/>
            </a:pPr>
            <a:r>
              <a:rPr lang="en-US" altLang="en-US"/>
              <a:t>   a driver's test at the nearest DMV office. Tom estimates that his chances to pass the test are 70% and Dick estimates his as 80%. Tom and Dick take their tests independently.    </a:t>
            </a:r>
          </a:p>
          <a:p>
            <a:pPr>
              <a:buFontTx/>
              <a:buNone/>
            </a:pPr>
            <a:r>
              <a:rPr lang="en-US" altLang="en-US"/>
              <a:t>   Define D = {Dick passes the driving test}</a:t>
            </a:r>
          </a:p>
          <a:p>
            <a:pPr>
              <a:buFontTx/>
              <a:buNone/>
            </a:pPr>
            <a:r>
              <a:rPr lang="en-US" altLang="en-US"/>
              <a:t>    	       T = {Tom passes the driving test}</a:t>
            </a:r>
          </a:p>
          <a:p>
            <a:pPr>
              <a:buFontTx/>
              <a:buNone/>
            </a:pPr>
            <a:r>
              <a:rPr lang="en-US" altLang="en-US"/>
              <a:t>   T and D are independent.</a:t>
            </a:r>
          </a:p>
          <a:p>
            <a:pPr>
              <a:buFontTx/>
              <a:buNone/>
            </a:pPr>
            <a:r>
              <a:rPr lang="en-US" altLang="en-US"/>
              <a:t>   P (T) = 0.7, P (D) = 0.8</a:t>
            </a:r>
          </a:p>
        </p:txBody>
      </p:sp>
      <p:pic>
        <p:nvPicPr>
          <p:cNvPr id="219139" name="Picture 3"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219140" name="Rectangle 4"/>
          <p:cNvSpPr>
            <a:spLocks noGrp="1" noChangeArrowheads="1"/>
          </p:cNvSpPr>
          <p:nvPr>
            <p:ph type="title"/>
          </p:nvPr>
        </p:nvSpPr>
        <p:spPr>
          <a:xfrm>
            <a:off x="685800" y="381000"/>
            <a:ext cx="7772400" cy="8382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b="1"/>
              <a:t>Example</a:t>
            </a:r>
          </a:p>
        </p:txBody>
      </p:sp>
      <p:pic>
        <p:nvPicPr>
          <p:cNvPr id="219142" name="Picture 6" descr="img_driver_tes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8426" y="0"/>
            <a:ext cx="167957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633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Grp="1" noChangeArrowheads="1"/>
          </p:cNvSpPr>
          <p:nvPr>
            <p:ph type="body" idx="1"/>
          </p:nvPr>
        </p:nvSpPr>
        <p:spPr>
          <a:xfrm>
            <a:off x="2057400" y="914400"/>
            <a:ext cx="8382000" cy="6248400"/>
          </a:xfrm>
        </p:spPr>
        <p:txBody>
          <a:bodyPr/>
          <a:lstStyle/>
          <a:p>
            <a:pPr>
              <a:buFontTx/>
              <a:buNone/>
            </a:pPr>
            <a:r>
              <a:rPr lang="en-US" altLang="en-US">
                <a:solidFill>
                  <a:schemeClr val="tx1"/>
                </a:solidFill>
              </a:rPr>
              <a:t>   What is the probability that at most one of the two friends will pass the test?</a:t>
            </a:r>
          </a:p>
          <a:p>
            <a:pPr>
              <a:buFontTx/>
              <a:buNone/>
            </a:pPr>
            <a:r>
              <a:rPr lang="en-US" altLang="en-US">
                <a:solidFill>
                  <a:schemeClr val="tx1"/>
                </a:solidFill>
              </a:rPr>
              <a:t>      </a:t>
            </a:r>
          </a:p>
        </p:txBody>
      </p:sp>
      <p:pic>
        <p:nvPicPr>
          <p:cNvPr id="221187" name="Picture 3"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221188" name="Rectangle 4"/>
          <p:cNvSpPr>
            <a:spLocks noGrp="1" noChangeArrowheads="1"/>
          </p:cNvSpPr>
          <p:nvPr>
            <p:ph type="title"/>
          </p:nvPr>
        </p:nvSpPr>
        <p:spPr>
          <a:xfrm>
            <a:off x="2209800" y="0"/>
            <a:ext cx="7772400" cy="8382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sz="4800" b="1"/>
              <a:t>Example</a:t>
            </a:r>
          </a:p>
        </p:txBody>
      </p:sp>
      <p:sp>
        <p:nvSpPr>
          <p:cNvPr id="221198" name="Text Box 14"/>
          <p:cNvSpPr txBox="1">
            <a:spLocks noChangeArrowheads="1"/>
          </p:cNvSpPr>
          <p:nvPr/>
        </p:nvSpPr>
        <p:spPr bwMode="auto">
          <a:xfrm>
            <a:off x="2362200" y="2362200"/>
            <a:ext cx="8077200" cy="2300288"/>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nSpc>
                <a:spcPct val="90000"/>
              </a:lnSpc>
              <a:spcBef>
                <a:spcPct val="50000"/>
              </a:spcBef>
            </a:pPr>
            <a:r>
              <a:rPr lang="en-US" altLang="en-US" sz="2800" b="1">
                <a:solidFill>
                  <a:srgbClr val="333333"/>
                </a:solidFill>
              </a:rPr>
              <a:t>   P(At most one person pass) </a:t>
            </a:r>
          </a:p>
          <a:p>
            <a:pPr>
              <a:lnSpc>
                <a:spcPct val="90000"/>
              </a:lnSpc>
              <a:spcBef>
                <a:spcPct val="50000"/>
              </a:spcBef>
            </a:pPr>
            <a:r>
              <a:rPr lang="en-US" altLang="en-US" sz="2800" b="1">
                <a:solidFill>
                  <a:srgbClr val="333333"/>
                </a:solidFill>
              </a:rPr>
              <a:t>= P(D</a:t>
            </a:r>
            <a:r>
              <a:rPr lang="en-US" altLang="en-US" sz="2800" b="1" baseline="30000">
                <a:solidFill>
                  <a:srgbClr val="333333"/>
                </a:solidFill>
              </a:rPr>
              <a:t>c</a:t>
            </a:r>
            <a:r>
              <a:rPr lang="en-US" altLang="en-US" sz="2800" b="1">
                <a:solidFill>
                  <a:srgbClr val="333333"/>
                </a:solidFill>
              </a:rPr>
              <a:t> </a:t>
            </a:r>
            <a:r>
              <a:rPr lang="en-US" altLang="en-US" sz="2800" b="1">
                <a:solidFill>
                  <a:srgbClr val="333333"/>
                </a:solidFill>
                <a:sym typeface="Symbol" panose="05050102010706020507" pitchFamily="18" charset="2"/>
              </a:rPr>
              <a:t> T</a:t>
            </a:r>
            <a:r>
              <a:rPr lang="en-US" altLang="en-US" sz="2800" b="1" baseline="30000">
                <a:solidFill>
                  <a:srgbClr val="333333"/>
                </a:solidFill>
                <a:sym typeface="Symbol" panose="05050102010706020507" pitchFamily="18" charset="2"/>
              </a:rPr>
              <a:t>c</a:t>
            </a:r>
            <a:r>
              <a:rPr lang="en-US" altLang="en-US" sz="2800" b="1">
                <a:solidFill>
                  <a:srgbClr val="333333"/>
                </a:solidFill>
                <a:sym typeface="Symbol" panose="05050102010706020507" pitchFamily="18" charset="2"/>
              </a:rPr>
              <a:t>) + </a:t>
            </a:r>
            <a:r>
              <a:rPr lang="en-US" altLang="en-US" sz="2800" b="1">
                <a:solidFill>
                  <a:srgbClr val="333333"/>
                </a:solidFill>
              </a:rPr>
              <a:t>P(D</a:t>
            </a:r>
            <a:r>
              <a:rPr lang="en-US" altLang="en-US" sz="2800" b="1" baseline="30000">
                <a:solidFill>
                  <a:srgbClr val="333333"/>
                </a:solidFill>
              </a:rPr>
              <a:t>c </a:t>
            </a:r>
            <a:r>
              <a:rPr lang="en-US" altLang="en-US" sz="2800" b="1">
                <a:solidFill>
                  <a:srgbClr val="333333"/>
                </a:solidFill>
                <a:sym typeface="Symbol" panose="05050102010706020507" pitchFamily="18" charset="2"/>
              </a:rPr>
              <a:t> T) + </a:t>
            </a:r>
            <a:r>
              <a:rPr lang="en-US" altLang="en-US" sz="2800" b="1">
                <a:solidFill>
                  <a:srgbClr val="333333"/>
                </a:solidFill>
              </a:rPr>
              <a:t>P(D </a:t>
            </a:r>
            <a:r>
              <a:rPr lang="en-US" altLang="en-US" sz="2800" b="1">
                <a:solidFill>
                  <a:srgbClr val="333333"/>
                </a:solidFill>
                <a:sym typeface="Symbol" panose="05050102010706020507" pitchFamily="18" charset="2"/>
              </a:rPr>
              <a:t> T</a:t>
            </a:r>
            <a:r>
              <a:rPr lang="en-US" altLang="en-US" sz="2800" b="1" baseline="30000">
                <a:solidFill>
                  <a:srgbClr val="333333"/>
                </a:solidFill>
                <a:sym typeface="Symbol" panose="05050102010706020507" pitchFamily="18" charset="2"/>
              </a:rPr>
              <a:t>c</a:t>
            </a:r>
            <a:r>
              <a:rPr lang="en-US" altLang="en-US" sz="2800" b="1">
                <a:solidFill>
                  <a:srgbClr val="333333"/>
                </a:solidFill>
                <a:sym typeface="Symbol" panose="05050102010706020507" pitchFamily="18" charset="2"/>
              </a:rPr>
              <a:t>)</a:t>
            </a:r>
          </a:p>
          <a:p>
            <a:pPr>
              <a:lnSpc>
                <a:spcPct val="90000"/>
              </a:lnSpc>
              <a:spcBef>
                <a:spcPct val="50000"/>
              </a:spcBef>
            </a:pPr>
            <a:r>
              <a:rPr lang="en-US" altLang="en-US" sz="2800" b="1">
                <a:solidFill>
                  <a:srgbClr val="333333"/>
                </a:solidFill>
                <a:sym typeface="Symbol" panose="05050102010706020507" pitchFamily="18" charset="2"/>
              </a:rPr>
              <a:t>= (1 - 0.8) (1 – 0.7) + (0.7) (1 – 0.8) + (0.8) (1 – 0.7)</a:t>
            </a:r>
          </a:p>
          <a:p>
            <a:pPr>
              <a:lnSpc>
                <a:spcPct val="90000"/>
              </a:lnSpc>
              <a:spcBef>
                <a:spcPct val="50000"/>
              </a:spcBef>
            </a:pPr>
            <a:r>
              <a:rPr lang="en-US" altLang="en-US" sz="2800" b="1">
                <a:solidFill>
                  <a:srgbClr val="333333"/>
                </a:solidFill>
                <a:sym typeface="Symbol" panose="05050102010706020507" pitchFamily="18" charset="2"/>
              </a:rPr>
              <a:t>= .44 </a:t>
            </a:r>
          </a:p>
        </p:txBody>
      </p:sp>
      <p:sp>
        <p:nvSpPr>
          <p:cNvPr id="221199" name="Text Box 15"/>
          <p:cNvSpPr txBox="1">
            <a:spLocks noChangeArrowheads="1"/>
          </p:cNvSpPr>
          <p:nvPr/>
        </p:nvSpPr>
        <p:spPr bwMode="auto">
          <a:xfrm>
            <a:off x="2362200" y="5029201"/>
            <a:ext cx="8077200" cy="1103313"/>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nSpc>
                <a:spcPct val="90000"/>
              </a:lnSpc>
              <a:spcBef>
                <a:spcPct val="50000"/>
              </a:spcBef>
            </a:pPr>
            <a:r>
              <a:rPr lang="en-US" altLang="en-US" sz="2800" b="1">
                <a:solidFill>
                  <a:srgbClr val="333333"/>
                </a:solidFill>
              </a:rPr>
              <a:t>   P(At most one person pass) </a:t>
            </a:r>
          </a:p>
          <a:p>
            <a:pPr>
              <a:lnSpc>
                <a:spcPct val="90000"/>
              </a:lnSpc>
              <a:spcBef>
                <a:spcPct val="50000"/>
              </a:spcBef>
            </a:pPr>
            <a:r>
              <a:rPr lang="en-US" altLang="en-US" sz="2800" b="1">
                <a:solidFill>
                  <a:srgbClr val="333333"/>
                </a:solidFill>
              </a:rPr>
              <a:t>= 1-P(both pass) </a:t>
            </a:r>
            <a:r>
              <a:rPr lang="en-US" altLang="en-US" sz="2800" b="1">
                <a:solidFill>
                  <a:srgbClr val="333333"/>
                </a:solidFill>
                <a:sym typeface="Symbol" panose="05050102010706020507" pitchFamily="18" charset="2"/>
              </a:rPr>
              <a:t>= 1- 0.8 x 0.7 = .44 </a:t>
            </a:r>
          </a:p>
        </p:txBody>
      </p:sp>
    </p:spTree>
    <p:extLst>
      <p:ext uri="{BB962C8B-B14F-4D97-AF65-F5344CB8AC3E}">
        <p14:creationId xmlns:p14="http://schemas.microsoft.com/office/powerpoint/2010/main" val="2062779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21198">
                                            <p:bg/>
                                          </p:spTgt>
                                        </p:tgtEl>
                                        <p:attrNameLst>
                                          <p:attrName>style.visibility</p:attrName>
                                        </p:attrNameLst>
                                      </p:cBhvr>
                                      <p:to>
                                        <p:strVal val="visible"/>
                                      </p:to>
                                    </p:set>
                                    <p:anim calcmode="lin" valueType="num">
                                      <p:cBhvr>
                                        <p:cTn id="7" dur="500" fill="hold"/>
                                        <p:tgtEl>
                                          <p:spTgt spid="221198">
                                            <p:bg/>
                                          </p:spTgt>
                                        </p:tgtEl>
                                        <p:attrNameLst>
                                          <p:attrName>ppt_x</p:attrName>
                                        </p:attrNameLst>
                                      </p:cBhvr>
                                      <p:tavLst>
                                        <p:tav tm="0">
                                          <p:val>
                                            <p:strVal val="#ppt_x-#ppt_w/2"/>
                                          </p:val>
                                        </p:tav>
                                        <p:tav tm="100000">
                                          <p:val>
                                            <p:strVal val="#ppt_x"/>
                                          </p:val>
                                        </p:tav>
                                      </p:tavLst>
                                    </p:anim>
                                    <p:anim calcmode="lin" valueType="num">
                                      <p:cBhvr>
                                        <p:cTn id="8" dur="500" fill="hold"/>
                                        <p:tgtEl>
                                          <p:spTgt spid="221198">
                                            <p:bg/>
                                          </p:spTgt>
                                        </p:tgtEl>
                                        <p:attrNameLst>
                                          <p:attrName>ppt_y</p:attrName>
                                        </p:attrNameLst>
                                      </p:cBhvr>
                                      <p:tavLst>
                                        <p:tav tm="0">
                                          <p:val>
                                            <p:strVal val="#ppt_y"/>
                                          </p:val>
                                        </p:tav>
                                        <p:tav tm="100000">
                                          <p:val>
                                            <p:strVal val="#ppt_y"/>
                                          </p:val>
                                        </p:tav>
                                      </p:tavLst>
                                    </p:anim>
                                    <p:anim calcmode="lin" valueType="num">
                                      <p:cBhvr>
                                        <p:cTn id="9" dur="500" fill="hold"/>
                                        <p:tgtEl>
                                          <p:spTgt spid="221198">
                                            <p:bg/>
                                          </p:spTgt>
                                        </p:tgtEl>
                                        <p:attrNameLst>
                                          <p:attrName>ppt_w</p:attrName>
                                        </p:attrNameLst>
                                      </p:cBhvr>
                                      <p:tavLst>
                                        <p:tav tm="0">
                                          <p:val>
                                            <p:fltVal val="0"/>
                                          </p:val>
                                        </p:tav>
                                        <p:tav tm="100000">
                                          <p:val>
                                            <p:strVal val="#ppt_w"/>
                                          </p:val>
                                        </p:tav>
                                      </p:tavLst>
                                    </p:anim>
                                    <p:anim calcmode="lin" valueType="num">
                                      <p:cBhvr>
                                        <p:cTn id="10" dur="500" fill="hold"/>
                                        <p:tgtEl>
                                          <p:spTgt spid="221198">
                                            <p:bg/>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221198">
                                            <p:txEl>
                                              <p:pRg st="0" end="0"/>
                                            </p:txEl>
                                          </p:spTgt>
                                        </p:tgtEl>
                                        <p:attrNameLst>
                                          <p:attrName>style.visibility</p:attrName>
                                        </p:attrNameLst>
                                      </p:cBhvr>
                                      <p:to>
                                        <p:strVal val="visible"/>
                                      </p:to>
                                    </p:set>
                                    <p:anim calcmode="lin" valueType="num">
                                      <p:cBhvr>
                                        <p:cTn id="15" dur="500" fill="hold"/>
                                        <p:tgtEl>
                                          <p:spTgt spid="221198">
                                            <p:txEl>
                                              <p:pRg st="0" end="0"/>
                                            </p:txEl>
                                          </p:spTgt>
                                        </p:tgtEl>
                                        <p:attrNameLst>
                                          <p:attrName>ppt_x</p:attrName>
                                        </p:attrNameLst>
                                      </p:cBhvr>
                                      <p:tavLst>
                                        <p:tav tm="0">
                                          <p:val>
                                            <p:strVal val="#ppt_x-#ppt_w/2"/>
                                          </p:val>
                                        </p:tav>
                                        <p:tav tm="100000">
                                          <p:val>
                                            <p:strVal val="#ppt_x"/>
                                          </p:val>
                                        </p:tav>
                                      </p:tavLst>
                                    </p:anim>
                                    <p:anim calcmode="lin" valueType="num">
                                      <p:cBhvr>
                                        <p:cTn id="16" dur="500" fill="hold"/>
                                        <p:tgtEl>
                                          <p:spTgt spid="221198">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221198">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22119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221198">
                                            <p:txEl>
                                              <p:pRg st="1" end="1"/>
                                            </p:txEl>
                                          </p:spTgt>
                                        </p:tgtEl>
                                        <p:attrNameLst>
                                          <p:attrName>style.visibility</p:attrName>
                                        </p:attrNameLst>
                                      </p:cBhvr>
                                      <p:to>
                                        <p:strVal val="visible"/>
                                      </p:to>
                                    </p:set>
                                    <p:anim calcmode="lin" valueType="num">
                                      <p:cBhvr>
                                        <p:cTn id="23" dur="500" fill="hold"/>
                                        <p:tgtEl>
                                          <p:spTgt spid="221198">
                                            <p:txEl>
                                              <p:pRg st="1" end="1"/>
                                            </p:txEl>
                                          </p:spTgt>
                                        </p:tgtEl>
                                        <p:attrNameLst>
                                          <p:attrName>ppt_x</p:attrName>
                                        </p:attrNameLst>
                                      </p:cBhvr>
                                      <p:tavLst>
                                        <p:tav tm="0">
                                          <p:val>
                                            <p:strVal val="#ppt_x-#ppt_w/2"/>
                                          </p:val>
                                        </p:tav>
                                        <p:tav tm="100000">
                                          <p:val>
                                            <p:strVal val="#ppt_x"/>
                                          </p:val>
                                        </p:tav>
                                      </p:tavLst>
                                    </p:anim>
                                    <p:anim calcmode="lin" valueType="num">
                                      <p:cBhvr>
                                        <p:cTn id="24" dur="500" fill="hold"/>
                                        <p:tgtEl>
                                          <p:spTgt spid="221198">
                                            <p:txEl>
                                              <p:pRg st="1" end="1"/>
                                            </p:txEl>
                                          </p:spTgt>
                                        </p:tgtEl>
                                        <p:attrNameLst>
                                          <p:attrName>ppt_y</p:attrName>
                                        </p:attrNameLst>
                                      </p:cBhvr>
                                      <p:tavLst>
                                        <p:tav tm="0">
                                          <p:val>
                                            <p:strVal val="#ppt_y"/>
                                          </p:val>
                                        </p:tav>
                                        <p:tav tm="100000">
                                          <p:val>
                                            <p:strVal val="#ppt_y"/>
                                          </p:val>
                                        </p:tav>
                                      </p:tavLst>
                                    </p:anim>
                                    <p:anim calcmode="lin" valueType="num">
                                      <p:cBhvr>
                                        <p:cTn id="25" dur="500" fill="hold"/>
                                        <p:tgtEl>
                                          <p:spTgt spid="221198">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221198">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221198">
                                            <p:txEl>
                                              <p:pRg st="2" end="2"/>
                                            </p:txEl>
                                          </p:spTgt>
                                        </p:tgtEl>
                                        <p:attrNameLst>
                                          <p:attrName>style.visibility</p:attrName>
                                        </p:attrNameLst>
                                      </p:cBhvr>
                                      <p:to>
                                        <p:strVal val="visible"/>
                                      </p:to>
                                    </p:set>
                                    <p:anim calcmode="lin" valueType="num">
                                      <p:cBhvr>
                                        <p:cTn id="31" dur="500" fill="hold"/>
                                        <p:tgtEl>
                                          <p:spTgt spid="221198">
                                            <p:txEl>
                                              <p:pRg st="2" end="2"/>
                                            </p:txEl>
                                          </p:spTgt>
                                        </p:tgtEl>
                                        <p:attrNameLst>
                                          <p:attrName>ppt_x</p:attrName>
                                        </p:attrNameLst>
                                      </p:cBhvr>
                                      <p:tavLst>
                                        <p:tav tm="0">
                                          <p:val>
                                            <p:strVal val="#ppt_x-#ppt_w/2"/>
                                          </p:val>
                                        </p:tav>
                                        <p:tav tm="100000">
                                          <p:val>
                                            <p:strVal val="#ppt_x"/>
                                          </p:val>
                                        </p:tav>
                                      </p:tavLst>
                                    </p:anim>
                                    <p:anim calcmode="lin" valueType="num">
                                      <p:cBhvr>
                                        <p:cTn id="32" dur="500" fill="hold"/>
                                        <p:tgtEl>
                                          <p:spTgt spid="221198">
                                            <p:txEl>
                                              <p:pRg st="2" end="2"/>
                                            </p:txEl>
                                          </p:spTgt>
                                        </p:tgtEl>
                                        <p:attrNameLst>
                                          <p:attrName>ppt_y</p:attrName>
                                        </p:attrNameLst>
                                      </p:cBhvr>
                                      <p:tavLst>
                                        <p:tav tm="0">
                                          <p:val>
                                            <p:strVal val="#ppt_y"/>
                                          </p:val>
                                        </p:tav>
                                        <p:tav tm="100000">
                                          <p:val>
                                            <p:strVal val="#ppt_y"/>
                                          </p:val>
                                        </p:tav>
                                      </p:tavLst>
                                    </p:anim>
                                    <p:anim calcmode="lin" valueType="num">
                                      <p:cBhvr>
                                        <p:cTn id="33" dur="500" fill="hold"/>
                                        <p:tgtEl>
                                          <p:spTgt spid="221198">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221198">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221198">
                                            <p:txEl>
                                              <p:pRg st="3" end="3"/>
                                            </p:txEl>
                                          </p:spTgt>
                                        </p:tgtEl>
                                        <p:attrNameLst>
                                          <p:attrName>style.visibility</p:attrName>
                                        </p:attrNameLst>
                                      </p:cBhvr>
                                      <p:to>
                                        <p:strVal val="visible"/>
                                      </p:to>
                                    </p:set>
                                    <p:anim calcmode="lin" valueType="num">
                                      <p:cBhvr>
                                        <p:cTn id="39" dur="500" fill="hold"/>
                                        <p:tgtEl>
                                          <p:spTgt spid="221198">
                                            <p:txEl>
                                              <p:pRg st="3" end="3"/>
                                            </p:txEl>
                                          </p:spTgt>
                                        </p:tgtEl>
                                        <p:attrNameLst>
                                          <p:attrName>ppt_x</p:attrName>
                                        </p:attrNameLst>
                                      </p:cBhvr>
                                      <p:tavLst>
                                        <p:tav tm="0">
                                          <p:val>
                                            <p:strVal val="#ppt_x-#ppt_w/2"/>
                                          </p:val>
                                        </p:tav>
                                        <p:tav tm="100000">
                                          <p:val>
                                            <p:strVal val="#ppt_x"/>
                                          </p:val>
                                        </p:tav>
                                      </p:tavLst>
                                    </p:anim>
                                    <p:anim calcmode="lin" valueType="num">
                                      <p:cBhvr>
                                        <p:cTn id="40" dur="500" fill="hold"/>
                                        <p:tgtEl>
                                          <p:spTgt spid="221198">
                                            <p:txEl>
                                              <p:pRg st="3" end="3"/>
                                            </p:txEl>
                                          </p:spTgt>
                                        </p:tgtEl>
                                        <p:attrNameLst>
                                          <p:attrName>ppt_y</p:attrName>
                                        </p:attrNameLst>
                                      </p:cBhvr>
                                      <p:tavLst>
                                        <p:tav tm="0">
                                          <p:val>
                                            <p:strVal val="#ppt_y"/>
                                          </p:val>
                                        </p:tav>
                                        <p:tav tm="100000">
                                          <p:val>
                                            <p:strVal val="#ppt_y"/>
                                          </p:val>
                                        </p:tav>
                                      </p:tavLst>
                                    </p:anim>
                                    <p:anim calcmode="lin" valueType="num">
                                      <p:cBhvr>
                                        <p:cTn id="41" dur="500" fill="hold"/>
                                        <p:tgtEl>
                                          <p:spTgt spid="221198">
                                            <p:txEl>
                                              <p:pRg st="3" end="3"/>
                                            </p:txEl>
                                          </p:spTgt>
                                        </p:tgtEl>
                                        <p:attrNameLst>
                                          <p:attrName>ppt_w</p:attrName>
                                        </p:attrNameLst>
                                      </p:cBhvr>
                                      <p:tavLst>
                                        <p:tav tm="0">
                                          <p:val>
                                            <p:fltVal val="0"/>
                                          </p:val>
                                        </p:tav>
                                        <p:tav tm="100000">
                                          <p:val>
                                            <p:strVal val="#ppt_w"/>
                                          </p:val>
                                        </p:tav>
                                      </p:tavLst>
                                    </p:anim>
                                    <p:anim calcmode="lin" valueType="num">
                                      <p:cBhvr>
                                        <p:cTn id="42" dur="500" fill="hold"/>
                                        <p:tgtEl>
                                          <p:spTgt spid="221198">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221199">
                                            <p:bg/>
                                          </p:spTgt>
                                        </p:tgtEl>
                                        <p:attrNameLst>
                                          <p:attrName>style.visibility</p:attrName>
                                        </p:attrNameLst>
                                      </p:cBhvr>
                                      <p:to>
                                        <p:strVal val="visible"/>
                                      </p:to>
                                    </p:set>
                                    <p:anim calcmode="lin" valueType="num">
                                      <p:cBhvr>
                                        <p:cTn id="47" dur="500" fill="hold"/>
                                        <p:tgtEl>
                                          <p:spTgt spid="221199">
                                            <p:bg/>
                                          </p:spTgt>
                                        </p:tgtEl>
                                        <p:attrNameLst>
                                          <p:attrName>ppt_x</p:attrName>
                                        </p:attrNameLst>
                                      </p:cBhvr>
                                      <p:tavLst>
                                        <p:tav tm="0">
                                          <p:val>
                                            <p:strVal val="#ppt_x-#ppt_w/2"/>
                                          </p:val>
                                        </p:tav>
                                        <p:tav tm="100000">
                                          <p:val>
                                            <p:strVal val="#ppt_x"/>
                                          </p:val>
                                        </p:tav>
                                      </p:tavLst>
                                    </p:anim>
                                    <p:anim calcmode="lin" valueType="num">
                                      <p:cBhvr>
                                        <p:cTn id="48" dur="500" fill="hold"/>
                                        <p:tgtEl>
                                          <p:spTgt spid="221199">
                                            <p:bg/>
                                          </p:spTgt>
                                        </p:tgtEl>
                                        <p:attrNameLst>
                                          <p:attrName>ppt_y</p:attrName>
                                        </p:attrNameLst>
                                      </p:cBhvr>
                                      <p:tavLst>
                                        <p:tav tm="0">
                                          <p:val>
                                            <p:strVal val="#ppt_y"/>
                                          </p:val>
                                        </p:tav>
                                        <p:tav tm="100000">
                                          <p:val>
                                            <p:strVal val="#ppt_y"/>
                                          </p:val>
                                        </p:tav>
                                      </p:tavLst>
                                    </p:anim>
                                    <p:anim calcmode="lin" valueType="num">
                                      <p:cBhvr>
                                        <p:cTn id="49" dur="500" fill="hold"/>
                                        <p:tgtEl>
                                          <p:spTgt spid="221199">
                                            <p:bg/>
                                          </p:spTgt>
                                        </p:tgtEl>
                                        <p:attrNameLst>
                                          <p:attrName>ppt_w</p:attrName>
                                        </p:attrNameLst>
                                      </p:cBhvr>
                                      <p:tavLst>
                                        <p:tav tm="0">
                                          <p:val>
                                            <p:fltVal val="0"/>
                                          </p:val>
                                        </p:tav>
                                        <p:tav tm="100000">
                                          <p:val>
                                            <p:strVal val="#ppt_w"/>
                                          </p:val>
                                        </p:tav>
                                      </p:tavLst>
                                    </p:anim>
                                    <p:anim calcmode="lin" valueType="num">
                                      <p:cBhvr>
                                        <p:cTn id="50" dur="500" fill="hold"/>
                                        <p:tgtEl>
                                          <p:spTgt spid="221199">
                                            <p:bg/>
                                          </p:spTgt>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221199">
                                            <p:txEl>
                                              <p:pRg st="0" end="0"/>
                                            </p:txEl>
                                          </p:spTgt>
                                        </p:tgtEl>
                                        <p:attrNameLst>
                                          <p:attrName>style.visibility</p:attrName>
                                        </p:attrNameLst>
                                      </p:cBhvr>
                                      <p:to>
                                        <p:strVal val="visible"/>
                                      </p:to>
                                    </p:set>
                                    <p:anim calcmode="lin" valueType="num">
                                      <p:cBhvr>
                                        <p:cTn id="55" dur="500" fill="hold"/>
                                        <p:tgtEl>
                                          <p:spTgt spid="221199">
                                            <p:txEl>
                                              <p:pRg st="0" end="0"/>
                                            </p:txEl>
                                          </p:spTgt>
                                        </p:tgtEl>
                                        <p:attrNameLst>
                                          <p:attrName>ppt_x</p:attrName>
                                        </p:attrNameLst>
                                      </p:cBhvr>
                                      <p:tavLst>
                                        <p:tav tm="0">
                                          <p:val>
                                            <p:strVal val="#ppt_x-#ppt_w/2"/>
                                          </p:val>
                                        </p:tav>
                                        <p:tav tm="100000">
                                          <p:val>
                                            <p:strVal val="#ppt_x"/>
                                          </p:val>
                                        </p:tav>
                                      </p:tavLst>
                                    </p:anim>
                                    <p:anim calcmode="lin" valueType="num">
                                      <p:cBhvr>
                                        <p:cTn id="56" dur="500" fill="hold"/>
                                        <p:tgtEl>
                                          <p:spTgt spid="221199">
                                            <p:txEl>
                                              <p:pRg st="0" end="0"/>
                                            </p:txEl>
                                          </p:spTgt>
                                        </p:tgtEl>
                                        <p:attrNameLst>
                                          <p:attrName>ppt_y</p:attrName>
                                        </p:attrNameLst>
                                      </p:cBhvr>
                                      <p:tavLst>
                                        <p:tav tm="0">
                                          <p:val>
                                            <p:strVal val="#ppt_y"/>
                                          </p:val>
                                        </p:tav>
                                        <p:tav tm="100000">
                                          <p:val>
                                            <p:strVal val="#ppt_y"/>
                                          </p:val>
                                        </p:tav>
                                      </p:tavLst>
                                    </p:anim>
                                    <p:anim calcmode="lin" valueType="num">
                                      <p:cBhvr>
                                        <p:cTn id="57" dur="500" fill="hold"/>
                                        <p:tgtEl>
                                          <p:spTgt spid="221199">
                                            <p:txEl>
                                              <p:pRg st="0" end="0"/>
                                            </p:txEl>
                                          </p:spTgt>
                                        </p:tgtEl>
                                        <p:attrNameLst>
                                          <p:attrName>ppt_w</p:attrName>
                                        </p:attrNameLst>
                                      </p:cBhvr>
                                      <p:tavLst>
                                        <p:tav tm="0">
                                          <p:val>
                                            <p:fltVal val="0"/>
                                          </p:val>
                                        </p:tav>
                                        <p:tav tm="100000">
                                          <p:val>
                                            <p:strVal val="#ppt_w"/>
                                          </p:val>
                                        </p:tav>
                                      </p:tavLst>
                                    </p:anim>
                                    <p:anim calcmode="lin" valueType="num">
                                      <p:cBhvr>
                                        <p:cTn id="58" dur="500" fill="hold"/>
                                        <p:tgtEl>
                                          <p:spTgt spid="22119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221199">
                                            <p:txEl>
                                              <p:pRg st="1" end="1"/>
                                            </p:txEl>
                                          </p:spTgt>
                                        </p:tgtEl>
                                        <p:attrNameLst>
                                          <p:attrName>style.visibility</p:attrName>
                                        </p:attrNameLst>
                                      </p:cBhvr>
                                      <p:to>
                                        <p:strVal val="visible"/>
                                      </p:to>
                                    </p:set>
                                    <p:anim calcmode="lin" valueType="num">
                                      <p:cBhvr>
                                        <p:cTn id="63" dur="500" fill="hold"/>
                                        <p:tgtEl>
                                          <p:spTgt spid="221199">
                                            <p:txEl>
                                              <p:pRg st="1" end="1"/>
                                            </p:txEl>
                                          </p:spTgt>
                                        </p:tgtEl>
                                        <p:attrNameLst>
                                          <p:attrName>ppt_x</p:attrName>
                                        </p:attrNameLst>
                                      </p:cBhvr>
                                      <p:tavLst>
                                        <p:tav tm="0">
                                          <p:val>
                                            <p:strVal val="#ppt_x-#ppt_w/2"/>
                                          </p:val>
                                        </p:tav>
                                        <p:tav tm="100000">
                                          <p:val>
                                            <p:strVal val="#ppt_x"/>
                                          </p:val>
                                        </p:tav>
                                      </p:tavLst>
                                    </p:anim>
                                    <p:anim calcmode="lin" valueType="num">
                                      <p:cBhvr>
                                        <p:cTn id="64" dur="500" fill="hold"/>
                                        <p:tgtEl>
                                          <p:spTgt spid="221199">
                                            <p:txEl>
                                              <p:pRg st="1" end="1"/>
                                            </p:txEl>
                                          </p:spTgt>
                                        </p:tgtEl>
                                        <p:attrNameLst>
                                          <p:attrName>ppt_y</p:attrName>
                                        </p:attrNameLst>
                                      </p:cBhvr>
                                      <p:tavLst>
                                        <p:tav tm="0">
                                          <p:val>
                                            <p:strVal val="#ppt_y"/>
                                          </p:val>
                                        </p:tav>
                                        <p:tav tm="100000">
                                          <p:val>
                                            <p:strVal val="#ppt_y"/>
                                          </p:val>
                                        </p:tav>
                                      </p:tavLst>
                                    </p:anim>
                                    <p:anim calcmode="lin" valueType="num">
                                      <p:cBhvr>
                                        <p:cTn id="65" dur="500" fill="hold"/>
                                        <p:tgtEl>
                                          <p:spTgt spid="221199">
                                            <p:txEl>
                                              <p:pRg st="1" end="1"/>
                                            </p:txEl>
                                          </p:spTgt>
                                        </p:tgtEl>
                                        <p:attrNameLst>
                                          <p:attrName>ppt_w</p:attrName>
                                        </p:attrNameLst>
                                      </p:cBhvr>
                                      <p:tavLst>
                                        <p:tav tm="0">
                                          <p:val>
                                            <p:fltVal val="0"/>
                                          </p:val>
                                        </p:tav>
                                        <p:tav tm="100000">
                                          <p:val>
                                            <p:strVal val="#ppt_w"/>
                                          </p:val>
                                        </p:tav>
                                      </p:tavLst>
                                    </p:anim>
                                    <p:anim calcmode="lin" valueType="num">
                                      <p:cBhvr>
                                        <p:cTn id="66" dur="500" fill="hold"/>
                                        <p:tgtEl>
                                          <p:spTgt spid="221199">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8" grpId="0" build="p" animBg="1" autoUpdateAnimBg="0"/>
      <p:bldP spid="221199" grpId="0" build="p"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2" name="Rectangle 2"/>
          <p:cNvSpPr>
            <a:spLocks noGrp="1" noChangeArrowheads="1"/>
          </p:cNvSpPr>
          <p:nvPr>
            <p:ph type="body" idx="1"/>
          </p:nvPr>
        </p:nvSpPr>
        <p:spPr>
          <a:xfrm>
            <a:off x="2057400" y="914400"/>
            <a:ext cx="8382000" cy="6248400"/>
          </a:xfrm>
        </p:spPr>
        <p:txBody>
          <a:bodyPr/>
          <a:lstStyle/>
          <a:p>
            <a:pPr>
              <a:buFontTx/>
              <a:buNone/>
            </a:pPr>
            <a:r>
              <a:rPr lang="en-US" altLang="en-US">
                <a:solidFill>
                  <a:schemeClr val="tx1"/>
                </a:solidFill>
              </a:rPr>
              <a:t>   What is the probability that at least one of the two friends will pass the test?</a:t>
            </a:r>
          </a:p>
          <a:p>
            <a:pPr>
              <a:buFontTx/>
              <a:buNone/>
            </a:pPr>
            <a:r>
              <a:rPr lang="en-US" altLang="en-US">
                <a:solidFill>
                  <a:schemeClr val="tx1"/>
                </a:solidFill>
              </a:rPr>
              <a:t>      </a:t>
            </a:r>
          </a:p>
        </p:txBody>
      </p:sp>
      <p:pic>
        <p:nvPicPr>
          <p:cNvPr id="245763" name="Picture 3"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245764" name="Rectangle 4"/>
          <p:cNvSpPr>
            <a:spLocks noGrp="1" noChangeArrowheads="1"/>
          </p:cNvSpPr>
          <p:nvPr>
            <p:ph type="title"/>
          </p:nvPr>
        </p:nvSpPr>
        <p:spPr>
          <a:xfrm>
            <a:off x="2209800" y="0"/>
            <a:ext cx="7772400" cy="8382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sz="4800" b="1"/>
              <a:t>Example</a:t>
            </a:r>
          </a:p>
        </p:txBody>
      </p:sp>
      <p:sp>
        <p:nvSpPr>
          <p:cNvPr id="245765" name="Text Box 5"/>
          <p:cNvSpPr txBox="1">
            <a:spLocks noChangeArrowheads="1"/>
          </p:cNvSpPr>
          <p:nvPr/>
        </p:nvSpPr>
        <p:spPr bwMode="auto">
          <a:xfrm>
            <a:off x="2362200" y="2362200"/>
            <a:ext cx="8077200" cy="24701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nSpc>
                <a:spcPct val="90000"/>
              </a:lnSpc>
              <a:spcBef>
                <a:spcPct val="50000"/>
              </a:spcBef>
            </a:pPr>
            <a:r>
              <a:rPr lang="en-US" altLang="en-US" sz="2800" b="1">
                <a:solidFill>
                  <a:srgbClr val="333333"/>
                </a:solidFill>
              </a:rPr>
              <a:t>   P(At least one person pass) </a:t>
            </a:r>
          </a:p>
          <a:p>
            <a:pPr>
              <a:lnSpc>
                <a:spcPct val="90000"/>
              </a:lnSpc>
              <a:spcBef>
                <a:spcPct val="50000"/>
              </a:spcBef>
            </a:pPr>
            <a:r>
              <a:rPr lang="en-US" altLang="en-US" sz="2800" b="1">
                <a:solidFill>
                  <a:srgbClr val="333333"/>
                </a:solidFill>
              </a:rPr>
              <a:t>= P(D </a:t>
            </a:r>
            <a:r>
              <a:rPr lang="en-US" altLang="en-US" sz="3600" b="1">
                <a:latin typeface="Symbol" panose="05050102010706020507" pitchFamily="18" charset="2"/>
              </a:rPr>
              <a:t></a:t>
            </a:r>
            <a:r>
              <a:rPr lang="en-US" altLang="en-US" sz="2800" b="1">
                <a:solidFill>
                  <a:srgbClr val="333333"/>
                </a:solidFill>
                <a:sym typeface="Symbol" panose="05050102010706020507" pitchFamily="18" charset="2"/>
              </a:rPr>
              <a:t> T) </a:t>
            </a:r>
          </a:p>
          <a:p>
            <a:pPr>
              <a:lnSpc>
                <a:spcPct val="90000"/>
              </a:lnSpc>
              <a:spcBef>
                <a:spcPct val="50000"/>
              </a:spcBef>
            </a:pPr>
            <a:r>
              <a:rPr lang="en-US" altLang="en-US" sz="2800" b="1">
                <a:solidFill>
                  <a:srgbClr val="333333"/>
                </a:solidFill>
                <a:sym typeface="Symbol" panose="05050102010706020507" pitchFamily="18" charset="2"/>
              </a:rPr>
              <a:t>= 0.8 + 0.7 - 0.8 x 0.7</a:t>
            </a:r>
          </a:p>
          <a:p>
            <a:pPr>
              <a:lnSpc>
                <a:spcPct val="90000"/>
              </a:lnSpc>
              <a:spcBef>
                <a:spcPct val="50000"/>
              </a:spcBef>
            </a:pPr>
            <a:r>
              <a:rPr lang="en-US" altLang="en-US" sz="2800" b="1">
                <a:solidFill>
                  <a:srgbClr val="333333"/>
                </a:solidFill>
                <a:sym typeface="Symbol" panose="05050102010706020507" pitchFamily="18" charset="2"/>
              </a:rPr>
              <a:t>= .94 </a:t>
            </a:r>
          </a:p>
        </p:txBody>
      </p:sp>
      <p:sp>
        <p:nvSpPr>
          <p:cNvPr id="245766" name="Text Box 6"/>
          <p:cNvSpPr txBox="1">
            <a:spLocks noChangeArrowheads="1"/>
          </p:cNvSpPr>
          <p:nvPr/>
        </p:nvSpPr>
        <p:spPr bwMode="auto">
          <a:xfrm>
            <a:off x="2362200" y="5029201"/>
            <a:ext cx="8077200" cy="1103313"/>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nSpc>
                <a:spcPct val="90000"/>
              </a:lnSpc>
              <a:spcBef>
                <a:spcPct val="50000"/>
              </a:spcBef>
            </a:pPr>
            <a:r>
              <a:rPr lang="en-US" altLang="en-US" sz="2800" b="1">
                <a:solidFill>
                  <a:srgbClr val="333333"/>
                </a:solidFill>
              </a:rPr>
              <a:t>   P(At least one person pass) </a:t>
            </a:r>
          </a:p>
          <a:p>
            <a:pPr>
              <a:lnSpc>
                <a:spcPct val="90000"/>
              </a:lnSpc>
              <a:spcBef>
                <a:spcPct val="50000"/>
              </a:spcBef>
            </a:pPr>
            <a:r>
              <a:rPr lang="en-US" altLang="en-US" sz="2800" b="1">
                <a:solidFill>
                  <a:srgbClr val="333333"/>
                </a:solidFill>
              </a:rPr>
              <a:t>= 1-P(neither passes) </a:t>
            </a:r>
            <a:r>
              <a:rPr lang="en-US" altLang="en-US" sz="2800" b="1">
                <a:solidFill>
                  <a:srgbClr val="333333"/>
                </a:solidFill>
                <a:sym typeface="Symbol" panose="05050102010706020507" pitchFamily="18" charset="2"/>
              </a:rPr>
              <a:t>= 1- (1-0.8) x (1-0.7) = .94 </a:t>
            </a:r>
          </a:p>
        </p:txBody>
      </p:sp>
    </p:spTree>
    <p:extLst>
      <p:ext uri="{BB962C8B-B14F-4D97-AF65-F5344CB8AC3E}">
        <p14:creationId xmlns:p14="http://schemas.microsoft.com/office/powerpoint/2010/main" val="1794285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45765">
                                            <p:bg/>
                                          </p:spTgt>
                                        </p:tgtEl>
                                        <p:attrNameLst>
                                          <p:attrName>style.visibility</p:attrName>
                                        </p:attrNameLst>
                                      </p:cBhvr>
                                      <p:to>
                                        <p:strVal val="visible"/>
                                      </p:to>
                                    </p:set>
                                    <p:anim calcmode="lin" valueType="num">
                                      <p:cBhvr>
                                        <p:cTn id="7" dur="500" fill="hold"/>
                                        <p:tgtEl>
                                          <p:spTgt spid="245765">
                                            <p:bg/>
                                          </p:spTgt>
                                        </p:tgtEl>
                                        <p:attrNameLst>
                                          <p:attrName>ppt_x</p:attrName>
                                        </p:attrNameLst>
                                      </p:cBhvr>
                                      <p:tavLst>
                                        <p:tav tm="0">
                                          <p:val>
                                            <p:strVal val="#ppt_x-#ppt_w/2"/>
                                          </p:val>
                                        </p:tav>
                                        <p:tav tm="100000">
                                          <p:val>
                                            <p:strVal val="#ppt_x"/>
                                          </p:val>
                                        </p:tav>
                                      </p:tavLst>
                                    </p:anim>
                                    <p:anim calcmode="lin" valueType="num">
                                      <p:cBhvr>
                                        <p:cTn id="8" dur="500" fill="hold"/>
                                        <p:tgtEl>
                                          <p:spTgt spid="245765">
                                            <p:bg/>
                                          </p:spTgt>
                                        </p:tgtEl>
                                        <p:attrNameLst>
                                          <p:attrName>ppt_y</p:attrName>
                                        </p:attrNameLst>
                                      </p:cBhvr>
                                      <p:tavLst>
                                        <p:tav tm="0">
                                          <p:val>
                                            <p:strVal val="#ppt_y"/>
                                          </p:val>
                                        </p:tav>
                                        <p:tav tm="100000">
                                          <p:val>
                                            <p:strVal val="#ppt_y"/>
                                          </p:val>
                                        </p:tav>
                                      </p:tavLst>
                                    </p:anim>
                                    <p:anim calcmode="lin" valueType="num">
                                      <p:cBhvr>
                                        <p:cTn id="9" dur="500" fill="hold"/>
                                        <p:tgtEl>
                                          <p:spTgt spid="245765">
                                            <p:bg/>
                                          </p:spTgt>
                                        </p:tgtEl>
                                        <p:attrNameLst>
                                          <p:attrName>ppt_w</p:attrName>
                                        </p:attrNameLst>
                                      </p:cBhvr>
                                      <p:tavLst>
                                        <p:tav tm="0">
                                          <p:val>
                                            <p:fltVal val="0"/>
                                          </p:val>
                                        </p:tav>
                                        <p:tav tm="100000">
                                          <p:val>
                                            <p:strVal val="#ppt_w"/>
                                          </p:val>
                                        </p:tav>
                                      </p:tavLst>
                                    </p:anim>
                                    <p:anim calcmode="lin" valueType="num">
                                      <p:cBhvr>
                                        <p:cTn id="10" dur="500" fill="hold"/>
                                        <p:tgtEl>
                                          <p:spTgt spid="245765">
                                            <p:bg/>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245765">
                                            <p:txEl>
                                              <p:pRg st="0" end="0"/>
                                            </p:txEl>
                                          </p:spTgt>
                                        </p:tgtEl>
                                        <p:attrNameLst>
                                          <p:attrName>style.visibility</p:attrName>
                                        </p:attrNameLst>
                                      </p:cBhvr>
                                      <p:to>
                                        <p:strVal val="visible"/>
                                      </p:to>
                                    </p:set>
                                    <p:anim calcmode="lin" valueType="num">
                                      <p:cBhvr>
                                        <p:cTn id="15" dur="500" fill="hold"/>
                                        <p:tgtEl>
                                          <p:spTgt spid="245765">
                                            <p:txEl>
                                              <p:pRg st="0" end="0"/>
                                            </p:txEl>
                                          </p:spTgt>
                                        </p:tgtEl>
                                        <p:attrNameLst>
                                          <p:attrName>ppt_x</p:attrName>
                                        </p:attrNameLst>
                                      </p:cBhvr>
                                      <p:tavLst>
                                        <p:tav tm="0">
                                          <p:val>
                                            <p:strVal val="#ppt_x-#ppt_w/2"/>
                                          </p:val>
                                        </p:tav>
                                        <p:tav tm="100000">
                                          <p:val>
                                            <p:strVal val="#ppt_x"/>
                                          </p:val>
                                        </p:tav>
                                      </p:tavLst>
                                    </p:anim>
                                    <p:anim calcmode="lin" valueType="num">
                                      <p:cBhvr>
                                        <p:cTn id="16" dur="500" fill="hold"/>
                                        <p:tgtEl>
                                          <p:spTgt spid="245765">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24576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24576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245765">
                                            <p:txEl>
                                              <p:pRg st="1" end="1"/>
                                            </p:txEl>
                                          </p:spTgt>
                                        </p:tgtEl>
                                        <p:attrNameLst>
                                          <p:attrName>style.visibility</p:attrName>
                                        </p:attrNameLst>
                                      </p:cBhvr>
                                      <p:to>
                                        <p:strVal val="visible"/>
                                      </p:to>
                                    </p:set>
                                    <p:anim calcmode="lin" valueType="num">
                                      <p:cBhvr>
                                        <p:cTn id="23" dur="500" fill="hold"/>
                                        <p:tgtEl>
                                          <p:spTgt spid="245765">
                                            <p:txEl>
                                              <p:pRg st="1" end="1"/>
                                            </p:txEl>
                                          </p:spTgt>
                                        </p:tgtEl>
                                        <p:attrNameLst>
                                          <p:attrName>ppt_x</p:attrName>
                                        </p:attrNameLst>
                                      </p:cBhvr>
                                      <p:tavLst>
                                        <p:tav tm="0">
                                          <p:val>
                                            <p:strVal val="#ppt_x-#ppt_w/2"/>
                                          </p:val>
                                        </p:tav>
                                        <p:tav tm="100000">
                                          <p:val>
                                            <p:strVal val="#ppt_x"/>
                                          </p:val>
                                        </p:tav>
                                      </p:tavLst>
                                    </p:anim>
                                    <p:anim calcmode="lin" valueType="num">
                                      <p:cBhvr>
                                        <p:cTn id="24" dur="500" fill="hold"/>
                                        <p:tgtEl>
                                          <p:spTgt spid="245765">
                                            <p:txEl>
                                              <p:pRg st="1" end="1"/>
                                            </p:txEl>
                                          </p:spTgt>
                                        </p:tgtEl>
                                        <p:attrNameLst>
                                          <p:attrName>ppt_y</p:attrName>
                                        </p:attrNameLst>
                                      </p:cBhvr>
                                      <p:tavLst>
                                        <p:tav tm="0">
                                          <p:val>
                                            <p:strVal val="#ppt_y"/>
                                          </p:val>
                                        </p:tav>
                                        <p:tav tm="100000">
                                          <p:val>
                                            <p:strVal val="#ppt_y"/>
                                          </p:val>
                                        </p:tav>
                                      </p:tavLst>
                                    </p:anim>
                                    <p:anim calcmode="lin" valueType="num">
                                      <p:cBhvr>
                                        <p:cTn id="25" dur="500" fill="hold"/>
                                        <p:tgtEl>
                                          <p:spTgt spid="245765">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24576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245765">
                                            <p:txEl>
                                              <p:pRg st="2" end="2"/>
                                            </p:txEl>
                                          </p:spTgt>
                                        </p:tgtEl>
                                        <p:attrNameLst>
                                          <p:attrName>style.visibility</p:attrName>
                                        </p:attrNameLst>
                                      </p:cBhvr>
                                      <p:to>
                                        <p:strVal val="visible"/>
                                      </p:to>
                                    </p:set>
                                    <p:anim calcmode="lin" valueType="num">
                                      <p:cBhvr>
                                        <p:cTn id="31" dur="500" fill="hold"/>
                                        <p:tgtEl>
                                          <p:spTgt spid="245765">
                                            <p:txEl>
                                              <p:pRg st="2" end="2"/>
                                            </p:txEl>
                                          </p:spTgt>
                                        </p:tgtEl>
                                        <p:attrNameLst>
                                          <p:attrName>ppt_x</p:attrName>
                                        </p:attrNameLst>
                                      </p:cBhvr>
                                      <p:tavLst>
                                        <p:tav tm="0">
                                          <p:val>
                                            <p:strVal val="#ppt_x-#ppt_w/2"/>
                                          </p:val>
                                        </p:tav>
                                        <p:tav tm="100000">
                                          <p:val>
                                            <p:strVal val="#ppt_x"/>
                                          </p:val>
                                        </p:tav>
                                      </p:tavLst>
                                    </p:anim>
                                    <p:anim calcmode="lin" valueType="num">
                                      <p:cBhvr>
                                        <p:cTn id="32" dur="500" fill="hold"/>
                                        <p:tgtEl>
                                          <p:spTgt spid="245765">
                                            <p:txEl>
                                              <p:pRg st="2" end="2"/>
                                            </p:txEl>
                                          </p:spTgt>
                                        </p:tgtEl>
                                        <p:attrNameLst>
                                          <p:attrName>ppt_y</p:attrName>
                                        </p:attrNameLst>
                                      </p:cBhvr>
                                      <p:tavLst>
                                        <p:tav tm="0">
                                          <p:val>
                                            <p:strVal val="#ppt_y"/>
                                          </p:val>
                                        </p:tav>
                                        <p:tav tm="100000">
                                          <p:val>
                                            <p:strVal val="#ppt_y"/>
                                          </p:val>
                                        </p:tav>
                                      </p:tavLst>
                                    </p:anim>
                                    <p:anim calcmode="lin" valueType="num">
                                      <p:cBhvr>
                                        <p:cTn id="33" dur="500" fill="hold"/>
                                        <p:tgtEl>
                                          <p:spTgt spid="245765">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24576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245765">
                                            <p:txEl>
                                              <p:pRg st="3" end="3"/>
                                            </p:txEl>
                                          </p:spTgt>
                                        </p:tgtEl>
                                        <p:attrNameLst>
                                          <p:attrName>style.visibility</p:attrName>
                                        </p:attrNameLst>
                                      </p:cBhvr>
                                      <p:to>
                                        <p:strVal val="visible"/>
                                      </p:to>
                                    </p:set>
                                    <p:anim calcmode="lin" valueType="num">
                                      <p:cBhvr>
                                        <p:cTn id="39" dur="500" fill="hold"/>
                                        <p:tgtEl>
                                          <p:spTgt spid="245765">
                                            <p:txEl>
                                              <p:pRg st="3" end="3"/>
                                            </p:txEl>
                                          </p:spTgt>
                                        </p:tgtEl>
                                        <p:attrNameLst>
                                          <p:attrName>ppt_x</p:attrName>
                                        </p:attrNameLst>
                                      </p:cBhvr>
                                      <p:tavLst>
                                        <p:tav tm="0">
                                          <p:val>
                                            <p:strVal val="#ppt_x-#ppt_w/2"/>
                                          </p:val>
                                        </p:tav>
                                        <p:tav tm="100000">
                                          <p:val>
                                            <p:strVal val="#ppt_x"/>
                                          </p:val>
                                        </p:tav>
                                      </p:tavLst>
                                    </p:anim>
                                    <p:anim calcmode="lin" valueType="num">
                                      <p:cBhvr>
                                        <p:cTn id="40" dur="500" fill="hold"/>
                                        <p:tgtEl>
                                          <p:spTgt spid="245765">
                                            <p:txEl>
                                              <p:pRg st="3" end="3"/>
                                            </p:txEl>
                                          </p:spTgt>
                                        </p:tgtEl>
                                        <p:attrNameLst>
                                          <p:attrName>ppt_y</p:attrName>
                                        </p:attrNameLst>
                                      </p:cBhvr>
                                      <p:tavLst>
                                        <p:tav tm="0">
                                          <p:val>
                                            <p:strVal val="#ppt_y"/>
                                          </p:val>
                                        </p:tav>
                                        <p:tav tm="100000">
                                          <p:val>
                                            <p:strVal val="#ppt_y"/>
                                          </p:val>
                                        </p:tav>
                                      </p:tavLst>
                                    </p:anim>
                                    <p:anim calcmode="lin" valueType="num">
                                      <p:cBhvr>
                                        <p:cTn id="41" dur="500" fill="hold"/>
                                        <p:tgtEl>
                                          <p:spTgt spid="245765">
                                            <p:txEl>
                                              <p:pRg st="3" end="3"/>
                                            </p:txEl>
                                          </p:spTgt>
                                        </p:tgtEl>
                                        <p:attrNameLst>
                                          <p:attrName>ppt_w</p:attrName>
                                        </p:attrNameLst>
                                      </p:cBhvr>
                                      <p:tavLst>
                                        <p:tav tm="0">
                                          <p:val>
                                            <p:fltVal val="0"/>
                                          </p:val>
                                        </p:tav>
                                        <p:tav tm="100000">
                                          <p:val>
                                            <p:strVal val="#ppt_w"/>
                                          </p:val>
                                        </p:tav>
                                      </p:tavLst>
                                    </p:anim>
                                    <p:anim calcmode="lin" valueType="num">
                                      <p:cBhvr>
                                        <p:cTn id="42" dur="500" fill="hold"/>
                                        <p:tgtEl>
                                          <p:spTgt spid="24576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245766">
                                            <p:bg/>
                                          </p:spTgt>
                                        </p:tgtEl>
                                        <p:attrNameLst>
                                          <p:attrName>style.visibility</p:attrName>
                                        </p:attrNameLst>
                                      </p:cBhvr>
                                      <p:to>
                                        <p:strVal val="visible"/>
                                      </p:to>
                                    </p:set>
                                    <p:anim calcmode="lin" valueType="num">
                                      <p:cBhvr>
                                        <p:cTn id="47" dur="500" fill="hold"/>
                                        <p:tgtEl>
                                          <p:spTgt spid="245766">
                                            <p:bg/>
                                          </p:spTgt>
                                        </p:tgtEl>
                                        <p:attrNameLst>
                                          <p:attrName>ppt_x</p:attrName>
                                        </p:attrNameLst>
                                      </p:cBhvr>
                                      <p:tavLst>
                                        <p:tav tm="0">
                                          <p:val>
                                            <p:strVal val="#ppt_x-#ppt_w/2"/>
                                          </p:val>
                                        </p:tav>
                                        <p:tav tm="100000">
                                          <p:val>
                                            <p:strVal val="#ppt_x"/>
                                          </p:val>
                                        </p:tav>
                                      </p:tavLst>
                                    </p:anim>
                                    <p:anim calcmode="lin" valueType="num">
                                      <p:cBhvr>
                                        <p:cTn id="48" dur="500" fill="hold"/>
                                        <p:tgtEl>
                                          <p:spTgt spid="245766">
                                            <p:bg/>
                                          </p:spTgt>
                                        </p:tgtEl>
                                        <p:attrNameLst>
                                          <p:attrName>ppt_y</p:attrName>
                                        </p:attrNameLst>
                                      </p:cBhvr>
                                      <p:tavLst>
                                        <p:tav tm="0">
                                          <p:val>
                                            <p:strVal val="#ppt_y"/>
                                          </p:val>
                                        </p:tav>
                                        <p:tav tm="100000">
                                          <p:val>
                                            <p:strVal val="#ppt_y"/>
                                          </p:val>
                                        </p:tav>
                                      </p:tavLst>
                                    </p:anim>
                                    <p:anim calcmode="lin" valueType="num">
                                      <p:cBhvr>
                                        <p:cTn id="49" dur="500" fill="hold"/>
                                        <p:tgtEl>
                                          <p:spTgt spid="245766">
                                            <p:bg/>
                                          </p:spTgt>
                                        </p:tgtEl>
                                        <p:attrNameLst>
                                          <p:attrName>ppt_w</p:attrName>
                                        </p:attrNameLst>
                                      </p:cBhvr>
                                      <p:tavLst>
                                        <p:tav tm="0">
                                          <p:val>
                                            <p:fltVal val="0"/>
                                          </p:val>
                                        </p:tav>
                                        <p:tav tm="100000">
                                          <p:val>
                                            <p:strVal val="#ppt_w"/>
                                          </p:val>
                                        </p:tav>
                                      </p:tavLst>
                                    </p:anim>
                                    <p:anim calcmode="lin" valueType="num">
                                      <p:cBhvr>
                                        <p:cTn id="50" dur="500" fill="hold"/>
                                        <p:tgtEl>
                                          <p:spTgt spid="245766">
                                            <p:bg/>
                                          </p:spTgt>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245766">
                                            <p:txEl>
                                              <p:pRg st="0" end="0"/>
                                            </p:txEl>
                                          </p:spTgt>
                                        </p:tgtEl>
                                        <p:attrNameLst>
                                          <p:attrName>style.visibility</p:attrName>
                                        </p:attrNameLst>
                                      </p:cBhvr>
                                      <p:to>
                                        <p:strVal val="visible"/>
                                      </p:to>
                                    </p:set>
                                    <p:anim calcmode="lin" valueType="num">
                                      <p:cBhvr>
                                        <p:cTn id="55" dur="500" fill="hold"/>
                                        <p:tgtEl>
                                          <p:spTgt spid="245766">
                                            <p:txEl>
                                              <p:pRg st="0" end="0"/>
                                            </p:txEl>
                                          </p:spTgt>
                                        </p:tgtEl>
                                        <p:attrNameLst>
                                          <p:attrName>ppt_x</p:attrName>
                                        </p:attrNameLst>
                                      </p:cBhvr>
                                      <p:tavLst>
                                        <p:tav tm="0">
                                          <p:val>
                                            <p:strVal val="#ppt_x-#ppt_w/2"/>
                                          </p:val>
                                        </p:tav>
                                        <p:tav tm="100000">
                                          <p:val>
                                            <p:strVal val="#ppt_x"/>
                                          </p:val>
                                        </p:tav>
                                      </p:tavLst>
                                    </p:anim>
                                    <p:anim calcmode="lin" valueType="num">
                                      <p:cBhvr>
                                        <p:cTn id="56" dur="500" fill="hold"/>
                                        <p:tgtEl>
                                          <p:spTgt spid="245766">
                                            <p:txEl>
                                              <p:pRg st="0" end="0"/>
                                            </p:txEl>
                                          </p:spTgt>
                                        </p:tgtEl>
                                        <p:attrNameLst>
                                          <p:attrName>ppt_y</p:attrName>
                                        </p:attrNameLst>
                                      </p:cBhvr>
                                      <p:tavLst>
                                        <p:tav tm="0">
                                          <p:val>
                                            <p:strVal val="#ppt_y"/>
                                          </p:val>
                                        </p:tav>
                                        <p:tav tm="100000">
                                          <p:val>
                                            <p:strVal val="#ppt_y"/>
                                          </p:val>
                                        </p:tav>
                                      </p:tavLst>
                                    </p:anim>
                                    <p:anim calcmode="lin" valueType="num">
                                      <p:cBhvr>
                                        <p:cTn id="57" dur="500" fill="hold"/>
                                        <p:tgtEl>
                                          <p:spTgt spid="245766">
                                            <p:txEl>
                                              <p:pRg st="0" end="0"/>
                                            </p:txEl>
                                          </p:spTgt>
                                        </p:tgtEl>
                                        <p:attrNameLst>
                                          <p:attrName>ppt_w</p:attrName>
                                        </p:attrNameLst>
                                      </p:cBhvr>
                                      <p:tavLst>
                                        <p:tav tm="0">
                                          <p:val>
                                            <p:fltVal val="0"/>
                                          </p:val>
                                        </p:tav>
                                        <p:tav tm="100000">
                                          <p:val>
                                            <p:strVal val="#ppt_w"/>
                                          </p:val>
                                        </p:tav>
                                      </p:tavLst>
                                    </p:anim>
                                    <p:anim calcmode="lin" valueType="num">
                                      <p:cBhvr>
                                        <p:cTn id="58" dur="500" fill="hold"/>
                                        <p:tgtEl>
                                          <p:spTgt spid="24576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245766">
                                            <p:txEl>
                                              <p:pRg st="1" end="1"/>
                                            </p:txEl>
                                          </p:spTgt>
                                        </p:tgtEl>
                                        <p:attrNameLst>
                                          <p:attrName>style.visibility</p:attrName>
                                        </p:attrNameLst>
                                      </p:cBhvr>
                                      <p:to>
                                        <p:strVal val="visible"/>
                                      </p:to>
                                    </p:set>
                                    <p:anim calcmode="lin" valueType="num">
                                      <p:cBhvr>
                                        <p:cTn id="63" dur="500" fill="hold"/>
                                        <p:tgtEl>
                                          <p:spTgt spid="245766">
                                            <p:txEl>
                                              <p:pRg st="1" end="1"/>
                                            </p:txEl>
                                          </p:spTgt>
                                        </p:tgtEl>
                                        <p:attrNameLst>
                                          <p:attrName>ppt_x</p:attrName>
                                        </p:attrNameLst>
                                      </p:cBhvr>
                                      <p:tavLst>
                                        <p:tav tm="0">
                                          <p:val>
                                            <p:strVal val="#ppt_x-#ppt_w/2"/>
                                          </p:val>
                                        </p:tav>
                                        <p:tav tm="100000">
                                          <p:val>
                                            <p:strVal val="#ppt_x"/>
                                          </p:val>
                                        </p:tav>
                                      </p:tavLst>
                                    </p:anim>
                                    <p:anim calcmode="lin" valueType="num">
                                      <p:cBhvr>
                                        <p:cTn id="64" dur="500" fill="hold"/>
                                        <p:tgtEl>
                                          <p:spTgt spid="245766">
                                            <p:txEl>
                                              <p:pRg st="1" end="1"/>
                                            </p:txEl>
                                          </p:spTgt>
                                        </p:tgtEl>
                                        <p:attrNameLst>
                                          <p:attrName>ppt_y</p:attrName>
                                        </p:attrNameLst>
                                      </p:cBhvr>
                                      <p:tavLst>
                                        <p:tav tm="0">
                                          <p:val>
                                            <p:strVal val="#ppt_y"/>
                                          </p:val>
                                        </p:tav>
                                        <p:tav tm="100000">
                                          <p:val>
                                            <p:strVal val="#ppt_y"/>
                                          </p:val>
                                        </p:tav>
                                      </p:tavLst>
                                    </p:anim>
                                    <p:anim calcmode="lin" valueType="num">
                                      <p:cBhvr>
                                        <p:cTn id="65" dur="500" fill="hold"/>
                                        <p:tgtEl>
                                          <p:spTgt spid="245766">
                                            <p:txEl>
                                              <p:pRg st="1" end="1"/>
                                            </p:txEl>
                                          </p:spTgt>
                                        </p:tgtEl>
                                        <p:attrNameLst>
                                          <p:attrName>ppt_w</p:attrName>
                                        </p:attrNameLst>
                                      </p:cBhvr>
                                      <p:tavLst>
                                        <p:tav tm="0">
                                          <p:val>
                                            <p:fltVal val="0"/>
                                          </p:val>
                                        </p:tav>
                                        <p:tav tm="100000">
                                          <p:val>
                                            <p:strVal val="#ppt_w"/>
                                          </p:val>
                                        </p:tav>
                                      </p:tavLst>
                                    </p:anim>
                                    <p:anim calcmode="lin" valueType="num">
                                      <p:cBhvr>
                                        <p:cTn id="66" dur="500" fill="hold"/>
                                        <p:tgtEl>
                                          <p:spTgt spid="245766">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build="p" animBg="1" autoUpdateAnimBg="0"/>
      <p:bldP spid="245766" grpId="0" build="p"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6786" name="Rectangle 2"/>
          <p:cNvSpPr>
            <a:spLocks noGrp="1" noChangeArrowheads="1"/>
          </p:cNvSpPr>
          <p:nvPr>
            <p:ph type="body" idx="1"/>
          </p:nvPr>
        </p:nvSpPr>
        <p:spPr>
          <a:xfrm>
            <a:off x="2057400" y="914400"/>
            <a:ext cx="8382000" cy="6248400"/>
          </a:xfrm>
        </p:spPr>
        <p:txBody>
          <a:bodyPr/>
          <a:lstStyle/>
          <a:p>
            <a:pPr>
              <a:buFontTx/>
              <a:buNone/>
            </a:pPr>
            <a:r>
              <a:rPr lang="en-US" altLang="en-US">
                <a:solidFill>
                  <a:schemeClr val="tx1"/>
                </a:solidFill>
              </a:rPr>
              <a:t>   Suppose we know that only one of the two friends passed the test. What is the probability that it was Dick?</a:t>
            </a:r>
          </a:p>
          <a:p>
            <a:pPr>
              <a:buFontTx/>
              <a:buNone/>
            </a:pPr>
            <a:r>
              <a:rPr lang="en-US" altLang="en-US">
                <a:solidFill>
                  <a:schemeClr val="tx1"/>
                </a:solidFill>
              </a:rPr>
              <a:t>      </a:t>
            </a:r>
          </a:p>
        </p:txBody>
      </p:sp>
      <p:pic>
        <p:nvPicPr>
          <p:cNvPr id="246787" name="Picture 3"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246788" name="Rectangle 4"/>
          <p:cNvSpPr>
            <a:spLocks noGrp="1" noChangeArrowheads="1"/>
          </p:cNvSpPr>
          <p:nvPr>
            <p:ph type="title"/>
          </p:nvPr>
        </p:nvSpPr>
        <p:spPr>
          <a:xfrm>
            <a:off x="2209800" y="0"/>
            <a:ext cx="7772400" cy="8382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sz="4800" b="1"/>
              <a:t>Example</a:t>
            </a:r>
          </a:p>
        </p:txBody>
      </p:sp>
      <p:sp>
        <p:nvSpPr>
          <p:cNvPr id="246789" name="Text Box 5"/>
          <p:cNvSpPr txBox="1">
            <a:spLocks noChangeArrowheads="1"/>
          </p:cNvSpPr>
          <p:nvPr/>
        </p:nvSpPr>
        <p:spPr bwMode="auto">
          <a:xfrm>
            <a:off x="2362200" y="2895601"/>
            <a:ext cx="8077200" cy="3452813"/>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nSpc>
                <a:spcPct val="90000"/>
              </a:lnSpc>
              <a:spcBef>
                <a:spcPct val="50000"/>
              </a:spcBef>
            </a:pPr>
            <a:r>
              <a:rPr lang="en-US" altLang="en-US" sz="2800" b="1">
                <a:solidFill>
                  <a:srgbClr val="333333"/>
                </a:solidFill>
              </a:rPr>
              <a:t>   P(D | exactly one person passed) </a:t>
            </a:r>
          </a:p>
          <a:p>
            <a:pPr>
              <a:lnSpc>
                <a:spcPct val="90000"/>
              </a:lnSpc>
              <a:spcBef>
                <a:spcPct val="50000"/>
              </a:spcBef>
            </a:pPr>
            <a:r>
              <a:rPr lang="en-US" altLang="en-US" sz="2800" b="1">
                <a:solidFill>
                  <a:srgbClr val="333333"/>
                </a:solidFill>
              </a:rPr>
              <a:t>= P(D </a:t>
            </a:r>
            <a:r>
              <a:rPr lang="en-US" altLang="en-US" sz="3600" b="1">
                <a:latin typeface="Symbol" panose="05050102010706020507" pitchFamily="18" charset="2"/>
              </a:rPr>
              <a:t></a:t>
            </a:r>
            <a:r>
              <a:rPr lang="en-US" altLang="en-US" sz="2800" b="1">
                <a:solidFill>
                  <a:srgbClr val="333333"/>
                </a:solidFill>
                <a:sym typeface="Symbol" panose="05050102010706020507" pitchFamily="18" charset="2"/>
              </a:rPr>
              <a:t> </a:t>
            </a:r>
            <a:r>
              <a:rPr lang="en-US" altLang="en-US" sz="2800" b="1">
                <a:solidFill>
                  <a:srgbClr val="333333"/>
                </a:solidFill>
              </a:rPr>
              <a:t>exactly one person passed</a:t>
            </a:r>
            <a:r>
              <a:rPr lang="en-US" altLang="en-US" sz="2800" b="1">
                <a:solidFill>
                  <a:srgbClr val="333333"/>
                </a:solidFill>
                <a:sym typeface="Symbol" panose="05050102010706020507" pitchFamily="18" charset="2"/>
              </a:rPr>
              <a:t>) / P(</a:t>
            </a:r>
            <a:r>
              <a:rPr lang="en-US" altLang="en-US" sz="2800" b="1">
                <a:solidFill>
                  <a:srgbClr val="333333"/>
                </a:solidFill>
              </a:rPr>
              <a:t>exactly one    person passed)</a:t>
            </a:r>
            <a:endParaRPr lang="en-US" altLang="en-US" sz="2800" b="1">
              <a:solidFill>
                <a:srgbClr val="333333"/>
              </a:solidFill>
              <a:sym typeface="Symbol" panose="05050102010706020507" pitchFamily="18" charset="2"/>
            </a:endParaRPr>
          </a:p>
          <a:p>
            <a:pPr>
              <a:lnSpc>
                <a:spcPct val="90000"/>
              </a:lnSpc>
              <a:spcBef>
                <a:spcPct val="50000"/>
              </a:spcBef>
            </a:pPr>
            <a:r>
              <a:rPr lang="en-US" altLang="en-US" sz="2800" b="1">
                <a:solidFill>
                  <a:srgbClr val="333333"/>
                </a:solidFill>
                <a:sym typeface="Symbol" panose="05050102010706020507" pitchFamily="18" charset="2"/>
              </a:rPr>
              <a:t>= </a:t>
            </a:r>
            <a:r>
              <a:rPr lang="en-US" altLang="en-US" sz="2800" b="1">
                <a:solidFill>
                  <a:srgbClr val="333333"/>
                </a:solidFill>
              </a:rPr>
              <a:t>P(D </a:t>
            </a:r>
            <a:r>
              <a:rPr lang="en-US" altLang="en-US" sz="2800" b="1">
                <a:solidFill>
                  <a:srgbClr val="333333"/>
                </a:solidFill>
                <a:sym typeface="Symbol" panose="05050102010706020507" pitchFamily="18" charset="2"/>
              </a:rPr>
              <a:t> T</a:t>
            </a:r>
            <a:r>
              <a:rPr lang="en-US" altLang="en-US" sz="2800" b="1" baseline="30000">
                <a:solidFill>
                  <a:srgbClr val="333333"/>
                </a:solidFill>
                <a:sym typeface="Symbol" panose="05050102010706020507" pitchFamily="18" charset="2"/>
              </a:rPr>
              <a:t>c</a:t>
            </a:r>
            <a:r>
              <a:rPr lang="en-US" altLang="en-US" sz="2800" b="1">
                <a:solidFill>
                  <a:srgbClr val="333333"/>
                </a:solidFill>
                <a:sym typeface="Symbol" panose="05050102010706020507" pitchFamily="18" charset="2"/>
              </a:rPr>
              <a:t>) / (</a:t>
            </a:r>
            <a:r>
              <a:rPr lang="en-US" altLang="en-US" sz="2800" b="1">
                <a:solidFill>
                  <a:srgbClr val="333333"/>
                </a:solidFill>
              </a:rPr>
              <a:t>P(D </a:t>
            </a:r>
            <a:r>
              <a:rPr lang="en-US" altLang="en-US" sz="2800" b="1">
                <a:solidFill>
                  <a:srgbClr val="333333"/>
                </a:solidFill>
                <a:sym typeface="Symbol" panose="05050102010706020507" pitchFamily="18" charset="2"/>
              </a:rPr>
              <a:t> T</a:t>
            </a:r>
            <a:r>
              <a:rPr lang="en-US" altLang="en-US" sz="2800" b="1" baseline="30000">
                <a:solidFill>
                  <a:srgbClr val="333333"/>
                </a:solidFill>
                <a:sym typeface="Symbol" panose="05050102010706020507" pitchFamily="18" charset="2"/>
              </a:rPr>
              <a:t>c</a:t>
            </a:r>
            <a:r>
              <a:rPr lang="en-US" altLang="en-US" sz="2800" b="1">
                <a:solidFill>
                  <a:srgbClr val="333333"/>
                </a:solidFill>
                <a:sym typeface="Symbol" panose="05050102010706020507" pitchFamily="18" charset="2"/>
              </a:rPr>
              <a:t>) + </a:t>
            </a:r>
            <a:r>
              <a:rPr lang="en-US" altLang="en-US" sz="2800" b="1">
                <a:solidFill>
                  <a:srgbClr val="333333"/>
                </a:solidFill>
              </a:rPr>
              <a:t>P(D</a:t>
            </a:r>
            <a:r>
              <a:rPr lang="en-US" altLang="en-US" sz="2800" b="1" baseline="30000">
                <a:solidFill>
                  <a:srgbClr val="333333"/>
                </a:solidFill>
              </a:rPr>
              <a:t>c </a:t>
            </a:r>
            <a:r>
              <a:rPr lang="en-US" altLang="en-US" sz="2800" b="1">
                <a:solidFill>
                  <a:srgbClr val="333333"/>
                </a:solidFill>
                <a:sym typeface="Symbol" panose="05050102010706020507" pitchFamily="18" charset="2"/>
              </a:rPr>
              <a:t> T) )</a:t>
            </a:r>
          </a:p>
          <a:p>
            <a:pPr>
              <a:lnSpc>
                <a:spcPct val="90000"/>
              </a:lnSpc>
              <a:spcBef>
                <a:spcPct val="50000"/>
              </a:spcBef>
            </a:pPr>
            <a:r>
              <a:rPr lang="en-US" altLang="en-US" sz="2800" b="1">
                <a:solidFill>
                  <a:srgbClr val="333333"/>
                </a:solidFill>
                <a:sym typeface="Symbol" panose="05050102010706020507" pitchFamily="18" charset="2"/>
              </a:rPr>
              <a:t>= 0.8 x (1-0.7)/(0.8 x (1-0.7)+(1-.8) x 0.7)</a:t>
            </a:r>
          </a:p>
          <a:p>
            <a:pPr>
              <a:lnSpc>
                <a:spcPct val="90000"/>
              </a:lnSpc>
              <a:spcBef>
                <a:spcPct val="50000"/>
              </a:spcBef>
            </a:pPr>
            <a:r>
              <a:rPr lang="en-US" altLang="en-US" sz="2800" b="1">
                <a:solidFill>
                  <a:srgbClr val="333333"/>
                </a:solidFill>
                <a:sym typeface="Symbol" panose="05050102010706020507" pitchFamily="18" charset="2"/>
              </a:rPr>
              <a:t>= .63</a:t>
            </a:r>
          </a:p>
        </p:txBody>
      </p:sp>
    </p:spTree>
    <p:extLst>
      <p:ext uri="{BB962C8B-B14F-4D97-AF65-F5344CB8AC3E}">
        <p14:creationId xmlns:p14="http://schemas.microsoft.com/office/powerpoint/2010/main" val="3190815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46789">
                                            <p:bg/>
                                          </p:spTgt>
                                        </p:tgtEl>
                                        <p:attrNameLst>
                                          <p:attrName>style.visibility</p:attrName>
                                        </p:attrNameLst>
                                      </p:cBhvr>
                                      <p:to>
                                        <p:strVal val="visible"/>
                                      </p:to>
                                    </p:set>
                                    <p:anim calcmode="lin" valueType="num">
                                      <p:cBhvr>
                                        <p:cTn id="7" dur="500" fill="hold"/>
                                        <p:tgtEl>
                                          <p:spTgt spid="246789">
                                            <p:bg/>
                                          </p:spTgt>
                                        </p:tgtEl>
                                        <p:attrNameLst>
                                          <p:attrName>ppt_x</p:attrName>
                                        </p:attrNameLst>
                                      </p:cBhvr>
                                      <p:tavLst>
                                        <p:tav tm="0">
                                          <p:val>
                                            <p:strVal val="#ppt_x-#ppt_w/2"/>
                                          </p:val>
                                        </p:tav>
                                        <p:tav tm="100000">
                                          <p:val>
                                            <p:strVal val="#ppt_x"/>
                                          </p:val>
                                        </p:tav>
                                      </p:tavLst>
                                    </p:anim>
                                    <p:anim calcmode="lin" valueType="num">
                                      <p:cBhvr>
                                        <p:cTn id="8" dur="500" fill="hold"/>
                                        <p:tgtEl>
                                          <p:spTgt spid="246789">
                                            <p:bg/>
                                          </p:spTgt>
                                        </p:tgtEl>
                                        <p:attrNameLst>
                                          <p:attrName>ppt_y</p:attrName>
                                        </p:attrNameLst>
                                      </p:cBhvr>
                                      <p:tavLst>
                                        <p:tav tm="0">
                                          <p:val>
                                            <p:strVal val="#ppt_y"/>
                                          </p:val>
                                        </p:tav>
                                        <p:tav tm="100000">
                                          <p:val>
                                            <p:strVal val="#ppt_y"/>
                                          </p:val>
                                        </p:tav>
                                      </p:tavLst>
                                    </p:anim>
                                    <p:anim calcmode="lin" valueType="num">
                                      <p:cBhvr>
                                        <p:cTn id="9" dur="500" fill="hold"/>
                                        <p:tgtEl>
                                          <p:spTgt spid="246789">
                                            <p:bg/>
                                          </p:spTgt>
                                        </p:tgtEl>
                                        <p:attrNameLst>
                                          <p:attrName>ppt_w</p:attrName>
                                        </p:attrNameLst>
                                      </p:cBhvr>
                                      <p:tavLst>
                                        <p:tav tm="0">
                                          <p:val>
                                            <p:fltVal val="0"/>
                                          </p:val>
                                        </p:tav>
                                        <p:tav tm="100000">
                                          <p:val>
                                            <p:strVal val="#ppt_w"/>
                                          </p:val>
                                        </p:tav>
                                      </p:tavLst>
                                    </p:anim>
                                    <p:anim calcmode="lin" valueType="num">
                                      <p:cBhvr>
                                        <p:cTn id="10" dur="500" fill="hold"/>
                                        <p:tgtEl>
                                          <p:spTgt spid="246789">
                                            <p:bg/>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246789">
                                            <p:txEl>
                                              <p:pRg st="0" end="0"/>
                                            </p:txEl>
                                          </p:spTgt>
                                        </p:tgtEl>
                                        <p:attrNameLst>
                                          <p:attrName>style.visibility</p:attrName>
                                        </p:attrNameLst>
                                      </p:cBhvr>
                                      <p:to>
                                        <p:strVal val="visible"/>
                                      </p:to>
                                    </p:set>
                                    <p:anim calcmode="lin" valueType="num">
                                      <p:cBhvr>
                                        <p:cTn id="15" dur="500" fill="hold"/>
                                        <p:tgtEl>
                                          <p:spTgt spid="246789">
                                            <p:txEl>
                                              <p:pRg st="0" end="0"/>
                                            </p:txEl>
                                          </p:spTgt>
                                        </p:tgtEl>
                                        <p:attrNameLst>
                                          <p:attrName>ppt_x</p:attrName>
                                        </p:attrNameLst>
                                      </p:cBhvr>
                                      <p:tavLst>
                                        <p:tav tm="0">
                                          <p:val>
                                            <p:strVal val="#ppt_x-#ppt_w/2"/>
                                          </p:val>
                                        </p:tav>
                                        <p:tav tm="100000">
                                          <p:val>
                                            <p:strVal val="#ppt_x"/>
                                          </p:val>
                                        </p:tav>
                                      </p:tavLst>
                                    </p:anim>
                                    <p:anim calcmode="lin" valueType="num">
                                      <p:cBhvr>
                                        <p:cTn id="16" dur="500" fill="hold"/>
                                        <p:tgtEl>
                                          <p:spTgt spid="246789">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246789">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24678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246789">
                                            <p:txEl>
                                              <p:pRg st="1" end="1"/>
                                            </p:txEl>
                                          </p:spTgt>
                                        </p:tgtEl>
                                        <p:attrNameLst>
                                          <p:attrName>style.visibility</p:attrName>
                                        </p:attrNameLst>
                                      </p:cBhvr>
                                      <p:to>
                                        <p:strVal val="visible"/>
                                      </p:to>
                                    </p:set>
                                    <p:anim calcmode="lin" valueType="num">
                                      <p:cBhvr>
                                        <p:cTn id="23" dur="500" fill="hold"/>
                                        <p:tgtEl>
                                          <p:spTgt spid="246789">
                                            <p:txEl>
                                              <p:pRg st="1" end="1"/>
                                            </p:txEl>
                                          </p:spTgt>
                                        </p:tgtEl>
                                        <p:attrNameLst>
                                          <p:attrName>ppt_x</p:attrName>
                                        </p:attrNameLst>
                                      </p:cBhvr>
                                      <p:tavLst>
                                        <p:tav tm="0">
                                          <p:val>
                                            <p:strVal val="#ppt_x-#ppt_w/2"/>
                                          </p:val>
                                        </p:tav>
                                        <p:tav tm="100000">
                                          <p:val>
                                            <p:strVal val="#ppt_x"/>
                                          </p:val>
                                        </p:tav>
                                      </p:tavLst>
                                    </p:anim>
                                    <p:anim calcmode="lin" valueType="num">
                                      <p:cBhvr>
                                        <p:cTn id="24" dur="500" fill="hold"/>
                                        <p:tgtEl>
                                          <p:spTgt spid="246789">
                                            <p:txEl>
                                              <p:pRg st="1" end="1"/>
                                            </p:txEl>
                                          </p:spTgt>
                                        </p:tgtEl>
                                        <p:attrNameLst>
                                          <p:attrName>ppt_y</p:attrName>
                                        </p:attrNameLst>
                                      </p:cBhvr>
                                      <p:tavLst>
                                        <p:tav tm="0">
                                          <p:val>
                                            <p:strVal val="#ppt_y"/>
                                          </p:val>
                                        </p:tav>
                                        <p:tav tm="100000">
                                          <p:val>
                                            <p:strVal val="#ppt_y"/>
                                          </p:val>
                                        </p:tav>
                                      </p:tavLst>
                                    </p:anim>
                                    <p:anim calcmode="lin" valueType="num">
                                      <p:cBhvr>
                                        <p:cTn id="25" dur="500" fill="hold"/>
                                        <p:tgtEl>
                                          <p:spTgt spid="246789">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24678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246789">
                                            <p:txEl>
                                              <p:pRg st="2" end="2"/>
                                            </p:txEl>
                                          </p:spTgt>
                                        </p:tgtEl>
                                        <p:attrNameLst>
                                          <p:attrName>style.visibility</p:attrName>
                                        </p:attrNameLst>
                                      </p:cBhvr>
                                      <p:to>
                                        <p:strVal val="visible"/>
                                      </p:to>
                                    </p:set>
                                    <p:anim calcmode="lin" valueType="num">
                                      <p:cBhvr>
                                        <p:cTn id="31" dur="500" fill="hold"/>
                                        <p:tgtEl>
                                          <p:spTgt spid="246789">
                                            <p:txEl>
                                              <p:pRg st="2" end="2"/>
                                            </p:txEl>
                                          </p:spTgt>
                                        </p:tgtEl>
                                        <p:attrNameLst>
                                          <p:attrName>ppt_x</p:attrName>
                                        </p:attrNameLst>
                                      </p:cBhvr>
                                      <p:tavLst>
                                        <p:tav tm="0">
                                          <p:val>
                                            <p:strVal val="#ppt_x-#ppt_w/2"/>
                                          </p:val>
                                        </p:tav>
                                        <p:tav tm="100000">
                                          <p:val>
                                            <p:strVal val="#ppt_x"/>
                                          </p:val>
                                        </p:tav>
                                      </p:tavLst>
                                    </p:anim>
                                    <p:anim calcmode="lin" valueType="num">
                                      <p:cBhvr>
                                        <p:cTn id="32" dur="500" fill="hold"/>
                                        <p:tgtEl>
                                          <p:spTgt spid="246789">
                                            <p:txEl>
                                              <p:pRg st="2" end="2"/>
                                            </p:txEl>
                                          </p:spTgt>
                                        </p:tgtEl>
                                        <p:attrNameLst>
                                          <p:attrName>ppt_y</p:attrName>
                                        </p:attrNameLst>
                                      </p:cBhvr>
                                      <p:tavLst>
                                        <p:tav tm="0">
                                          <p:val>
                                            <p:strVal val="#ppt_y"/>
                                          </p:val>
                                        </p:tav>
                                        <p:tav tm="100000">
                                          <p:val>
                                            <p:strVal val="#ppt_y"/>
                                          </p:val>
                                        </p:tav>
                                      </p:tavLst>
                                    </p:anim>
                                    <p:anim calcmode="lin" valueType="num">
                                      <p:cBhvr>
                                        <p:cTn id="33" dur="500" fill="hold"/>
                                        <p:tgtEl>
                                          <p:spTgt spid="246789">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24678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246789">
                                            <p:txEl>
                                              <p:pRg st="3" end="3"/>
                                            </p:txEl>
                                          </p:spTgt>
                                        </p:tgtEl>
                                        <p:attrNameLst>
                                          <p:attrName>style.visibility</p:attrName>
                                        </p:attrNameLst>
                                      </p:cBhvr>
                                      <p:to>
                                        <p:strVal val="visible"/>
                                      </p:to>
                                    </p:set>
                                    <p:anim calcmode="lin" valueType="num">
                                      <p:cBhvr>
                                        <p:cTn id="39" dur="500" fill="hold"/>
                                        <p:tgtEl>
                                          <p:spTgt spid="246789">
                                            <p:txEl>
                                              <p:pRg st="3" end="3"/>
                                            </p:txEl>
                                          </p:spTgt>
                                        </p:tgtEl>
                                        <p:attrNameLst>
                                          <p:attrName>ppt_x</p:attrName>
                                        </p:attrNameLst>
                                      </p:cBhvr>
                                      <p:tavLst>
                                        <p:tav tm="0">
                                          <p:val>
                                            <p:strVal val="#ppt_x-#ppt_w/2"/>
                                          </p:val>
                                        </p:tav>
                                        <p:tav tm="100000">
                                          <p:val>
                                            <p:strVal val="#ppt_x"/>
                                          </p:val>
                                        </p:tav>
                                      </p:tavLst>
                                    </p:anim>
                                    <p:anim calcmode="lin" valueType="num">
                                      <p:cBhvr>
                                        <p:cTn id="40" dur="500" fill="hold"/>
                                        <p:tgtEl>
                                          <p:spTgt spid="246789">
                                            <p:txEl>
                                              <p:pRg st="3" end="3"/>
                                            </p:txEl>
                                          </p:spTgt>
                                        </p:tgtEl>
                                        <p:attrNameLst>
                                          <p:attrName>ppt_y</p:attrName>
                                        </p:attrNameLst>
                                      </p:cBhvr>
                                      <p:tavLst>
                                        <p:tav tm="0">
                                          <p:val>
                                            <p:strVal val="#ppt_y"/>
                                          </p:val>
                                        </p:tav>
                                        <p:tav tm="100000">
                                          <p:val>
                                            <p:strVal val="#ppt_y"/>
                                          </p:val>
                                        </p:tav>
                                      </p:tavLst>
                                    </p:anim>
                                    <p:anim calcmode="lin" valueType="num">
                                      <p:cBhvr>
                                        <p:cTn id="41" dur="500" fill="hold"/>
                                        <p:tgtEl>
                                          <p:spTgt spid="246789">
                                            <p:txEl>
                                              <p:pRg st="3" end="3"/>
                                            </p:txEl>
                                          </p:spTgt>
                                        </p:tgtEl>
                                        <p:attrNameLst>
                                          <p:attrName>ppt_w</p:attrName>
                                        </p:attrNameLst>
                                      </p:cBhvr>
                                      <p:tavLst>
                                        <p:tav tm="0">
                                          <p:val>
                                            <p:fltVal val="0"/>
                                          </p:val>
                                        </p:tav>
                                        <p:tav tm="100000">
                                          <p:val>
                                            <p:strVal val="#ppt_w"/>
                                          </p:val>
                                        </p:tav>
                                      </p:tavLst>
                                    </p:anim>
                                    <p:anim calcmode="lin" valueType="num">
                                      <p:cBhvr>
                                        <p:cTn id="42" dur="500" fill="hold"/>
                                        <p:tgtEl>
                                          <p:spTgt spid="246789">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246789">
                                            <p:txEl>
                                              <p:pRg st="4" end="4"/>
                                            </p:txEl>
                                          </p:spTgt>
                                        </p:tgtEl>
                                        <p:attrNameLst>
                                          <p:attrName>style.visibility</p:attrName>
                                        </p:attrNameLst>
                                      </p:cBhvr>
                                      <p:to>
                                        <p:strVal val="visible"/>
                                      </p:to>
                                    </p:set>
                                    <p:anim calcmode="lin" valueType="num">
                                      <p:cBhvr>
                                        <p:cTn id="47" dur="500" fill="hold"/>
                                        <p:tgtEl>
                                          <p:spTgt spid="246789">
                                            <p:txEl>
                                              <p:pRg st="4" end="4"/>
                                            </p:txEl>
                                          </p:spTgt>
                                        </p:tgtEl>
                                        <p:attrNameLst>
                                          <p:attrName>ppt_x</p:attrName>
                                        </p:attrNameLst>
                                      </p:cBhvr>
                                      <p:tavLst>
                                        <p:tav tm="0">
                                          <p:val>
                                            <p:strVal val="#ppt_x-#ppt_w/2"/>
                                          </p:val>
                                        </p:tav>
                                        <p:tav tm="100000">
                                          <p:val>
                                            <p:strVal val="#ppt_x"/>
                                          </p:val>
                                        </p:tav>
                                      </p:tavLst>
                                    </p:anim>
                                    <p:anim calcmode="lin" valueType="num">
                                      <p:cBhvr>
                                        <p:cTn id="48" dur="500" fill="hold"/>
                                        <p:tgtEl>
                                          <p:spTgt spid="246789">
                                            <p:txEl>
                                              <p:pRg st="4" end="4"/>
                                            </p:txEl>
                                          </p:spTgt>
                                        </p:tgtEl>
                                        <p:attrNameLst>
                                          <p:attrName>ppt_y</p:attrName>
                                        </p:attrNameLst>
                                      </p:cBhvr>
                                      <p:tavLst>
                                        <p:tav tm="0">
                                          <p:val>
                                            <p:strVal val="#ppt_y"/>
                                          </p:val>
                                        </p:tav>
                                        <p:tav tm="100000">
                                          <p:val>
                                            <p:strVal val="#ppt_y"/>
                                          </p:val>
                                        </p:tav>
                                      </p:tavLst>
                                    </p:anim>
                                    <p:anim calcmode="lin" valueType="num">
                                      <p:cBhvr>
                                        <p:cTn id="49" dur="500" fill="hold"/>
                                        <p:tgtEl>
                                          <p:spTgt spid="246789">
                                            <p:txEl>
                                              <p:pRg st="4" end="4"/>
                                            </p:txEl>
                                          </p:spTgt>
                                        </p:tgtEl>
                                        <p:attrNameLst>
                                          <p:attrName>ppt_w</p:attrName>
                                        </p:attrNameLst>
                                      </p:cBhvr>
                                      <p:tavLst>
                                        <p:tav tm="0">
                                          <p:val>
                                            <p:fltVal val="0"/>
                                          </p:val>
                                        </p:tav>
                                        <p:tav tm="100000">
                                          <p:val>
                                            <p:strVal val="#ppt_w"/>
                                          </p:val>
                                        </p:tav>
                                      </p:tavLst>
                                    </p:anim>
                                    <p:anim calcmode="lin" valueType="num">
                                      <p:cBhvr>
                                        <p:cTn id="50" dur="500" fill="hold"/>
                                        <p:tgtEl>
                                          <p:spTgt spid="246789">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9" grpId="0" build="p"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1905000" y="152400"/>
            <a:ext cx="8382000" cy="9334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sz="4800" b="1"/>
              <a:t>Random Variables</a:t>
            </a:r>
            <a:endParaRPr lang="en-US" altLang="en-US" sz="4800"/>
          </a:p>
        </p:txBody>
      </p:sp>
      <p:sp>
        <p:nvSpPr>
          <p:cNvPr id="131075" name="Rectangle 3"/>
          <p:cNvSpPr>
            <a:spLocks noGrp="1" noChangeArrowheads="1"/>
          </p:cNvSpPr>
          <p:nvPr>
            <p:ph type="body" idx="1"/>
          </p:nvPr>
        </p:nvSpPr>
        <p:spPr>
          <a:xfrm>
            <a:off x="2057400" y="1066800"/>
            <a:ext cx="8610600" cy="2971800"/>
          </a:xfrm>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0" hangingPunct="0">
              <a:lnSpc>
                <a:spcPct val="90000"/>
              </a:lnSpc>
              <a:spcBef>
                <a:spcPct val="0"/>
              </a:spcBef>
            </a:pPr>
            <a:r>
              <a:rPr lang="en-US" altLang="en-US"/>
              <a:t>A quantitative variable </a:t>
            </a:r>
            <a:r>
              <a:rPr lang="en-US" altLang="en-US" i="1"/>
              <a:t>x </a:t>
            </a:r>
            <a:r>
              <a:rPr lang="en-US" altLang="en-US"/>
              <a:t>is a </a:t>
            </a:r>
            <a:r>
              <a:rPr lang="en-US" altLang="en-US" b="1">
                <a:effectLst>
                  <a:outerShdw blurRad="38100" dist="38100" dir="2700000" algn="tl">
                    <a:srgbClr val="C0C0C0"/>
                  </a:outerShdw>
                </a:effectLst>
              </a:rPr>
              <a:t>random variable </a:t>
            </a:r>
            <a:r>
              <a:rPr lang="en-US" altLang="en-US"/>
              <a:t>if the value that it assumes, corresponding to the outcome of an experiment is a chance or random event.</a:t>
            </a:r>
          </a:p>
          <a:p>
            <a:pPr eaLnBrk="0" hangingPunct="0">
              <a:lnSpc>
                <a:spcPct val="90000"/>
              </a:lnSpc>
              <a:spcBef>
                <a:spcPct val="0"/>
              </a:spcBef>
            </a:pPr>
            <a:r>
              <a:rPr lang="en-US" altLang="en-US"/>
              <a:t>Random variables can be </a:t>
            </a:r>
            <a:r>
              <a:rPr lang="en-US" altLang="en-US" b="1">
                <a:effectLst>
                  <a:outerShdw blurRad="38100" dist="38100" dir="2700000" algn="tl">
                    <a:srgbClr val="C0C0C0"/>
                  </a:outerShdw>
                </a:effectLst>
              </a:rPr>
              <a:t>discrete </a:t>
            </a:r>
            <a:r>
              <a:rPr lang="en-US" altLang="en-US"/>
              <a:t>or </a:t>
            </a:r>
            <a:r>
              <a:rPr lang="en-US" altLang="en-US" b="1">
                <a:effectLst>
                  <a:outerShdw blurRad="38100" dist="38100" dir="2700000" algn="tl">
                    <a:srgbClr val="C0C0C0"/>
                  </a:outerShdw>
                </a:effectLst>
              </a:rPr>
              <a:t>continuous.</a:t>
            </a:r>
            <a:endParaRPr lang="en-US" altLang="en-US"/>
          </a:p>
        </p:txBody>
      </p:sp>
      <p:pic>
        <p:nvPicPr>
          <p:cNvPr id="131076" name="Picture 4"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31078" name="Rectangle 6"/>
          <p:cNvSpPr>
            <a:spLocks noChangeArrowheads="1"/>
          </p:cNvSpPr>
          <p:nvPr/>
        </p:nvSpPr>
        <p:spPr bwMode="auto">
          <a:xfrm>
            <a:off x="1905000" y="3733800"/>
            <a:ext cx="87630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buFontTx/>
              <a:buChar char="•"/>
            </a:pPr>
            <a:r>
              <a:rPr lang="en-US" altLang="en-US" sz="3600" b="1">
                <a:solidFill>
                  <a:srgbClr val="333333"/>
                </a:solidFill>
                <a:effectLst>
                  <a:outerShdw blurRad="38100" dist="38100" dir="2700000" algn="tl">
                    <a:srgbClr val="C0C0C0"/>
                  </a:outerShdw>
                </a:effectLst>
              </a:rPr>
              <a:t>Examples: </a:t>
            </a:r>
            <a:endParaRPr lang="en-US" altLang="en-US" sz="3600">
              <a:solidFill>
                <a:srgbClr val="CC0066"/>
              </a:solidFill>
            </a:endParaRPr>
          </a:p>
          <a:p>
            <a:pPr lvl="1" eaLnBrk="0" hangingPunct="0">
              <a:lnSpc>
                <a:spcPct val="90000"/>
              </a:lnSpc>
              <a:buFont typeface="Wingdings" panose="05000000000000000000" pitchFamily="2" charset="2"/>
              <a:buChar char="ü"/>
            </a:pPr>
            <a:r>
              <a:rPr lang="en-US" altLang="en-US" sz="3200" i="1"/>
              <a:t>x = </a:t>
            </a:r>
            <a:r>
              <a:rPr lang="en-US" altLang="en-US" sz="3200"/>
              <a:t>SAT score for a randomly selected student</a:t>
            </a:r>
          </a:p>
          <a:p>
            <a:pPr lvl="1" eaLnBrk="0" hangingPunct="0">
              <a:lnSpc>
                <a:spcPct val="90000"/>
              </a:lnSpc>
              <a:buFont typeface="Wingdings" panose="05000000000000000000" pitchFamily="2" charset="2"/>
              <a:buChar char="ü"/>
            </a:pPr>
            <a:r>
              <a:rPr lang="en-US" altLang="en-US" sz="3200" i="1"/>
              <a:t>x = </a:t>
            </a:r>
            <a:r>
              <a:rPr lang="en-US" altLang="en-US" sz="3200"/>
              <a:t>number of people in a room at a randomly selected time of day</a:t>
            </a:r>
            <a:endParaRPr lang="en-US" altLang="en-US" sz="3200" i="1"/>
          </a:p>
          <a:p>
            <a:pPr lvl="1" eaLnBrk="0" hangingPunct="0">
              <a:lnSpc>
                <a:spcPct val="90000"/>
              </a:lnSpc>
              <a:buFont typeface="Wingdings" panose="05000000000000000000" pitchFamily="2" charset="2"/>
              <a:buChar char="ü"/>
            </a:pPr>
            <a:r>
              <a:rPr lang="en-US" altLang="en-US" sz="3200" i="1"/>
              <a:t>x = </a:t>
            </a:r>
            <a:r>
              <a:rPr lang="en-US" altLang="en-US" sz="3200"/>
              <a:t>number on the upper face of a randomly tossed die</a:t>
            </a:r>
            <a:endParaRPr lang="en-US" altLang="en-US" sz="3200" i="1"/>
          </a:p>
        </p:txBody>
      </p:sp>
    </p:spTree>
    <p:extLst>
      <p:ext uri="{BB962C8B-B14F-4D97-AF65-F5344CB8AC3E}">
        <p14:creationId xmlns:p14="http://schemas.microsoft.com/office/powerpoint/2010/main" val="25102988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wipe(up)">
                                      <p:cBhvr>
                                        <p:cTn id="7" dur="500"/>
                                        <p:tgtEl>
                                          <p:spTgt spid="131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Effect transition="in" filter="wipe(up)">
                                      <p:cBhvr>
                                        <p:cTn id="12" dur="500"/>
                                        <p:tgtEl>
                                          <p:spTgt spid="131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1078">
                                            <p:txEl>
                                              <p:pRg st="0" end="0"/>
                                            </p:txEl>
                                          </p:spTgt>
                                        </p:tgtEl>
                                        <p:attrNameLst>
                                          <p:attrName>style.visibility</p:attrName>
                                        </p:attrNameLst>
                                      </p:cBhvr>
                                      <p:to>
                                        <p:strVal val="visible"/>
                                      </p:to>
                                    </p:set>
                                    <p:animEffect transition="in" filter="dissolve">
                                      <p:cBhvr>
                                        <p:cTn id="17" dur="500"/>
                                        <p:tgtEl>
                                          <p:spTgt spid="13107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1078">
                                            <p:txEl>
                                              <p:pRg st="1" end="1"/>
                                            </p:txEl>
                                          </p:spTgt>
                                        </p:tgtEl>
                                        <p:attrNameLst>
                                          <p:attrName>style.visibility</p:attrName>
                                        </p:attrNameLst>
                                      </p:cBhvr>
                                      <p:to>
                                        <p:strVal val="visible"/>
                                      </p:to>
                                    </p:set>
                                    <p:animEffect transition="in" filter="dissolve">
                                      <p:cBhvr>
                                        <p:cTn id="22" dur="500"/>
                                        <p:tgtEl>
                                          <p:spTgt spid="13107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1078">
                                            <p:txEl>
                                              <p:pRg st="2" end="2"/>
                                            </p:txEl>
                                          </p:spTgt>
                                        </p:tgtEl>
                                        <p:attrNameLst>
                                          <p:attrName>style.visibility</p:attrName>
                                        </p:attrNameLst>
                                      </p:cBhvr>
                                      <p:to>
                                        <p:strVal val="visible"/>
                                      </p:to>
                                    </p:set>
                                    <p:animEffect transition="in" filter="dissolve">
                                      <p:cBhvr>
                                        <p:cTn id="27" dur="500"/>
                                        <p:tgtEl>
                                          <p:spTgt spid="131078">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1078">
                                            <p:txEl>
                                              <p:pRg st="3" end="3"/>
                                            </p:txEl>
                                          </p:spTgt>
                                        </p:tgtEl>
                                        <p:attrNameLst>
                                          <p:attrName>style.visibility</p:attrName>
                                        </p:attrNameLst>
                                      </p:cBhvr>
                                      <p:to>
                                        <p:strVal val="visible"/>
                                      </p:to>
                                    </p:set>
                                    <p:animEffect transition="in" filter="dissolve">
                                      <p:cBhvr>
                                        <p:cTn id="32" dur="500"/>
                                        <p:tgtEl>
                                          <p:spTgt spid="1310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p:bldP spid="131078" grpId="0" build="p" bldLvl="2"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905000" y="381000"/>
            <a:ext cx="8382000" cy="9334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fontScale="90000"/>
          </a:bodyPr>
          <a:lstStyle/>
          <a:p>
            <a:r>
              <a:rPr lang="en-US" altLang="en-US" b="1"/>
              <a:t>Probability Distributions for Discrete Random Variables</a:t>
            </a:r>
            <a:endParaRPr lang="en-US" altLang="en-US"/>
          </a:p>
        </p:txBody>
      </p:sp>
      <p:sp>
        <p:nvSpPr>
          <p:cNvPr id="132099" name="Rectangle 3"/>
          <p:cNvSpPr>
            <a:spLocks noGrp="1" noChangeArrowheads="1"/>
          </p:cNvSpPr>
          <p:nvPr>
            <p:ph type="body" idx="1"/>
          </p:nvPr>
        </p:nvSpPr>
        <p:spPr>
          <a:xfrm>
            <a:off x="2209800" y="1524000"/>
            <a:ext cx="8305800" cy="3581400"/>
          </a:xfrm>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0" hangingPunct="0">
              <a:spcBef>
                <a:spcPct val="0"/>
              </a:spcBef>
              <a:buFontTx/>
              <a:buNone/>
            </a:pPr>
            <a:r>
              <a:rPr lang="en-US" altLang="en-US"/>
              <a:t>   The </a:t>
            </a:r>
            <a:r>
              <a:rPr lang="en-US" altLang="en-US" b="1">
                <a:effectLst>
                  <a:outerShdw blurRad="38100" dist="38100" dir="2700000" algn="tl">
                    <a:srgbClr val="C0C0C0"/>
                  </a:outerShdw>
                </a:effectLst>
              </a:rPr>
              <a:t>probability distribution for a discrete random variable </a:t>
            </a:r>
            <a:r>
              <a:rPr lang="en-US" altLang="en-US" b="1" i="1">
                <a:effectLst>
                  <a:outerShdw blurRad="38100" dist="38100" dir="2700000" algn="tl">
                    <a:srgbClr val="C0C0C0"/>
                  </a:outerShdw>
                </a:effectLst>
              </a:rPr>
              <a:t>x</a:t>
            </a:r>
            <a:r>
              <a:rPr lang="en-US" altLang="en-US"/>
              <a:t> resembles the relative frequency distributions we constructed in Chapter 2. It is a graph, table or formula that gives the possible values of </a:t>
            </a:r>
            <a:r>
              <a:rPr lang="en-US" altLang="en-US" i="1"/>
              <a:t>x</a:t>
            </a:r>
            <a:r>
              <a:rPr lang="en-US" altLang="en-US"/>
              <a:t> and the probability </a:t>
            </a:r>
            <a:r>
              <a:rPr lang="en-US" altLang="en-US" i="1"/>
              <a:t>p(x) </a:t>
            </a:r>
            <a:r>
              <a:rPr lang="en-US" altLang="en-US"/>
              <a:t>associated with each value.</a:t>
            </a:r>
          </a:p>
        </p:txBody>
      </p:sp>
      <p:pic>
        <p:nvPicPr>
          <p:cNvPr id="132100" name="Picture 4"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2104" name="Object 8"/>
          <p:cNvGraphicFramePr>
            <a:graphicFrameLocks noChangeAspect="1"/>
          </p:cNvGraphicFramePr>
          <p:nvPr/>
        </p:nvGraphicFramePr>
        <p:xfrm>
          <a:off x="4267200" y="5105401"/>
          <a:ext cx="4102100" cy="1071563"/>
        </p:xfrm>
        <a:graphic>
          <a:graphicData uri="http://schemas.openxmlformats.org/presentationml/2006/ole">
            <mc:AlternateContent xmlns:mc="http://schemas.openxmlformats.org/markup-compatibility/2006">
              <mc:Choice xmlns:v="urn:schemas-microsoft-com:vml" Requires="v">
                <p:oleObj spid="_x0000_s33796" name="Equation" r:id="rId4" imgW="1650960" imgH="431640" progId="Equation.3">
                  <p:embed/>
                </p:oleObj>
              </mc:Choice>
              <mc:Fallback>
                <p:oleObj name="Equation" r:id="rId4" imgW="165096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5105401"/>
                        <a:ext cx="4102100" cy="1071563"/>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spTree>
    <p:extLst>
      <p:ext uri="{BB962C8B-B14F-4D97-AF65-F5344CB8AC3E}">
        <p14:creationId xmlns:p14="http://schemas.microsoft.com/office/powerpoint/2010/main" val="157435605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45" name="Rectangle 57"/>
          <p:cNvSpPr>
            <a:spLocks noChangeArrowheads="1"/>
          </p:cNvSpPr>
          <p:nvPr/>
        </p:nvSpPr>
        <p:spPr bwMode="auto">
          <a:xfrm>
            <a:off x="2438400" y="5029200"/>
            <a:ext cx="3810000" cy="1143000"/>
          </a:xfrm>
          <a:prstGeom prst="rect">
            <a:avLst/>
          </a:prstGeom>
          <a:solidFill>
            <a:srgbClr val="F4ECC6"/>
          </a:solidFill>
          <a:ln w="28575">
            <a:solidFill>
              <a:srgbClr val="CC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2" name="Rectangle 54"/>
          <p:cNvSpPr>
            <a:spLocks noChangeArrowheads="1"/>
          </p:cNvSpPr>
          <p:nvPr/>
        </p:nvSpPr>
        <p:spPr bwMode="auto">
          <a:xfrm>
            <a:off x="2438400" y="3886200"/>
            <a:ext cx="7467600" cy="1143000"/>
          </a:xfrm>
          <a:prstGeom prst="rect">
            <a:avLst/>
          </a:prstGeom>
          <a:solidFill>
            <a:srgbClr val="F4ECC6"/>
          </a:solidFill>
          <a:ln w="28575">
            <a:solidFill>
              <a:srgbClr val="CC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0" name="Rectangle 2"/>
          <p:cNvSpPr>
            <a:spLocks noGrp="1" noChangeArrowheads="1"/>
          </p:cNvSpPr>
          <p:nvPr>
            <p:ph type="title"/>
          </p:nvPr>
        </p:nvSpPr>
        <p:spPr>
          <a:xfrm>
            <a:off x="1447800" y="152400"/>
            <a:ext cx="8382000" cy="1143000"/>
          </a:xfrm>
        </p:spPr>
        <p:txBody>
          <a:bodyPr/>
          <a:lstStyle/>
          <a:p>
            <a:r>
              <a:rPr lang="en-US" altLang="en-US" sz="4800" b="1"/>
              <a:t>Basic Concepts</a:t>
            </a:r>
          </a:p>
        </p:txBody>
      </p:sp>
      <p:pic>
        <p:nvPicPr>
          <p:cNvPr id="12300" name="Picture 12"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2336" name="Rectangle 48"/>
          <p:cNvSpPr>
            <a:spLocks noGrp="1" noChangeArrowheads="1"/>
          </p:cNvSpPr>
          <p:nvPr>
            <p:ph type="body" idx="1"/>
          </p:nvPr>
        </p:nvSpPr>
        <p:spPr>
          <a:xfrm>
            <a:off x="2209800" y="1600200"/>
            <a:ext cx="8229600" cy="1752600"/>
          </a:xfrm>
          <a:noFill/>
          <a:ln/>
        </p:spPr>
        <p:txBody>
          <a:bodyPr/>
          <a:lstStyle/>
          <a:p>
            <a:r>
              <a:rPr lang="en-US" altLang="en-US">
                <a:solidFill>
                  <a:schemeClr val="tx1"/>
                </a:solidFill>
              </a:rPr>
              <a:t>Two events are </a:t>
            </a:r>
            <a:r>
              <a:rPr lang="en-US" altLang="en-US" b="1">
                <a:effectLst>
                  <a:outerShdw blurRad="38100" dist="38100" dir="2700000" algn="tl">
                    <a:srgbClr val="C0C0C0"/>
                  </a:outerShdw>
                </a:effectLst>
              </a:rPr>
              <a:t>mutually exclusive</a:t>
            </a:r>
            <a:r>
              <a:rPr lang="en-US" altLang="en-US">
                <a:solidFill>
                  <a:schemeClr val="tx1"/>
                </a:solidFill>
                <a:effectLst>
                  <a:outerShdw blurRad="38100" dist="38100" dir="2700000" algn="tl">
                    <a:srgbClr val="C0C0C0"/>
                  </a:outerShdw>
                </a:effectLst>
              </a:rPr>
              <a:t> </a:t>
            </a:r>
            <a:r>
              <a:rPr lang="en-US" altLang="en-US">
                <a:solidFill>
                  <a:schemeClr val="tx1"/>
                </a:solidFill>
              </a:rPr>
              <a:t>if, when one event occurs, the other cannot, and vice versa.</a:t>
            </a:r>
          </a:p>
        </p:txBody>
      </p:sp>
      <p:sp>
        <p:nvSpPr>
          <p:cNvPr id="12337" name="Rectangle 49"/>
          <p:cNvSpPr>
            <a:spLocks noChangeArrowheads="1"/>
          </p:cNvSpPr>
          <p:nvPr/>
        </p:nvSpPr>
        <p:spPr bwMode="auto">
          <a:xfrm>
            <a:off x="2133600" y="3276600"/>
            <a:ext cx="81534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3600" b="1">
                <a:solidFill>
                  <a:srgbClr val="333333"/>
                </a:solidFill>
                <a:effectLst>
                  <a:outerShdw blurRad="38100" dist="38100" dir="2700000" algn="tl">
                    <a:srgbClr val="C0C0C0"/>
                  </a:outerShdw>
                </a:effectLst>
              </a:rPr>
              <a:t>Experiment: Toss a die	</a:t>
            </a:r>
          </a:p>
          <a:p>
            <a:pPr lvl="1">
              <a:buFontTx/>
              <a:buChar char="–"/>
            </a:pPr>
            <a:r>
              <a:rPr lang="en-US" altLang="en-US" sz="3600"/>
              <a:t>A: observe an odd number</a:t>
            </a:r>
          </a:p>
          <a:p>
            <a:pPr lvl="1">
              <a:buFontTx/>
              <a:buChar char="–"/>
            </a:pPr>
            <a:r>
              <a:rPr lang="en-US" altLang="en-US" sz="3600"/>
              <a:t>B: observe a number greater than 2</a:t>
            </a:r>
          </a:p>
          <a:p>
            <a:pPr lvl="1">
              <a:buFontTx/>
              <a:buChar char="–"/>
            </a:pPr>
            <a:r>
              <a:rPr lang="en-US" altLang="en-US" sz="3600"/>
              <a:t>C: observe a 6</a:t>
            </a:r>
          </a:p>
          <a:p>
            <a:pPr lvl="1">
              <a:buFontTx/>
              <a:buChar char="–"/>
            </a:pPr>
            <a:r>
              <a:rPr lang="en-US" altLang="en-US" sz="3600"/>
              <a:t>D: observe a 3</a:t>
            </a:r>
          </a:p>
        </p:txBody>
      </p:sp>
      <p:sp>
        <p:nvSpPr>
          <p:cNvPr id="12344" name="Text Box 56"/>
          <p:cNvSpPr txBox="1">
            <a:spLocks noChangeArrowheads="1"/>
          </p:cNvSpPr>
          <p:nvPr/>
        </p:nvSpPr>
        <p:spPr bwMode="auto">
          <a:xfrm>
            <a:off x="8153400" y="3657601"/>
            <a:ext cx="1905000" cy="669925"/>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solidFill>
                  <a:srgbClr val="F4ECC6"/>
                </a:solidFill>
              </a:rPr>
              <a:t>Not Mutually Exclusive</a:t>
            </a:r>
          </a:p>
        </p:txBody>
      </p:sp>
      <p:sp>
        <p:nvSpPr>
          <p:cNvPr id="12346" name="Text Box 58"/>
          <p:cNvSpPr txBox="1">
            <a:spLocks noChangeArrowheads="1"/>
          </p:cNvSpPr>
          <p:nvPr/>
        </p:nvSpPr>
        <p:spPr bwMode="auto">
          <a:xfrm>
            <a:off x="5791200" y="5410201"/>
            <a:ext cx="1524000" cy="669925"/>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solidFill>
                  <a:srgbClr val="F4ECC6"/>
                </a:solidFill>
              </a:rPr>
              <a:t>Mutually Exclusive</a:t>
            </a:r>
          </a:p>
        </p:txBody>
      </p:sp>
      <p:sp>
        <p:nvSpPr>
          <p:cNvPr id="12348" name="Text Box 60"/>
          <p:cNvSpPr txBox="1">
            <a:spLocks noChangeArrowheads="1"/>
          </p:cNvSpPr>
          <p:nvPr/>
        </p:nvSpPr>
        <p:spPr bwMode="auto">
          <a:xfrm>
            <a:off x="7696200" y="5257801"/>
            <a:ext cx="2133600" cy="646331"/>
          </a:xfrm>
          <a:prstGeom prst="rect">
            <a:avLst/>
          </a:prstGeom>
          <a:solidFill>
            <a:srgbClr val="F4ECC6"/>
          </a:solidFill>
          <a:ln w="28575">
            <a:solidFill>
              <a:srgbClr val="CC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B and  C?</a:t>
            </a:r>
          </a:p>
          <a:p>
            <a:pPr algn="ctr"/>
            <a:r>
              <a:rPr lang="en-US" altLang="en-US"/>
              <a:t>B and D?</a:t>
            </a:r>
          </a:p>
        </p:txBody>
      </p:sp>
      <p:grpSp>
        <p:nvGrpSpPr>
          <p:cNvPr id="12349" name="Group 61"/>
          <p:cNvGrpSpPr>
            <a:grpSpLocks/>
          </p:cNvGrpSpPr>
          <p:nvPr/>
        </p:nvGrpSpPr>
        <p:grpSpPr bwMode="auto">
          <a:xfrm>
            <a:off x="8724900" y="114300"/>
            <a:ext cx="1752600" cy="1524000"/>
            <a:chOff x="4512" y="96"/>
            <a:chExt cx="1104" cy="960"/>
          </a:xfrm>
        </p:grpSpPr>
        <p:sp>
          <p:nvSpPr>
            <p:cNvPr id="12350" name="Rectangle 62"/>
            <p:cNvSpPr>
              <a:spLocks noChangeArrowheads="1"/>
            </p:cNvSpPr>
            <p:nvPr/>
          </p:nvSpPr>
          <p:spPr bwMode="auto">
            <a:xfrm>
              <a:off x="4512" y="96"/>
              <a:ext cx="1104" cy="960"/>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12351" name="Picture 63" descr="d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 y="168"/>
              <a:ext cx="960" cy="818"/>
            </a:xfrm>
            <a:prstGeom prst="rect">
              <a:avLst/>
            </a:prstGeom>
            <a:noFill/>
            <a:ln w="9525">
              <a:solidFill>
                <a:srgbClr val="CC0066"/>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3989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337"/>
                                        </p:tgtEl>
                                        <p:attrNameLst>
                                          <p:attrName>style.visibility</p:attrName>
                                        </p:attrNameLst>
                                      </p:cBhvr>
                                      <p:to>
                                        <p:strVal val="visible"/>
                                      </p:to>
                                    </p:set>
                                    <p:animEffect transition="in" filter="wipe(up)">
                                      <p:cBhvr>
                                        <p:cTn id="7" dur="500"/>
                                        <p:tgtEl>
                                          <p:spTgt spid="123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342"/>
                                        </p:tgtEl>
                                        <p:attrNameLst>
                                          <p:attrName>style.visibility</p:attrName>
                                        </p:attrNameLst>
                                      </p:cBhvr>
                                      <p:to>
                                        <p:strVal val="visible"/>
                                      </p:to>
                                    </p:set>
                                    <p:animEffect transition="in" filter="dissolve">
                                      <p:cBhvr>
                                        <p:cTn id="12" dur="500"/>
                                        <p:tgtEl>
                                          <p:spTgt spid="123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2344"/>
                                        </p:tgtEl>
                                        <p:attrNameLst>
                                          <p:attrName>style.visibility</p:attrName>
                                        </p:attrNameLst>
                                      </p:cBhvr>
                                      <p:to>
                                        <p:strVal val="visible"/>
                                      </p:to>
                                    </p:set>
                                    <p:animEffect transition="in" filter="wipe(right)">
                                      <p:cBhvr>
                                        <p:cTn id="17" dur="500"/>
                                        <p:tgtEl>
                                          <p:spTgt spid="123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345"/>
                                        </p:tgtEl>
                                        <p:attrNameLst>
                                          <p:attrName>style.visibility</p:attrName>
                                        </p:attrNameLst>
                                      </p:cBhvr>
                                      <p:to>
                                        <p:strVal val="visible"/>
                                      </p:to>
                                    </p:set>
                                    <p:animEffect transition="in" filter="dissolve">
                                      <p:cBhvr>
                                        <p:cTn id="22" dur="500"/>
                                        <p:tgtEl>
                                          <p:spTgt spid="123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2346"/>
                                        </p:tgtEl>
                                        <p:attrNameLst>
                                          <p:attrName>style.visibility</p:attrName>
                                        </p:attrNameLst>
                                      </p:cBhvr>
                                      <p:to>
                                        <p:strVal val="visible"/>
                                      </p:to>
                                    </p:set>
                                    <p:animEffect transition="in" filter="wipe(right)">
                                      <p:cBhvr>
                                        <p:cTn id="27" dur="500"/>
                                        <p:tgtEl>
                                          <p:spTgt spid="123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2348"/>
                                        </p:tgtEl>
                                        <p:attrNameLst>
                                          <p:attrName>style.visibility</p:attrName>
                                        </p:attrNameLst>
                                      </p:cBhvr>
                                      <p:to>
                                        <p:strVal val="visible"/>
                                      </p:to>
                                    </p:set>
                                    <p:animEffect transition="in" filter="wipe(right)">
                                      <p:cBhvr>
                                        <p:cTn id="32" dur="500"/>
                                        <p:tgtEl>
                                          <p:spTgt spid="12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5" grpId="0" animBg="1"/>
      <p:bldP spid="12342" grpId="0" animBg="1"/>
      <p:bldP spid="12337" grpId="0" autoUpdateAnimBg="0"/>
      <p:bldP spid="12344" grpId="0" animBg="1" autoUpdateAnimBg="0"/>
      <p:bldP spid="12346" grpId="0" animBg="1" autoUpdateAnimBg="0"/>
      <p:bldP spid="12348"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3352800" y="-76200"/>
            <a:ext cx="4419600" cy="1143000"/>
          </a:xfrm>
        </p:spPr>
        <p:txBody>
          <a:bodyPr/>
          <a:lstStyle/>
          <a:p>
            <a:r>
              <a:rPr lang="en-US" altLang="en-US" sz="4800" b="1"/>
              <a:t>Example</a:t>
            </a:r>
          </a:p>
        </p:txBody>
      </p:sp>
      <p:pic>
        <p:nvPicPr>
          <p:cNvPr id="135171" name="Picture 3"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35172" name="Rectangle 4"/>
          <p:cNvSpPr>
            <a:spLocks noGrp="1" noChangeArrowheads="1"/>
          </p:cNvSpPr>
          <p:nvPr>
            <p:ph type="body" idx="1"/>
          </p:nvPr>
        </p:nvSpPr>
        <p:spPr>
          <a:xfrm>
            <a:off x="2209800" y="762000"/>
            <a:ext cx="6172200" cy="1066800"/>
          </a:xfrm>
          <a:noFill/>
          <a:ln/>
        </p:spPr>
        <p:txBody>
          <a:bodyPr/>
          <a:lstStyle/>
          <a:p>
            <a:pPr>
              <a:buFontTx/>
              <a:buNone/>
            </a:pPr>
            <a:r>
              <a:rPr lang="en-US" altLang="en-US"/>
              <a:t>  Toss a fair coin three times and define </a:t>
            </a:r>
            <a:r>
              <a:rPr lang="en-US" altLang="en-US" b="1" i="1">
                <a:solidFill>
                  <a:srgbClr val="CC0066"/>
                </a:solidFill>
              </a:rPr>
              <a:t>x</a:t>
            </a:r>
            <a:r>
              <a:rPr lang="en-US" altLang="en-US" b="1">
                <a:solidFill>
                  <a:srgbClr val="CC0066"/>
                </a:solidFill>
              </a:rPr>
              <a:t> = number of heads</a:t>
            </a:r>
            <a:r>
              <a:rPr lang="en-US" altLang="en-US" b="1">
                <a:solidFill>
                  <a:srgbClr val="333333"/>
                </a:solidFill>
              </a:rPr>
              <a:t>.</a:t>
            </a:r>
          </a:p>
        </p:txBody>
      </p:sp>
      <p:grpSp>
        <p:nvGrpSpPr>
          <p:cNvPr id="135241" name="Group 73"/>
          <p:cNvGrpSpPr>
            <a:grpSpLocks/>
          </p:cNvGrpSpPr>
          <p:nvPr/>
        </p:nvGrpSpPr>
        <p:grpSpPr bwMode="auto">
          <a:xfrm>
            <a:off x="8763000" y="228600"/>
            <a:ext cx="1676400" cy="1371600"/>
            <a:chOff x="4560" y="144"/>
            <a:chExt cx="1056" cy="864"/>
          </a:xfrm>
        </p:grpSpPr>
        <p:sp>
          <p:nvSpPr>
            <p:cNvPr id="135174" name="Rectangle 6"/>
            <p:cNvSpPr>
              <a:spLocks noChangeArrowheads="1"/>
            </p:cNvSpPr>
            <p:nvPr/>
          </p:nvSpPr>
          <p:spPr bwMode="auto">
            <a:xfrm>
              <a:off x="4560" y="144"/>
              <a:ext cx="1056" cy="864"/>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135175" name="Picture 7" descr="coi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6" y="198"/>
              <a:ext cx="966" cy="767"/>
            </a:xfrm>
            <a:prstGeom prst="rect">
              <a:avLst/>
            </a:prstGeom>
            <a:noFill/>
            <a:ln w="9525">
              <a:solidFill>
                <a:srgbClr val="CC0066"/>
              </a:solidFill>
              <a:miter lim="800000"/>
              <a:headEnd/>
              <a:tailEnd/>
            </a:ln>
            <a:extLst>
              <a:ext uri="{909E8E84-426E-40DD-AFC4-6F175D3DCCD1}">
                <a14:hiddenFill xmlns:a14="http://schemas.microsoft.com/office/drawing/2010/main">
                  <a:solidFill>
                    <a:srgbClr val="FFFFFF"/>
                  </a:solidFill>
                </a14:hiddenFill>
              </a:ext>
            </a:extLst>
          </p:spPr>
        </p:pic>
      </p:grpSp>
      <p:sp>
        <p:nvSpPr>
          <p:cNvPr id="135179" name="Text Box 11"/>
          <p:cNvSpPr txBox="1">
            <a:spLocks noChangeArrowheads="1"/>
          </p:cNvSpPr>
          <p:nvPr/>
        </p:nvSpPr>
        <p:spPr bwMode="auto">
          <a:xfrm>
            <a:off x="3733800" y="2209800"/>
            <a:ext cx="762000"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339933"/>
                </a:solidFill>
              </a:rPr>
              <a:t>1/8</a:t>
            </a:r>
          </a:p>
          <a:p>
            <a:pPr>
              <a:spcBef>
                <a:spcPct val="50000"/>
              </a:spcBef>
            </a:pPr>
            <a:r>
              <a:rPr lang="en-US" altLang="en-US">
                <a:solidFill>
                  <a:srgbClr val="339933"/>
                </a:solidFill>
              </a:rPr>
              <a:t>1/8</a:t>
            </a:r>
          </a:p>
          <a:p>
            <a:pPr>
              <a:spcBef>
                <a:spcPct val="50000"/>
              </a:spcBef>
            </a:pPr>
            <a:r>
              <a:rPr lang="en-US" altLang="en-US">
                <a:solidFill>
                  <a:srgbClr val="339933"/>
                </a:solidFill>
              </a:rPr>
              <a:t>1/8</a:t>
            </a:r>
          </a:p>
          <a:p>
            <a:pPr>
              <a:spcBef>
                <a:spcPct val="50000"/>
              </a:spcBef>
            </a:pPr>
            <a:r>
              <a:rPr lang="en-US" altLang="en-US">
                <a:solidFill>
                  <a:srgbClr val="339933"/>
                </a:solidFill>
              </a:rPr>
              <a:t>1/8</a:t>
            </a:r>
          </a:p>
          <a:p>
            <a:pPr>
              <a:spcBef>
                <a:spcPct val="50000"/>
              </a:spcBef>
            </a:pPr>
            <a:r>
              <a:rPr lang="en-US" altLang="en-US">
                <a:solidFill>
                  <a:srgbClr val="339933"/>
                </a:solidFill>
              </a:rPr>
              <a:t>1/8</a:t>
            </a:r>
          </a:p>
          <a:p>
            <a:pPr>
              <a:spcBef>
                <a:spcPct val="50000"/>
              </a:spcBef>
            </a:pPr>
            <a:r>
              <a:rPr lang="en-US" altLang="en-US">
                <a:solidFill>
                  <a:srgbClr val="339933"/>
                </a:solidFill>
              </a:rPr>
              <a:t>1/8</a:t>
            </a:r>
          </a:p>
          <a:p>
            <a:pPr>
              <a:spcBef>
                <a:spcPct val="50000"/>
              </a:spcBef>
            </a:pPr>
            <a:r>
              <a:rPr lang="en-US" altLang="en-US">
                <a:solidFill>
                  <a:srgbClr val="339933"/>
                </a:solidFill>
              </a:rPr>
              <a:t>1/8</a:t>
            </a:r>
          </a:p>
          <a:p>
            <a:pPr>
              <a:spcBef>
                <a:spcPct val="50000"/>
              </a:spcBef>
            </a:pPr>
            <a:r>
              <a:rPr lang="en-US" altLang="en-US">
                <a:solidFill>
                  <a:srgbClr val="339933"/>
                </a:solidFill>
              </a:rPr>
              <a:t>1/8</a:t>
            </a:r>
          </a:p>
        </p:txBody>
      </p:sp>
      <p:sp>
        <p:nvSpPr>
          <p:cNvPr id="135180" name="Text Box 12"/>
          <p:cNvSpPr txBox="1">
            <a:spLocks noChangeArrowheads="1"/>
          </p:cNvSpPr>
          <p:nvPr/>
        </p:nvSpPr>
        <p:spPr bwMode="auto">
          <a:xfrm>
            <a:off x="5181600" y="2133600"/>
            <a:ext cx="2362200" cy="182880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r>
              <a:rPr lang="en-US" altLang="en-US" sz="2800">
                <a:solidFill>
                  <a:srgbClr val="333333"/>
                </a:solidFill>
              </a:rPr>
              <a:t>P(</a:t>
            </a:r>
            <a:r>
              <a:rPr lang="en-US" altLang="en-US" sz="2800" i="1">
                <a:solidFill>
                  <a:srgbClr val="333333"/>
                </a:solidFill>
              </a:rPr>
              <a:t>x = </a:t>
            </a:r>
            <a:r>
              <a:rPr lang="en-US" altLang="en-US" sz="2800">
                <a:solidFill>
                  <a:srgbClr val="333333"/>
                </a:solidFill>
              </a:rPr>
              <a:t>0) =  1/8</a:t>
            </a:r>
          </a:p>
          <a:p>
            <a:r>
              <a:rPr lang="en-US" altLang="en-US" sz="2800">
                <a:solidFill>
                  <a:srgbClr val="333333"/>
                </a:solidFill>
              </a:rPr>
              <a:t>P(</a:t>
            </a:r>
            <a:r>
              <a:rPr lang="en-US" altLang="en-US" sz="2800" i="1">
                <a:solidFill>
                  <a:srgbClr val="333333"/>
                </a:solidFill>
              </a:rPr>
              <a:t>x = </a:t>
            </a:r>
            <a:r>
              <a:rPr lang="en-US" altLang="en-US" sz="2800">
                <a:solidFill>
                  <a:srgbClr val="333333"/>
                </a:solidFill>
              </a:rPr>
              <a:t>1) =  3/8</a:t>
            </a:r>
          </a:p>
          <a:p>
            <a:r>
              <a:rPr lang="en-US" altLang="en-US" sz="2800">
                <a:solidFill>
                  <a:srgbClr val="333333"/>
                </a:solidFill>
              </a:rPr>
              <a:t>P(</a:t>
            </a:r>
            <a:r>
              <a:rPr lang="en-US" altLang="en-US" sz="2800" i="1">
                <a:solidFill>
                  <a:srgbClr val="333333"/>
                </a:solidFill>
              </a:rPr>
              <a:t>x = </a:t>
            </a:r>
            <a:r>
              <a:rPr lang="en-US" altLang="en-US" sz="2800">
                <a:solidFill>
                  <a:srgbClr val="333333"/>
                </a:solidFill>
              </a:rPr>
              <a:t>2) =  3/8</a:t>
            </a:r>
          </a:p>
          <a:p>
            <a:r>
              <a:rPr lang="en-US" altLang="en-US" sz="2800">
                <a:solidFill>
                  <a:srgbClr val="333333"/>
                </a:solidFill>
              </a:rPr>
              <a:t>P(</a:t>
            </a:r>
            <a:r>
              <a:rPr lang="en-US" altLang="en-US" sz="2800" i="1">
                <a:solidFill>
                  <a:srgbClr val="333333"/>
                </a:solidFill>
              </a:rPr>
              <a:t>x = </a:t>
            </a:r>
            <a:r>
              <a:rPr lang="en-US" altLang="en-US" sz="2800">
                <a:solidFill>
                  <a:srgbClr val="333333"/>
                </a:solidFill>
              </a:rPr>
              <a:t>3) =  1/8</a:t>
            </a:r>
          </a:p>
        </p:txBody>
      </p:sp>
      <p:sp>
        <p:nvSpPr>
          <p:cNvPr id="135181" name="Text Box 13"/>
          <p:cNvSpPr txBox="1">
            <a:spLocks noChangeArrowheads="1"/>
          </p:cNvSpPr>
          <p:nvPr/>
        </p:nvSpPr>
        <p:spPr bwMode="auto">
          <a:xfrm>
            <a:off x="2514600" y="1905000"/>
            <a:ext cx="990600" cy="3693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HHH</a:t>
            </a:r>
          </a:p>
        </p:txBody>
      </p:sp>
      <p:sp>
        <p:nvSpPr>
          <p:cNvPr id="135186" name="Text Box 18"/>
          <p:cNvSpPr txBox="1">
            <a:spLocks noChangeArrowheads="1"/>
          </p:cNvSpPr>
          <p:nvPr/>
        </p:nvSpPr>
        <p:spPr bwMode="auto">
          <a:xfrm>
            <a:off x="2514600" y="2438400"/>
            <a:ext cx="990600" cy="3693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HHT</a:t>
            </a:r>
          </a:p>
        </p:txBody>
      </p:sp>
      <p:sp>
        <p:nvSpPr>
          <p:cNvPr id="135187" name="Text Box 19"/>
          <p:cNvSpPr txBox="1">
            <a:spLocks noChangeArrowheads="1"/>
          </p:cNvSpPr>
          <p:nvPr/>
        </p:nvSpPr>
        <p:spPr bwMode="auto">
          <a:xfrm>
            <a:off x="2514600" y="3048000"/>
            <a:ext cx="990600" cy="3693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HTH</a:t>
            </a:r>
          </a:p>
        </p:txBody>
      </p:sp>
      <p:sp>
        <p:nvSpPr>
          <p:cNvPr id="135188" name="Text Box 20"/>
          <p:cNvSpPr txBox="1">
            <a:spLocks noChangeArrowheads="1"/>
          </p:cNvSpPr>
          <p:nvPr/>
        </p:nvSpPr>
        <p:spPr bwMode="auto">
          <a:xfrm>
            <a:off x="2514600" y="3629025"/>
            <a:ext cx="990600" cy="3693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THH</a:t>
            </a:r>
          </a:p>
        </p:txBody>
      </p:sp>
      <p:sp>
        <p:nvSpPr>
          <p:cNvPr id="135189" name="Text Box 21"/>
          <p:cNvSpPr txBox="1">
            <a:spLocks noChangeArrowheads="1"/>
          </p:cNvSpPr>
          <p:nvPr/>
        </p:nvSpPr>
        <p:spPr bwMode="auto">
          <a:xfrm>
            <a:off x="2514600" y="4238625"/>
            <a:ext cx="990600" cy="3693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HTT</a:t>
            </a:r>
          </a:p>
        </p:txBody>
      </p:sp>
      <p:sp>
        <p:nvSpPr>
          <p:cNvPr id="135190" name="Text Box 22"/>
          <p:cNvSpPr txBox="1">
            <a:spLocks noChangeArrowheads="1"/>
          </p:cNvSpPr>
          <p:nvPr/>
        </p:nvSpPr>
        <p:spPr bwMode="auto">
          <a:xfrm>
            <a:off x="2514600" y="4848225"/>
            <a:ext cx="990600" cy="3693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THT</a:t>
            </a:r>
          </a:p>
        </p:txBody>
      </p:sp>
      <p:sp>
        <p:nvSpPr>
          <p:cNvPr id="135191" name="Text Box 23"/>
          <p:cNvSpPr txBox="1">
            <a:spLocks noChangeArrowheads="1"/>
          </p:cNvSpPr>
          <p:nvPr/>
        </p:nvSpPr>
        <p:spPr bwMode="auto">
          <a:xfrm>
            <a:off x="2514600" y="5457825"/>
            <a:ext cx="990600" cy="3693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TTH</a:t>
            </a:r>
          </a:p>
        </p:txBody>
      </p:sp>
      <p:sp>
        <p:nvSpPr>
          <p:cNvPr id="135192" name="Text Box 24"/>
          <p:cNvSpPr txBox="1">
            <a:spLocks noChangeArrowheads="1"/>
          </p:cNvSpPr>
          <p:nvPr/>
        </p:nvSpPr>
        <p:spPr bwMode="auto">
          <a:xfrm>
            <a:off x="2514600" y="6067425"/>
            <a:ext cx="990600" cy="369332"/>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TTT</a:t>
            </a:r>
          </a:p>
        </p:txBody>
      </p:sp>
      <p:sp>
        <p:nvSpPr>
          <p:cNvPr id="135193" name="Text Box 25"/>
          <p:cNvSpPr txBox="1">
            <a:spLocks noChangeArrowheads="1"/>
          </p:cNvSpPr>
          <p:nvPr/>
        </p:nvSpPr>
        <p:spPr bwMode="auto">
          <a:xfrm>
            <a:off x="4495800" y="1828800"/>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35194" name="Text Box 26"/>
          <p:cNvSpPr txBox="1">
            <a:spLocks noChangeArrowheads="1"/>
          </p:cNvSpPr>
          <p:nvPr/>
        </p:nvSpPr>
        <p:spPr bwMode="auto">
          <a:xfrm>
            <a:off x="4495800" y="1676401"/>
            <a:ext cx="8382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i="1" u="sng">
                <a:solidFill>
                  <a:srgbClr val="CC0066"/>
                </a:solidFill>
              </a:rPr>
              <a:t>x</a:t>
            </a:r>
          </a:p>
          <a:p>
            <a:pPr>
              <a:spcBef>
                <a:spcPct val="50000"/>
              </a:spcBef>
            </a:pPr>
            <a:r>
              <a:rPr lang="en-US" altLang="en-US">
                <a:solidFill>
                  <a:srgbClr val="CC0066"/>
                </a:solidFill>
              </a:rPr>
              <a:t>3</a:t>
            </a:r>
          </a:p>
          <a:p>
            <a:pPr>
              <a:spcBef>
                <a:spcPct val="50000"/>
              </a:spcBef>
            </a:pPr>
            <a:r>
              <a:rPr lang="en-US" altLang="en-US">
                <a:solidFill>
                  <a:srgbClr val="CC0066"/>
                </a:solidFill>
              </a:rPr>
              <a:t>2</a:t>
            </a:r>
          </a:p>
          <a:p>
            <a:pPr>
              <a:spcBef>
                <a:spcPct val="50000"/>
              </a:spcBef>
            </a:pPr>
            <a:r>
              <a:rPr lang="en-US" altLang="en-US">
                <a:solidFill>
                  <a:srgbClr val="CC0066"/>
                </a:solidFill>
              </a:rPr>
              <a:t>2</a:t>
            </a:r>
          </a:p>
          <a:p>
            <a:pPr>
              <a:spcBef>
                <a:spcPct val="50000"/>
              </a:spcBef>
            </a:pPr>
            <a:r>
              <a:rPr lang="en-US" altLang="en-US">
                <a:solidFill>
                  <a:srgbClr val="CC0066"/>
                </a:solidFill>
              </a:rPr>
              <a:t>2</a:t>
            </a:r>
          </a:p>
          <a:p>
            <a:pPr>
              <a:spcBef>
                <a:spcPct val="50000"/>
              </a:spcBef>
            </a:pPr>
            <a:r>
              <a:rPr lang="en-US" altLang="en-US">
                <a:solidFill>
                  <a:srgbClr val="CC0066"/>
                </a:solidFill>
              </a:rPr>
              <a:t>1</a:t>
            </a:r>
          </a:p>
          <a:p>
            <a:pPr>
              <a:spcBef>
                <a:spcPct val="50000"/>
              </a:spcBef>
            </a:pPr>
            <a:r>
              <a:rPr lang="en-US" altLang="en-US">
                <a:solidFill>
                  <a:srgbClr val="CC0066"/>
                </a:solidFill>
              </a:rPr>
              <a:t>1</a:t>
            </a:r>
          </a:p>
          <a:p>
            <a:pPr>
              <a:spcBef>
                <a:spcPct val="50000"/>
              </a:spcBef>
            </a:pPr>
            <a:r>
              <a:rPr lang="en-US" altLang="en-US">
                <a:solidFill>
                  <a:srgbClr val="CC0066"/>
                </a:solidFill>
              </a:rPr>
              <a:t>1</a:t>
            </a:r>
          </a:p>
          <a:p>
            <a:pPr>
              <a:spcBef>
                <a:spcPct val="50000"/>
              </a:spcBef>
            </a:pPr>
            <a:r>
              <a:rPr lang="en-US" altLang="en-US">
                <a:solidFill>
                  <a:srgbClr val="CC0066"/>
                </a:solidFill>
              </a:rPr>
              <a:t>0</a:t>
            </a:r>
          </a:p>
        </p:txBody>
      </p:sp>
      <p:graphicFrame>
        <p:nvGraphicFramePr>
          <p:cNvPr id="135242" name="Group 74"/>
          <p:cNvGraphicFramePr>
            <a:graphicFrameLocks noGrp="1"/>
          </p:cNvGraphicFramePr>
          <p:nvPr/>
        </p:nvGraphicFramePr>
        <p:xfrm>
          <a:off x="8229600" y="1828801"/>
          <a:ext cx="1752600" cy="2289175"/>
        </p:xfrm>
        <a:graphic>
          <a:graphicData uri="http://schemas.openxmlformats.org/drawingml/2006/table">
            <a:tbl>
              <a:tblPr/>
              <a:tblGrid>
                <a:gridCol w="876300"/>
                <a:gridCol w="876300"/>
              </a:tblGrid>
              <a:tr h="3048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1" u="none" strike="noStrike" cap="none" normalizeH="0" baseline="0" smtClean="0">
                          <a:ln>
                            <a:noFill/>
                          </a:ln>
                          <a:solidFill>
                            <a:srgbClr val="333333"/>
                          </a:solidFill>
                          <a:effectLst/>
                          <a:latin typeface="Times New Roman" panose="02020603050405020304" pitchFamily="18" charset="0"/>
                        </a:rPr>
                        <a:t>x</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1" u="none" strike="noStrike" cap="none" normalizeH="0" baseline="0" smtClean="0">
                          <a:ln>
                            <a:noFill/>
                          </a:ln>
                          <a:solidFill>
                            <a:srgbClr val="333333"/>
                          </a:solidFill>
                          <a:effectLst/>
                          <a:latin typeface="Times New Roman" panose="02020603050405020304" pitchFamily="18" charset="0"/>
                        </a:rPr>
                        <a:t>p(x)</a:t>
                      </a:r>
                      <a:endParaRPr kumimoji="0" lang="en-US" altLang="en-US" sz="2400" b="0" i="0" u="none" strike="noStrike" cap="none" normalizeH="0" baseline="0" smtClean="0">
                        <a:ln>
                          <a:noFill/>
                        </a:ln>
                        <a:solidFill>
                          <a:srgbClr val="333333"/>
                        </a:solidFill>
                        <a:effectLst/>
                        <a:latin typeface="Times New Roman" panose="02020603050405020304" pitchFamily="18" charset="0"/>
                      </a:endParaRP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r h="3048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0</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1/8</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r h="460375">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1</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3/8</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r h="3048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2</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3/8</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r h="3048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3</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1/8</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bl>
          </a:graphicData>
        </a:graphic>
      </p:graphicFrame>
      <p:grpSp>
        <p:nvGrpSpPr>
          <p:cNvPr id="135240" name="Group 72"/>
          <p:cNvGrpSpPr>
            <a:grpSpLocks/>
          </p:cNvGrpSpPr>
          <p:nvPr/>
        </p:nvGrpSpPr>
        <p:grpSpPr bwMode="auto">
          <a:xfrm>
            <a:off x="5181600" y="4191000"/>
            <a:ext cx="4800600" cy="2286000"/>
            <a:chOff x="2304" y="2640"/>
            <a:chExt cx="3024" cy="1440"/>
          </a:xfrm>
        </p:grpSpPr>
        <p:grpSp>
          <p:nvGrpSpPr>
            <p:cNvPr id="135238" name="Group 70"/>
            <p:cNvGrpSpPr>
              <a:grpSpLocks/>
            </p:cNvGrpSpPr>
            <p:nvPr/>
          </p:nvGrpSpPr>
          <p:grpSpPr bwMode="auto">
            <a:xfrm>
              <a:off x="2304" y="2640"/>
              <a:ext cx="1872" cy="1440"/>
              <a:chOff x="2304" y="2544"/>
              <a:chExt cx="1968" cy="1488"/>
            </a:xfrm>
          </p:grpSpPr>
          <p:sp>
            <p:nvSpPr>
              <p:cNvPr id="135237" name="Rectangle 69"/>
              <p:cNvSpPr>
                <a:spLocks noChangeArrowheads="1"/>
              </p:cNvSpPr>
              <p:nvPr/>
            </p:nvSpPr>
            <p:spPr bwMode="auto">
              <a:xfrm>
                <a:off x="2304" y="2544"/>
                <a:ext cx="1968" cy="1488"/>
              </a:xfrm>
              <a:prstGeom prst="rect">
                <a:avLst/>
              </a:prstGeom>
              <a:solidFill>
                <a:srgbClr val="F0D27E"/>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p>
            </p:txBody>
          </p:sp>
          <p:pic>
            <p:nvPicPr>
              <p:cNvPr id="135236" name="Picture 68" descr="coi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 y="2592"/>
                <a:ext cx="1768" cy="1359"/>
              </a:xfrm>
              <a:prstGeom prst="rect">
                <a:avLst/>
              </a:prstGeom>
              <a:noFill/>
              <a:extLst>
                <a:ext uri="{909E8E84-426E-40DD-AFC4-6F175D3DCCD1}">
                  <a14:hiddenFill xmlns:a14="http://schemas.microsoft.com/office/drawing/2010/main">
                    <a:solidFill>
                      <a:srgbClr val="FFFFFF"/>
                    </a:solidFill>
                  </a14:hiddenFill>
                </a:ext>
              </a:extLst>
            </p:spPr>
          </p:pic>
        </p:grpSp>
        <p:sp>
          <p:nvSpPr>
            <p:cNvPr id="135239" name="Text Box 71"/>
            <p:cNvSpPr txBox="1">
              <a:spLocks noChangeArrowheads="1"/>
            </p:cNvSpPr>
            <p:nvPr/>
          </p:nvSpPr>
          <p:spPr bwMode="auto">
            <a:xfrm>
              <a:off x="3888" y="2880"/>
              <a:ext cx="1440" cy="407"/>
            </a:xfrm>
            <a:prstGeom prst="rect">
              <a:avLst/>
            </a:prstGeom>
            <a:solidFill>
              <a:srgbClr val="CC0066"/>
            </a:solidFill>
            <a:ln w="28575">
              <a:solidFill>
                <a:srgbClr val="F4ECC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a:solidFill>
                    <a:srgbClr val="F4ECC6"/>
                  </a:solidFill>
                </a:rPr>
                <a:t>Probability Histogram for </a:t>
              </a:r>
              <a:r>
                <a:rPr lang="en-US" altLang="en-US" i="1">
                  <a:solidFill>
                    <a:srgbClr val="F4ECC6"/>
                  </a:solidFill>
                </a:rPr>
                <a:t>x</a:t>
              </a:r>
            </a:p>
          </p:txBody>
        </p:sp>
      </p:grpSp>
    </p:spTree>
    <p:extLst>
      <p:ext uri="{BB962C8B-B14F-4D97-AF65-F5344CB8AC3E}">
        <p14:creationId xmlns:p14="http://schemas.microsoft.com/office/powerpoint/2010/main" val="3566885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5172">
                                            <p:txEl>
                                              <p:pRg st="0" end="0"/>
                                            </p:txEl>
                                          </p:spTgt>
                                        </p:tgtEl>
                                        <p:attrNameLst>
                                          <p:attrName>style.visibility</p:attrName>
                                        </p:attrNameLst>
                                      </p:cBhvr>
                                      <p:to>
                                        <p:strVal val="visible"/>
                                      </p:to>
                                    </p:set>
                                    <p:animEffect transition="in" filter="wipe(up)">
                                      <p:cBhvr>
                                        <p:cTn id="7" dur="500"/>
                                        <p:tgtEl>
                                          <p:spTgt spid="1351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5181"/>
                                        </p:tgtEl>
                                        <p:attrNameLst>
                                          <p:attrName>style.visibility</p:attrName>
                                        </p:attrNameLst>
                                      </p:cBhvr>
                                      <p:to>
                                        <p:strVal val="visible"/>
                                      </p:to>
                                    </p:set>
                                    <p:animEffect transition="in" filter="dissolve">
                                      <p:cBhvr>
                                        <p:cTn id="12" dur="500"/>
                                        <p:tgtEl>
                                          <p:spTgt spid="135181"/>
                                        </p:tgtEl>
                                      </p:cBhvr>
                                    </p:animEffect>
                                  </p:childTnLst>
                                </p:cTn>
                              </p:par>
                            </p:childTnLst>
                          </p:cTn>
                        </p:par>
                        <p:par>
                          <p:cTn id="13" fill="hold" nodeType="afterGroup">
                            <p:stCondLst>
                              <p:cond delay="500"/>
                            </p:stCondLst>
                            <p:childTnLst>
                              <p:par>
                                <p:cTn id="14" presetID="9" presetClass="entr" presetSubtype="0" fill="hold" grpId="0" nodeType="afterEffect">
                                  <p:stCondLst>
                                    <p:cond delay="1000"/>
                                  </p:stCondLst>
                                  <p:childTnLst>
                                    <p:set>
                                      <p:cBhvr>
                                        <p:cTn id="15" dur="1" fill="hold">
                                          <p:stCondLst>
                                            <p:cond delay="0"/>
                                          </p:stCondLst>
                                        </p:cTn>
                                        <p:tgtEl>
                                          <p:spTgt spid="135186"/>
                                        </p:tgtEl>
                                        <p:attrNameLst>
                                          <p:attrName>style.visibility</p:attrName>
                                        </p:attrNameLst>
                                      </p:cBhvr>
                                      <p:to>
                                        <p:strVal val="visible"/>
                                      </p:to>
                                    </p:set>
                                    <p:animEffect transition="in" filter="dissolve">
                                      <p:cBhvr>
                                        <p:cTn id="16" dur="500"/>
                                        <p:tgtEl>
                                          <p:spTgt spid="135186"/>
                                        </p:tgtEl>
                                      </p:cBhvr>
                                    </p:animEffect>
                                  </p:childTnLst>
                                </p:cTn>
                              </p:par>
                            </p:childTnLst>
                          </p:cTn>
                        </p:par>
                        <p:par>
                          <p:cTn id="17" fill="hold" nodeType="afterGroup">
                            <p:stCondLst>
                              <p:cond delay="2000"/>
                            </p:stCondLst>
                            <p:childTnLst>
                              <p:par>
                                <p:cTn id="18" presetID="9" presetClass="entr" presetSubtype="0" fill="hold" grpId="0" nodeType="afterEffect">
                                  <p:stCondLst>
                                    <p:cond delay="1000"/>
                                  </p:stCondLst>
                                  <p:childTnLst>
                                    <p:set>
                                      <p:cBhvr>
                                        <p:cTn id="19" dur="1" fill="hold">
                                          <p:stCondLst>
                                            <p:cond delay="0"/>
                                          </p:stCondLst>
                                        </p:cTn>
                                        <p:tgtEl>
                                          <p:spTgt spid="135187"/>
                                        </p:tgtEl>
                                        <p:attrNameLst>
                                          <p:attrName>style.visibility</p:attrName>
                                        </p:attrNameLst>
                                      </p:cBhvr>
                                      <p:to>
                                        <p:strVal val="visible"/>
                                      </p:to>
                                    </p:set>
                                    <p:animEffect transition="in" filter="dissolve">
                                      <p:cBhvr>
                                        <p:cTn id="20" dur="500"/>
                                        <p:tgtEl>
                                          <p:spTgt spid="135187"/>
                                        </p:tgtEl>
                                      </p:cBhvr>
                                    </p:animEffect>
                                  </p:childTnLst>
                                </p:cTn>
                              </p:par>
                            </p:childTnLst>
                          </p:cTn>
                        </p:par>
                        <p:par>
                          <p:cTn id="21" fill="hold" nodeType="afterGroup">
                            <p:stCondLst>
                              <p:cond delay="3500"/>
                            </p:stCondLst>
                            <p:childTnLst>
                              <p:par>
                                <p:cTn id="22" presetID="9" presetClass="entr" presetSubtype="0" fill="hold" grpId="0" nodeType="afterEffect">
                                  <p:stCondLst>
                                    <p:cond delay="1000"/>
                                  </p:stCondLst>
                                  <p:childTnLst>
                                    <p:set>
                                      <p:cBhvr>
                                        <p:cTn id="23" dur="1" fill="hold">
                                          <p:stCondLst>
                                            <p:cond delay="0"/>
                                          </p:stCondLst>
                                        </p:cTn>
                                        <p:tgtEl>
                                          <p:spTgt spid="135188"/>
                                        </p:tgtEl>
                                        <p:attrNameLst>
                                          <p:attrName>style.visibility</p:attrName>
                                        </p:attrNameLst>
                                      </p:cBhvr>
                                      <p:to>
                                        <p:strVal val="visible"/>
                                      </p:to>
                                    </p:set>
                                    <p:animEffect transition="in" filter="dissolve">
                                      <p:cBhvr>
                                        <p:cTn id="24" dur="500"/>
                                        <p:tgtEl>
                                          <p:spTgt spid="135188"/>
                                        </p:tgtEl>
                                      </p:cBhvr>
                                    </p:animEffect>
                                  </p:childTnLst>
                                </p:cTn>
                              </p:par>
                            </p:childTnLst>
                          </p:cTn>
                        </p:par>
                        <p:par>
                          <p:cTn id="25" fill="hold" nodeType="afterGroup">
                            <p:stCondLst>
                              <p:cond delay="5000"/>
                            </p:stCondLst>
                            <p:childTnLst>
                              <p:par>
                                <p:cTn id="26" presetID="9" presetClass="entr" presetSubtype="0" fill="hold" grpId="0" nodeType="afterEffect">
                                  <p:stCondLst>
                                    <p:cond delay="1000"/>
                                  </p:stCondLst>
                                  <p:childTnLst>
                                    <p:set>
                                      <p:cBhvr>
                                        <p:cTn id="27" dur="1" fill="hold">
                                          <p:stCondLst>
                                            <p:cond delay="0"/>
                                          </p:stCondLst>
                                        </p:cTn>
                                        <p:tgtEl>
                                          <p:spTgt spid="135189"/>
                                        </p:tgtEl>
                                        <p:attrNameLst>
                                          <p:attrName>style.visibility</p:attrName>
                                        </p:attrNameLst>
                                      </p:cBhvr>
                                      <p:to>
                                        <p:strVal val="visible"/>
                                      </p:to>
                                    </p:set>
                                    <p:animEffect transition="in" filter="dissolve">
                                      <p:cBhvr>
                                        <p:cTn id="28" dur="500"/>
                                        <p:tgtEl>
                                          <p:spTgt spid="135189"/>
                                        </p:tgtEl>
                                      </p:cBhvr>
                                    </p:animEffect>
                                  </p:childTnLst>
                                </p:cTn>
                              </p:par>
                            </p:childTnLst>
                          </p:cTn>
                        </p:par>
                        <p:par>
                          <p:cTn id="29" fill="hold" nodeType="afterGroup">
                            <p:stCondLst>
                              <p:cond delay="6500"/>
                            </p:stCondLst>
                            <p:childTnLst>
                              <p:par>
                                <p:cTn id="30" presetID="9" presetClass="entr" presetSubtype="0" fill="hold" grpId="0" nodeType="afterEffect">
                                  <p:stCondLst>
                                    <p:cond delay="1000"/>
                                  </p:stCondLst>
                                  <p:childTnLst>
                                    <p:set>
                                      <p:cBhvr>
                                        <p:cTn id="31" dur="1" fill="hold">
                                          <p:stCondLst>
                                            <p:cond delay="0"/>
                                          </p:stCondLst>
                                        </p:cTn>
                                        <p:tgtEl>
                                          <p:spTgt spid="135190"/>
                                        </p:tgtEl>
                                        <p:attrNameLst>
                                          <p:attrName>style.visibility</p:attrName>
                                        </p:attrNameLst>
                                      </p:cBhvr>
                                      <p:to>
                                        <p:strVal val="visible"/>
                                      </p:to>
                                    </p:set>
                                    <p:animEffect transition="in" filter="dissolve">
                                      <p:cBhvr>
                                        <p:cTn id="32" dur="500"/>
                                        <p:tgtEl>
                                          <p:spTgt spid="135190"/>
                                        </p:tgtEl>
                                      </p:cBhvr>
                                    </p:animEffect>
                                  </p:childTnLst>
                                </p:cTn>
                              </p:par>
                            </p:childTnLst>
                          </p:cTn>
                        </p:par>
                        <p:par>
                          <p:cTn id="33" fill="hold" nodeType="afterGroup">
                            <p:stCondLst>
                              <p:cond delay="8000"/>
                            </p:stCondLst>
                            <p:childTnLst>
                              <p:par>
                                <p:cTn id="34" presetID="9" presetClass="entr" presetSubtype="0" fill="hold" grpId="0" nodeType="afterEffect">
                                  <p:stCondLst>
                                    <p:cond delay="1000"/>
                                  </p:stCondLst>
                                  <p:childTnLst>
                                    <p:set>
                                      <p:cBhvr>
                                        <p:cTn id="35" dur="1" fill="hold">
                                          <p:stCondLst>
                                            <p:cond delay="0"/>
                                          </p:stCondLst>
                                        </p:cTn>
                                        <p:tgtEl>
                                          <p:spTgt spid="135191"/>
                                        </p:tgtEl>
                                        <p:attrNameLst>
                                          <p:attrName>style.visibility</p:attrName>
                                        </p:attrNameLst>
                                      </p:cBhvr>
                                      <p:to>
                                        <p:strVal val="visible"/>
                                      </p:to>
                                    </p:set>
                                    <p:animEffect transition="in" filter="dissolve">
                                      <p:cBhvr>
                                        <p:cTn id="36" dur="500"/>
                                        <p:tgtEl>
                                          <p:spTgt spid="135191"/>
                                        </p:tgtEl>
                                      </p:cBhvr>
                                    </p:animEffect>
                                  </p:childTnLst>
                                </p:cTn>
                              </p:par>
                            </p:childTnLst>
                          </p:cTn>
                        </p:par>
                        <p:par>
                          <p:cTn id="37" fill="hold" nodeType="afterGroup">
                            <p:stCondLst>
                              <p:cond delay="9500"/>
                            </p:stCondLst>
                            <p:childTnLst>
                              <p:par>
                                <p:cTn id="38" presetID="9" presetClass="entr" presetSubtype="0" fill="hold" grpId="0" nodeType="afterEffect">
                                  <p:stCondLst>
                                    <p:cond delay="1000"/>
                                  </p:stCondLst>
                                  <p:childTnLst>
                                    <p:set>
                                      <p:cBhvr>
                                        <p:cTn id="39" dur="1" fill="hold">
                                          <p:stCondLst>
                                            <p:cond delay="0"/>
                                          </p:stCondLst>
                                        </p:cTn>
                                        <p:tgtEl>
                                          <p:spTgt spid="135192"/>
                                        </p:tgtEl>
                                        <p:attrNameLst>
                                          <p:attrName>style.visibility</p:attrName>
                                        </p:attrNameLst>
                                      </p:cBhvr>
                                      <p:to>
                                        <p:strVal val="visible"/>
                                      </p:to>
                                    </p:set>
                                    <p:animEffect transition="in" filter="dissolve">
                                      <p:cBhvr>
                                        <p:cTn id="40" dur="500"/>
                                        <p:tgtEl>
                                          <p:spTgt spid="13519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35179"/>
                                        </p:tgtEl>
                                        <p:attrNameLst>
                                          <p:attrName>style.visibility</p:attrName>
                                        </p:attrNameLst>
                                      </p:cBhvr>
                                      <p:to>
                                        <p:strVal val="visible"/>
                                      </p:to>
                                    </p:set>
                                    <p:animEffect transition="in" filter="wipe(up)">
                                      <p:cBhvr>
                                        <p:cTn id="45" dur="500"/>
                                        <p:tgtEl>
                                          <p:spTgt spid="13517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35194"/>
                                        </p:tgtEl>
                                        <p:attrNameLst>
                                          <p:attrName>style.visibility</p:attrName>
                                        </p:attrNameLst>
                                      </p:cBhvr>
                                      <p:to>
                                        <p:strVal val="visible"/>
                                      </p:to>
                                    </p:set>
                                    <p:animEffect transition="in" filter="wipe(up)">
                                      <p:cBhvr>
                                        <p:cTn id="50" dur="500"/>
                                        <p:tgtEl>
                                          <p:spTgt spid="13519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1" fill="hold" grpId="0" nodeType="clickEffect">
                                  <p:stCondLst>
                                    <p:cond delay="0"/>
                                  </p:stCondLst>
                                  <p:childTnLst>
                                    <p:set>
                                      <p:cBhvr>
                                        <p:cTn id="54" dur="1" fill="hold">
                                          <p:stCondLst>
                                            <p:cond delay="0"/>
                                          </p:stCondLst>
                                        </p:cTn>
                                        <p:tgtEl>
                                          <p:spTgt spid="135180">
                                            <p:bg/>
                                          </p:spTgt>
                                        </p:tgtEl>
                                        <p:attrNameLst>
                                          <p:attrName>style.visibility</p:attrName>
                                        </p:attrNameLst>
                                      </p:cBhvr>
                                      <p:to>
                                        <p:strVal val="visible"/>
                                      </p:to>
                                    </p:set>
                                    <p:anim calcmode="lin" valueType="num">
                                      <p:cBhvr>
                                        <p:cTn id="55" dur="500" fill="hold"/>
                                        <p:tgtEl>
                                          <p:spTgt spid="135180">
                                            <p:bg/>
                                          </p:spTgt>
                                        </p:tgtEl>
                                        <p:attrNameLst>
                                          <p:attrName>ppt_x</p:attrName>
                                        </p:attrNameLst>
                                      </p:cBhvr>
                                      <p:tavLst>
                                        <p:tav tm="0">
                                          <p:val>
                                            <p:strVal val="#ppt_x"/>
                                          </p:val>
                                        </p:tav>
                                        <p:tav tm="100000">
                                          <p:val>
                                            <p:strVal val="#ppt_x"/>
                                          </p:val>
                                        </p:tav>
                                      </p:tavLst>
                                    </p:anim>
                                    <p:anim calcmode="lin" valueType="num">
                                      <p:cBhvr>
                                        <p:cTn id="56" dur="500" fill="hold"/>
                                        <p:tgtEl>
                                          <p:spTgt spid="135180">
                                            <p:bg/>
                                          </p:spTgt>
                                        </p:tgtEl>
                                        <p:attrNameLst>
                                          <p:attrName>ppt_y</p:attrName>
                                        </p:attrNameLst>
                                      </p:cBhvr>
                                      <p:tavLst>
                                        <p:tav tm="0">
                                          <p:val>
                                            <p:strVal val="#ppt_y-#ppt_h/2"/>
                                          </p:val>
                                        </p:tav>
                                        <p:tav tm="100000">
                                          <p:val>
                                            <p:strVal val="#ppt_y"/>
                                          </p:val>
                                        </p:tav>
                                      </p:tavLst>
                                    </p:anim>
                                    <p:anim calcmode="lin" valueType="num">
                                      <p:cBhvr>
                                        <p:cTn id="57" dur="500" fill="hold"/>
                                        <p:tgtEl>
                                          <p:spTgt spid="135180">
                                            <p:bg/>
                                          </p:spTgt>
                                        </p:tgtEl>
                                        <p:attrNameLst>
                                          <p:attrName>ppt_w</p:attrName>
                                        </p:attrNameLst>
                                      </p:cBhvr>
                                      <p:tavLst>
                                        <p:tav tm="0">
                                          <p:val>
                                            <p:strVal val="#ppt_w"/>
                                          </p:val>
                                        </p:tav>
                                        <p:tav tm="100000">
                                          <p:val>
                                            <p:strVal val="#ppt_w"/>
                                          </p:val>
                                        </p:tav>
                                      </p:tavLst>
                                    </p:anim>
                                    <p:anim calcmode="lin" valueType="num">
                                      <p:cBhvr>
                                        <p:cTn id="58" dur="500" fill="hold"/>
                                        <p:tgtEl>
                                          <p:spTgt spid="135180">
                                            <p:bg/>
                                          </p:spTgt>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1" fill="hold" grpId="0" nodeType="clickEffect">
                                  <p:stCondLst>
                                    <p:cond delay="0"/>
                                  </p:stCondLst>
                                  <p:childTnLst>
                                    <p:set>
                                      <p:cBhvr>
                                        <p:cTn id="62" dur="1" fill="hold">
                                          <p:stCondLst>
                                            <p:cond delay="0"/>
                                          </p:stCondLst>
                                        </p:cTn>
                                        <p:tgtEl>
                                          <p:spTgt spid="135180">
                                            <p:txEl>
                                              <p:pRg st="0" end="0"/>
                                            </p:txEl>
                                          </p:spTgt>
                                        </p:tgtEl>
                                        <p:attrNameLst>
                                          <p:attrName>style.visibility</p:attrName>
                                        </p:attrNameLst>
                                      </p:cBhvr>
                                      <p:to>
                                        <p:strVal val="visible"/>
                                      </p:to>
                                    </p:set>
                                    <p:anim calcmode="lin" valueType="num">
                                      <p:cBhvr>
                                        <p:cTn id="63" dur="500" fill="hold"/>
                                        <p:tgtEl>
                                          <p:spTgt spid="135180">
                                            <p:txEl>
                                              <p:pRg st="0" end="0"/>
                                            </p:txEl>
                                          </p:spTgt>
                                        </p:tgtEl>
                                        <p:attrNameLst>
                                          <p:attrName>ppt_x</p:attrName>
                                        </p:attrNameLst>
                                      </p:cBhvr>
                                      <p:tavLst>
                                        <p:tav tm="0">
                                          <p:val>
                                            <p:strVal val="#ppt_x"/>
                                          </p:val>
                                        </p:tav>
                                        <p:tav tm="100000">
                                          <p:val>
                                            <p:strVal val="#ppt_x"/>
                                          </p:val>
                                        </p:tav>
                                      </p:tavLst>
                                    </p:anim>
                                    <p:anim calcmode="lin" valueType="num">
                                      <p:cBhvr>
                                        <p:cTn id="64" dur="500" fill="hold"/>
                                        <p:tgtEl>
                                          <p:spTgt spid="135180">
                                            <p:txEl>
                                              <p:pRg st="0" end="0"/>
                                            </p:txEl>
                                          </p:spTgt>
                                        </p:tgtEl>
                                        <p:attrNameLst>
                                          <p:attrName>ppt_y</p:attrName>
                                        </p:attrNameLst>
                                      </p:cBhvr>
                                      <p:tavLst>
                                        <p:tav tm="0">
                                          <p:val>
                                            <p:strVal val="#ppt_y-#ppt_h/2"/>
                                          </p:val>
                                        </p:tav>
                                        <p:tav tm="100000">
                                          <p:val>
                                            <p:strVal val="#ppt_y"/>
                                          </p:val>
                                        </p:tav>
                                      </p:tavLst>
                                    </p:anim>
                                    <p:anim calcmode="lin" valueType="num">
                                      <p:cBhvr>
                                        <p:cTn id="65" dur="500" fill="hold"/>
                                        <p:tgtEl>
                                          <p:spTgt spid="135180">
                                            <p:txEl>
                                              <p:pRg st="0" end="0"/>
                                            </p:txEl>
                                          </p:spTgt>
                                        </p:tgtEl>
                                        <p:attrNameLst>
                                          <p:attrName>ppt_w</p:attrName>
                                        </p:attrNameLst>
                                      </p:cBhvr>
                                      <p:tavLst>
                                        <p:tav tm="0">
                                          <p:val>
                                            <p:strVal val="#ppt_w"/>
                                          </p:val>
                                        </p:tav>
                                        <p:tav tm="100000">
                                          <p:val>
                                            <p:strVal val="#ppt_w"/>
                                          </p:val>
                                        </p:tav>
                                      </p:tavLst>
                                    </p:anim>
                                    <p:anim calcmode="lin" valueType="num">
                                      <p:cBhvr>
                                        <p:cTn id="66" dur="500" fill="hold"/>
                                        <p:tgtEl>
                                          <p:spTgt spid="13518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1" fill="hold" grpId="0" nodeType="clickEffect">
                                  <p:stCondLst>
                                    <p:cond delay="0"/>
                                  </p:stCondLst>
                                  <p:childTnLst>
                                    <p:set>
                                      <p:cBhvr>
                                        <p:cTn id="70" dur="1" fill="hold">
                                          <p:stCondLst>
                                            <p:cond delay="0"/>
                                          </p:stCondLst>
                                        </p:cTn>
                                        <p:tgtEl>
                                          <p:spTgt spid="135180">
                                            <p:txEl>
                                              <p:pRg st="1" end="1"/>
                                            </p:txEl>
                                          </p:spTgt>
                                        </p:tgtEl>
                                        <p:attrNameLst>
                                          <p:attrName>style.visibility</p:attrName>
                                        </p:attrNameLst>
                                      </p:cBhvr>
                                      <p:to>
                                        <p:strVal val="visible"/>
                                      </p:to>
                                    </p:set>
                                    <p:anim calcmode="lin" valueType="num">
                                      <p:cBhvr>
                                        <p:cTn id="71" dur="500" fill="hold"/>
                                        <p:tgtEl>
                                          <p:spTgt spid="135180">
                                            <p:txEl>
                                              <p:pRg st="1" end="1"/>
                                            </p:txEl>
                                          </p:spTgt>
                                        </p:tgtEl>
                                        <p:attrNameLst>
                                          <p:attrName>ppt_x</p:attrName>
                                        </p:attrNameLst>
                                      </p:cBhvr>
                                      <p:tavLst>
                                        <p:tav tm="0">
                                          <p:val>
                                            <p:strVal val="#ppt_x"/>
                                          </p:val>
                                        </p:tav>
                                        <p:tav tm="100000">
                                          <p:val>
                                            <p:strVal val="#ppt_x"/>
                                          </p:val>
                                        </p:tav>
                                      </p:tavLst>
                                    </p:anim>
                                    <p:anim calcmode="lin" valueType="num">
                                      <p:cBhvr>
                                        <p:cTn id="72" dur="500" fill="hold"/>
                                        <p:tgtEl>
                                          <p:spTgt spid="135180">
                                            <p:txEl>
                                              <p:pRg st="1" end="1"/>
                                            </p:txEl>
                                          </p:spTgt>
                                        </p:tgtEl>
                                        <p:attrNameLst>
                                          <p:attrName>ppt_y</p:attrName>
                                        </p:attrNameLst>
                                      </p:cBhvr>
                                      <p:tavLst>
                                        <p:tav tm="0">
                                          <p:val>
                                            <p:strVal val="#ppt_y-#ppt_h/2"/>
                                          </p:val>
                                        </p:tav>
                                        <p:tav tm="100000">
                                          <p:val>
                                            <p:strVal val="#ppt_y"/>
                                          </p:val>
                                        </p:tav>
                                      </p:tavLst>
                                    </p:anim>
                                    <p:anim calcmode="lin" valueType="num">
                                      <p:cBhvr>
                                        <p:cTn id="73" dur="500" fill="hold"/>
                                        <p:tgtEl>
                                          <p:spTgt spid="135180">
                                            <p:txEl>
                                              <p:pRg st="1" end="1"/>
                                            </p:txEl>
                                          </p:spTgt>
                                        </p:tgtEl>
                                        <p:attrNameLst>
                                          <p:attrName>ppt_w</p:attrName>
                                        </p:attrNameLst>
                                      </p:cBhvr>
                                      <p:tavLst>
                                        <p:tav tm="0">
                                          <p:val>
                                            <p:strVal val="#ppt_w"/>
                                          </p:val>
                                        </p:tav>
                                        <p:tav tm="100000">
                                          <p:val>
                                            <p:strVal val="#ppt_w"/>
                                          </p:val>
                                        </p:tav>
                                      </p:tavLst>
                                    </p:anim>
                                    <p:anim calcmode="lin" valueType="num">
                                      <p:cBhvr>
                                        <p:cTn id="74" dur="500" fill="hold"/>
                                        <p:tgtEl>
                                          <p:spTgt spid="135180">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1" fill="hold" grpId="0" nodeType="clickEffect">
                                  <p:stCondLst>
                                    <p:cond delay="0"/>
                                  </p:stCondLst>
                                  <p:childTnLst>
                                    <p:set>
                                      <p:cBhvr>
                                        <p:cTn id="78" dur="1" fill="hold">
                                          <p:stCondLst>
                                            <p:cond delay="0"/>
                                          </p:stCondLst>
                                        </p:cTn>
                                        <p:tgtEl>
                                          <p:spTgt spid="135180">
                                            <p:txEl>
                                              <p:pRg st="2" end="2"/>
                                            </p:txEl>
                                          </p:spTgt>
                                        </p:tgtEl>
                                        <p:attrNameLst>
                                          <p:attrName>style.visibility</p:attrName>
                                        </p:attrNameLst>
                                      </p:cBhvr>
                                      <p:to>
                                        <p:strVal val="visible"/>
                                      </p:to>
                                    </p:set>
                                    <p:anim calcmode="lin" valueType="num">
                                      <p:cBhvr>
                                        <p:cTn id="79" dur="500" fill="hold"/>
                                        <p:tgtEl>
                                          <p:spTgt spid="135180">
                                            <p:txEl>
                                              <p:pRg st="2" end="2"/>
                                            </p:txEl>
                                          </p:spTgt>
                                        </p:tgtEl>
                                        <p:attrNameLst>
                                          <p:attrName>ppt_x</p:attrName>
                                        </p:attrNameLst>
                                      </p:cBhvr>
                                      <p:tavLst>
                                        <p:tav tm="0">
                                          <p:val>
                                            <p:strVal val="#ppt_x"/>
                                          </p:val>
                                        </p:tav>
                                        <p:tav tm="100000">
                                          <p:val>
                                            <p:strVal val="#ppt_x"/>
                                          </p:val>
                                        </p:tav>
                                      </p:tavLst>
                                    </p:anim>
                                    <p:anim calcmode="lin" valueType="num">
                                      <p:cBhvr>
                                        <p:cTn id="80" dur="500" fill="hold"/>
                                        <p:tgtEl>
                                          <p:spTgt spid="135180">
                                            <p:txEl>
                                              <p:pRg st="2" end="2"/>
                                            </p:txEl>
                                          </p:spTgt>
                                        </p:tgtEl>
                                        <p:attrNameLst>
                                          <p:attrName>ppt_y</p:attrName>
                                        </p:attrNameLst>
                                      </p:cBhvr>
                                      <p:tavLst>
                                        <p:tav tm="0">
                                          <p:val>
                                            <p:strVal val="#ppt_y-#ppt_h/2"/>
                                          </p:val>
                                        </p:tav>
                                        <p:tav tm="100000">
                                          <p:val>
                                            <p:strVal val="#ppt_y"/>
                                          </p:val>
                                        </p:tav>
                                      </p:tavLst>
                                    </p:anim>
                                    <p:anim calcmode="lin" valueType="num">
                                      <p:cBhvr>
                                        <p:cTn id="81" dur="500" fill="hold"/>
                                        <p:tgtEl>
                                          <p:spTgt spid="135180">
                                            <p:txEl>
                                              <p:pRg st="2" end="2"/>
                                            </p:txEl>
                                          </p:spTgt>
                                        </p:tgtEl>
                                        <p:attrNameLst>
                                          <p:attrName>ppt_w</p:attrName>
                                        </p:attrNameLst>
                                      </p:cBhvr>
                                      <p:tavLst>
                                        <p:tav tm="0">
                                          <p:val>
                                            <p:strVal val="#ppt_w"/>
                                          </p:val>
                                        </p:tav>
                                        <p:tav tm="100000">
                                          <p:val>
                                            <p:strVal val="#ppt_w"/>
                                          </p:val>
                                        </p:tav>
                                      </p:tavLst>
                                    </p:anim>
                                    <p:anim calcmode="lin" valueType="num">
                                      <p:cBhvr>
                                        <p:cTn id="82" dur="500" fill="hold"/>
                                        <p:tgtEl>
                                          <p:spTgt spid="135180">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1" fill="hold" grpId="0" nodeType="clickEffect">
                                  <p:stCondLst>
                                    <p:cond delay="0"/>
                                  </p:stCondLst>
                                  <p:childTnLst>
                                    <p:set>
                                      <p:cBhvr>
                                        <p:cTn id="86" dur="1" fill="hold">
                                          <p:stCondLst>
                                            <p:cond delay="0"/>
                                          </p:stCondLst>
                                        </p:cTn>
                                        <p:tgtEl>
                                          <p:spTgt spid="135180">
                                            <p:txEl>
                                              <p:pRg st="3" end="3"/>
                                            </p:txEl>
                                          </p:spTgt>
                                        </p:tgtEl>
                                        <p:attrNameLst>
                                          <p:attrName>style.visibility</p:attrName>
                                        </p:attrNameLst>
                                      </p:cBhvr>
                                      <p:to>
                                        <p:strVal val="visible"/>
                                      </p:to>
                                    </p:set>
                                    <p:anim calcmode="lin" valueType="num">
                                      <p:cBhvr>
                                        <p:cTn id="87" dur="500" fill="hold"/>
                                        <p:tgtEl>
                                          <p:spTgt spid="135180">
                                            <p:txEl>
                                              <p:pRg st="3" end="3"/>
                                            </p:txEl>
                                          </p:spTgt>
                                        </p:tgtEl>
                                        <p:attrNameLst>
                                          <p:attrName>ppt_x</p:attrName>
                                        </p:attrNameLst>
                                      </p:cBhvr>
                                      <p:tavLst>
                                        <p:tav tm="0">
                                          <p:val>
                                            <p:strVal val="#ppt_x"/>
                                          </p:val>
                                        </p:tav>
                                        <p:tav tm="100000">
                                          <p:val>
                                            <p:strVal val="#ppt_x"/>
                                          </p:val>
                                        </p:tav>
                                      </p:tavLst>
                                    </p:anim>
                                    <p:anim calcmode="lin" valueType="num">
                                      <p:cBhvr>
                                        <p:cTn id="88" dur="500" fill="hold"/>
                                        <p:tgtEl>
                                          <p:spTgt spid="135180">
                                            <p:txEl>
                                              <p:pRg st="3" end="3"/>
                                            </p:txEl>
                                          </p:spTgt>
                                        </p:tgtEl>
                                        <p:attrNameLst>
                                          <p:attrName>ppt_y</p:attrName>
                                        </p:attrNameLst>
                                      </p:cBhvr>
                                      <p:tavLst>
                                        <p:tav tm="0">
                                          <p:val>
                                            <p:strVal val="#ppt_y-#ppt_h/2"/>
                                          </p:val>
                                        </p:tav>
                                        <p:tav tm="100000">
                                          <p:val>
                                            <p:strVal val="#ppt_y"/>
                                          </p:val>
                                        </p:tav>
                                      </p:tavLst>
                                    </p:anim>
                                    <p:anim calcmode="lin" valueType="num">
                                      <p:cBhvr>
                                        <p:cTn id="89" dur="500" fill="hold"/>
                                        <p:tgtEl>
                                          <p:spTgt spid="135180">
                                            <p:txEl>
                                              <p:pRg st="3" end="3"/>
                                            </p:txEl>
                                          </p:spTgt>
                                        </p:tgtEl>
                                        <p:attrNameLst>
                                          <p:attrName>ppt_w</p:attrName>
                                        </p:attrNameLst>
                                      </p:cBhvr>
                                      <p:tavLst>
                                        <p:tav tm="0">
                                          <p:val>
                                            <p:strVal val="#ppt_w"/>
                                          </p:val>
                                        </p:tav>
                                        <p:tav tm="100000">
                                          <p:val>
                                            <p:strVal val="#ppt_w"/>
                                          </p:val>
                                        </p:tav>
                                      </p:tavLst>
                                    </p:anim>
                                    <p:anim calcmode="lin" valueType="num">
                                      <p:cBhvr>
                                        <p:cTn id="90" dur="500" fill="hold"/>
                                        <p:tgtEl>
                                          <p:spTgt spid="135180">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nodeType="clickEffect">
                                  <p:stCondLst>
                                    <p:cond delay="0"/>
                                  </p:stCondLst>
                                  <p:childTnLst>
                                    <p:set>
                                      <p:cBhvr>
                                        <p:cTn id="94" dur="1" fill="hold">
                                          <p:stCondLst>
                                            <p:cond delay="0"/>
                                          </p:stCondLst>
                                        </p:cTn>
                                        <p:tgtEl>
                                          <p:spTgt spid="135242"/>
                                        </p:tgtEl>
                                        <p:attrNameLst>
                                          <p:attrName>style.visibility</p:attrName>
                                        </p:attrNameLst>
                                      </p:cBhvr>
                                      <p:to>
                                        <p:strVal val="visible"/>
                                      </p:to>
                                    </p:set>
                                    <p:animEffect transition="in" filter="dissolve">
                                      <p:cBhvr>
                                        <p:cTn id="95" dur="500"/>
                                        <p:tgtEl>
                                          <p:spTgt spid="13524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135240"/>
                                        </p:tgtEl>
                                        <p:attrNameLst>
                                          <p:attrName>style.visibility</p:attrName>
                                        </p:attrNameLst>
                                      </p:cBhvr>
                                      <p:to>
                                        <p:strVal val="visible"/>
                                      </p:to>
                                    </p:set>
                                    <p:animEffect transition="in" filter="wipe(left)">
                                      <p:cBhvr>
                                        <p:cTn id="100" dur="500"/>
                                        <p:tgtEl>
                                          <p:spTgt spid="135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build="p" autoUpdateAnimBg="0"/>
      <p:bldP spid="135179" grpId="0" autoUpdateAnimBg="0"/>
      <p:bldP spid="135180" grpId="0" build="p" animBg="1" autoUpdateAnimBg="0"/>
      <p:bldP spid="135181" grpId="0" animBg="1" autoUpdateAnimBg="0"/>
      <p:bldP spid="135186" grpId="0" animBg="1" autoUpdateAnimBg="0"/>
      <p:bldP spid="135187" grpId="0" animBg="1" autoUpdateAnimBg="0"/>
      <p:bldP spid="135188" grpId="0" animBg="1" autoUpdateAnimBg="0"/>
      <p:bldP spid="135189" grpId="0" animBg="1" autoUpdateAnimBg="0"/>
      <p:bldP spid="135190" grpId="0" animBg="1" autoUpdateAnimBg="0"/>
      <p:bldP spid="135191" grpId="0" animBg="1" autoUpdateAnimBg="0"/>
      <p:bldP spid="135192" grpId="0" animBg="1" autoUpdateAnimBg="0"/>
      <p:bldP spid="135194"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2209800" y="228600"/>
            <a:ext cx="4114800" cy="609600"/>
          </a:xfrm>
        </p:spPr>
        <p:txBody>
          <a:bodyPr>
            <a:normAutofit fontScale="90000"/>
          </a:bodyPr>
          <a:lstStyle/>
          <a:p>
            <a:r>
              <a:rPr lang="en-US" altLang="en-US" b="1"/>
              <a:t>Example</a:t>
            </a:r>
          </a:p>
        </p:txBody>
      </p:sp>
      <p:sp>
        <p:nvSpPr>
          <p:cNvPr id="166916" name="Rectangle 4"/>
          <p:cNvSpPr>
            <a:spLocks noGrp="1" noChangeArrowheads="1"/>
          </p:cNvSpPr>
          <p:nvPr>
            <p:ph type="body" sz="half" idx="1"/>
          </p:nvPr>
        </p:nvSpPr>
        <p:spPr>
          <a:xfrm>
            <a:off x="2133600" y="990600"/>
            <a:ext cx="4572000" cy="1143000"/>
          </a:xfrm>
          <a:noFill/>
          <a:ln/>
        </p:spPr>
        <p:txBody>
          <a:bodyPr/>
          <a:lstStyle/>
          <a:p>
            <a:pPr>
              <a:lnSpc>
                <a:spcPct val="90000"/>
              </a:lnSpc>
              <a:buFontTx/>
              <a:buNone/>
            </a:pPr>
            <a:r>
              <a:rPr lang="en-US" altLang="en-US" sz="2400"/>
              <a:t>  </a:t>
            </a:r>
            <a:r>
              <a:rPr lang="en-US" altLang="en-US"/>
              <a:t>Toss two dice and define </a:t>
            </a:r>
          </a:p>
          <a:p>
            <a:pPr>
              <a:lnSpc>
                <a:spcPct val="90000"/>
              </a:lnSpc>
              <a:buFontTx/>
              <a:buNone/>
            </a:pPr>
            <a:r>
              <a:rPr lang="en-US" altLang="en-US" b="1" i="1">
                <a:solidFill>
                  <a:srgbClr val="CC0066"/>
                </a:solidFill>
              </a:rPr>
              <a:t>  x</a:t>
            </a:r>
            <a:r>
              <a:rPr lang="en-US" altLang="en-US" b="1">
                <a:solidFill>
                  <a:srgbClr val="CC0066"/>
                </a:solidFill>
              </a:rPr>
              <a:t> = sum of two dice</a:t>
            </a:r>
            <a:r>
              <a:rPr lang="en-US" altLang="en-US" b="1">
                <a:solidFill>
                  <a:srgbClr val="333333"/>
                </a:solidFill>
              </a:rPr>
              <a:t>.</a:t>
            </a:r>
          </a:p>
        </p:txBody>
      </p:sp>
      <p:pic>
        <p:nvPicPr>
          <p:cNvPr id="166979" name="Picture 67"/>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2438400" y="2209801"/>
            <a:ext cx="4572000" cy="4568825"/>
          </a:xfrm>
          <a:noFill/>
          <a:ln/>
        </p:spPr>
      </p:pic>
      <p:pic>
        <p:nvPicPr>
          <p:cNvPr id="166915" name="Picture 3"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66930" name="Text Box 18"/>
          <p:cNvSpPr txBox="1">
            <a:spLocks noChangeArrowheads="1"/>
          </p:cNvSpPr>
          <p:nvPr/>
        </p:nvSpPr>
        <p:spPr bwMode="auto">
          <a:xfrm>
            <a:off x="4495800" y="1828800"/>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aphicFrame>
        <p:nvGraphicFramePr>
          <p:cNvPr id="166999" name="Group 87"/>
          <p:cNvGraphicFramePr>
            <a:graphicFrameLocks noGrp="1"/>
          </p:cNvGraphicFramePr>
          <p:nvPr/>
        </p:nvGraphicFramePr>
        <p:xfrm>
          <a:off x="8382000" y="1676400"/>
          <a:ext cx="1752600" cy="5033963"/>
        </p:xfrm>
        <a:graphic>
          <a:graphicData uri="http://schemas.openxmlformats.org/drawingml/2006/table">
            <a:tbl>
              <a:tblPr/>
              <a:tblGrid>
                <a:gridCol w="876300"/>
                <a:gridCol w="876300"/>
              </a:tblGrid>
              <a:tr h="6096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1" u="none" strike="noStrike" cap="none" normalizeH="0" baseline="0" smtClean="0">
                          <a:ln>
                            <a:noFill/>
                          </a:ln>
                          <a:solidFill>
                            <a:srgbClr val="333333"/>
                          </a:solidFill>
                          <a:effectLst/>
                          <a:latin typeface="Times New Roman" panose="02020603050405020304" pitchFamily="18" charset="0"/>
                        </a:rPr>
                        <a:t>x</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1" u="none" strike="noStrike" cap="none" normalizeH="0" baseline="0" smtClean="0">
                          <a:ln>
                            <a:noFill/>
                          </a:ln>
                          <a:solidFill>
                            <a:srgbClr val="333333"/>
                          </a:solidFill>
                          <a:effectLst/>
                          <a:latin typeface="Times New Roman" panose="02020603050405020304" pitchFamily="18" charset="0"/>
                        </a:rPr>
                        <a:t>p(x)</a:t>
                      </a:r>
                      <a:endParaRPr kumimoji="0" lang="en-US" altLang="en-US" sz="2000" b="1" i="0" u="none" strike="noStrike" cap="none" normalizeH="0" baseline="0" smtClean="0">
                        <a:ln>
                          <a:noFill/>
                        </a:ln>
                        <a:solidFill>
                          <a:srgbClr val="333333"/>
                        </a:solidFill>
                        <a:effectLst/>
                        <a:latin typeface="Times New Roman" panose="02020603050405020304" pitchFamily="18" charset="0"/>
                      </a:endParaRP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r h="3048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339933"/>
                          </a:solidFill>
                          <a:effectLst/>
                          <a:latin typeface="Times New Roman" panose="02020603050405020304" pitchFamily="18" charset="0"/>
                        </a:rPr>
                        <a:t>2</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339933"/>
                          </a:solidFill>
                          <a:effectLst/>
                          <a:latin typeface="Times New Roman" panose="02020603050405020304" pitchFamily="18" charset="0"/>
                        </a:rPr>
                        <a:t>1/36</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r h="384175">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339933"/>
                          </a:solidFill>
                          <a:effectLst/>
                          <a:latin typeface="Times New Roman" panose="02020603050405020304" pitchFamily="18" charset="0"/>
                        </a:rPr>
                        <a:t>3</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339933"/>
                          </a:solidFill>
                          <a:effectLst/>
                          <a:latin typeface="Times New Roman" panose="02020603050405020304" pitchFamily="18" charset="0"/>
                        </a:rPr>
                        <a:t>2/36</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r h="3048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339933"/>
                          </a:solidFill>
                          <a:effectLst/>
                          <a:latin typeface="Times New Roman" panose="02020603050405020304" pitchFamily="18" charset="0"/>
                        </a:rPr>
                        <a:t>4</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339933"/>
                          </a:solidFill>
                          <a:effectLst/>
                          <a:latin typeface="Times New Roman" panose="02020603050405020304" pitchFamily="18" charset="0"/>
                        </a:rPr>
                        <a:t>3/36</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r h="3048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339933"/>
                          </a:solidFill>
                          <a:effectLst/>
                          <a:latin typeface="Times New Roman" panose="02020603050405020304" pitchFamily="18" charset="0"/>
                        </a:rPr>
                        <a:t>5</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339933"/>
                          </a:solidFill>
                          <a:effectLst/>
                          <a:latin typeface="Times New Roman" panose="02020603050405020304" pitchFamily="18" charset="0"/>
                        </a:rPr>
                        <a:t>4/36</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r h="3048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339933"/>
                          </a:solidFill>
                          <a:effectLst/>
                          <a:latin typeface="Times New Roman" panose="02020603050405020304" pitchFamily="18" charset="0"/>
                        </a:rPr>
                        <a:t>6</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339933"/>
                          </a:solidFill>
                          <a:effectLst/>
                          <a:latin typeface="Times New Roman" panose="02020603050405020304" pitchFamily="18" charset="0"/>
                        </a:rPr>
                        <a:t>5/36</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r h="461963">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339933"/>
                          </a:solidFill>
                          <a:effectLst/>
                          <a:latin typeface="Times New Roman" panose="02020603050405020304" pitchFamily="18" charset="0"/>
                        </a:rPr>
                        <a:t>7</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339933"/>
                          </a:solidFill>
                          <a:effectLst/>
                          <a:latin typeface="Times New Roman" panose="02020603050405020304" pitchFamily="18" charset="0"/>
                        </a:rPr>
                        <a:t>6/36</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r h="3048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339933"/>
                          </a:solidFill>
                          <a:effectLst/>
                          <a:latin typeface="Times New Roman" panose="02020603050405020304" pitchFamily="18" charset="0"/>
                        </a:rPr>
                        <a:t>8</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339933"/>
                          </a:solidFill>
                          <a:effectLst/>
                          <a:latin typeface="Times New Roman" panose="02020603050405020304" pitchFamily="18" charset="0"/>
                        </a:rPr>
                        <a:t>5/36</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r h="3048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339933"/>
                          </a:solidFill>
                          <a:effectLst/>
                          <a:latin typeface="Times New Roman" panose="02020603050405020304" pitchFamily="18" charset="0"/>
                        </a:rPr>
                        <a:t>9</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339933"/>
                          </a:solidFill>
                          <a:effectLst/>
                          <a:latin typeface="Times New Roman" panose="02020603050405020304" pitchFamily="18" charset="0"/>
                        </a:rPr>
                        <a:t>4/36</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r h="3048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339933"/>
                          </a:solidFill>
                          <a:effectLst/>
                          <a:latin typeface="Times New Roman" panose="02020603050405020304" pitchFamily="18" charset="0"/>
                        </a:rPr>
                        <a:t>10</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339933"/>
                          </a:solidFill>
                          <a:effectLst/>
                          <a:latin typeface="Times New Roman" panose="02020603050405020304" pitchFamily="18" charset="0"/>
                        </a:rPr>
                        <a:t>3/36</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r h="3048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339933"/>
                          </a:solidFill>
                          <a:effectLst/>
                          <a:latin typeface="Times New Roman" panose="02020603050405020304" pitchFamily="18" charset="0"/>
                        </a:rPr>
                        <a:t>11</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339933"/>
                          </a:solidFill>
                          <a:effectLst/>
                          <a:latin typeface="Times New Roman" panose="02020603050405020304" pitchFamily="18" charset="0"/>
                        </a:rPr>
                        <a:t>2/36</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r h="3048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339933"/>
                          </a:solidFill>
                          <a:effectLst/>
                          <a:latin typeface="Times New Roman" panose="02020603050405020304" pitchFamily="18" charset="0"/>
                        </a:rPr>
                        <a:t>12</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339933"/>
                          </a:solidFill>
                          <a:effectLst/>
                          <a:latin typeface="Times New Roman" panose="02020603050405020304" pitchFamily="18" charset="0"/>
                        </a:rPr>
                        <a:t>1/36</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bl>
          </a:graphicData>
        </a:graphic>
      </p:graphicFrame>
      <p:pic>
        <p:nvPicPr>
          <p:cNvPr id="167067" name="Picture 155" descr="twodice"/>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8305800" y="1"/>
            <a:ext cx="2362200" cy="1554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8531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6916">
                                            <p:txEl>
                                              <p:pRg st="0" end="0"/>
                                            </p:txEl>
                                          </p:spTgt>
                                        </p:tgtEl>
                                        <p:attrNameLst>
                                          <p:attrName>style.visibility</p:attrName>
                                        </p:attrNameLst>
                                      </p:cBhvr>
                                      <p:to>
                                        <p:strVal val="visible"/>
                                      </p:to>
                                    </p:set>
                                    <p:animEffect transition="in" filter="wipe(up)">
                                      <p:cBhvr>
                                        <p:cTn id="7" dur="500"/>
                                        <p:tgtEl>
                                          <p:spTgt spid="1669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6916">
                                            <p:txEl>
                                              <p:pRg st="1" end="1"/>
                                            </p:txEl>
                                          </p:spTgt>
                                        </p:tgtEl>
                                        <p:attrNameLst>
                                          <p:attrName>style.visibility</p:attrName>
                                        </p:attrNameLst>
                                      </p:cBhvr>
                                      <p:to>
                                        <p:strVal val="visible"/>
                                      </p:to>
                                    </p:set>
                                    <p:animEffect transition="in" filter="wipe(up)">
                                      <p:cBhvr>
                                        <p:cTn id="12" dur="500"/>
                                        <p:tgtEl>
                                          <p:spTgt spid="1669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66999"/>
                                        </p:tgtEl>
                                        <p:attrNameLst>
                                          <p:attrName>style.visibility</p:attrName>
                                        </p:attrNameLst>
                                      </p:cBhvr>
                                      <p:to>
                                        <p:strVal val="visible"/>
                                      </p:to>
                                    </p:set>
                                    <p:animEffect transition="in" filter="dissolve">
                                      <p:cBhvr>
                                        <p:cTn id="17" dur="500"/>
                                        <p:tgtEl>
                                          <p:spTgt spid="1669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166979"/>
                                        </p:tgtEl>
                                        <p:attrNameLst>
                                          <p:attrName>style.visibility</p:attrName>
                                        </p:attrNameLst>
                                      </p:cBhvr>
                                      <p:to>
                                        <p:strVal val="visible"/>
                                      </p:to>
                                    </p:set>
                                    <p:anim calcmode="lin" valueType="num">
                                      <p:cBhvr additive="base">
                                        <p:cTn id="22" dur="500" fill="hold"/>
                                        <p:tgtEl>
                                          <p:spTgt spid="166979"/>
                                        </p:tgtEl>
                                        <p:attrNameLst>
                                          <p:attrName>ppt_x</p:attrName>
                                        </p:attrNameLst>
                                      </p:cBhvr>
                                      <p:tavLst>
                                        <p:tav tm="0">
                                          <p:val>
                                            <p:strVal val="#ppt_x"/>
                                          </p:val>
                                        </p:tav>
                                        <p:tav tm="100000">
                                          <p:val>
                                            <p:strVal val="#ppt_x"/>
                                          </p:val>
                                        </p:tav>
                                      </p:tavLst>
                                    </p:anim>
                                    <p:anim calcmode="lin" valueType="num">
                                      <p:cBhvr additive="base">
                                        <p:cTn id="23" dur="500" fill="hold"/>
                                        <p:tgtEl>
                                          <p:spTgt spid="1669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2248436" y="152400"/>
            <a:ext cx="7772400" cy="1143000"/>
          </a:xfrm>
        </p:spPr>
        <p:txBody>
          <a:bodyPr/>
          <a:lstStyle/>
          <a:p>
            <a:r>
              <a:rPr lang="en-US" altLang="en-US" sz="4800" dirty="0"/>
              <a:t>Probability Distributions</a:t>
            </a:r>
          </a:p>
        </p:txBody>
      </p:sp>
      <p:sp>
        <p:nvSpPr>
          <p:cNvPr id="136195" name="Rectangle 3"/>
          <p:cNvSpPr>
            <a:spLocks noGrp="1" noChangeArrowheads="1"/>
          </p:cNvSpPr>
          <p:nvPr>
            <p:ph type="body" idx="1"/>
          </p:nvPr>
        </p:nvSpPr>
        <p:spPr>
          <a:xfrm>
            <a:off x="2057400" y="1295400"/>
            <a:ext cx="8610600" cy="4876800"/>
          </a:xfrm>
        </p:spPr>
        <p:txBody>
          <a:bodyPr/>
          <a:lstStyle/>
          <a:p>
            <a:pPr>
              <a:buFontTx/>
              <a:buNone/>
            </a:pPr>
            <a:r>
              <a:rPr lang="en-US" altLang="en-US" dirty="0"/>
              <a:t>   Probability distributions can be used to describe the population, just as we described samples in Chapter 2.</a:t>
            </a:r>
          </a:p>
          <a:p>
            <a:pPr lvl="1"/>
            <a:r>
              <a:rPr lang="en-US" altLang="en-US" sz="3200" b="1" dirty="0">
                <a:effectLst>
                  <a:outerShdw blurRad="38100" dist="38100" dir="2700000" algn="tl">
                    <a:srgbClr val="C0C0C0"/>
                  </a:outerShdw>
                </a:effectLst>
              </a:rPr>
              <a:t>Shape:</a:t>
            </a:r>
            <a:r>
              <a:rPr lang="en-US" altLang="en-US" sz="3200" dirty="0"/>
              <a:t> Symmetric, skewed, mound-shaped…</a:t>
            </a:r>
          </a:p>
          <a:p>
            <a:pPr lvl="1"/>
            <a:r>
              <a:rPr lang="en-US" altLang="en-US" sz="3200" b="1" dirty="0">
                <a:effectLst>
                  <a:outerShdw blurRad="38100" dist="38100" dir="2700000" algn="tl">
                    <a:srgbClr val="C0C0C0"/>
                  </a:outerShdw>
                </a:effectLst>
              </a:rPr>
              <a:t>Outliers:</a:t>
            </a:r>
            <a:r>
              <a:rPr lang="en-US" altLang="en-US" sz="3200" dirty="0"/>
              <a:t> unusual or unlikely measurements </a:t>
            </a:r>
          </a:p>
          <a:p>
            <a:pPr lvl="1"/>
            <a:r>
              <a:rPr lang="en-US" altLang="en-US" sz="3200" b="1" dirty="0">
                <a:effectLst>
                  <a:outerShdw blurRad="38100" dist="38100" dir="2700000" algn="tl">
                    <a:srgbClr val="C0C0C0"/>
                  </a:outerShdw>
                </a:effectLst>
              </a:rPr>
              <a:t>Center and spread:</a:t>
            </a:r>
            <a:r>
              <a:rPr lang="en-US" altLang="en-US" sz="3200" dirty="0"/>
              <a:t>  mean and standard deviation. A population mean is called </a:t>
            </a:r>
            <a:r>
              <a:rPr lang="en-US" altLang="en-US" sz="3200" b="1" dirty="0">
                <a:effectLst>
                  <a:outerShdw blurRad="38100" dist="38100" dir="2700000" algn="tl">
                    <a:srgbClr val="C0C0C0"/>
                  </a:outerShdw>
                </a:effectLst>
                <a:latin typeface="Symbol" panose="05050102010706020507" pitchFamily="18" charset="2"/>
              </a:rPr>
              <a:t>m</a:t>
            </a:r>
            <a:r>
              <a:rPr lang="en-US" altLang="en-US" sz="3200" dirty="0"/>
              <a:t> and a population standard deviation is called </a:t>
            </a:r>
            <a:r>
              <a:rPr lang="en-US" altLang="en-US" sz="3200" b="1" dirty="0">
                <a:effectLst>
                  <a:outerShdw blurRad="38100" dist="38100" dir="2700000" algn="tl">
                    <a:srgbClr val="C0C0C0"/>
                  </a:outerShdw>
                </a:effectLst>
                <a:latin typeface="Symbol" panose="05050102010706020507" pitchFamily="18" charset="2"/>
              </a:rPr>
              <a:t>s.</a:t>
            </a:r>
            <a:r>
              <a:rPr lang="en-US" altLang="en-US" sz="3200" dirty="0"/>
              <a:t> </a:t>
            </a:r>
          </a:p>
        </p:txBody>
      </p:sp>
      <p:pic>
        <p:nvPicPr>
          <p:cNvPr id="136196" name="Picture 4"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712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wipe(left)">
                                      <p:cBhvr>
                                        <p:cTn id="7" dur="500"/>
                                        <p:tgtEl>
                                          <p:spTgt spid="136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195">
                                            <p:txEl>
                                              <p:pRg st="1" end="1"/>
                                            </p:txEl>
                                          </p:spTgt>
                                        </p:tgtEl>
                                        <p:attrNameLst>
                                          <p:attrName>style.visibility</p:attrName>
                                        </p:attrNameLst>
                                      </p:cBhvr>
                                      <p:to>
                                        <p:strVal val="visible"/>
                                      </p:to>
                                    </p:set>
                                    <p:animEffect transition="in" filter="wipe(left)">
                                      <p:cBhvr>
                                        <p:cTn id="12" dur="500"/>
                                        <p:tgtEl>
                                          <p:spTgt spid="136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6195">
                                            <p:txEl>
                                              <p:pRg st="2" end="2"/>
                                            </p:txEl>
                                          </p:spTgt>
                                        </p:tgtEl>
                                        <p:attrNameLst>
                                          <p:attrName>style.visibility</p:attrName>
                                        </p:attrNameLst>
                                      </p:cBhvr>
                                      <p:to>
                                        <p:strVal val="visible"/>
                                      </p:to>
                                    </p:set>
                                    <p:animEffect transition="in" filter="wipe(left)">
                                      <p:cBhvr>
                                        <p:cTn id="17" dur="500"/>
                                        <p:tgtEl>
                                          <p:spTgt spid="136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6195">
                                            <p:txEl>
                                              <p:pRg st="3" end="3"/>
                                            </p:txEl>
                                          </p:spTgt>
                                        </p:tgtEl>
                                        <p:attrNameLst>
                                          <p:attrName>style.visibility</p:attrName>
                                        </p:attrNameLst>
                                      </p:cBhvr>
                                      <p:to>
                                        <p:strVal val="visible"/>
                                      </p:to>
                                    </p:set>
                                    <p:animEffect transition="in" filter="wipe(left)">
                                      <p:cBhvr>
                                        <p:cTn id="22" dur="500"/>
                                        <p:tgtEl>
                                          <p:spTgt spid="136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bldLvl="2"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596980" y="304800"/>
            <a:ext cx="8842420" cy="9334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b="1" dirty="0"/>
              <a:t>The Mean </a:t>
            </a:r>
            <a:r>
              <a:rPr lang="en-US" altLang="en-US" b="1" dirty="0" smtClean="0"/>
              <a:t>and </a:t>
            </a:r>
            <a:r>
              <a:rPr lang="en-US" altLang="en-US" b="1" dirty="0"/>
              <a:t>Standard Deviation</a:t>
            </a:r>
            <a:endParaRPr lang="en-US" altLang="en-US" dirty="0"/>
          </a:p>
        </p:txBody>
      </p:sp>
      <p:sp>
        <p:nvSpPr>
          <p:cNvPr id="133123" name="Rectangle 3"/>
          <p:cNvSpPr>
            <a:spLocks noGrp="1" noChangeArrowheads="1"/>
          </p:cNvSpPr>
          <p:nvPr>
            <p:ph type="body" idx="1"/>
          </p:nvPr>
        </p:nvSpPr>
        <p:spPr>
          <a:xfrm>
            <a:off x="2209800" y="1524000"/>
            <a:ext cx="8458200" cy="2209800"/>
          </a:xfrm>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0" hangingPunct="0">
              <a:lnSpc>
                <a:spcPct val="90000"/>
              </a:lnSpc>
              <a:spcBef>
                <a:spcPct val="0"/>
              </a:spcBef>
              <a:buFontTx/>
              <a:buNone/>
            </a:pPr>
            <a:r>
              <a:rPr lang="en-US" altLang="en-US"/>
              <a:t>   </a:t>
            </a:r>
            <a:r>
              <a:rPr lang="en-US" altLang="en-US">
                <a:solidFill>
                  <a:schemeClr val="tx1"/>
                </a:solidFill>
              </a:rPr>
              <a:t>Let </a:t>
            </a:r>
            <a:r>
              <a:rPr lang="en-US" altLang="en-US" i="1">
                <a:solidFill>
                  <a:schemeClr val="tx1"/>
                </a:solidFill>
              </a:rPr>
              <a:t>x</a:t>
            </a:r>
            <a:r>
              <a:rPr lang="en-US" altLang="en-US">
                <a:solidFill>
                  <a:schemeClr val="tx1"/>
                </a:solidFill>
              </a:rPr>
              <a:t> be a discrete random variable with probability distribution </a:t>
            </a:r>
            <a:r>
              <a:rPr lang="en-US" altLang="en-US" i="1">
                <a:solidFill>
                  <a:schemeClr val="tx1"/>
                </a:solidFill>
              </a:rPr>
              <a:t>p(x)</a:t>
            </a:r>
            <a:r>
              <a:rPr lang="en-US" altLang="en-US">
                <a:solidFill>
                  <a:schemeClr val="tx1"/>
                </a:solidFill>
              </a:rPr>
              <a:t>. Then the mean, variance and standard deviation of </a:t>
            </a:r>
            <a:r>
              <a:rPr lang="en-US" altLang="en-US" i="1">
                <a:solidFill>
                  <a:schemeClr val="tx1"/>
                </a:solidFill>
              </a:rPr>
              <a:t>x</a:t>
            </a:r>
            <a:r>
              <a:rPr lang="en-US" altLang="en-US">
                <a:solidFill>
                  <a:schemeClr val="tx1"/>
                </a:solidFill>
              </a:rPr>
              <a:t> are given as</a:t>
            </a:r>
          </a:p>
        </p:txBody>
      </p:sp>
      <p:pic>
        <p:nvPicPr>
          <p:cNvPr id="133124" name="Picture 4"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3125" name="Object 5"/>
          <p:cNvGraphicFramePr>
            <a:graphicFrameLocks noChangeAspect="1"/>
          </p:cNvGraphicFramePr>
          <p:nvPr/>
        </p:nvGraphicFramePr>
        <p:xfrm>
          <a:off x="3276601" y="3733800"/>
          <a:ext cx="5432425" cy="2078038"/>
        </p:xfrm>
        <a:graphic>
          <a:graphicData uri="http://schemas.openxmlformats.org/presentationml/2006/ole">
            <mc:AlternateContent xmlns:mc="http://schemas.openxmlformats.org/markup-compatibility/2006">
              <mc:Choice xmlns:v="urn:schemas-microsoft-com:vml" Requires="v">
                <p:oleObj spid="_x0000_s34820" name="Equation" r:id="rId4" imgW="1892160" imgH="723600" progId="Equation.3">
                  <p:embed/>
                </p:oleObj>
              </mc:Choice>
              <mc:Fallback>
                <p:oleObj name="Equation" r:id="rId4" imgW="1892160" imgH="723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1" y="3733800"/>
                        <a:ext cx="5432425" cy="2078038"/>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spTree>
    <p:extLst>
      <p:ext uri="{BB962C8B-B14F-4D97-AF65-F5344CB8AC3E}">
        <p14:creationId xmlns:p14="http://schemas.microsoft.com/office/powerpoint/2010/main" val="8879115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3125"/>
                                        </p:tgtEl>
                                        <p:attrNameLst>
                                          <p:attrName>style.visibility</p:attrName>
                                        </p:attrNameLst>
                                      </p:cBhvr>
                                      <p:to>
                                        <p:strVal val="visible"/>
                                      </p:to>
                                    </p:set>
                                    <p:animEffect transition="in" filter="dissolve">
                                      <p:cBhvr>
                                        <p:cTn id="7" dur="500"/>
                                        <p:tgtEl>
                                          <p:spTgt spid="133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905000" y="152400"/>
            <a:ext cx="8382000" cy="9334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sz="4800" b="1"/>
              <a:t>Example</a:t>
            </a:r>
            <a:endParaRPr lang="en-US" altLang="en-US" sz="4800"/>
          </a:p>
        </p:txBody>
      </p:sp>
      <p:sp>
        <p:nvSpPr>
          <p:cNvPr id="134147" name="Rectangle 3"/>
          <p:cNvSpPr>
            <a:spLocks noGrp="1" noChangeArrowheads="1"/>
          </p:cNvSpPr>
          <p:nvPr>
            <p:ph type="body" idx="1"/>
          </p:nvPr>
        </p:nvSpPr>
        <p:spPr>
          <a:xfrm>
            <a:off x="2209800" y="1143000"/>
            <a:ext cx="6705600" cy="1295400"/>
          </a:xfrm>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0" hangingPunct="0">
              <a:spcBef>
                <a:spcPct val="0"/>
              </a:spcBef>
              <a:buFontTx/>
              <a:buNone/>
            </a:pPr>
            <a:r>
              <a:rPr lang="en-US" altLang="en-US" sz="4000"/>
              <a:t>  </a:t>
            </a:r>
            <a:r>
              <a:rPr lang="en-US" altLang="en-US">
                <a:solidFill>
                  <a:schemeClr val="tx1"/>
                </a:solidFill>
              </a:rPr>
              <a:t>Toss a fair coin 3 times and record </a:t>
            </a:r>
            <a:r>
              <a:rPr lang="en-US" altLang="en-US" i="1">
                <a:solidFill>
                  <a:schemeClr val="tx1"/>
                </a:solidFill>
              </a:rPr>
              <a:t>x</a:t>
            </a:r>
            <a:r>
              <a:rPr lang="en-US" altLang="en-US">
                <a:solidFill>
                  <a:schemeClr val="tx1"/>
                </a:solidFill>
              </a:rPr>
              <a:t> the number of heads.</a:t>
            </a:r>
          </a:p>
        </p:txBody>
      </p:sp>
      <p:pic>
        <p:nvPicPr>
          <p:cNvPr id="134148" name="Picture 4"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4209" name="Group 65"/>
          <p:cNvGraphicFramePr>
            <a:graphicFrameLocks noGrp="1"/>
          </p:cNvGraphicFramePr>
          <p:nvPr/>
        </p:nvGraphicFramePr>
        <p:xfrm>
          <a:off x="2209800" y="2362201"/>
          <a:ext cx="4495800" cy="2286000"/>
        </p:xfrm>
        <a:graphic>
          <a:graphicData uri="http://schemas.openxmlformats.org/drawingml/2006/table">
            <a:tbl>
              <a:tblPr/>
              <a:tblGrid>
                <a:gridCol w="971550"/>
                <a:gridCol w="971550"/>
                <a:gridCol w="971550"/>
                <a:gridCol w="1581150"/>
              </a:tblGrid>
              <a:tr h="3048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1" u="none" strike="noStrike" cap="none" normalizeH="0" baseline="0" smtClean="0">
                          <a:ln>
                            <a:noFill/>
                          </a:ln>
                          <a:solidFill>
                            <a:srgbClr val="333333"/>
                          </a:solidFill>
                          <a:effectLst/>
                          <a:latin typeface="Times New Roman" panose="02020603050405020304" pitchFamily="18" charset="0"/>
                        </a:rPr>
                        <a:t>x</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1" u="none" strike="noStrike" cap="none" normalizeH="0" baseline="0" smtClean="0">
                          <a:ln>
                            <a:noFill/>
                          </a:ln>
                          <a:solidFill>
                            <a:srgbClr val="333333"/>
                          </a:solidFill>
                          <a:effectLst/>
                          <a:latin typeface="Times New Roman" panose="02020603050405020304" pitchFamily="18" charset="0"/>
                        </a:rPr>
                        <a:t>p(x)</a:t>
                      </a:r>
                      <a:endParaRPr kumimoji="0" lang="en-US" altLang="en-US" sz="2400" b="0" i="0" u="none" strike="noStrike" cap="none" normalizeH="0" baseline="0" smtClean="0">
                        <a:ln>
                          <a:noFill/>
                        </a:ln>
                        <a:solidFill>
                          <a:srgbClr val="333333"/>
                        </a:solidFill>
                        <a:effectLst/>
                        <a:latin typeface="Times New Roman" panose="02020603050405020304" pitchFamily="18" charset="0"/>
                      </a:endParaRP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1" u="none" strike="noStrike" cap="none" normalizeH="0" baseline="0" smtClean="0">
                          <a:ln>
                            <a:noFill/>
                          </a:ln>
                          <a:solidFill>
                            <a:srgbClr val="333333"/>
                          </a:solidFill>
                          <a:effectLst/>
                          <a:latin typeface="Times New Roman" panose="02020603050405020304" pitchFamily="18" charset="0"/>
                        </a:rPr>
                        <a:t>xp(x)</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3333"/>
                          </a:solidFill>
                          <a:effectLst/>
                          <a:latin typeface="Times New Roman" panose="02020603050405020304" pitchFamily="18" charset="0"/>
                        </a:rPr>
                        <a:t>(</a:t>
                      </a:r>
                      <a:r>
                        <a:rPr kumimoji="0" lang="en-US" altLang="en-US" sz="2400" b="0" i="1" u="none" strike="noStrike" cap="none" normalizeH="0" baseline="0" smtClean="0">
                          <a:ln>
                            <a:noFill/>
                          </a:ln>
                          <a:solidFill>
                            <a:srgbClr val="333333"/>
                          </a:solidFill>
                          <a:effectLst/>
                          <a:latin typeface="Times New Roman" panose="02020603050405020304" pitchFamily="18" charset="0"/>
                        </a:rPr>
                        <a:t>x</a:t>
                      </a:r>
                      <a:r>
                        <a:rPr kumimoji="0" lang="en-US" altLang="en-US" sz="2400" b="0" i="0" u="none" strike="noStrike" cap="none" normalizeH="0" baseline="0" smtClean="0">
                          <a:ln>
                            <a:noFill/>
                          </a:ln>
                          <a:solidFill>
                            <a:srgbClr val="333333"/>
                          </a:solidFill>
                          <a:effectLst/>
                          <a:latin typeface="Times New Roman" panose="02020603050405020304" pitchFamily="18" charset="0"/>
                        </a:rPr>
                        <a:t>-</a:t>
                      </a:r>
                      <a:r>
                        <a:rPr kumimoji="0" lang="en-US" altLang="en-US" sz="2400" b="0" i="0" u="none" strike="noStrike" cap="none" normalizeH="0" baseline="0" smtClean="0">
                          <a:ln>
                            <a:noFill/>
                          </a:ln>
                          <a:solidFill>
                            <a:srgbClr val="333333"/>
                          </a:solidFill>
                          <a:effectLst/>
                          <a:latin typeface="Symbol" panose="05050102010706020507" pitchFamily="18" charset="2"/>
                        </a:rPr>
                        <a:t>m)</a:t>
                      </a:r>
                      <a:r>
                        <a:rPr kumimoji="0" lang="en-US" altLang="en-US" sz="2400" b="0" i="0" u="none" strike="noStrike" cap="none" normalizeH="0" baseline="30000" smtClean="0">
                          <a:ln>
                            <a:noFill/>
                          </a:ln>
                          <a:solidFill>
                            <a:srgbClr val="333333"/>
                          </a:solidFill>
                          <a:effectLst/>
                          <a:latin typeface="Times New Roman" panose="02020603050405020304" pitchFamily="18" charset="0"/>
                        </a:rPr>
                        <a:t>2</a:t>
                      </a:r>
                      <a:r>
                        <a:rPr kumimoji="0" lang="en-US" altLang="en-US" sz="2400" b="0" i="1" u="none" strike="noStrike" cap="none" normalizeH="0" baseline="0" smtClean="0">
                          <a:ln>
                            <a:noFill/>
                          </a:ln>
                          <a:solidFill>
                            <a:srgbClr val="333333"/>
                          </a:solidFill>
                          <a:effectLst/>
                          <a:latin typeface="Times New Roman" panose="02020603050405020304" pitchFamily="18" charset="0"/>
                        </a:rPr>
                        <a:t>p(x)</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r h="3048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0</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1/8</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0</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(-1.5)</a:t>
                      </a:r>
                      <a:r>
                        <a:rPr kumimoji="0" lang="en-US" altLang="en-US" sz="2400" b="0" i="0" u="none" strike="noStrike" cap="none" normalizeH="0" baseline="30000" smtClean="0">
                          <a:ln>
                            <a:noFill/>
                          </a:ln>
                          <a:solidFill>
                            <a:srgbClr val="339933"/>
                          </a:solidFill>
                          <a:effectLst/>
                          <a:latin typeface="Times New Roman" panose="02020603050405020304" pitchFamily="18" charset="0"/>
                        </a:rPr>
                        <a:t>2</a:t>
                      </a:r>
                      <a:r>
                        <a:rPr kumimoji="0" lang="en-US" altLang="en-US" sz="2400" b="0" i="0" u="none" strike="noStrike" cap="none" normalizeH="0" baseline="0" smtClean="0">
                          <a:ln>
                            <a:noFill/>
                          </a:ln>
                          <a:solidFill>
                            <a:srgbClr val="339933"/>
                          </a:solidFill>
                          <a:effectLst/>
                          <a:latin typeface="Times New Roman" panose="02020603050405020304" pitchFamily="18" charset="0"/>
                        </a:rPr>
                        <a:t>(1/8)</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r h="3048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1</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3/8</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3/8</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(-0.5)</a:t>
                      </a:r>
                      <a:r>
                        <a:rPr kumimoji="0" lang="en-US" altLang="en-US" sz="2400" b="0" i="0" u="none" strike="noStrike" cap="none" normalizeH="0" baseline="30000" smtClean="0">
                          <a:ln>
                            <a:noFill/>
                          </a:ln>
                          <a:solidFill>
                            <a:srgbClr val="339933"/>
                          </a:solidFill>
                          <a:effectLst/>
                          <a:latin typeface="Times New Roman" panose="02020603050405020304" pitchFamily="18" charset="0"/>
                        </a:rPr>
                        <a:t>2</a:t>
                      </a:r>
                      <a:r>
                        <a:rPr kumimoji="0" lang="en-US" altLang="en-US" sz="2400" b="0" i="0" u="none" strike="noStrike" cap="none" normalizeH="0" baseline="0" smtClean="0">
                          <a:ln>
                            <a:noFill/>
                          </a:ln>
                          <a:solidFill>
                            <a:srgbClr val="339933"/>
                          </a:solidFill>
                          <a:effectLst/>
                          <a:latin typeface="Times New Roman" panose="02020603050405020304" pitchFamily="18" charset="0"/>
                        </a:rPr>
                        <a:t>(3/8)</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r h="3048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2</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3/8</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6/8</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(0.5)</a:t>
                      </a:r>
                      <a:r>
                        <a:rPr kumimoji="0" lang="en-US" altLang="en-US" sz="2400" b="0" i="0" u="none" strike="noStrike" cap="none" normalizeH="0" baseline="30000" smtClean="0">
                          <a:ln>
                            <a:noFill/>
                          </a:ln>
                          <a:solidFill>
                            <a:srgbClr val="339933"/>
                          </a:solidFill>
                          <a:effectLst/>
                          <a:latin typeface="Times New Roman" panose="02020603050405020304" pitchFamily="18" charset="0"/>
                        </a:rPr>
                        <a:t>2</a:t>
                      </a:r>
                      <a:r>
                        <a:rPr kumimoji="0" lang="en-US" altLang="en-US" sz="2400" b="0" i="0" u="none" strike="noStrike" cap="none" normalizeH="0" baseline="0" smtClean="0">
                          <a:ln>
                            <a:noFill/>
                          </a:ln>
                          <a:solidFill>
                            <a:srgbClr val="339933"/>
                          </a:solidFill>
                          <a:effectLst/>
                          <a:latin typeface="Times New Roman" panose="02020603050405020304" pitchFamily="18" charset="0"/>
                        </a:rPr>
                        <a:t>(3/8)</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r h="3048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3</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1/8</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3/8</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339933"/>
                          </a:solidFill>
                          <a:effectLst/>
                          <a:latin typeface="Times New Roman" panose="02020603050405020304" pitchFamily="18" charset="0"/>
                        </a:rPr>
                        <a:t>(1.5)</a:t>
                      </a:r>
                      <a:r>
                        <a:rPr kumimoji="0" lang="en-US" altLang="en-US" sz="2400" b="0" i="0" u="none" strike="noStrike" cap="none" normalizeH="0" baseline="30000" smtClean="0">
                          <a:ln>
                            <a:noFill/>
                          </a:ln>
                          <a:solidFill>
                            <a:srgbClr val="339933"/>
                          </a:solidFill>
                          <a:effectLst/>
                          <a:latin typeface="Times New Roman" panose="02020603050405020304" pitchFamily="18" charset="0"/>
                        </a:rPr>
                        <a:t>2</a:t>
                      </a:r>
                      <a:r>
                        <a:rPr kumimoji="0" lang="en-US" altLang="en-US" sz="2400" b="0" i="0" u="none" strike="noStrike" cap="none" normalizeH="0" baseline="0" smtClean="0">
                          <a:ln>
                            <a:noFill/>
                          </a:ln>
                          <a:solidFill>
                            <a:srgbClr val="339933"/>
                          </a:solidFill>
                          <a:effectLst/>
                          <a:latin typeface="Times New Roman" panose="02020603050405020304" pitchFamily="18" charset="0"/>
                        </a:rPr>
                        <a:t>(1/8)</a:t>
                      </a:r>
                    </a:p>
                  </a:txBody>
                  <a:tcPr horzOverflow="overflow">
                    <a:lnL w="28575"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4ECC6"/>
                    </a:solidFill>
                  </a:tcPr>
                </a:tc>
              </a:tr>
            </a:tbl>
          </a:graphicData>
        </a:graphic>
      </p:graphicFrame>
      <p:graphicFrame>
        <p:nvGraphicFramePr>
          <p:cNvPr id="134210" name="Object 66"/>
          <p:cNvGraphicFramePr>
            <a:graphicFrameLocks noChangeAspect="1"/>
          </p:cNvGraphicFramePr>
          <p:nvPr/>
        </p:nvGraphicFramePr>
        <p:xfrm>
          <a:off x="6858000" y="2438401"/>
          <a:ext cx="3505200" cy="963613"/>
        </p:xfrm>
        <a:graphic>
          <a:graphicData uri="http://schemas.openxmlformats.org/presentationml/2006/ole">
            <mc:AlternateContent xmlns:mc="http://schemas.openxmlformats.org/markup-compatibility/2006">
              <mc:Choice xmlns:v="urn:schemas-microsoft-com:vml" Requires="v">
                <p:oleObj spid="_x0000_s35848" name="Equation" r:id="rId4" imgW="1409400" imgH="393480" progId="Equation.3">
                  <p:embed/>
                </p:oleObj>
              </mc:Choice>
              <mc:Fallback>
                <p:oleObj name="Equation" r:id="rId4" imgW="140940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2438401"/>
                        <a:ext cx="3505200" cy="963613"/>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134211" name="Object 67"/>
          <p:cNvGraphicFramePr>
            <a:graphicFrameLocks noChangeAspect="1"/>
          </p:cNvGraphicFramePr>
          <p:nvPr/>
        </p:nvGraphicFramePr>
        <p:xfrm>
          <a:off x="6858001" y="3886201"/>
          <a:ext cx="3440113" cy="614363"/>
        </p:xfrm>
        <a:graphic>
          <a:graphicData uri="http://schemas.openxmlformats.org/presentationml/2006/ole">
            <mc:AlternateContent xmlns:mc="http://schemas.openxmlformats.org/markup-compatibility/2006">
              <mc:Choice xmlns:v="urn:schemas-microsoft-com:vml" Requires="v">
                <p:oleObj spid="_x0000_s35849" name="Equation" r:id="rId6" imgW="1257120" imgH="228600" progId="Equation.3">
                  <p:embed/>
                </p:oleObj>
              </mc:Choice>
              <mc:Fallback>
                <p:oleObj name="Equation" r:id="rId6" imgW="125712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1" y="3886201"/>
                        <a:ext cx="3440113" cy="614363"/>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grpSp>
        <p:nvGrpSpPr>
          <p:cNvPr id="134213" name="Group 69"/>
          <p:cNvGrpSpPr>
            <a:grpSpLocks/>
          </p:cNvGrpSpPr>
          <p:nvPr/>
        </p:nvGrpSpPr>
        <p:grpSpPr bwMode="auto">
          <a:xfrm>
            <a:off x="2805114" y="4514851"/>
            <a:ext cx="7519987" cy="1736725"/>
            <a:chOff x="807" y="2844"/>
            <a:chExt cx="4737" cy="1094"/>
          </a:xfrm>
        </p:grpSpPr>
        <p:graphicFrame>
          <p:nvGraphicFramePr>
            <p:cNvPr id="134149" name="Object 5"/>
            <p:cNvGraphicFramePr>
              <a:graphicFrameLocks noChangeAspect="1"/>
            </p:cNvGraphicFramePr>
            <p:nvPr/>
          </p:nvGraphicFramePr>
          <p:xfrm>
            <a:off x="816" y="3120"/>
            <a:ext cx="4728" cy="818"/>
          </p:xfrm>
          <a:graphic>
            <a:graphicData uri="http://schemas.openxmlformats.org/presentationml/2006/ole">
              <mc:AlternateContent xmlns:mc="http://schemas.openxmlformats.org/markup-compatibility/2006">
                <mc:Choice xmlns:v="urn:schemas-microsoft-com:vml" Requires="v">
                  <p:oleObj spid="_x0000_s35850" name="Equation" r:id="rId8" imgW="2743200" imgH="482400" progId="Equation.3">
                    <p:embed/>
                  </p:oleObj>
                </mc:Choice>
                <mc:Fallback>
                  <p:oleObj name="Equation" r:id="rId8" imgW="2743200" imgH="482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6" y="3120"/>
                          <a:ext cx="4728" cy="818"/>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cxnSp>
          <p:nvCxnSpPr>
            <p:cNvPr id="134212" name="AutoShape 68"/>
            <p:cNvCxnSpPr>
              <a:cxnSpLocks noChangeShapeType="1"/>
            </p:cNvCxnSpPr>
            <p:nvPr/>
          </p:nvCxnSpPr>
          <p:spPr bwMode="auto">
            <a:xfrm rot="5400000">
              <a:off x="2283" y="1368"/>
              <a:ext cx="685" cy="3637"/>
            </a:xfrm>
            <a:prstGeom prst="curvedConnector4">
              <a:avLst>
                <a:gd name="adj1" fmla="val 19417"/>
                <a:gd name="adj2" fmla="val 103713"/>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4214" name="Group 70"/>
          <p:cNvGrpSpPr>
            <a:grpSpLocks/>
          </p:cNvGrpSpPr>
          <p:nvPr/>
        </p:nvGrpSpPr>
        <p:grpSpPr bwMode="auto">
          <a:xfrm>
            <a:off x="8763000" y="228600"/>
            <a:ext cx="1676400" cy="1371600"/>
            <a:chOff x="4560" y="144"/>
            <a:chExt cx="1056" cy="864"/>
          </a:xfrm>
        </p:grpSpPr>
        <p:sp>
          <p:nvSpPr>
            <p:cNvPr id="134215" name="Rectangle 71"/>
            <p:cNvSpPr>
              <a:spLocks noChangeArrowheads="1"/>
            </p:cNvSpPr>
            <p:nvPr/>
          </p:nvSpPr>
          <p:spPr bwMode="auto">
            <a:xfrm>
              <a:off x="4560" y="144"/>
              <a:ext cx="1056" cy="864"/>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134216" name="Picture 72" descr="coi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606" y="198"/>
              <a:ext cx="966" cy="767"/>
            </a:xfrm>
            <a:prstGeom prst="rect">
              <a:avLst/>
            </a:prstGeom>
            <a:noFill/>
            <a:ln w="9525">
              <a:solidFill>
                <a:srgbClr val="CC0066"/>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789116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4209"/>
                                        </p:tgtEl>
                                        <p:attrNameLst>
                                          <p:attrName>style.visibility</p:attrName>
                                        </p:attrNameLst>
                                      </p:cBhvr>
                                      <p:to>
                                        <p:strVal val="visible"/>
                                      </p:to>
                                    </p:set>
                                    <p:animEffect transition="in" filter="dissolve">
                                      <p:cBhvr>
                                        <p:cTn id="7" dur="500"/>
                                        <p:tgtEl>
                                          <p:spTgt spid="1342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4210"/>
                                        </p:tgtEl>
                                        <p:attrNameLst>
                                          <p:attrName>style.visibility</p:attrName>
                                        </p:attrNameLst>
                                      </p:cBhvr>
                                      <p:to>
                                        <p:strVal val="visible"/>
                                      </p:to>
                                    </p:set>
                                    <p:animEffect transition="in" filter="wipe(left)">
                                      <p:cBhvr>
                                        <p:cTn id="12" dur="500"/>
                                        <p:tgtEl>
                                          <p:spTgt spid="1342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4211"/>
                                        </p:tgtEl>
                                        <p:attrNameLst>
                                          <p:attrName>style.visibility</p:attrName>
                                        </p:attrNameLst>
                                      </p:cBhvr>
                                      <p:to>
                                        <p:strVal val="visible"/>
                                      </p:to>
                                    </p:set>
                                    <p:animEffect transition="in" filter="wipe(left)">
                                      <p:cBhvr>
                                        <p:cTn id="17" dur="500"/>
                                        <p:tgtEl>
                                          <p:spTgt spid="1342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34213"/>
                                        </p:tgtEl>
                                        <p:attrNameLst>
                                          <p:attrName>style.visibility</p:attrName>
                                        </p:attrNameLst>
                                      </p:cBhvr>
                                      <p:to>
                                        <p:strVal val="visible"/>
                                      </p:to>
                                    </p:set>
                                    <p:animEffect transition="in" filter="wipe(up)">
                                      <p:cBhvr>
                                        <p:cTn id="22" dur="500"/>
                                        <p:tgtEl>
                                          <p:spTgt spid="134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905000" y="133350"/>
            <a:ext cx="8382000" cy="93345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sz="4800" b="1"/>
              <a:t>Example</a:t>
            </a:r>
            <a:endParaRPr lang="en-US" altLang="en-US" sz="4800"/>
          </a:p>
        </p:txBody>
      </p:sp>
      <p:sp>
        <p:nvSpPr>
          <p:cNvPr id="137219" name="Rectangle 3"/>
          <p:cNvSpPr>
            <a:spLocks noGrp="1" noChangeArrowheads="1"/>
          </p:cNvSpPr>
          <p:nvPr>
            <p:ph type="body" idx="1"/>
          </p:nvPr>
        </p:nvSpPr>
        <p:spPr>
          <a:xfrm>
            <a:off x="2209800" y="1066800"/>
            <a:ext cx="6705600" cy="1295400"/>
          </a:xfrm>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lnSpcReduction="10000"/>
          </a:bodyPr>
          <a:lstStyle/>
          <a:p>
            <a:pPr eaLnBrk="0" hangingPunct="0">
              <a:lnSpc>
                <a:spcPct val="90000"/>
              </a:lnSpc>
              <a:spcBef>
                <a:spcPct val="0"/>
              </a:spcBef>
              <a:buFontTx/>
              <a:buNone/>
            </a:pPr>
            <a:r>
              <a:rPr lang="en-US" altLang="en-US"/>
              <a:t>  The probability distribution for </a:t>
            </a:r>
            <a:r>
              <a:rPr lang="en-US" altLang="en-US" i="1"/>
              <a:t>x</a:t>
            </a:r>
            <a:r>
              <a:rPr lang="en-US" altLang="en-US"/>
              <a:t> the number of heads in tossing 3 fair coins.</a:t>
            </a:r>
          </a:p>
        </p:txBody>
      </p:sp>
      <p:pic>
        <p:nvPicPr>
          <p:cNvPr id="137220" name="Picture 4"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grpSp>
        <p:nvGrpSpPr>
          <p:cNvPr id="137287" name="Group 71"/>
          <p:cNvGrpSpPr>
            <a:grpSpLocks/>
          </p:cNvGrpSpPr>
          <p:nvPr/>
        </p:nvGrpSpPr>
        <p:grpSpPr bwMode="auto">
          <a:xfrm>
            <a:off x="2286000" y="2590800"/>
            <a:ext cx="6096000" cy="2971800"/>
            <a:chOff x="480" y="1632"/>
            <a:chExt cx="3840" cy="1872"/>
          </a:xfrm>
        </p:grpSpPr>
        <p:grpSp>
          <p:nvGrpSpPr>
            <p:cNvPr id="137267" name="Group 51"/>
            <p:cNvGrpSpPr>
              <a:grpSpLocks/>
            </p:cNvGrpSpPr>
            <p:nvPr/>
          </p:nvGrpSpPr>
          <p:grpSpPr bwMode="auto">
            <a:xfrm>
              <a:off x="480" y="1632"/>
              <a:ext cx="2400" cy="1872"/>
              <a:chOff x="2304" y="2544"/>
              <a:chExt cx="1968" cy="1488"/>
            </a:xfrm>
          </p:grpSpPr>
          <p:sp>
            <p:nvSpPr>
              <p:cNvPr id="137268" name="Rectangle 52"/>
              <p:cNvSpPr>
                <a:spLocks noChangeArrowheads="1"/>
              </p:cNvSpPr>
              <p:nvPr/>
            </p:nvSpPr>
            <p:spPr bwMode="auto">
              <a:xfrm>
                <a:off x="2304" y="2544"/>
                <a:ext cx="1968" cy="1488"/>
              </a:xfrm>
              <a:prstGeom prst="rect">
                <a:avLst/>
              </a:prstGeom>
              <a:solidFill>
                <a:srgbClr val="F0D27E"/>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p>
            </p:txBody>
          </p:sp>
          <p:pic>
            <p:nvPicPr>
              <p:cNvPr id="137269" name="Picture 53" descr="coi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 y="2592"/>
                <a:ext cx="1768" cy="1359"/>
              </a:xfrm>
              <a:prstGeom prst="rect">
                <a:avLst/>
              </a:prstGeom>
              <a:noFill/>
              <a:extLst>
                <a:ext uri="{909E8E84-426E-40DD-AFC4-6F175D3DCCD1}">
                  <a14:hiddenFill xmlns:a14="http://schemas.microsoft.com/office/drawing/2010/main">
                    <a:solidFill>
                      <a:srgbClr val="FFFFFF"/>
                    </a:solidFill>
                  </a14:hiddenFill>
                </a:ext>
              </a:extLst>
            </p:spPr>
          </p:pic>
        </p:grpSp>
        <p:sp>
          <p:nvSpPr>
            <p:cNvPr id="137271" name="Rectangle 55"/>
            <p:cNvSpPr>
              <a:spLocks noChangeArrowheads="1"/>
            </p:cNvSpPr>
            <p:nvPr/>
          </p:nvSpPr>
          <p:spPr bwMode="auto">
            <a:xfrm>
              <a:off x="2976" y="1776"/>
              <a:ext cx="1344" cy="1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30000"/>
                </a:spcBef>
                <a:buFontTx/>
                <a:buChar char="•"/>
              </a:pPr>
              <a:r>
                <a:rPr lang="en-US" altLang="en-US" sz="3200">
                  <a:solidFill>
                    <a:srgbClr val="339933"/>
                  </a:solidFill>
                </a:rPr>
                <a:t>Shape?</a:t>
              </a:r>
            </a:p>
            <a:p>
              <a:pPr eaLnBrk="0" hangingPunct="0">
                <a:lnSpc>
                  <a:spcPct val="90000"/>
                </a:lnSpc>
                <a:spcBef>
                  <a:spcPct val="30000"/>
                </a:spcBef>
                <a:buFontTx/>
                <a:buChar char="•"/>
              </a:pPr>
              <a:r>
                <a:rPr lang="en-US" altLang="en-US" sz="3200">
                  <a:solidFill>
                    <a:srgbClr val="339933"/>
                  </a:solidFill>
                </a:rPr>
                <a:t>Outliers?</a:t>
              </a:r>
            </a:p>
            <a:p>
              <a:pPr eaLnBrk="0" hangingPunct="0">
                <a:lnSpc>
                  <a:spcPct val="90000"/>
                </a:lnSpc>
                <a:spcBef>
                  <a:spcPct val="30000"/>
                </a:spcBef>
                <a:buFontTx/>
                <a:buChar char="•"/>
              </a:pPr>
              <a:r>
                <a:rPr lang="en-US" altLang="en-US" sz="3200">
                  <a:solidFill>
                    <a:srgbClr val="339933"/>
                  </a:solidFill>
                </a:rPr>
                <a:t>Center?</a:t>
              </a:r>
            </a:p>
            <a:p>
              <a:pPr eaLnBrk="0" hangingPunct="0">
                <a:lnSpc>
                  <a:spcPct val="90000"/>
                </a:lnSpc>
                <a:spcBef>
                  <a:spcPct val="30000"/>
                </a:spcBef>
                <a:buFontTx/>
                <a:buChar char="•"/>
              </a:pPr>
              <a:r>
                <a:rPr lang="en-US" altLang="en-US" sz="3200">
                  <a:solidFill>
                    <a:srgbClr val="339933"/>
                  </a:solidFill>
                </a:rPr>
                <a:t>Spread?</a:t>
              </a:r>
            </a:p>
          </p:txBody>
        </p:sp>
      </p:grpSp>
      <p:sp>
        <p:nvSpPr>
          <p:cNvPr id="137272" name="Text Box 56"/>
          <p:cNvSpPr txBox="1">
            <a:spLocks noChangeArrowheads="1"/>
          </p:cNvSpPr>
          <p:nvPr/>
        </p:nvSpPr>
        <p:spPr bwMode="auto">
          <a:xfrm>
            <a:off x="8229600" y="2590801"/>
            <a:ext cx="2209800" cy="646331"/>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solidFill>
                  <a:srgbClr val="F4ECC6"/>
                </a:solidFill>
              </a:rPr>
              <a:t>Symmetric; mound-shaped</a:t>
            </a:r>
          </a:p>
        </p:txBody>
      </p:sp>
      <p:sp>
        <p:nvSpPr>
          <p:cNvPr id="137273" name="Text Box 57"/>
          <p:cNvSpPr txBox="1">
            <a:spLocks noChangeArrowheads="1"/>
          </p:cNvSpPr>
          <p:nvPr/>
        </p:nvSpPr>
        <p:spPr bwMode="auto">
          <a:xfrm>
            <a:off x="8229600" y="3476625"/>
            <a:ext cx="2209800" cy="369332"/>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solidFill>
                  <a:srgbClr val="F4ECC6"/>
                </a:solidFill>
              </a:rPr>
              <a:t>None</a:t>
            </a:r>
          </a:p>
        </p:txBody>
      </p:sp>
      <p:sp>
        <p:nvSpPr>
          <p:cNvPr id="137274" name="Text Box 58"/>
          <p:cNvSpPr txBox="1">
            <a:spLocks noChangeArrowheads="1"/>
          </p:cNvSpPr>
          <p:nvPr/>
        </p:nvSpPr>
        <p:spPr bwMode="auto">
          <a:xfrm>
            <a:off x="8229600" y="4038600"/>
            <a:ext cx="2209800" cy="369332"/>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solidFill>
                  <a:srgbClr val="F4ECC6"/>
                </a:solidFill>
                <a:latin typeface="Symbol" panose="05050102010706020507" pitchFamily="18" charset="2"/>
              </a:rPr>
              <a:t>m</a:t>
            </a:r>
            <a:r>
              <a:rPr lang="en-US" altLang="en-US">
                <a:solidFill>
                  <a:srgbClr val="F4ECC6"/>
                </a:solidFill>
              </a:rPr>
              <a:t> = 1.5</a:t>
            </a:r>
            <a:endParaRPr lang="en-US" altLang="en-US">
              <a:solidFill>
                <a:srgbClr val="F4ECC6"/>
              </a:solidFill>
              <a:latin typeface="Symbol" panose="05050102010706020507" pitchFamily="18" charset="2"/>
            </a:endParaRPr>
          </a:p>
        </p:txBody>
      </p:sp>
      <p:sp>
        <p:nvSpPr>
          <p:cNvPr id="137275" name="Text Box 59"/>
          <p:cNvSpPr txBox="1">
            <a:spLocks noChangeArrowheads="1"/>
          </p:cNvSpPr>
          <p:nvPr/>
        </p:nvSpPr>
        <p:spPr bwMode="auto">
          <a:xfrm>
            <a:off x="8229600" y="4648200"/>
            <a:ext cx="2209800" cy="369332"/>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solidFill>
                  <a:srgbClr val="F4ECC6"/>
                </a:solidFill>
                <a:latin typeface="Symbol" panose="05050102010706020507" pitchFamily="18" charset="2"/>
              </a:rPr>
              <a:t>s</a:t>
            </a:r>
            <a:r>
              <a:rPr lang="en-US" altLang="en-US">
                <a:solidFill>
                  <a:srgbClr val="F4ECC6"/>
                </a:solidFill>
              </a:rPr>
              <a:t> = .688</a:t>
            </a:r>
            <a:endParaRPr lang="en-US" altLang="en-US">
              <a:solidFill>
                <a:srgbClr val="F4ECC6"/>
              </a:solidFill>
              <a:latin typeface="Symbol" panose="05050102010706020507" pitchFamily="18" charset="2"/>
            </a:endParaRPr>
          </a:p>
        </p:txBody>
      </p:sp>
      <p:sp>
        <p:nvSpPr>
          <p:cNvPr id="137276" name="Text Box 60"/>
          <p:cNvSpPr txBox="1">
            <a:spLocks noChangeArrowheads="1"/>
          </p:cNvSpPr>
          <p:nvPr/>
        </p:nvSpPr>
        <p:spPr bwMode="auto">
          <a:xfrm>
            <a:off x="4114801" y="57150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grpSp>
        <p:nvGrpSpPr>
          <p:cNvPr id="137279" name="Group 63"/>
          <p:cNvGrpSpPr>
            <a:grpSpLocks/>
          </p:cNvGrpSpPr>
          <p:nvPr/>
        </p:nvGrpSpPr>
        <p:grpSpPr bwMode="auto">
          <a:xfrm>
            <a:off x="4114800" y="5029202"/>
            <a:ext cx="533400" cy="1055688"/>
            <a:chOff x="1632" y="3168"/>
            <a:chExt cx="336" cy="665"/>
          </a:xfrm>
        </p:grpSpPr>
        <p:sp>
          <p:nvSpPr>
            <p:cNvPr id="137277" name="Text Box 61"/>
            <p:cNvSpPr txBox="1">
              <a:spLocks noChangeArrowheads="1"/>
            </p:cNvSpPr>
            <p:nvPr/>
          </p:nvSpPr>
          <p:spPr bwMode="auto">
            <a:xfrm>
              <a:off x="1632" y="3600"/>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333333"/>
                  </a:solidFill>
                  <a:effectLst>
                    <a:outerShdw blurRad="38100" dist="38100" dir="2700000" algn="tl">
                      <a:srgbClr val="C0C0C0"/>
                    </a:outerShdw>
                  </a:effectLst>
                  <a:latin typeface="Symbol" panose="05050102010706020507" pitchFamily="18" charset="2"/>
                </a:rPr>
                <a:t>m</a:t>
              </a:r>
            </a:p>
          </p:txBody>
        </p:sp>
        <p:sp>
          <p:nvSpPr>
            <p:cNvPr id="137278" name="Line 62"/>
            <p:cNvSpPr>
              <a:spLocks noChangeShapeType="1"/>
            </p:cNvSpPr>
            <p:nvPr/>
          </p:nvSpPr>
          <p:spPr bwMode="auto">
            <a:xfrm>
              <a:off x="1728" y="3168"/>
              <a:ext cx="0" cy="52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7286" name="Group 70"/>
          <p:cNvGrpSpPr>
            <a:grpSpLocks/>
          </p:cNvGrpSpPr>
          <p:nvPr/>
        </p:nvGrpSpPr>
        <p:grpSpPr bwMode="auto">
          <a:xfrm>
            <a:off x="3352800" y="5715000"/>
            <a:ext cx="1828800" cy="0"/>
            <a:chOff x="1152" y="3600"/>
            <a:chExt cx="1152" cy="0"/>
          </a:xfrm>
        </p:grpSpPr>
        <p:sp>
          <p:nvSpPr>
            <p:cNvPr id="137281" name="Line 65"/>
            <p:cNvSpPr>
              <a:spLocks noChangeShapeType="1"/>
            </p:cNvSpPr>
            <p:nvPr/>
          </p:nvSpPr>
          <p:spPr bwMode="auto">
            <a:xfrm>
              <a:off x="2016" y="3600"/>
              <a:ext cx="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7282" name="Line 66"/>
            <p:cNvSpPr>
              <a:spLocks noChangeShapeType="1"/>
            </p:cNvSpPr>
            <p:nvPr/>
          </p:nvSpPr>
          <p:spPr bwMode="auto">
            <a:xfrm>
              <a:off x="1152" y="3600"/>
              <a:ext cx="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7283" name="Line 67"/>
            <p:cNvSpPr>
              <a:spLocks noChangeShapeType="1"/>
            </p:cNvSpPr>
            <p:nvPr/>
          </p:nvSpPr>
          <p:spPr bwMode="auto">
            <a:xfrm>
              <a:off x="1440" y="3600"/>
              <a:ext cx="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7285" name="Group 69"/>
          <p:cNvGrpSpPr>
            <a:grpSpLocks/>
          </p:cNvGrpSpPr>
          <p:nvPr/>
        </p:nvGrpSpPr>
        <p:grpSpPr bwMode="auto">
          <a:xfrm>
            <a:off x="4267200" y="5105400"/>
            <a:ext cx="4762500" cy="609600"/>
            <a:chOff x="1728" y="3216"/>
            <a:chExt cx="3000" cy="384"/>
          </a:xfrm>
        </p:grpSpPr>
        <p:sp>
          <p:nvSpPr>
            <p:cNvPr id="137280" name="Line 64"/>
            <p:cNvSpPr>
              <a:spLocks noChangeShapeType="1"/>
            </p:cNvSpPr>
            <p:nvPr/>
          </p:nvSpPr>
          <p:spPr bwMode="auto">
            <a:xfrm>
              <a:off x="1728" y="3600"/>
              <a:ext cx="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37284" name="AutoShape 68"/>
            <p:cNvCxnSpPr>
              <a:cxnSpLocks noChangeShapeType="1"/>
            </p:cNvCxnSpPr>
            <p:nvPr/>
          </p:nvCxnSpPr>
          <p:spPr bwMode="auto">
            <a:xfrm rot="5400000">
              <a:off x="3097" y="1943"/>
              <a:ext cx="357" cy="2904"/>
            </a:xfrm>
            <a:prstGeom prst="curvedConnector3">
              <a:avLst>
                <a:gd name="adj1" fmla="val 37815"/>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7288" name="Group 72"/>
          <p:cNvGrpSpPr>
            <a:grpSpLocks/>
          </p:cNvGrpSpPr>
          <p:nvPr/>
        </p:nvGrpSpPr>
        <p:grpSpPr bwMode="auto">
          <a:xfrm>
            <a:off x="8763000" y="228600"/>
            <a:ext cx="1676400" cy="1371600"/>
            <a:chOff x="4560" y="144"/>
            <a:chExt cx="1056" cy="864"/>
          </a:xfrm>
        </p:grpSpPr>
        <p:sp>
          <p:nvSpPr>
            <p:cNvPr id="137289" name="Rectangle 73"/>
            <p:cNvSpPr>
              <a:spLocks noChangeArrowheads="1"/>
            </p:cNvSpPr>
            <p:nvPr/>
          </p:nvSpPr>
          <p:spPr bwMode="auto">
            <a:xfrm>
              <a:off x="4560" y="144"/>
              <a:ext cx="1056" cy="864"/>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137290" name="Picture 74" descr="coi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6" y="198"/>
              <a:ext cx="966" cy="767"/>
            </a:xfrm>
            <a:prstGeom prst="rect">
              <a:avLst/>
            </a:prstGeom>
            <a:noFill/>
            <a:ln w="9525">
              <a:solidFill>
                <a:srgbClr val="CC0066"/>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599295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7287"/>
                                        </p:tgtEl>
                                        <p:attrNameLst>
                                          <p:attrName>style.visibility</p:attrName>
                                        </p:attrNameLst>
                                      </p:cBhvr>
                                      <p:to>
                                        <p:strVal val="visible"/>
                                      </p:to>
                                    </p:set>
                                    <p:animEffect transition="in" filter="wipe(up)">
                                      <p:cBhvr>
                                        <p:cTn id="7" dur="500"/>
                                        <p:tgtEl>
                                          <p:spTgt spid="1372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7272"/>
                                        </p:tgtEl>
                                        <p:attrNameLst>
                                          <p:attrName>style.visibility</p:attrName>
                                        </p:attrNameLst>
                                      </p:cBhvr>
                                      <p:to>
                                        <p:strVal val="visible"/>
                                      </p:to>
                                    </p:set>
                                    <p:animEffect transition="in" filter="dissolve">
                                      <p:cBhvr>
                                        <p:cTn id="12" dur="500"/>
                                        <p:tgtEl>
                                          <p:spTgt spid="1372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7273"/>
                                        </p:tgtEl>
                                        <p:attrNameLst>
                                          <p:attrName>style.visibility</p:attrName>
                                        </p:attrNameLst>
                                      </p:cBhvr>
                                      <p:to>
                                        <p:strVal val="visible"/>
                                      </p:to>
                                    </p:set>
                                    <p:animEffect transition="in" filter="dissolve">
                                      <p:cBhvr>
                                        <p:cTn id="17" dur="500"/>
                                        <p:tgtEl>
                                          <p:spTgt spid="1372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7274"/>
                                        </p:tgtEl>
                                        <p:attrNameLst>
                                          <p:attrName>style.visibility</p:attrName>
                                        </p:attrNameLst>
                                      </p:cBhvr>
                                      <p:to>
                                        <p:strVal val="visible"/>
                                      </p:to>
                                    </p:set>
                                    <p:animEffect transition="in" filter="dissolve">
                                      <p:cBhvr>
                                        <p:cTn id="22" dur="500"/>
                                        <p:tgtEl>
                                          <p:spTgt spid="137274"/>
                                        </p:tgtEl>
                                      </p:cBhvr>
                                    </p:animEffect>
                                  </p:childTnLst>
                                </p:cTn>
                              </p:par>
                            </p:childTnLst>
                          </p:cTn>
                        </p:par>
                        <p:par>
                          <p:cTn id="23" fill="hold" nodeType="afterGroup">
                            <p:stCondLst>
                              <p:cond delay="500"/>
                            </p:stCondLst>
                            <p:childTnLst>
                              <p:par>
                                <p:cTn id="24" presetID="17" presetClass="entr" presetSubtype="4" fill="hold" nodeType="afterEffect">
                                  <p:stCondLst>
                                    <p:cond delay="1000"/>
                                  </p:stCondLst>
                                  <p:childTnLst>
                                    <p:set>
                                      <p:cBhvr>
                                        <p:cTn id="25" dur="1" fill="hold">
                                          <p:stCondLst>
                                            <p:cond delay="0"/>
                                          </p:stCondLst>
                                        </p:cTn>
                                        <p:tgtEl>
                                          <p:spTgt spid="137279"/>
                                        </p:tgtEl>
                                        <p:attrNameLst>
                                          <p:attrName>style.visibility</p:attrName>
                                        </p:attrNameLst>
                                      </p:cBhvr>
                                      <p:to>
                                        <p:strVal val="visible"/>
                                      </p:to>
                                    </p:set>
                                    <p:anim calcmode="lin" valueType="num">
                                      <p:cBhvr>
                                        <p:cTn id="26" dur="500" fill="hold"/>
                                        <p:tgtEl>
                                          <p:spTgt spid="137279"/>
                                        </p:tgtEl>
                                        <p:attrNameLst>
                                          <p:attrName>ppt_x</p:attrName>
                                        </p:attrNameLst>
                                      </p:cBhvr>
                                      <p:tavLst>
                                        <p:tav tm="0">
                                          <p:val>
                                            <p:strVal val="#ppt_x"/>
                                          </p:val>
                                        </p:tav>
                                        <p:tav tm="100000">
                                          <p:val>
                                            <p:strVal val="#ppt_x"/>
                                          </p:val>
                                        </p:tav>
                                      </p:tavLst>
                                    </p:anim>
                                    <p:anim calcmode="lin" valueType="num">
                                      <p:cBhvr>
                                        <p:cTn id="27" dur="500" fill="hold"/>
                                        <p:tgtEl>
                                          <p:spTgt spid="137279"/>
                                        </p:tgtEl>
                                        <p:attrNameLst>
                                          <p:attrName>ppt_y</p:attrName>
                                        </p:attrNameLst>
                                      </p:cBhvr>
                                      <p:tavLst>
                                        <p:tav tm="0">
                                          <p:val>
                                            <p:strVal val="#ppt_y+#ppt_h/2"/>
                                          </p:val>
                                        </p:tav>
                                        <p:tav tm="100000">
                                          <p:val>
                                            <p:strVal val="#ppt_y"/>
                                          </p:val>
                                        </p:tav>
                                      </p:tavLst>
                                    </p:anim>
                                    <p:anim calcmode="lin" valueType="num">
                                      <p:cBhvr>
                                        <p:cTn id="28" dur="500" fill="hold"/>
                                        <p:tgtEl>
                                          <p:spTgt spid="137279"/>
                                        </p:tgtEl>
                                        <p:attrNameLst>
                                          <p:attrName>ppt_w</p:attrName>
                                        </p:attrNameLst>
                                      </p:cBhvr>
                                      <p:tavLst>
                                        <p:tav tm="0">
                                          <p:val>
                                            <p:strVal val="#ppt_w"/>
                                          </p:val>
                                        </p:tav>
                                        <p:tav tm="100000">
                                          <p:val>
                                            <p:strVal val="#ppt_w"/>
                                          </p:val>
                                        </p:tav>
                                      </p:tavLst>
                                    </p:anim>
                                    <p:anim calcmode="lin" valueType="num">
                                      <p:cBhvr>
                                        <p:cTn id="29" dur="500" fill="hold"/>
                                        <p:tgtEl>
                                          <p:spTgt spid="137279"/>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37275"/>
                                        </p:tgtEl>
                                        <p:attrNameLst>
                                          <p:attrName>style.visibility</p:attrName>
                                        </p:attrNameLst>
                                      </p:cBhvr>
                                      <p:to>
                                        <p:strVal val="visible"/>
                                      </p:to>
                                    </p:set>
                                    <p:animEffect transition="in" filter="dissolve">
                                      <p:cBhvr>
                                        <p:cTn id="34" dur="500"/>
                                        <p:tgtEl>
                                          <p:spTgt spid="137275"/>
                                        </p:tgtEl>
                                      </p:cBhvr>
                                    </p:animEffect>
                                  </p:childTnLst>
                                </p:cTn>
                              </p:par>
                            </p:childTnLst>
                          </p:cTn>
                        </p:par>
                        <p:par>
                          <p:cTn id="35" fill="hold" nodeType="afterGroup">
                            <p:stCondLst>
                              <p:cond delay="500"/>
                            </p:stCondLst>
                            <p:childTnLst>
                              <p:par>
                                <p:cTn id="36" presetID="17" presetClass="entr" presetSubtype="2" fill="hold" nodeType="afterEffect">
                                  <p:stCondLst>
                                    <p:cond delay="1000"/>
                                  </p:stCondLst>
                                  <p:childTnLst>
                                    <p:set>
                                      <p:cBhvr>
                                        <p:cTn id="37" dur="1" fill="hold">
                                          <p:stCondLst>
                                            <p:cond delay="0"/>
                                          </p:stCondLst>
                                        </p:cTn>
                                        <p:tgtEl>
                                          <p:spTgt spid="137285"/>
                                        </p:tgtEl>
                                        <p:attrNameLst>
                                          <p:attrName>style.visibility</p:attrName>
                                        </p:attrNameLst>
                                      </p:cBhvr>
                                      <p:to>
                                        <p:strVal val="visible"/>
                                      </p:to>
                                    </p:set>
                                    <p:anim calcmode="lin" valueType="num">
                                      <p:cBhvr>
                                        <p:cTn id="38" dur="500" fill="hold"/>
                                        <p:tgtEl>
                                          <p:spTgt spid="137285"/>
                                        </p:tgtEl>
                                        <p:attrNameLst>
                                          <p:attrName>ppt_x</p:attrName>
                                        </p:attrNameLst>
                                      </p:cBhvr>
                                      <p:tavLst>
                                        <p:tav tm="0">
                                          <p:val>
                                            <p:strVal val="#ppt_x+#ppt_w/2"/>
                                          </p:val>
                                        </p:tav>
                                        <p:tav tm="100000">
                                          <p:val>
                                            <p:strVal val="#ppt_x"/>
                                          </p:val>
                                        </p:tav>
                                      </p:tavLst>
                                    </p:anim>
                                    <p:anim calcmode="lin" valueType="num">
                                      <p:cBhvr>
                                        <p:cTn id="39" dur="500" fill="hold"/>
                                        <p:tgtEl>
                                          <p:spTgt spid="137285"/>
                                        </p:tgtEl>
                                        <p:attrNameLst>
                                          <p:attrName>ppt_y</p:attrName>
                                        </p:attrNameLst>
                                      </p:cBhvr>
                                      <p:tavLst>
                                        <p:tav tm="0">
                                          <p:val>
                                            <p:strVal val="#ppt_y"/>
                                          </p:val>
                                        </p:tav>
                                        <p:tav tm="100000">
                                          <p:val>
                                            <p:strVal val="#ppt_y"/>
                                          </p:val>
                                        </p:tav>
                                      </p:tavLst>
                                    </p:anim>
                                    <p:anim calcmode="lin" valueType="num">
                                      <p:cBhvr>
                                        <p:cTn id="40" dur="500" fill="hold"/>
                                        <p:tgtEl>
                                          <p:spTgt spid="137285"/>
                                        </p:tgtEl>
                                        <p:attrNameLst>
                                          <p:attrName>ppt_w</p:attrName>
                                        </p:attrNameLst>
                                      </p:cBhvr>
                                      <p:tavLst>
                                        <p:tav tm="0">
                                          <p:val>
                                            <p:fltVal val="0"/>
                                          </p:val>
                                        </p:tav>
                                        <p:tav tm="100000">
                                          <p:val>
                                            <p:strVal val="#ppt_w"/>
                                          </p:val>
                                        </p:tav>
                                      </p:tavLst>
                                    </p:anim>
                                    <p:anim calcmode="lin" valueType="num">
                                      <p:cBhvr>
                                        <p:cTn id="41" dur="500" fill="hold"/>
                                        <p:tgtEl>
                                          <p:spTgt spid="137285"/>
                                        </p:tgtEl>
                                        <p:attrNameLst>
                                          <p:attrName>ppt_h</p:attrName>
                                        </p:attrNameLst>
                                      </p:cBhvr>
                                      <p:tavLst>
                                        <p:tav tm="0">
                                          <p:val>
                                            <p:strVal val="#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137286"/>
                                        </p:tgtEl>
                                        <p:attrNameLst>
                                          <p:attrName>style.visibility</p:attrName>
                                        </p:attrNameLst>
                                      </p:cBhvr>
                                      <p:to>
                                        <p:strVal val="visible"/>
                                      </p:to>
                                    </p:set>
                                    <p:animEffect transition="in" filter="wipe(up)">
                                      <p:cBhvr>
                                        <p:cTn id="46" dur="500"/>
                                        <p:tgtEl>
                                          <p:spTgt spid="137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72" grpId="0" animBg="1" autoUpdateAnimBg="0"/>
      <p:bldP spid="137273" grpId="0" animBg="1" autoUpdateAnimBg="0"/>
      <p:bldP spid="137274" grpId="0" animBg="1" autoUpdateAnimBg="0"/>
      <p:bldP spid="137275"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057400" y="0"/>
            <a:ext cx="8610600" cy="1143000"/>
          </a:xfrm>
        </p:spPr>
        <p:txBody>
          <a:bodyPr/>
          <a:lstStyle/>
          <a:p>
            <a:r>
              <a:rPr lang="en-US" altLang="en-US" sz="4800" b="1"/>
              <a:t>Key Concepts</a:t>
            </a:r>
          </a:p>
        </p:txBody>
      </p:sp>
      <p:pic>
        <p:nvPicPr>
          <p:cNvPr id="18437" name="Picture 5"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8441" name="Rectangle 9"/>
          <p:cNvSpPr>
            <a:spLocks noGrp="1" noChangeArrowheads="1"/>
          </p:cNvSpPr>
          <p:nvPr>
            <p:ph type="body" idx="1"/>
          </p:nvPr>
        </p:nvSpPr>
        <p:spPr>
          <a:xfrm>
            <a:off x="2209800" y="1219200"/>
            <a:ext cx="8229600" cy="5257800"/>
          </a:xfrm>
          <a:noFill/>
          <a:ln/>
        </p:spPr>
        <p:txBody>
          <a:bodyPr/>
          <a:lstStyle/>
          <a:p>
            <a:pPr>
              <a:buFontTx/>
              <a:buNone/>
            </a:pPr>
            <a:r>
              <a:rPr lang="en-US" altLang="en-US" sz="2400" b="1">
                <a:solidFill>
                  <a:srgbClr val="333333"/>
                </a:solidFill>
                <a:effectLst>
                  <a:outerShdw blurRad="38100" dist="38100" dir="2700000" algn="tl">
                    <a:srgbClr val="C0C0C0"/>
                  </a:outerShdw>
                </a:effectLst>
              </a:rPr>
              <a:t>I. Experiments and the Sample Space</a:t>
            </a:r>
            <a:endParaRPr lang="en-US" altLang="en-US" sz="2400">
              <a:solidFill>
                <a:srgbClr val="333333"/>
              </a:solidFill>
              <a:effectLst>
                <a:outerShdw blurRad="38100" dist="38100" dir="2700000" algn="tl">
                  <a:srgbClr val="C0C0C0"/>
                </a:outerShdw>
              </a:effectLst>
            </a:endParaRPr>
          </a:p>
          <a:p>
            <a:pPr>
              <a:buFontTx/>
              <a:buNone/>
            </a:pPr>
            <a:r>
              <a:rPr lang="en-US" altLang="en-US" sz="2400"/>
              <a:t>	1. Experiments, events, mutually exclusive events, </a:t>
            </a:r>
            <a:br>
              <a:rPr lang="en-US" altLang="en-US" sz="2400"/>
            </a:br>
            <a:r>
              <a:rPr lang="en-US" altLang="en-US" sz="2400"/>
              <a:t>    simple events</a:t>
            </a:r>
          </a:p>
          <a:p>
            <a:pPr>
              <a:buFontTx/>
              <a:buNone/>
            </a:pPr>
            <a:r>
              <a:rPr lang="en-US" altLang="en-US" sz="2400"/>
              <a:t>	2. The sample space</a:t>
            </a:r>
          </a:p>
          <a:p>
            <a:pPr>
              <a:buFontTx/>
              <a:buNone/>
            </a:pPr>
            <a:endParaRPr lang="en-US" altLang="en-US" sz="2400" b="1">
              <a:solidFill>
                <a:srgbClr val="333333"/>
              </a:solidFill>
              <a:effectLst>
                <a:outerShdw blurRad="38100" dist="38100" dir="2700000" algn="tl">
                  <a:srgbClr val="C0C0C0"/>
                </a:outerShdw>
              </a:effectLst>
            </a:endParaRPr>
          </a:p>
          <a:p>
            <a:pPr>
              <a:buFontTx/>
              <a:buNone/>
            </a:pPr>
            <a:r>
              <a:rPr lang="en-US" altLang="en-US" sz="2400" b="1">
                <a:solidFill>
                  <a:srgbClr val="333333"/>
                </a:solidFill>
                <a:effectLst>
                  <a:outerShdw blurRad="38100" dist="38100" dir="2700000" algn="tl">
                    <a:srgbClr val="C0C0C0"/>
                  </a:outerShdw>
                </a:effectLst>
              </a:rPr>
              <a:t>II. Probabilities</a:t>
            </a:r>
          </a:p>
          <a:p>
            <a:pPr>
              <a:buFontTx/>
              <a:buNone/>
            </a:pPr>
            <a:r>
              <a:rPr lang="en-US" altLang="en-US" sz="2400"/>
              <a:t>	1. Relative frequency definition of probability</a:t>
            </a:r>
          </a:p>
          <a:p>
            <a:pPr>
              <a:buFontTx/>
              <a:buNone/>
            </a:pPr>
            <a:r>
              <a:rPr lang="en-US" altLang="en-US" sz="2400"/>
              <a:t>	2. Properties of probabilities</a:t>
            </a:r>
          </a:p>
          <a:p>
            <a:pPr>
              <a:buFontTx/>
              <a:buNone/>
            </a:pPr>
            <a:r>
              <a:rPr lang="en-US" altLang="en-US" sz="2400"/>
              <a:t>		</a:t>
            </a:r>
            <a:r>
              <a:rPr lang="en-US" altLang="en-US" sz="2400">
                <a:solidFill>
                  <a:srgbClr val="CC0066"/>
                </a:solidFill>
              </a:rPr>
              <a:t>a. Each probability lies between 0 and 1.</a:t>
            </a:r>
          </a:p>
          <a:p>
            <a:pPr>
              <a:buFontTx/>
              <a:buNone/>
            </a:pPr>
            <a:r>
              <a:rPr lang="en-US" altLang="en-US" sz="2400">
                <a:solidFill>
                  <a:srgbClr val="CC0066"/>
                </a:solidFill>
              </a:rPr>
              <a:t>		b. Sum of all simple-event probabilities equals 1.</a:t>
            </a:r>
          </a:p>
          <a:p>
            <a:pPr>
              <a:buFontTx/>
              <a:buNone/>
            </a:pPr>
            <a:r>
              <a:rPr lang="en-US" altLang="en-US" sz="2400"/>
              <a:t>	3. </a:t>
            </a:r>
            <a:r>
              <a:rPr lang="en-US" altLang="en-US" sz="2400" i="1"/>
              <a:t>P(A)</a:t>
            </a:r>
            <a:r>
              <a:rPr lang="en-US" altLang="en-US" sz="2400"/>
              <a:t>, the sum of the probabilities for all simple events in </a:t>
            </a:r>
            <a:r>
              <a:rPr lang="en-US" altLang="en-US" sz="2400" i="1"/>
              <a:t>A</a:t>
            </a:r>
            <a:endParaRPr lang="en-US" altLang="en-US" sz="2400"/>
          </a:p>
        </p:txBody>
      </p:sp>
    </p:spTree>
    <p:extLst>
      <p:ext uri="{BB962C8B-B14F-4D97-AF65-F5344CB8AC3E}">
        <p14:creationId xmlns:p14="http://schemas.microsoft.com/office/powerpoint/2010/main" val="225070876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657600" y="304800"/>
            <a:ext cx="5029200" cy="914400"/>
          </a:xfrm>
        </p:spPr>
        <p:txBody>
          <a:bodyPr/>
          <a:lstStyle/>
          <a:p>
            <a:r>
              <a:rPr lang="en-US" altLang="en-US" sz="4800" b="1"/>
              <a:t>Key Concepts</a:t>
            </a:r>
          </a:p>
        </p:txBody>
      </p:sp>
      <p:pic>
        <p:nvPicPr>
          <p:cNvPr id="20494" name="Picture 14"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20497" name="Rectangle 17"/>
          <p:cNvSpPr>
            <a:spLocks noGrp="1" noChangeArrowheads="1"/>
          </p:cNvSpPr>
          <p:nvPr>
            <p:ph type="body" idx="1"/>
          </p:nvPr>
        </p:nvSpPr>
        <p:spPr>
          <a:xfrm>
            <a:off x="2209800" y="1295400"/>
            <a:ext cx="8229600" cy="5257800"/>
          </a:xfrm>
          <a:noFill/>
          <a:ln/>
        </p:spPr>
        <p:txBody>
          <a:bodyPr/>
          <a:lstStyle/>
          <a:p>
            <a:pPr>
              <a:lnSpc>
                <a:spcPct val="90000"/>
              </a:lnSpc>
              <a:buFontTx/>
              <a:buNone/>
            </a:pPr>
            <a:r>
              <a:rPr lang="en-US" altLang="en-US" sz="2800" b="1">
                <a:solidFill>
                  <a:srgbClr val="333333"/>
                </a:solidFill>
                <a:effectLst>
                  <a:outerShdw blurRad="38100" dist="38100" dir="2700000" algn="tl">
                    <a:srgbClr val="C0C0C0"/>
                  </a:outerShdw>
                </a:effectLst>
              </a:rPr>
              <a:t>III. Counting Rules </a:t>
            </a:r>
          </a:p>
          <a:p>
            <a:pPr>
              <a:lnSpc>
                <a:spcPct val="90000"/>
              </a:lnSpc>
              <a:buFontTx/>
              <a:buNone/>
            </a:pPr>
            <a:r>
              <a:rPr lang="en-US" altLang="en-US" sz="2800"/>
              <a:t>	1. </a:t>
            </a:r>
            <a:r>
              <a:rPr lang="en-US" altLang="en-US" sz="2800" i="1"/>
              <a:t>mn</a:t>
            </a:r>
            <a:r>
              <a:rPr lang="en-US" altLang="en-US" sz="2800"/>
              <a:t> Rule; extended </a:t>
            </a:r>
            <a:r>
              <a:rPr lang="en-US" altLang="en-US" sz="2800" i="1"/>
              <a:t>mn</a:t>
            </a:r>
            <a:r>
              <a:rPr lang="en-US" altLang="en-US" sz="2800"/>
              <a:t> Rule</a:t>
            </a:r>
          </a:p>
          <a:p>
            <a:pPr>
              <a:lnSpc>
                <a:spcPct val="90000"/>
              </a:lnSpc>
              <a:buFontTx/>
              <a:buNone/>
            </a:pPr>
            <a:r>
              <a:rPr lang="en-US" altLang="en-US" sz="2800"/>
              <a:t>	2. Permutations:</a:t>
            </a:r>
          </a:p>
          <a:p>
            <a:pPr>
              <a:lnSpc>
                <a:spcPct val="90000"/>
              </a:lnSpc>
              <a:buFontTx/>
              <a:buNone/>
            </a:pPr>
            <a:r>
              <a:rPr lang="en-US" altLang="en-US" sz="2800"/>
              <a:t>	</a:t>
            </a:r>
          </a:p>
          <a:p>
            <a:pPr>
              <a:lnSpc>
                <a:spcPct val="90000"/>
              </a:lnSpc>
              <a:buFontTx/>
              <a:buNone/>
            </a:pPr>
            <a:r>
              <a:rPr lang="en-US" altLang="en-US" sz="2800"/>
              <a:t>	3. Combinations:</a:t>
            </a:r>
          </a:p>
          <a:p>
            <a:pPr>
              <a:lnSpc>
                <a:spcPct val="90000"/>
              </a:lnSpc>
              <a:buFontTx/>
              <a:buNone/>
            </a:pPr>
            <a:r>
              <a:rPr lang="en-US" altLang="en-US" sz="2800" b="1">
                <a:solidFill>
                  <a:srgbClr val="333333"/>
                </a:solidFill>
                <a:effectLst>
                  <a:outerShdw blurRad="38100" dist="38100" dir="2700000" algn="tl">
                    <a:srgbClr val="C0C0C0"/>
                  </a:outerShdw>
                </a:effectLst>
              </a:rPr>
              <a:t>IV. Event Relations</a:t>
            </a:r>
          </a:p>
          <a:p>
            <a:pPr>
              <a:lnSpc>
                <a:spcPct val="90000"/>
              </a:lnSpc>
              <a:buFontTx/>
              <a:buNone/>
            </a:pPr>
            <a:r>
              <a:rPr lang="en-US" altLang="en-US" sz="2800"/>
              <a:t>	1. Unions and intersections</a:t>
            </a:r>
          </a:p>
          <a:p>
            <a:pPr>
              <a:lnSpc>
                <a:spcPct val="90000"/>
              </a:lnSpc>
              <a:buFontTx/>
              <a:buNone/>
            </a:pPr>
            <a:r>
              <a:rPr lang="en-US" altLang="en-US" sz="2800"/>
              <a:t>	2. Events</a:t>
            </a:r>
          </a:p>
          <a:p>
            <a:pPr>
              <a:lnSpc>
                <a:spcPct val="90000"/>
              </a:lnSpc>
              <a:buFontTx/>
              <a:buNone/>
            </a:pPr>
            <a:r>
              <a:rPr lang="en-US" altLang="en-US" sz="2800"/>
              <a:t>		</a:t>
            </a:r>
            <a:r>
              <a:rPr lang="en-US" altLang="en-US" sz="2800">
                <a:solidFill>
                  <a:srgbClr val="CC0066"/>
                </a:solidFill>
              </a:rPr>
              <a:t>a. Disjoint or mutually exclusive: </a:t>
            </a:r>
            <a:r>
              <a:rPr lang="en-US" altLang="en-US" sz="2800" i="1">
                <a:solidFill>
                  <a:srgbClr val="CC0066"/>
                </a:solidFill>
              </a:rPr>
              <a:t>P</a:t>
            </a:r>
            <a:r>
              <a:rPr lang="en-US" altLang="en-US" sz="2800">
                <a:solidFill>
                  <a:srgbClr val="CC0066"/>
                </a:solidFill>
              </a:rPr>
              <a:t>(</a:t>
            </a:r>
            <a:r>
              <a:rPr lang="en-US" altLang="en-US" sz="2800" i="1">
                <a:solidFill>
                  <a:srgbClr val="CC0066"/>
                </a:solidFill>
              </a:rPr>
              <a:t>A</a:t>
            </a:r>
            <a:r>
              <a:rPr lang="en-US" altLang="en-US" sz="2800">
                <a:solidFill>
                  <a:srgbClr val="CC0066"/>
                </a:solidFill>
              </a:rPr>
              <a:t> </a:t>
            </a:r>
            <a:r>
              <a:rPr lang="en-US" altLang="en-US" sz="2800">
                <a:solidFill>
                  <a:srgbClr val="CC0066"/>
                </a:solidFill>
                <a:latin typeface="Symbol" panose="05050102010706020507" pitchFamily="18" charset="2"/>
              </a:rPr>
              <a:t>Ç </a:t>
            </a:r>
            <a:r>
              <a:rPr lang="en-US" altLang="en-US" sz="2800" i="1">
                <a:solidFill>
                  <a:srgbClr val="CC0066"/>
                </a:solidFill>
              </a:rPr>
              <a:t>B</a:t>
            </a:r>
            <a:r>
              <a:rPr lang="en-US" altLang="en-US" sz="2800">
                <a:solidFill>
                  <a:srgbClr val="CC0066"/>
                </a:solidFill>
              </a:rPr>
              <a:t>) </a:t>
            </a:r>
            <a:r>
              <a:rPr lang="en-US" altLang="en-US" sz="2800">
                <a:solidFill>
                  <a:srgbClr val="CC0066"/>
                </a:solidFill>
                <a:latin typeface="Symbol" panose="05050102010706020507" pitchFamily="18" charset="2"/>
              </a:rPr>
              <a:t>=</a:t>
            </a:r>
            <a:r>
              <a:rPr lang="en-US" altLang="en-US" sz="2800">
                <a:solidFill>
                  <a:srgbClr val="CC0066"/>
                </a:solidFill>
              </a:rPr>
              <a:t> 0</a:t>
            </a:r>
          </a:p>
          <a:p>
            <a:pPr>
              <a:lnSpc>
                <a:spcPct val="90000"/>
              </a:lnSpc>
              <a:spcBef>
                <a:spcPct val="60000"/>
              </a:spcBef>
              <a:buFontTx/>
              <a:buNone/>
            </a:pPr>
            <a:r>
              <a:rPr lang="en-US" altLang="en-US" sz="2800">
                <a:solidFill>
                  <a:srgbClr val="CC0066"/>
                </a:solidFill>
              </a:rPr>
              <a:t>		b. Complementary: </a:t>
            </a:r>
            <a:r>
              <a:rPr lang="en-US" altLang="en-US" sz="2800" i="1">
                <a:solidFill>
                  <a:srgbClr val="CC0066"/>
                </a:solidFill>
              </a:rPr>
              <a:t>P</a:t>
            </a:r>
            <a:r>
              <a:rPr lang="en-US" altLang="en-US" sz="2800">
                <a:solidFill>
                  <a:srgbClr val="CC0066"/>
                </a:solidFill>
              </a:rPr>
              <a:t>(</a:t>
            </a:r>
            <a:r>
              <a:rPr lang="en-US" altLang="en-US" sz="2800" i="1">
                <a:solidFill>
                  <a:srgbClr val="CC0066"/>
                </a:solidFill>
              </a:rPr>
              <a:t>A</a:t>
            </a:r>
            <a:r>
              <a:rPr lang="en-US" altLang="en-US" sz="2800">
                <a:solidFill>
                  <a:srgbClr val="CC0066"/>
                </a:solidFill>
              </a:rPr>
              <a:t>) </a:t>
            </a:r>
            <a:r>
              <a:rPr lang="en-US" altLang="en-US" sz="2800">
                <a:solidFill>
                  <a:srgbClr val="CC0066"/>
                </a:solidFill>
                <a:latin typeface="Symbol" panose="05050102010706020507" pitchFamily="18" charset="2"/>
              </a:rPr>
              <a:t>=</a:t>
            </a:r>
            <a:r>
              <a:rPr lang="en-US" altLang="en-US" sz="2800">
                <a:solidFill>
                  <a:srgbClr val="CC0066"/>
                </a:solidFill>
              </a:rPr>
              <a:t> 1 </a:t>
            </a:r>
            <a:r>
              <a:rPr lang="en-US" altLang="en-US" sz="2800">
                <a:solidFill>
                  <a:srgbClr val="CC0066"/>
                </a:solidFill>
                <a:latin typeface="Symbol" panose="05050102010706020507" pitchFamily="18" charset="2"/>
              </a:rPr>
              <a:t>-</a:t>
            </a:r>
            <a:r>
              <a:rPr lang="en-US" altLang="en-US" sz="2800">
                <a:solidFill>
                  <a:srgbClr val="CC0066"/>
                </a:solidFill>
              </a:rPr>
              <a:t> </a:t>
            </a:r>
            <a:r>
              <a:rPr lang="en-US" altLang="en-US" sz="2800" i="1">
                <a:solidFill>
                  <a:srgbClr val="CC0066"/>
                </a:solidFill>
              </a:rPr>
              <a:t>P</a:t>
            </a:r>
            <a:r>
              <a:rPr lang="en-US" altLang="en-US" sz="2800">
                <a:solidFill>
                  <a:srgbClr val="CC0066"/>
                </a:solidFill>
              </a:rPr>
              <a:t>(</a:t>
            </a:r>
            <a:r>
              <a:rPr lang="en-US" altLang="en-US" sz="2800" i="1">
                <a:solidFill>
                  <a:srgbClr val="CC0066"/>
                </a:solidFill>
              </a:rPr>
              <a:t>A</a:t>
            </a:r>
            <a:r>
              <a:rPr lang="en-US" altLang="en-US" sz="2800" i="1" baseline="30000">
                <a:solidFill>
                  <a:srgbClr val="CC0066"/>
                </a:solidFill>
              </a:rPr>
              <a:t>C </a:t>
            </a:r>
            <a:r>
              <a:rPr lang="en-US" altLang="en-US" sz="2800">
                <a:solidFill>
                  <a:srgbClr val="CC0066"/>
                </a:solidFill>
              </a:rPr>
              <a:t>) </a:t>
            </a:r>
          </a:p>
        </p:txBody>
      </p:sp>
      <p:graphicFrame>
        <p:nvGraphicFramePr>
          <p:cNvPr id="20498" name="Object 18"/>
          <p:cNvGraphicFramePr>
            <a:graphicFrameLocks noChangeAspect="1"/>
          </p:cNvGraphicFramePr>
          <p:nvPr/>
        </p:nvGraphicFramePr>
        <p:xfrm>
          <a:off x="5181600" y="2209801"/>
          <a:ext cx="1600200" cy="1489075"/>
        </p:xfrm>
        <a:graphic>
          <a:graphicData uri="http://schemas.openxmlformats.org/presentationml/2006/ole">
            <mc:AlternateContent xmlns:mc="http://schemas.openxmlformats.org/markup-compatibility/2006">
              <mc:Choice xmlns:v="urn:schemas-microsoft-com:vml" Requires="v">
                <p:oleObj spid="_x0000_s36868" name="Equation" r:id="rId4" imgW="927000" imgH="863280" progId="Equation.3">
                  <p:embed/>
                </p:oleObj>
              </mc:Choice>
              <mc:Fallback>
                <p:oleObj name="Equation" r:id="rId4" imgW="927000" imgH="8632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2209801"/>
                        <a:ext cx="1600200" cy="1489075"/>
                      </a:xfrm>
                      <a:prstGeom prst="rect">
                        <a:avLst/>
                      </a:prstGeom>
                      <a:solidFill>
                        <a:srgbClr val="F4ECC6"/>
                      </a:solidFill>
                      <a:ln w="28575">
                        <a:solidFill>
                          <a:srgbClr val="CC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455824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3657600" y="304800"/>
            <a:ext cx="5029200" cy="914400"/>
          </a:xfrm>
        </p:spPr>
        <p:txBody>
          <a:bodyPr/>
          <a:lstStyle/>
          <a:p>
            <a:r>
              <a:rPr lang="en-US" altLang="en-US" sz="4800" b="1"/>
              <a:t>Key Concepts</a:t>
            </a:r>
          </a:p>
        </p:txBody>
      </p:sp>
      <p:pic>
        <p:nvPicPr>
          <p:cNvPr id="138243" name="Picture 3"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38244" name="Rectangle 4"/>
          <p:cNvSpPr>
            <a:spLocks noGrp="1" noChangeArrowheads="1"/>
          </p:cNvSpPr>
          <p:nvPr>
            <p:ph type="body" idx="1"/>
          </p:nvPr>
        </p:nvSpPr>
        <p:spPr>
          <a:xfrm>
            <a:off x="2209800" y="1295400"/>
            <a:ext cx="8229600" cy="5257800"/>
          </a:xfrm>
          <a:noFill/>
          <a:ln/>
        </p:spPr>
        <p:txBody>
          <a:bodyPr/>
          <a:lstStyle/>
          <a:p>
            <a:pPr>
              <a:buFontTx/>
              <a:buNone/>
            </a:pPr>
            <a:r>
              <a:rPr lang="en-US" altLang="en-US" sz="2800"/>
              <a:t>	3. Conditional probability:</a:t>
            </a:r>
          </a:p>
          <a:p>
            <a:pPr>
              <a:buFontTx/>
              <a:buNone/>
            </a:pPr>
            <a:r>
              <a:rPr lang="en-US" altLang="en-US" sz="2800"/>
              <a:t>	4. Independent and dependent events</a:t>
            </a:r>
          </a:p>
          <a:p>
            <a:pPr>
              <a:spcBef>
                <a:spcPct val="40000"/>
              </a:spcBef>
              <a:buFontTx/>
              <a:buNone/>
            </a:pPr>
            <a:r>
              <a:rPr lang="en-US" altLang="en-US" sz="2800"/>
              <a:t>	5. Additive Rule of Probability:</a:t>
            </a:r>
          </a:p>
          <a:p>
            <a:pPr>
              <a:spcBef>
                <a:spcPct val="40000"/>
              </a:spcBef>
              <a:buFontTx/>
              <a:buNone/>
            </a:pPr>
            <a:endParaRPr lang="en-US" altLang="en-US" sz="2800"/>
          </a:p>
          <a:p>
            <a:pPr>
              <a:spcBef>
                <a:spcPct val="40000"/>
              </a:spcBef>
              <a:buFontTx/>
              <a:buNone/>
            </a:pPr>
            <a:r>
              <a:rPr lang="en-US" altLang="en-US" sz="2800"/>
              <a:t>	6. Multiplicative Rule of Probability:</a:t>
            </a:r>
          </a:p>
          <a:p>
            <a:pPr>
              <a:spcBef>
                <a:spcPct val="40000"/>
              </a:spcBef>
              <a:buFontTx/>
              <a:buNone/>
            </a:pPr>
            <a:endParaRPr lang="en-US" altLang="en-US" sz="2800"/>
          </a:p>
          <a:p>
            <a:pPr>
              <a:spcBef>
                <a:spcPct val="40000"/>
              </a:spcBef>
              <a:buFontTx/>
              <a:buNone/>
            </a:pPr>
            <a:r>
              <a:rPr lang="en-US" altLang="en-US" sz="2800"/>
              <a:t>	7. Law of Total Probability</a:t>
            </a:r>
          </a:p>
          <a:p>
            <a:pPr>
              <a:spcBef>
                <a:spcPct val="40000"/>
              </a:spcBef>
              <a:buFontTx/>
              <a:buNone/>
            </a:pPr>
            <a:r>
              <a:rPr lang="en-US" altLang="en-US" sz="2800"/>
              <a:t>	8. Bayes’ Rule</a:t>
            </a:r>
          </a:p>
          <a:p>
            <a:pPr>
              <a:buFontTx/>
              <a:buNone/>
            </a:pPr>
            <a:endParaRPr lang="en-US" altLang="en-US" sz="2800"/>
          </a:p>
        </p:txBody>
      </p:sp>
      <p:graphicFrame>
        <p:nvGraphicFramePr>
          <p:cNvPr id="138246" name="Object 6"/>
          <p:cNvGraphicFramePr>
            <a:graphicFrameLocks noChangeAspect="1"/>
          </p:cNvGraphicFramePr>
          <p:nvPr/>
        </p:nvGraphicFramePr>
        <p:xfrm>
          <a:off x="7467600" y="1143001"/>
          <a:ext cx="2236788" cy="722313"/>
        </p:xfrm>
        <a:graphic>
          <a:graphicData uri="http://schemas.openxmlformats.org/presentationml/2006/ole">
            <mc:AlternateContent xmlns:mc="http://schemas.openxmlformats.org/markup-compatibility/2006">
              <mc:Choice xmlns:v="urn:schemas-microsoft-com:vml" Requires="v">
                <p:oleObj spid="_x0000_s37896" name="Equation" r:id="rId4" imgW="1295280" imgH="419040" progId="Equation.3">
                  <p:embed/>
                </p:oleObj>
              </mc:Choice>
              <mc:Fallback>
                <p:oleObj name="Equation" r:id="rId4" imgW="129528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1143001"/>
                        <a:ext cx="2236788" cy="722313"/>
                      </a:xfrm>
                      <a:prstGeom prst="rect">
                        <a:avLst/>
                      </a:prstGeom>
                      <a:solidFill>
                        <a:srgbClr val="F4ECC6"/>
                      </a:solidFill>
                      <a:ln w="28575">
                        <a:solidFill>
                          <a:srgbClr val="CC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47" name="Object 7"/>
          <p:cNvGraphicFramePr>
            <a:graphicFrameLocks noChangeAspect="1"/>
          </p:cNvGraphicFramePr>
          <p:nvPr/>
        </p:nvGraphicFramePr>
        <p:xfrm>
          <a:off x="3581400" y="3048000"/>
          <a:ext cx="3881438" cy="350838"/>
        </p:xfrm>
        <a:graphic>
          <a:graphicData uri="http://schemas.openxmlformats.org/presentationml/2006/ole">
            <mc:AlternateContent xmlns:mc="http://schemas.openxmlformats.org/markup-compatibility/2006">
              <mc:Choice xmlns:v="urn:schemas-microsoft-com:vml" Requires="v">
                <p:oleObj spid="_x0000_s37897" name="Equation" r:id="rId6" imgW="2247840" imgH="203040" progId="Equation.3">
                  <p:embed/>
                </p:oleObj>
              </mc:Choice>
              <mc:Fallback>
                <p:oleObj name="Equation" r:id="rId6" imgW="224784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3048000"/>
                        <a:ext cx="3881438" cy="350838"/>
                      </a:xfrm>
                      <a:prstGeom prst="rect">
                        <a:avLst/>
                      </a:prstGeom>
                      <a:solidFill>
                        <a:srgbClr val="F4ECC6"/>
                      </a:solidFill>
                      <a:ln w="28575">
                        <a:solidFill>
                          <a:srgbClr val="CC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48" name="Object 8"/>
          <p:cNvGraphicFramePr>
            <a:graphicFrameLocks noChangeAspect="1"/>
          </p:cNvGraphicFramePr>
          <p:nvPr/>
        </p:nvGraphicFramePr>
        <p:xfrm>
          <a:off x="4151313" y="4267200"/>
          <a:ext cx="2741612" cy="350838"/>
        </p:xfrm>
        <a:graphic>
          <a:graphicData uri="http://schemas.openxmlformats.org/presentationml/2006/ole">
            <mc:AlternateContent xmlns:mc="http://schemas.openxmlformats.org/markup-compatibility/2006">
              <mc:Choice xmlns:v="urn:schemas-microsoft-com:vml" Requires="v">
                <p:oleObj spid="_x0000_s37898" name="Equation" r:id="rId8" imgW="1587240" imgH="203040" progId="Equation.3">
                  <p:embed/>
                </p:oleObj>
              </mc:Choice>
              <mc:Fallback>
                <p:oleObj name="Equation" r:id="rId8" imgW="158724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51313" y="4267200"/>
                        <a:ext cx="2741612" cy="350838"/>
                      </a:xfrm>
                      <a:prstGeom prst="rect">
                        <a:avLst/>
                      </a:prstGeom>
                      <a:solidFill>
                        <a:srgbClr val="F4ECC6"/>
                      </a:solidFill>
                      <a:ln w="28575">
                        <a:solidFill>
                          <a:srgbClr val="CC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8253" name="Picture 13" descr="learn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62989" y="2895601"/>
            <a:ext cx="2014537" cy="303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1896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3657600" y="304800"/>
            <a:ext cx="5029200" cy="914400"/>
          </a:xfrm>
        </p:spPr>
        <p:txBody>
          <a:bodyPr/>
          <a:lstStyle/>
          <a:p>
            <a:r>
              <a:rPr lang="en-US" altLang="en-US" sz="4800" b="1"/>
              <a:t>Key Concepts</a:t>
            </a:r>
          </a:p>
        </p:txBody>
      </p:sp>
      <p:pic>
        <p:nvPicPr>
          <p:cNvPr id="139267" name="Picture 3" descr="ba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39268" name="Rectangle 4"/>
          <p:cNvSpPr>
            <a:spLocks noGrp="1" noChangeArrowheads="1"/>
          </p:cNvSpPr>
          <p:nvPr>
            <p:ph type="body" idx="1"/>
          </p:nvPr>
        </p:nvSpPr>
        <p:spPr>
          <a:xfrm>
            <a:off x="2209800" y="1295400"/>
            <a:ext cx="8229600" cy="5257800"/>
          </a:xfrm>
          <a:noFill/>
          <a:ln/>
        </p:spPr>
        <p:txBody>
          <a:bodyPr/>
          <a:lstStyle/>
          <a:p>
            <a:pPr>
              <a:buFontTx/>
              <a:buNone/>
            </a:pPr>
            <a:r>
              <a:rPr lang="en-US" altLang="en-US" sz="2800" b="1">
                <a:solidFill>
                  <a:srgbClr val="333333"/>
                </a:solidFill>
                <a:effectLst>
                  <a:outerShdw blurRad="38100" dist="38100" dir="2700000" algn="tl">
                    <a:srgbClr val="C0C0C0"/>
                  </a:outerShdw>
                </a:effectLst>
              </a:rPr>
              <a:t>V. Discrete Random Variables and Probability Distributions</a:t>
            </a:r>
          </a:p>
          <a:p>
            <a:pPr>
              <a:buFontTx/>
              <a:buNone/>
            </a:pPr>
            <a:r>
              <a:rPr lang="en-US" altLang="en-US" sz="2800"/>
              <a:t>	1. Random variables, discrete and continuous</a:t>
            </a:r>
          </a:p>
          <a:p>
            <a:pPr>
              <a:buFontTx/>
              <a:buNone/>
            </a:pPr>
            <a:r>
              <a:rPr lang="en-US" altLang="en-US" sz="2800"/>
              <a:t>	2. Properties of probability distributions</a:t>
            </a:r>
          </a:p>
          <a:p>
            <a:pPr>
              <a:buFontTx/>
              <a:buNone/>
            </a:pPr>
            <a:r>
              <a:rPr lang="en-US" altLang="en-US" sz="2800"/>
              <a:t>		</a:t>
            </a:r>
          </a:p>
          <a:p>
            <a:pPr>
              <a:buFontTx/>
              <a:buNone/>
            </a:pPr>
            <a:r>
              <a:rPr lang="en-US" altLang="en-US" sz="2800"/>
              <a:t>	3. Mean or expected value of a discrete random variable:</a:t>
            </a:r>
          </a:p>
          <a:p>
            <a:pPr>
              <a:buFontTx/>
              <a:buNone/>
            </a:pPr>
            <a:r>
              <a:rPr lang="en-US" altLang="en-US" sz="2800"/>
              <a:t>	4. Variance and standard deviation of a discrete random variable:</a:t>
            </a:r>
          </a:p>
        </p:txBody>
      </p:sp>
      <p:graphicFrame>
        <p:nvGraphicFramePr>
          <p:cNvPr id="139269" name="Object 5"/>
          <p:cNvGraphicFramePr>
            <a:graphicFrameLocks noChangeAspect="1"/>
          </p:cNvGraphicFramePr>
          <p:nvPr/>
        </p:nvGraphicFramePr>
        <p:xfrm>
          <a:off x="3733800" y="3276600"/>
          <a:ext cx="3581400" cy="439738"/>
        </p:xfrm>
        <a:graphic>
          <a:graphicData uri="http://schemas.openxmlformats.org/presentationml/2006/ole">
            <mc:AlternateContent xmlns:mc="http://schemas.openxmlformats.org/markup-compatibility/2006">
              <mc:Choice xmlns:v="urn:schemas-microsoft-com:vml" Requires="v">
                <p:oleObj spid="_x0000_s38920" name="Equation" r:id="rId4" imgW="1650960" imgH="203040" progId="Equation.3">
                  <p:embed/>
                </p:oleObj>
              </mc:Choice>
              <mc:Fallback>
                <p:oleObj name="Equation" r:id="rId4" imgW="165096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3276600"/>
                        <a:ext cx="3581400" cy="439738"/>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139270" name="Object 6"/>
          <p:cNvGraphicFramePr>
            <a:graphicFrameLocks noChangeAspect="1"/>
          </p:cNvGraphicFramePr>
          <p:nvPr/>
        </p:nvGraphicFramePr>
        <p:xfrm>
          <a:off x="5410200" y="5334001"/>
          <a:ext cx="3276600" cy="836613"/>
        </p:xfrm>
        <a:graphic>
          <a:graphicData uri="http://schemas.openxmlformats.org/presentationml/2006/ole">
            <mc:AlternateContent xmlns:mc="http://schemas.openxmlformats.org/markup-compatibility/2006">
              <mc:Choice xmlns:v="urn:schemas-microsoft-com:vml" Requires="v">
                <p:oleObj spid="_x0000_s38921" name="Equation" r:id="rId6" imgW="1892160" imgH="482400" progId="Equation.3">
                  <p:embed/>
                </p:oleObj>
              </mc:Choice>
              <mc:Fallback>
                <p:oleObj name="Equation" r:id="rId6" imgW="189216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5334001"/>
                        <a:ext cx="3276600" cy="836613"/>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139271" name="Object 7"/>
          <p:cNvGraphicFramePr>
            <a:graphicFrameLocks noChangeAspect="1"/>
          </p:cNvGraphicFramePr>
          <p:nvPr/>
        </p:nvGraphicFramePr>
        <p:xfrm>
          <a:off x="4343400" y="4267200"/>
          <a:ext cx="2590800" cy="438150"/>
        </p:xfrm>
        <a:graphic>
          <a:graphicData uri="http://schemas.openxmlformats.org/presentationml/2006/ole">
            <mc:AlternateContent xmlns:mc="http://schemas.openxmlformats.org/markup-compatibility/2006">
              <mc:Choice xmlns:v="urn:schemas-microsoft-com:vml" Requires="v">
                <p:oleObj spid="_x0000_s38922" name="Equation" r:id="rId8" imgW="1206360" imgH="203040" progId="Equation.3">
                  <p:embed/>
                </p:oleObj>
              </mc:Choice>
              <mc:Fallback>
                <p:oleObj name="Equation" r:id="rId8" imgW="120636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3400" y="4267200"/>
                        <a:ext cx="2590800" cy="438150"/>
                      </a:xfrm>
                      <a:prstGeom prst="rect">
                        <a:avLst/>
                      </a:prstGeom>
                      <a:solidFill>
                        <a:srgbClr val="F4ECC6"/>
                      </a:solidFill>
                      <a:ln w="28575">
                        <a:solidFill>
                          <a:srgbClr val="CC0066"/>
                        </a:solidFill>
                        <a:miter lim="800000"/>
                        <a:headEnd/>
                        <a:tailEnd/>
                      </a:ln>
                      <a:effectLst>
                        <a:outerShdw dist="107763" dir="2700000" algn="ctr" rotWithShape="0">
                          <a:srgbClr val="808080"/>
                        </a:outerShdw>
                      </a:effectLst>
                    </p:spPr>
                  </p:pic>
                </p:oleObj>
              </mc:Fallback>
            </mc:AlternateContent>
          </a:graphicData>
        </a:graphic>
      </p:graphicFrame>
    </p:spTree>
    <p:extLst>
      <p:ext uri="{BB962C8B-B14F-4D97-AF65-F5344CB8AC3E}">
        <p14:creationId xmlns:p14="http://schemas.microsoft.com/office/powerpoint/2010/main" val="841259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xfrm>
            <a:off x="1447800" y="152400"/>
            <a:ext cx="8382000" cy="1143000"/>
          </a:xfrm>
        </p:spPr>
        <p:txBody>
          <a:bodyPr/>
          <a:lstStyle/>
          <a:p>
            <a:r>
              <a:rPr lang="en-US" altLang="en-US" sz="4800" b="1"/>
              <a:t>Basic Concepts</a:t>
            </a:r>
          </a:p>
        </p:txBody>
      </p:sp>
      <p:pic>
        <p:nvPicPr>
          <p:cNvPr id="81925" name="Picture 5"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81926" name="Rectangle 6"/>
          <p:cNvSpPr>
            <a:spLocks noGrp="1" noChangeArrowheads="1"/>
          </p:cNvSpPr>
          <p:nvPr>
            <p:ph type="body" idx="1"/>
          </p:nvPr>
        </p:nvSpPr>
        <p:spPr>
          <a:xfrm>
            <a:off x="2209800" y="1600200"/>
            <a:ext cx="8229600" cy="4419600"/>
          </a:xfrm>
          <a:noFill/>
          <a:ln/>
        </p:spPr>
        <p:txBody>
          <a:bodyPr/>
          <a:lstStyle/>
          <a:p>
            <a:r>
              <a:rPr lang="en-US" altLang="en-US"/>
              <a:t>An event that cannot be decomposed is called a </a:t>
            </a:r>
            <a:r>
              <a:rPr lang="en-US" altLang="en-US" b="1">
                <a:effectLst>
                  <a:outerShdw blurRad="38100" dist="38100" dir="2700000" algn="tl">
                    <a:srgbClr val="C0C0C0"/>
                  </a:outerShdw>
                </a:effectLst>
              </a:rPr>
              <a:t>simple event. </a:t>
            </a:r>
            <a:endParaRPr lang="en-US" altLang="en-US"/>
          </a:p>
          <a:p>
            <a:r>
              <a:rPr lang="en-US" altLang="en-US"/>
              <a:t>Denoted by E with a subscript.</a:t>
            </a:r>
          </a:p>
          <a:p>
            <a:r>
              <a:rPr lang="en-US" altLang="en-US"/>
              <a:t>Each simple event will be assigned a probability, measuring “how often” it occurs. </a:t>
            </a:r>
            <a:endParaRPr lang="en-US" altLang="en-US">
              <a:effectLst>
                <a:outerShdw blurRad="38100" dist="38100" dir="2700000" algn="tl">
                  <a:srgbClr val="C0C0C0"/>
                </a:outerShdw>
              </a:effectLst>
            </a:endParaRPr>
          </a:p>
          <a:p>
            <a:r>
              <a:rPr lang="en-US" altLang="en-US"/>
              <a:t>The set of all simple events of an experiment is called the </a:t>
            </a:r>
            <a:r>
              <a:rPr lang="en-US" altLang="en-US" b="1">
                <a:effectLst>
                  <a:outerShdw blurRad="38100" dist="38100" dir="2700000" algn="tl">
                    <a:srgbClr val="C0C0C0"/>
                  </a:outerShdw>
                </a:effectLst>
              </a:rPr>
              <a:t> sample space, S.</a:t>
            </a:r>
          </a:p>
        </p:txBody>
      </p:sp>
      <p:grpSp>
        <p:nvGrpSpPr>
          <p:cNvPr id="81937" name="Group 17"/>
          <p:cNvGrpSpPr>
            <a:grpSpLocks/>
          </p:cNvGrpSpPr>
          <p:nvPr/>
        </p:nvGrpSpPr>
        <p:grpSpPr bwMode="auto">
          <a:xfrm>
            <a:off x="8763000" y="133350"/>
            <a:ext cx="1752600" cy="1524000"/>
            <a:chOff x="4512" y="96"/>
            <a:chExt cx="1104" cy="960"/>
          </a:xfrm>
        </p:grpSpPr>
        <p:sp>
          <p:nvSpPr>
            <p:cNvPr id="81938" name="Rectangle 18"/>
            <p:cNvSpPr>
              <a:spLocks noChangeArrowheads="1"/>
            </p:cNvSpPr>
            <p:nvPr/>
          </p:nvSpPr>
          <p:spPr bwMode="auto">
            <a:xfrm>
              <a:off x="4512" y="96"/>
              <a:ext cx="1104" cy="960"/>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81939" name="Picture 19" descr="d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 y="168"/>
              <a:ext cx="960" cy="818"/>
            </a:xfrm>
            <a:prstGeom prst="rect">
              <a:avLst/>
            </a:prstGeom>
            <a:noFill/>
            <a:ln w="9525">
              <a:solidFill>
                <a:srgbClr val="CC0066"/>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12217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926">
                                            <p:txEl>
                                              <p:pRg st="0" end="0"/>
                                            </p:txEl>
                                          </p:spTgt>
                                        </p:tgtEl>
                                        <p:attrNameLst>
                                          <p:attrName>style.visibility</p:attrName>
                                        </p:attrNameLst>
                                      </p:cBhvr>
                                      <p:to>
                                        <p:strVal val="visible"/>
                                      </p:to>
                                    </p:set>
                                    <p:animEffect transition="in" filter="wipe(up)">
                                      <p:cBhvr>
                                        <p:cTn id="7" dur="500"/>
                                        <p:tgtEl>
                                          <p:spTgt spid="819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926">
                                            <p:txEl>
                                              <p:pRg st="1" end="1"/>
                                            </p:txEl>
                                          </p:spTgt>
                                        </p:tgtEl>
                                        <p:attrNameLst>
                                          <p:attrName>style.visibility</p:attrName>
                                        </p:attrNameLst>
                                      </p:cBhvr>
                                      <p:to>
                                        <p:strVal val="visible"/>
                                      </p:to>
                                    </p:set>
                                    <p:animEffect transition="in" filter="wipe(up)">
                                      <p:cBhvr>
                                        <p:cTn id="12" dur="500"/>
                                        <p:tgtEl>
                                          <p:spTgt spid="819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1926">
                                            <p:txEl>
                                              <p:pRg st="2" end="2"/>
                                            </p:txEl>
                                          </p:spTgt>
                                        </p:tgtEl>
                                        <p:attrNameLst>
                                          <p:attrName>style.visibility</p:attrName>
                                        </p:attrNameLst>
                                      </p:cBhvr>
                                      <p:to>
                                        <p:strVal val="visible"/>
                                      </p:to>
                                    </p:set>
                                    <p:animEffect transition="in" filter="wipe(up)">
                                      <p:cBhvr>
                                        <p:cTn id="17" dur="500"/>
                                        <p:tgtEl>
                                          <p:spTgt spid="819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1926">
                                            <p:txEl>
                                              <p:pRg st="3" end="3"/>
                                            </p:txEl>
                                          </p:spTgt>
                                        </p:tgtEl>
                                        <p:attrNameLst>
                                          <p:attrName>style.visibility</p:attrName>
                                        </p:attrNameLst>
                                      </p:cBhvr>
                                      <p:to>
                                        <p:strVal val="visible"/>
                                      </p:to>
                                    </p:set>
                                    <p:animEffect transition="in" filter="wipe(up)">
                                      <p:cBhvr>
                                        <p:cTn id="22" dur="500"/>
                                        <p:tgtEl>
                                          <p:spTgt spid="819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4408520" y="2967335"/>
            <a:ext cx="3374963"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0454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447800" y="152400"/>
            <a:ext cx="8382000" cy="1143000"/>
          </a:xfrm>
        </p:spPr>
        <p:txBody>
          <a:bodyPr/>
          <a:lstStyle/>
          <a:p>
            <a:r>
              <a:rPr lang="en-US" altLang="en-US" sz="4800" b="1"/>
              <a:t>Example</a:t>
            </a:r>
          </a:p>
        </p:txBody>
      </p:sp>
      <p:pic>
        <p:nvPicPr>
          <p:cNvPr id="82947" name="Picture 3" descr="bar-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82948" name="Rectangle 4"/>
          <p:cNvSpPr>
            <a:spLocks noGrp="1" noChangeArrowheads="1"/>
          </p:cNvSpPr>
          <p:nvPr>
            <p:ph type="body" idx="1"/>
          </p:nvPr>
        </p:nvSpPr>
        <p:spPr>
          <a:xfrm>
            <a:off x="2209800" y="990600"/>
            <a:ext cx="8229600" cy="1447800"/>
          </a:xfrm>
          <a:noFill/>
          <a:ln/>
        </p:spPr>
        <p:txBody>
          <a:bodyPr/>
          <a:lstStyle/>
          <a:p>
            <a:r>
              <a:rPr lang="en-US" altLang="en-US" sz="4000" b="1">
                <a:solidFill>
                  <a:srgbClr val="333333"/>
                </a:solidFill>
                <a:effectLst>
                  <a:outerShdw blurRad="38100" dist="38100" dir="2700000" algn="tl">
                    <a:srgbClr val="C0C0C0"/>
                  </a:outerShdw>
                </a:effectLst>
              </a:rPr>
              <a:t>The die toss:</a:t>
            </a:r>
          </a:p>
          <a:p>
            <a:r>
              <a:rPr lang="en-US" altLang="en-US" sz="4000"/>
              <a:t>Simple events:		Sample space:</a:t>
            </a:r>
            <a:r>
              <a:rPr lang="en-US" altLang="en-US" sz="4000" b="1">
                <a:solidFill>
                  <a:srgbClr val="CC0066"/>
                </a:solidFill>
              </a:rPr>
              <a:t> </a:t>
            </a:r>
          </a:p>
        </p:txBody>
      </p:sp>
      <p:grpSp>
        <p:nvGrpSpPr>
          <p:cNvPr id="82988" name="Group 44"/>
          <p:cNvGrpSpPr>
            <a:grpSpLocks/>
          </p:cNvGrpSpPr>
          <p:nvPr/>
        </p:nvGrpSpPr>
        <p:grpSpPr bwMode="auto">
          <a:xfrm>
            <a:off x="2438400" y="3886200"/>
            <a:ext cx="609600" cy="609600"/>
            <a:chOff x="576" y="2448"/>
            <a:chExt cx="384" cy="384"/>
          </a:xfrm>
        </p:grpSpPr>
        <p:sp>
          <p:nvSpPr>
            <p:cNvPr id="82953" name="Rectangle 9"/>
            <p:cNvSpPr>
              <a:spLocks noChangeArrowheads="1"/>
            </p:cNvSpPr>
            <p:nvPr/>
          </p:nvSpPr>
          <p:spPr bwMode="auto">
            <a:xfrm>
              <a:off x="576" y="2448"/>
              <a:ext cx="384" cy="384"/>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p>
          </p:txBody>
        </p:sp>
        <p:pic>
          <p:nvPicPr>
            <p:cNvPr id="82952" name="Picture 8" descr="onedi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 y="2496"/>
              <a:ext cx="260" cy="2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2982" name="Group 38"/>
          <p:cNvGrpSpPr>
            <a:grpSpLocks/>
          </p:cNvGrpSpPr>
          <p:nvPr/>
        </p:nvGrpSpPr>
        <p:grpSpPr bwMode="auto">
          <a:xfrm>
            <a:off x="3048001" y="2438400"/>
            <a:ext cx="1219199" cy="1752600"/>
            <a:chOff x="960" y="1536"/>
            <a:chExt cx="768" cy="1104"/>
          </a:xfrm>
        </p:grpSpPr>
        <p:sp>
          <p:nvSpPr>
            <p:cNvPr id="82957" name="Text Box 13"/>
            <p:cNvSpPr txBox="1">
              <a:spLocks noChangeArrowheads="1"/>
            </p:cNvSpPr>
            <p:nvPr/>
          </p:nvSpPr>
          <p:spPr bwMode="auto">
            <a:xfrm>
              <a:off x="1392" y="1536"/>
              <a:ext cx="336" cy="233"/>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1</a:t>
              </a:r>
            </a:p>
          </p:txBody>
        </p:sp>
        <p:cxnSp>
          <p:nvCxnSpPr>
            <p:cNvPr id="82963" name="AutoShape 19"/>
            <p:cNvCxnSpPr>
              <a:cxnSpLocks noChangeShapeType="1"/>
              <a:stCxn id="82953" idx="3"/>
              <a:endCxn id="82957" idx="1"/>
            </p:cNvCxnSpPr>
            <p:nvPr/>
          </p:nvCxnSpPr>
          <p:spPr bwMode="auto">
            <a:xfrm flipV="1">
              <a:off x="960" y="1653"/>
              <a:ext cx="432" cy="987"/>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2983" name="Group 39"/>
          <p:cNvGrpSpPr>
            <a:grpSpLocks/>
          </p:cNvGrpSpPr>
          <p:nvPr/>
        </p:nvGrpSpPr>
        <p:grpSpPr bwMode="auto">
          <a:xfrm>
            <a:off x="3048001" y="3048000"/>
            <a:ext cx="1219199" cy="1143000"/>
            <a:chOff x="960" y="1920"/>
            <a:chExt cx="768" cy="720"/>
          </a:xfrm>
        </p:grpSpPr>
        <p:sp>
          <p:nvSpPr>
            <p:cNvPr id="82958" name="Text Box 14"/>
            <p:cNvSpPr txBox="1">
              <a:spLocks noChangeArrowheads="1"/>
            </p:cNvSpPr>
            <p:nvPr/>
          </p:nvSpPr>
          <p:spPr bwMode="auto">
            <a:xfrm>
              <a:off x="1392" y="1920"/>
              <a:ext cx="336" cy="233"/>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2</a:t>
              </a:r>
            </a:p>
          </p:txBody>
        </p:sp>
        <p:cxnSp>
          <p:nvCxnSpPr>
            <p:cNvPr id="82964" name="AutoShape 20"/>
            <p:cNvCxnSpPr>
              <a:cxnSpLocks noChangeShapeType="1"/>
              <a:stCxn id="82953" idx="3"/>
              <a:endCxn id="82958" idx="1"/>
            </p:cNvCxnSpPr>
            <p:nvPr/>
          </p:nvCxnSpPr>
          <p:spPr bwMode="auto">
            <a:xfrm flipV="1">
              <a:off x="960" y="2037"/>
              <a:ext cx="432" cy="603"/>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2984" name="Group 40"/>
          <p:cNvGrpSpPr>
            <a:grpSpLocks/>
          </p:cNvGrpSpPr>
          <p:nvPr/>
        </p:nvGrpSpPr>
        <p:grpSpPr bwMode="auto">
          <a:xfrm>
            <a:off x="3048001" y="3733800"/>
            <a:ext cx="1219199" cy="457200"/>
            <a:chOff x="960" y="2352"/>
            <a:chExt cx="768" cy="288"/>
          </a:xfrm>
        </p:grpSpPr>
        <p:sp>
          <p:nvSpPr>
            <p:cNvPr id="82959" name="Text Box 15"/>
            <p:cNvSpPr txBox="1">
              <a:spLocks noChangeArrowheads="1"/>
            </p:cNvSpPr>
            <p:nvPr/>
          </p:nvSpPr>
          <p:spPr bwMode="auto">
            <a:xfrm>
              <a:off x="1392" y="2352"/>
              <a:ext cx="336" cy="233"/>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3</a:t>
              </a:r>
            </a:p>
          </p:txBody>
        </p:sp>
        <p:cxnSp>
          <p:nvCxnSpPr>
            <p:cNvPr id="82965" name="AutoShape 21"/>
            <p:cNvCxnSpPr>
              <a:cxnSpLocks noChangeShapeType="1"/>
              <a:stCxn id="82953" idx="3"/>
              <a:endCxn id="82959" idx="1"/>
            </p:cNvCxnSpPr>
            <p:nvPr/>
          </p:nvCxnSpPr>
          <p:spPr bwMode="auto">
            <a:xfrm flipV="1">
              <a:off x="960" y="2469"/>
              <a:ext cx="432" cy="171"/>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2985" name="Group 41"/>
          <p:cNvGrpSpPr>
            <a:grpSpLocks/>
          </p:cNvGrpSpPr>
          <p:nvPr/>
        </p:nvGrpSpPr>
        <p:grpSpPr bwMode="auto">
          <a:xfrm>
            <a:off x="3048001" y="4191004"/>
            <a:ext cx="1219199" cy="522288"/>
            <a:chOff x="960" y="2640"/>
            <a:chExt cx="768" cy="329"/>
          </a:xfrm>
        </p:grpSpPr>
        <p:sp>
          <p:nvSpPr>
            <p:cNvPr id="82960" name="Text Box 16"/>
            <p:cNvSpPr txBox="1">
              <a:spLocks noChangeArrowheads="1"/>
            </p:cNvSpPr>
            <p:nvPr/>
          </p:nvSpPr>
          <p:spPr bwMode="auto">
            <a:xfrm>
              <a:off x="1392" y="2736"/>
              <a:ext cx="336" cy="233"/>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4</a:t>
              </a:r>
            </a:p>
          </p:txBody>
        </p:sp>
        <p:cxnSp>
          <p:nvCxnSpPr>
            <p:cNvPr id="82966" name="AutoShape 22"/>
            <p:cNvCxnSpPr>
              <a:cxnSpLocks noChangeShapeType="1"/>
              <a:stCxn id="82953" idx="3"/>
              <a:endCxn id="82960" idx="1"/>
            </p:cNvCxnSpPr>
            <p:nvPr/>
          </p:nvCxnSpPr>
          <p:spPr bwMode="auto">
            <a:xfrm>
              <a:off x="960" y="2640"/>
              <a:ext cx="432" cy="213"/>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2986" name="Group 42"/>
          <p:cNvGrpSpPr>
            <a:grpSpLocks/>
          </p:cNvGrpSpPr>
          <p:nvPr/>
        </p:nvGrpSpPr>
        <p:grpSpPr bwMode="auto">
          <a:xfrm>
            <a:off x="3048001" y="4191002"/>
            <a:ext cx="1219199" cy="1131888"/>
            <a:chOff x="960" y="2640"/>
            <a:chExt cx="768" cy="713"/>
          </a:xfrm>
        </p:grpSpPr>
        <p:sp>
          <p:nvSpPr>
            <p:cNvPr id="82961" name="Text Box 17"/>
            <p:cNvSpPr txBox="1">
              <a:spLocks noChangeArrowheads="1"/>
            </p:cNvSpPr>
            <p:nvPr/>
          </p:nvSpPr>
          <p:spPr bwMode="auto">
            <a:xfrm>
              <a:off x="1392" y="3120"/>
              <a:ext cx="336" cy="233"/>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5</a:t>
              </a:r>
            </a:p>
          </p:txBody>
        </p:sp>
        <p:cxnSp>
          <p:nvCxnSpPr>
            <p:cNvPr id="82967" name="AutoShape 23"/>
            <p:cNvCxnSpPr>
              <a:cxnSpLocks noChangeShapeType="1"/>
              <a:stCxn id="82953" idx="3"/>
              <a:endCxn id="82961" idx="1"/>
            </p:cNvCxnSpPr>
            <p:nvPr/>
          </p:nvCxnSpPr>
          <p:spPr bwMode="auto">
            <a:xfrm>
              <a:off x="960" y="2640"/>
              <a:ext cx="432" cy="597"/>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2987" name="Group 43"/>
          <p:cNvGrpSpPr>
            <a:grpSpLocks/>
          </p:cNvGrpSpPr>
          <p:nvPr/>
        </p:nvGrpSpPr>
        <p:grpSpPr bwMode="auto">
          <a:xfrm>
            <a:off x="3048001" y="4191001"/>
            <a:ext cx="1219199" cy="1817688"/>
            <a:chOff x="960" y="2640"/>
            <a:chExt cx="768" cy="1145"/>
          </a:xfrm>
        </p:grpSpPr>
        <p:sp>
          <p:nvSpPr>
            <p:cNvPr id="82962" name="Text Box 18"/>
            <p:cNvSpPr txBox="1">
              <a:spLocks noChangeArrowheads="1"/>
            </p:cNvSpPr>
            <p:nvPr/>
          </p:nvSpPr>
          <p:spPr bwMode="auto">
            <a:xfrm>
              <a:off x="1392" y="3552"/>
              <a:ext cx="336" cy="233"/>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6</a:t>
              </a:r>
            </a:p>
          </p:txBody>
        </p:sp>
        <p:cxnSp>
          <p:nvCxnSpPr>
            <p:cNvPr id="82968" name="AutoShape 24"/>
            <p:cNvCxnSpPr>
              <a:cxnSpLocks noChangeShapeType="1"/>
              <a:stCxn id="82953" idx="3"/>
              <a:endCxn id="82962" idx="1"/>
            </p:cNvCxnSpPr>
            <p:nvPr/>
          </p:nvCxnSpPr>
          <p:spPr bwMode="auto">
            <a:xfrm>
              <a:off x="960" y="2640"/>
              <a:ext cx="432" cy="1029"/>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2970" name="Text Box 26"/>
          <p:cNvSpPr txBox="1">
            <a:spLocks noChangeArrowheads="1"/>
          </p:cNvSpPr>
          <p:nvPr/>
        </p:nvSpPr>
        <p:spPr bwMode="auto">
          <a:xfrm>
            <a:off x="4572000" y="2414588"/>
            <a:ext cx="1219200" cy="436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339933"/>
                </a:solidFill>
              </a:rPr>
              <a:t>E</a:t>
            </a:r>
            <a:r>
              <a:rPr lang="en-US" altLang="en-US" sz="2800" baseline="-25000">
                <a:solidFill>
                  <a:srgbClr val="339933"/>
                </a:solidFill>
              </a:rPr>
              <a:t>1</a:t>
            </a:r>
          </a:p>
          <a:p>
            <a:pPr>
              <a:spcBef>
                <a:spcPct val="50000"/>
              </a:spcBef>
            </a:pPr>
            <a:r>
              <a:rPr lang="en-US" altLang="en-US" sz="2800">
                <a:solidFill>
                  <a:srgbClr val="339933"/>
                </a:solidFill>
              </a:rPr>
              <a:t>E</a:t>
            </a:r>
            <a:r>
              <a:rPr lang="en-US" altLang="en-US" sz="2800" baseline="-25000">
                <a:solidFill>
                  <a:srgbClr val="339933"/>
                </a:solidFill>
              </a:rPr>
              <a:t>2</a:t>
            </a:r>
            <a:endParaRPr lang="en-US" altLang="en-US" sz="2800">
              <a:solidFill>
                <a:srgbClr val="339933"/>
              </a:solidFill>
            </a:endParaRPr>
          </a:p>
          <a:p>
            <a:pPr>
              <a:spcBef>
                <a:spcPct val="50000"/>
              </a:spcBef>
            </a:pPr>
            <a:r>
              <a:rPr lang="en-US" altLang="en-US" sz="2800">
                <a:solidFill>
                  <a:srgbClr val="339933"/>
                </a:solidFill>
              </a:rPr>
              <a:t>E</a:t>
            </a:r>
            <a:r>
              <a:rPr lang="en-US" altLang="en-US" sz="2800" baseline="-25000">
                <a:solidFill>
                  <a:srgbClr val="339933"/>
                </a:solidFill>
              </a:rPr>
              <a:t>3</a:t>
            </a:r>
            <a:endParaRPr lang="en-US" altLang="en-US" sz="2800">
              <a:solidFill>
                <a:srgbClr val="339933"/>
              </a:solidFill>
            </a:endParaRPr>
          </a:p>
          <a:p>
            <a:pPr>
              <a:spcBef>
                <a:spcPct val="50000"/>
              </a:spcBef>
            </a:pPr>
            <a:r>
              <a:rPr lang="en-US" altLang="en-US" sz="2800">
                <a:solidFill>
                  <a:srgbClr val="339933"/>
                </a:solidFill>
              </a:rPr>
              <a:t>E</a:t>
            </a:r>
            <a:r>
              <a:rPr lang="en-US" altLang="en-US" sz="2800" baseline="-25000">
                <a:solidFill>
                  <a:srgbClr val="339933"/>
                </a:solidFill>
              </a:rPr>
              <a:t>4</a:t>
            </a:r>
            <a:endParaRPr lang="en-US" altLang="en-US" sz="2800">
              <a:solidFill>
                <a:srgbClr val="339933"/>
              </a:solidFill>
            </a:endParaRPr>
          </a:p>
          <a:p>
            <a:pPr>
              <a:spcBef>
                <a:spcPct val="50000"/>
              </a:spcBef>
            </a:pPr>
            <a:r>
              <a:rPr lang="en-US" altLang="en-US" sz="2800">
                <a:solidFill>
                  <a:srgbClr val="339933"/>
                </a:solidFill>
              </a:rPr>
              <a:t>E</a:t>
            </a:r>
            <a:r>
              <a:rPr lang="en-US" altLang="en-US" sz="2800" baseline="-25000">
                <a:solidFill>
                  <a:srgbClr val="339933"/>
                </a:solidFill>
              </a:rPr>
              <a:t>5</a:t>
            </a:r>
            <a:endParaRPr lang="en-US" altLang="en-US" sz="2800">
              <a:solidFill>
                <a:srgbClr val="339933"/>
              </a:solidFill>
            </a:endParaRPr>
          </a:p>
          <a:p>
            <a:pPr>
              <a:spcBef>
                <a:spcPct val="50000"/>
              </a:spcBef>
            </a:pPr>
            <a:r>
              <a:rPr lang="en-US" altLang="en-US" sz="2800">
                <a:solidFill>
                  <a:srgbClr val="339933"/>
                </a:solidFill>
              </a:rPr>
              <a:t>E</a:t>
            </a:r>
            <a:r>
              <a:rPr lang="en-US" altLang="en-US" sz="2800" baseline="-25000">
                <a:solidFill>
                  <a:srgbClr val="339933"/>
                </a:solidFill>
              </a:rPr>
              <a:t>6</a:t>
            </a:r>
            <a:endParaRPr lang="en-US" altLang="en-US" sz="2800">
              <a:solidFill>
                <a:srgbClr val="339933"/>
              </a:solidFill>
            </a:endParaRPr>
          </a:p>
          <a:p>
            <a:pPr>
              <a:spcBef>
                <a:spcPct val="50000"/>
              </a:spcBef>
            </a:pPr>
            <a:endParaRPr lang="en-US" altLang="en-US" sz="2800">
              <a:solidFill>
                <a:srgbClr val="339933"/>
              </a:solidFill>
            </a:endParaRPr>
          </a:p>
        </p:txBody>
      </p:sp>
      <p:sp>
        <p:nvSpPr>
          <p:cNvPr id="82971" name="Text Box 27"/>
          <p:cNvSpPr txBox="1">
            <a:spLocks noChangeArrowheads="1"/>
          </p:cNvSpPr>
          <p:nvPr/>
        </p:nvSpPr>
        <p:spPr bwMode="auto">
          <a:xfrm>
            <a:off x="5791200" y="2697164"/>
            <a:ext cx="4724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solidFill>
                  <a:srgbClr val="333333"/>
                </a:solidFill>
              </a:rPr>
              <a:t>S ={E</a:t>
            </a:r>
            <a:r>
              <a:rPr lang="en-US" altLang="en-US" sz="3200" b="1" baseline="-25000">
                <a:solidFill>
                  <a:srgbClr val="333333"/>
                </a:solidFill>
              </a:rPr>
              <a:t>1</a:t>
            </a:r>
            <a:r>
              <a:rPr lang="en-US" altLang="en-US" sz="3200" b="1">
                <a:solidFill>
                  <a:srgbClr val="333333"/>
                </a:solidFill>
              </a:rPr>
              <a:t>, E</a:t>
            </a:r>
            <a:r>
              <a:rPr lang="en-US" altLang="en-US" sz="3200" b="1" baseline="-25000">
                <a:solidFill>
                  <a:srgbClr val="333333"/>
                </a:solidFill>
              </a:rPr>
              <a:t>2</a:t>
            </a:r>
            <a:r>
              <a:rPr lang="en-US" altLang="en-US" sz="3200" b="1">
                <a:solidFill>
                  <a:srgbClr val="333333"/>
                </a:solidFill>
              </a:rPr>
              <a:t>, E</a:t>
            </a:r>
            <a:r>
              <a:rPr lang="en-US" altLang="en-US" sz="3200" b="1" baseline="-25000">
                <a:solidFill>
                  <a:srgbClr val="333333"/>
                </a:solidFill>
              </a:rPr>
              <a:t>3</a:t>
            </a:r>
            <a:r>
              <a:rPr lang="en-US" altLang="en-US" sz="3200" b="1">
                <a:solidFill>
                  <a:srgbClr val="333333"/>
                </a:solidFill>
              </a:rPr>
              <a:t>, E</a:t>
            </a:r>
            <a:r>
              <a:rPr lang="en-US" altLang="en-US" sz="3200" b="1" baseline="-25000">
                <a:solidFill>
                  <a:srgbClr val="333333"/>
                </a:solidFill>
              </a:rPr>
              <a:t>4</a:t>
            </a:r>
            <a:r>
              <a:rPr lang="en-US" altLang="en-US" sz="3200" b="1">
                <a:solidFill>
                  <a:srgbClr val="333333"/>
                </a:solidFill>
              </a:rPr>
              <a:t>, E</a:t>
            </a:r>
            <a:r>
              <a:rPr lang="en-US" altLang="en-US" sz="3200" b="1" baseline="-25000">
                <a:solidFill>
                  <a:srgbClr val="333333"/>
                </a:solidFill>
              </a:rPr>
              <a:t>5</a:t>
            </a:r>
            <a:r>
              <a:rPr lang="en-US" altLang="en-US" sz="3200" b="1">
                <a:solidFill>
                  <a:srgbClr val="333333"/>
                </a:solidFill>
              </a:rPr>
              <a:t>, E</a:t>
            </a:r>
            <a:r>
              <a:rPr lang="en-US" altLang="en-US" sz="3200" b="1" baseline="-25000">
                <a:solidFill>
                  <a:srgbClr val="333333"/>
                </a:solidFill>
              </a:rPr>
              <a:t>6</a:t>
            </a:r>
            <a:r>
              <a:rPr lang="en-US" altLang="en-US" sz="3200" b="1">
                <a:solidFill>
                  <a:srgbClr val="333333"/>
                </a:solidFill>
              </a:rPr>
              <a:t>}</a:t>
            </a:r>
          </a:p>
        </p:txBody>
      </p:sp>
      <p:grpSp>
        <p:nvGrpSpPr>
          <p:cNvPr id="82981" name="Group 37"/>
          <p:cNvGrpSpPr>
            <a:grpSpLocks/>
          </p:cNvGrpSpPr>
          <p:nvPr/>
        </p:nvGrpSpPr>
        <p:grpSpPr bwMode="auto">
          <a:xfrm>
            <a:off x="5867400" y="3429000"/>
            <a:ext cx="4114800" cy="2667000"/>
            <a:chOff x="2736" y="2160"/>
            <a:chExt cx="2592" cy="1680"/>
          </a:xfrm>
        </p:grpSpPr>
        <p:sp>
          <p:nvSpPr>
            <p:cNvPr id="82972" name="Rectangle 28"/>
            <p:cNvSpPr>
              <a:spLocks noChangeArrowheads="1"/>
            </p:cNvSpPr>
            <p:nvPr/>
          </p:nvSpPr>
          <p:spPr bwMode="auto">
            <a:xfrm>
              <a:off x="2736" y="2160"/>
              <a:ext cx="2592" cy="168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wrap="none" anchor="ctr"/>
            <a:lstStyle/>
            <a:p>
              <a:endParaRPr lang="en-US"/>
            </a:p>
          </p:txBody>
        </p:sp>
        <p:sp>
          <p:nvSpPr>
            <p:cNvPr id="82973" name="Text Box 29"/>
            <p:cNvSpPr txBox="1">
              <a:spLocks noChangeArrowheads="1"/>
            </p:cNvSpPr>
            <p:nvPr/>
          </p:nvSpPr>
          <p:spPr bwMode="auto">
            <a:xfrm>
              <a:off x="5088" y="216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333333"/>
                  </a:solidFill>
                  <a:effectLst>
                    <a:outerShdw blurRad="38100" dist="38100" dir="2700000" algn="tl">
                      <a:srgbClr val="C0C0C0"/>
                    </a:outerShdw>
                  </a:effectLst>
                </a:rPr>
                <a:t>S</a:t>
              </a:r>
            </a:p>
          </p:txBody>
        </p:sp>
        <p:sp>
          <p:nvSpPr>
            <p:cNvPr id="82975" name="Text Box 31"/>
            <p:cNvSpPr txBox="1">
              <a:spLocks noChangeArrowheads="1"/>
            </p:cNvSpPr>
            <p:nvPr/>
          </p:nvSpPr>
          <p:spPr bwMode="auto">
            <a:xfrm>
              <a:off x="3024" y="2352"/>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800" b="1">
                  <a:solidFill>
                    <a:srgbClr val="339933"/>
                  </a:solidFill>
                </a:rPr>
                <a:t>E</a:t>
              </a:r>
              <a:r>
                <a:rPr lang="en-US" altLang="en-US" sz="2800" b="1" baseline="-25000">
                  <a:solidFill>
                    <a:srgbClr val="339933"/>
                  </a:solidFill>
                </a:rPr>
                <a:t>1</a:t>
              </a:r>
            </a:p>
          </p:txBody>
        </p:sp>
        <p:sp>
          <p:nvSpPr>
            <p:cNvPr id="82976" name="Text Box 32"/>
            <p:cNvSpPr txBox="1">
              <a:spLocks noChangeArrowheads="1"/>
            </p:cNvSpPr>
            <p:nvPr/>
          </p:nvSpPr>
          <p:spPr bwMode="auto">
            <a:xfrm>
              <a:off x="4560" y="3168"/>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800" b="1">
                  <a:solidFill>
                    <a:srgbClr val="339933"/>
                  </a:solidFill>
                </a:rPr>
                <a:t>E</a:t>
              </a:r>
              <a:r>
                <a:rPr lang="en-US" altLang="en-US" sz="2800" b="1" baseline="-25000">
                  <a:solidFill>
                    <a:srgbClr val="339933"/>
                  </a:solidFill>
                </a:rPr>
                <a:t>6</a:t>
              </a:r>
            </a:p>
          </p:txBody>
        </p:sp>
        <p:sp>
          <p:nvSpPr>
            <p:cNvPr id="82977" name="Text Box 33"/>
            <p:cNvSpPr txBox="1">
              <a:spLocks noChangeArrowheads="1"/>
            </p:cNvSpPr>
            <p:nvPr/>
          </p:nvSpPr>
          <p:spPr bwMode="auto">
            <a:xfrm>
              <a:off x="3024" y="312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800" b="1">
                  <a:solidFill>
                    <a:srgbClr val="339933"/>
                  </a:solidFill>
                </a:rPr>
                <a:t>E</a:t>
              </a:r>
              <a:r>
                <a:rPr lang="en-US" altLang="en-US" sz="2800" b="1" baseline="-25000">
                  <a:solidFill>
                    <a:srgbClr val="339933"/>
                  </a:solidFill>
                </a:rPr>
                <a:t>2</a:t>
              </a:r>
            </a:p>
          </p:txBody>
        </p:sp>
        <p:sp>
          <p:nvSpPr>
            <p:cNvPr id="82978" name="Text Box 34"/>
            <p:cNvSpPr txBox="1">
              <a:spLocks noChangeArrowheads="1"/>
            </p:cNvSpPr>
            <p:nvPr/>
          </p:nvSpPr>
          <p:spPr bwMode="auto">
            <a:xfrm>
              <a:off x="3744" y="240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800" b="1">
                  <a:solidFill>
                    <a:srgbClr val="339933"/>
                  </a:solidFill>
                </a:rPr>
                <a:t>E</a:t>
              </a:r>
              <a:r>
                <a:rPr lang="en-US" altLang="en-US" sz="2800" b="1" baseline="-25000">
                  <a:solidFill>
                    <a:srgbClr val="339933"/>
                  </a:solidFill>
                </a:rPr>
                <a:t>3</a:t>
              </a:r>
            </a:p>
          </p:txBody>
        </p:sp>
        <p:sp>
          <p:nvSpPr>
            <p:cNvPr id="82979" name="Text Box 35"/>
            <p:cNvSpPr txBox="1">
              <a:spLocks noChangeArrowheads="1"/>
            </p:cNvSpPr>
            <p:nvPr/>
          </p:nvSpPr>
          <p:spPr bwMode="auto">
            <a:xfrm>
              <a:off x="3840" y="3216"/>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800" b="1">
                  <a:solidFill>
                    <a:srgbClr val="339933"/>
                  </a:solidFill>
                </a:rPr>
                <a:t>E</a:t>
              </a:r>
              <a:r>
                <a:rPr lang="en-US" altLang="en-US" sz="2800" b="1" baseline="-25000">
                  <a:solidFill>
                    <a:srgbClr val="339933"/>
                  </a:solidFill>
                </a:rPr>
                <a:t>4</a:t>
              </a:r>
            </a:p>
          </p:txBody>
        </p:sp>
        <p:sp>
          <p:nvSpPr>
            <p:cNvPr id="82980" name="Text Box 36"/>
            <p:cNvSpPr txBox="1">
              <a:spLocks noChangeArrowheads="1"/>
            </p:cNvSpPr>
            <p:nvPr/>
          </p:nvSpPr>
          <p:spPr bwMode="auto">
            <a:xfrm>
              <a:off x="4272" y="2688"/>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800" b="1">
                  <a:solidFill>
                    <a:srgbClr val="339933"/>
                  </a:solidFill>
                </a:rPr>
                <a:t>E</a:t>
              </a:r>
              <a:r>
                <a:rPr lang="en-US" altLang="en-US" sz="2800" b="1" baseline="-25000">
                  <a:solidFill>
                    <a:srgbClr val="339933"/>
                  </a:solidFill>
                </a:rPr>
                <a:t>5</a:t>
              </a:r>
            </a:p>
          </p:txBody>
        </p:sp>
      </p:grpSp>
      <p:grpSp>
        <p:nvGrpSpPr>
          <p:cNvPr id="82989" name="Group 45"/>
          <p:cNvGrpSpPr>
            <a:grpSpLocks/>
          </p:cNvGrpSpPr>
          <p:nvPr/>
        </p:nvGrpSpPr>
        <p:grpSpPr bwMode="auto">
          <a:xfrm>
            <a:off x="8763000" y="133350"/>
            <a:ext cx="1752600" cy="1524000"/>
            <a:chOff x="4512" y="96"/>
            <a:chExt cx="1104" cy="960"/>
          </a:xfrm>
        </p:grpSpPr>
        <p:sp>
          <p:nvSpPr>
            <p:cNvPr id="82990" name="Rectangle 46"/>
            <p:cNvSpPr>
              <a:spLocks noChangeArrowheads="1"/>
            </p:cNvSpPr>
            <p:nvPr/>
          </p:nvSpPr>
          <p:spPr bwMode="auto">
            <a:xfrm>
              <a:off x="4512" y="96"/>
              <a:ext cx="1104" cy="960"/>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82991" name="Picture 47" descr="di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 y="168"/>
              <a:ext cx="960" cy="818"/>
            </a:xfrm>
            <a:prstGeom prst="rect">
              <a:avLst/>
            </a:prstGeom>
            <a:noFill/>
            <a:ln w="9525">
              <a:solidFill>
                <a:srgbClr val="CC0066"/>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44191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2982"/>
                                        </p:tgtEl>
                                        <p:attrNameLst>
                                          <p:attrName>style.visibility</p:attrName>
                                        </p:attrNameLst>
                                      </p:cBhvr>
                                      <p:to>
                                        <p:strVal val="visible"/>
                                      </p:to>
                                    </p:set>
                                    <p:animEffect transition="in" filter="wipe(left)">
                                      <p:cBhvr>
                                        <p:cTn id="7" dur="500"/>
                                        <p:tgtEl>
                                          <p:spTgt spid="82982"/>
                                        </p:tgtEl>
                                      </p:cBhvr>
                                    </p:animEffect>
                                  </p:childTnLst>
                                </p:cTn>
                              </p:par>
                            </p:childTnLst>
                          </p:cTn>
                        </p:par>
                        <p:par>
                          <p:cTn id="8" fill="hold" nodeType="afterGroup">
                            <p:stCondLst>
                              <p:cond delay="500"/>
                            </p:stCondLst>
                            <p:childTnLst>
                              <p:par>
                                <p:cTn id="9" presetID="22" presetClass="entr" presetSubtype="8" fill="hold" nodeType="afterEffect">
                                  <p:stCondLst>
                                    <p:cond delay="1000"/>
                                  </p:stCondLst>
                                  <p:childTnLst>
                                    <p:set>
                                      <p:cBhvr>
                                        <p:cTn id="10" dur="1" fill="hold">
                                          <p:stCondLst>
                                            <p:cond delay="0"/>
                                          </p:stCondLst>
                                        </p:cTn>
                                        <p:tgtEl>
                                          <p:spTgt spid="82983"/>
                                        </p:tgtEl>
                                        <p:attrNameLst>
                                          <p:attrName>style.visibility</p:attrName>
                                        </p:attrNameLst>
                                      </p:cBhvr>
                                      <p:to>
                                        <p:strVal val="visible"/>
                                      </p:to>
                                    </p:set>
                                    <p:animEffect transition="in" filter="wipe(left)">
                                      <p:cBhvr>
                                        <p:cTn id="11" dur="500"/>
                                        <p:tgtEl>
                                          <p:spTgt spid="82983"/>
                                        </p:tgtEl>
                                      </p:cBhvr>
                                    </p:animEffect>
                                  </p:childTnLst>
                                </p:cTn>
                              </p:par>
                            </p:childTnLst>
                          </p:cTn>
                        </p:par>
                        <p:par>
                          <p:cTn id="12" fill="hold" nodeType="afterGroup">
                            <p:stCondLst>
                              <p:cond delay="2000"/>
                            </p:stCondLst>
                            <p:childTnLst>
                              <p:par>
                                <p:cTn id="13" presetID="22" presetClass="entr" presetSubtype="8" fill="hold" nodeType="afterEffect">
                                  <p:stCondLst>
                                    <p:cond delay="1000"/>
                                  </p:stCondLst>
                                  <p:childTnLst>
                                    <p:set>
                                      <p:cBhvr>
                                        <p:cTn id="14" dur="1" fill="hold">
                                          <p:stCondLst>
                                            <p:cond delay="0"/>
                                          </p:stCondLst>
                                        </p:cTn>
                                        <p:tgtEl>
                                          <p:spTgt spid="82984"/>
                                        </p:tgtEl>
                                        <p:attrNameLst>
                                          <p:attrName>style.visibility</p:attrName>
                                        </p:attrNameLst>
                                      </p:cBhvr>
                                      <p:to>
                                        <p:strVal val="visible"/>
                                      </p:to>
                                    </p:set>
                                    <p:animEffect transition="in" filter="wipe(left)">
                                      <p:cBhvr>
                                        <p:cTn id="15" dur="500"/>
                                        <p:tgtEl>
                                          <p:spTgt spid="82984"/>
                                        </p:tgtEl>
                                      </p:cBhvr>
                                    </p:animEffect>
                                  </p:childTnLst>
                                </p:cTn>
                              </p:par>
                            </p:childTnLst>
                          </p:cTn>
                        </p:par>
                        <p:par>
                          <p:cTn id="16" fill="hold" nodeType="afterGroup">
                            <p:stCondLst>
                              <p:cond delay="3500"/>
                            </p:stCondLst>
                            <p:childTnLst>
                              <p:par>
                                <p:cTn id="17" presetID="22" presetClass="entr" presetSubtype="8" fill="hold" nodeType="afterEffect">
                                  <p:stCondLst>
                                    <p:cond delay="1000"/>
                                  </p:stCondLst>
                                  <p:childTnLst>
                                    <p:set>
                                      <p:cBhvr>
                                        <p:cTn id="18" dur="1" fill="hold">
                                          <p:stCondLst>
                                            <p:cond delay="0"/>
                                          </p:stCondLst>
                                        </p:cTn>
                                        <p:tgtEl>
                                          <p:spTgt spid="82985"/>
                                        </p:tgtEl>
                                        <p:attrNameLst>
                                          <p:attrName>style.visibility</p:attrName>
                                        </p:attrNameLst>
                                      </p:cBhvr>
                                      <p:to>
                                        <p:strVal val="visible"/>
                                      </p:to>
                                    </p:set>
                                    <p:animEffect transition="in" filter="wipe(left)">
                                      <p:cBhvr>
                                        <p:cTn id="19" dur="500"/>
                                        <p:tgtEl>
                                          <p:spTgt spid="82985"/>
                                        </p:tgtEl>
                                      </p:cBhvr>
                                    </p:animEffect>
                                  </p:childTnLst>
                                </p:cTn>
                              </p:par>
                            </p:childTnLst>
                          </p:cTn>
                        </p:par>
                        <p:par>
                          <p:cTn id="20" fill="hold" nodeType="afterGroup">
                            <p:stCondLst>
                              <p:cond delay="5000"/>
                            </p:stCondLst>
                            <p:childTnLst>
                              <p:par>
                                <p:cTn id="21" presetID="22" presetClass="entr" presetSubtype="8" fill="hold" nodeType="afterEffect">
                                  <p:stCondLst>
                                    <p:cond delay="1000"/>
                                  </p:stCondLst>
                                  <p:childTnLst>
                                    <p:set>
                                      <p:cBhvr>
                                        <p:cTn id="22" dur="1" fill="hold">
                                          <p:stCondLst>
                                            <p:cond delay="0"/>
                                          </p:stCondLst>
                                        </p:cTn>
                                        <p:tgtEl>
                                          <p:spTgt spid="82986"/>
                                        </p:tgtEl>
                                        <p:attrNameLst>
                                          <p:attrName>style.visibility</p:attrName>
                                        </p:attrNameLst>
                                      </p:cBhvr>
                                      <p:to>
                                        <p:strVal val="visible"/>
                                      </p:to>
                                    </p:set>
                                    <p:animEffect transition="in" filter="wipe(left)">
                                      <p:cBhvr>
                                        <p:cTn id="23" dur="500"/>
                                        <p:tgtEl>
                                          <p:spTgt spid="82986"/>
                                        </p:tgtEl>
                                      </p:cBhvr>
                                    </p:animEffect>
                                  </p:childTnLst>
                                </p:cTn>
                              </p:par>
                            </p:childTnLst>
                          </p:cTn>
                        </p:par>
                        <p:par>
                          <p:cTn id="24" fill="hold" nodeType="afterGroup">
                            <p:stCondLst>
                              <p:cond delay="6500"/>
                            </p:stCondLst>
                            <p:childTnLst>
                              <p:par>
                                <p:cTn id="25" presetID="22" presetClass="entr" presetSubtype="8" fill="hold" nodeType="afterEffect">
                                  <p:stCondLst>
                                    <p:cond delay="1000"/>
                                  </p:stCondLst>
                                  <p:childTnLst>
                                    <p:set>
                                      <p:cBhvr>
                                        <p:cTn id="26" dur="1" fill="hold">
                                          <p:stCondLst>
                                            <p:cond delay="0"/>
                                          </p:stCondLst>
                                        </p:cTn>
                                        <p:tgtEl>
                                          <p:spTgt spid="82987"/>
                                        </p:tgtEl>
                                        <p:attrNameLst>
                                          <p:attrName>style.visibility</p:attrName>
                                        </p:attrNameLst>
                                      </p:cBhvr>
                                      <p:to>
                                        <p:strVal val="visible"/>
                                      </p:to>
                                    </p:set>
                                    <p:animEffect transition="in" filter="wipe(left)">
                                      <p:cBhvr>
                                        <p:cTn id="27" dur="500"/>
                                        <p:tgtEl>
                                          <p:spTgt spid="829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8297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82971"/>
                                        </p:tgtEl>
                                        <p:attrNameLst>
                                          <p:attrName>style.visibility</p:attrName>
                                        </p:attrNameLst>
                                      </p:cBhvr>
                                      <p:to>
                                        <p:strVal val="visible"/>
                                      </p:to>
                                    </p:set>
                                    <p:animEffect transition="in" filter="wipe(up)">
                                      <p:cBhvr>
                                        <p:cTn id="36" dur="500"/>
                                        <p:tgtEl>
                                          <p:spTgt spid="8297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82981"/>
                                        </p:tgtEl>
                                        <p:attrNameLst>
                                          <p:attrName>style.visibility</p:attrName>
                                        </p:attrNameLst>
                                      </p:cBhvr>
                                      <p:to>
                                        <p:strVal val="visible"/>
                                      </p:to>
                                    </p:set>
                                    <p:animEffect transition="in" filter="dissolve">
                                      <p:cBhvr>
                                        <p:cTn id="41" dur="500"/>
                                        <p:tgtEl>
                                          <p:spTgt spid="82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70" grpId="0" autoUpdateAnimBg="0"/>
      <p:bldP spid="82971" grpId="0" autoUpdateAnimBg="0"/>
    </p:bldLst>
  </p:timing>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4301</Words>
  <Application>Microsoft Office PowerPoint</Application>
  <PresentationFormat>Widescreen</PresentationFormat>
  <Paragraphs>691</Paragraphs>
  <Slides>80</Slides>
  <Notes>7</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2</vt:i4>
      </vt:variant>
      <vt:variant>
        <vt:lpstr>Slide Titles</vt:lpstr>
      </vt:variant>
      <vt:variant>
        <vt:i4>80</vt:i4>
      </vt:variant>
    </vt:vector>
  </HeadingPairs>
  <TitlesOfParts>
    <vt:vector size="91" baseType="lpstr">
      <vt:lpstr>Arial</vt:lpstr>
      <vt:lpstr>Book Antiqua</vt:lpstr>
      <vt:lpstr>Calibri</vt:lpstr>
      <vt:lpstr>Math1</vt:lpstr>
      <vt:lpstr>Symbol</vt:lpstr>
      <vt:lpstr>Times New Roman</vt:lpstr>
      <vt:lpstr>Wingdings</vt:lpstr>
      <vt:lpstr>HNDIT</vt:lpstr>
      <vt:lpstr>1_HNDIT</vt:lpstr>
      <vt:lpstr>Equation</vt:lpstr>
      <vt:lpstr>Worksheet</vt:lpstr>
      <vt:lpstr>Statistics for IT</vt:lpstr>
      <vt:lpstr>Why Learn Probability?</vt:lpstr>
      <vt:lpstr>Probabilistic vs Statistical Reasoning</vt:lpstr>
      <vt:lpstr>What is Probability?</vt:lpstr>
      <vt:lpstr>Basic Concepts</vt:lpstr>
      <vt:lpstr>Experiments and Events</vt:lpstr>
      <vt:lpstr>Basic Concepts</vt:lpstr>
      <vt:lpstr>Basic Concepts</vt:lpstr>
      <vt:lpstr>Example</vt:lpstr>
      <vt:lpstr>Basic Concepts</vt:lpstr>
      <vt:lpstr>The Probability of an Event</vt:lpstr>
      <vt:lpstr>The Probability of an Event</vt:lpstr>
      <vt:lpstr>Finding Probabilities</vt:lpstr>
      <vt:lpstr>Using Simple Events</vt:lpstr>
      <vt:lpstr>Example 1</vt:lpstr>
      <vt:lpstr>Example 2</vt:lpstr>
      <vt:lpstr>Example 3</vt:lpstr>
      <vt:lpstr>Example 3</vt:lpstr>
      <vt:lpstr>Counting Rules</vt:lpstr>
      <vt:lpstr>The mn Rule</vt:lpstr>
      <vt:lpstr>Examples</vt:lpstr>
      <vt:lpstr>Permutations</vt:lpstr>
      <vt:lpstr>Examples</vt:lpstr>
      <vt:lpstr>Combinations</vt:lpstr>
      <vt:lpstr>Example</vt:lpstr>
      <vt:lpstr>Example</vt:lpstr>
      <vt:lpstr>Example</vt:lpstr>
      <vt:lpstr>Example</vt:lpstr>
      <vt:lpstr>Example</vt:lpstr>
      <vt:lpstr>Example</vt:lpstr>
      <vt:lpstr>Event Relations</vt:lpstr>
      <vt:lpstr>Event Relations</vt:lpstr>
      <vt:lpstr>Event Relations</vt:lpstr>
      <vt:lpstr>Example</vt:lpstr>
      <vt:lpstr>Calculating Probabilities for Unions and Complements</vt:lpstr>
      <vt:lpstr>Example: Additive Rule</vt:lpstr>
      <vt:lpstr>Example: Two Dice</vt:lpstr>
      <vt:lpstr>A Special Case</vt:lpstr>
      <vt:lpstr>Example: Two Dice</vt:lpstr>
      <vt:lpstr>Calculating Probabilities  for Complements</vt:lpstr>
      <vt:lpstr>Example</vt:lpstr>
      <vt:lpstr>Calculating Probabilities for Intersections</vt:lpstr>
      <vt:lpstr>Conditional Probabilities</vt:lpstr>
      <vt:lpstr>Example 1</vt:lpstr>
      <vt:lpstr>Example 2</vt:lpstr>
      <vt:lpstr>Example 3: Two Dice</vt:lpstr>
      <vt:lpstr>Example 3: Two Dice</vt:lpstr>
      <vt:lpstr>Defining Independence</vt:lpstr>
      <vt:lpstr>The Multiplicative Rule for Intersections</vt:lpstr>
      <vt:lpstr>Example 1</vt:lpstr>
      <vt:lpstr>Example 2</vt:lpstr>
      <vt:lpstr>The Law of Total Probability</vt:lpstr>
      <vt:lpstr>The Law of Total Probability</vt:lpstr>
      <vt:lpstr>Bayes’ Rule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Random Variables</vt:lpstr>
      <vt:lpstr>Probability Distributions for Discrete Random Variables</vt:lpstr>
      <vt:lpstr>Example</vt:lpstr>
      <vt:lpstr>Example</vt:lpstr>
      <vt:lpstr>Probability Distributions</vt:lpstr>
      <vt:lpstr>The Mean and Standard Deviation</vt:lpstr>
      <vt:lpstr>Example</vt:lpstr>
      <vt:lpstr>Example</vt:lpstr>
      <vt:lpstr>Key Concepts</vt:lpstr>
      <vt:lpstr>Key Concepts</vt:lpstr>
      <vt:lpstr>Key Concepts</vt:lpstr>
      <vt:lpstr>Key Concepts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for IT</dc:title>
  <dc:creator>Acer</dc:creator>
  <cp:lastModifiedBy>Acer</cp:lastModifiedBy>
  <cp:revision>26</cp:revision>
  <dcterms:created xsi:type="dcterms:W3CDTF">2014-10-03T16:56:46Z</dcterms:created>
  <dcterms:modified xsi:type="dcterms:W3CDTF">2019-02-06T02:51:28Z</dcterms:modified>
</cp:coreProperties>
</file>