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1"/>
  </p:notesMasterIdLst>
  <p:sldIdLst>
    <p:sldId id="256" r:id="rId3"/>
    <p:sldId id="257" r:id="rId4"/>
    <p:sldId id="258" r:id="rId5"/>
    <p:sldId id="259" r:id="rId6"/>
    <p:sldId id="263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C546BD-2B38-4E90-8D5E-1466F846BA85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5ABA69-777E-4E49-AAE2-3734232FB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85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1F9F9D-B1E1-4E2C-95C6-F2102B9C0C4E}" type="slidenum">
              <a:rPr lang="en-US" smtClean="0">
                <a:solidFill>
                  <a:prstClr val="black"/>
                </a:solidFill>
                <a:latin typeface="Arial" pitchFamily="34" charset="0"/>
              </a:rPr>
              <a:pPr/>
              <a:t>1</a:t>
            </a:fld>
            <a:endParaRPr lang="en-US" smtClean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07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8541BC-D3E4-4ABD-B7FC-FF3053447B1C}" type="slidenum">
              <a:rPr lang="en-US" smtClean="0">
                <a:solidFill>
                  <a:prstClr val="black"/>
                </a:solidFill>
                <a:latin typeface="Arial" pitchFamily="34" charset="0"/>
              </a:rPr>
              <a:pPr/>
              <a:t>2</a:t>
            </a:fld>
            <a:endParaRPr lang="en-US" smtClean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118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BAA25-ABAF-4AAF-A5A6-C90754DC3869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D76FA-5ADB-464E-B3F2-B198650C5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978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BAA25-ABAF-4AAF-A5A6-C90754DC3869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D76FA-5ADB-464E-B3F2-B198650C5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424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BAA25-ABAF-4AAF-A5A6-C90754DC3869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D76FA-5ADB-464E-B3F2-B198650C5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709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7" name="Picture 3" descr="C:\Users\Dell PC\Desktop\mainp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984" y="2133600"/>
            <a:ext cx="12216984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3909" y="4800600"/>
            <a:ext cx="11594892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Chapter 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" y="2247902"/>
            <a:ext cx="5181600" cy="19811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Course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240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Dell PC\Desktop\templat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12192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8508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14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010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251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635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56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307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BAA25-ABAF-4AAF-A5A6-C90754DC3869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D76FA-5ADB-464E-B3F2-B198650C5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636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49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408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622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BAA25-ABAF-4AAF-A5A6-C90754DC3869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D76FA-5ADB-464E-B3F2-B198650C5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916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BAA25-ABAF-4AAF-A5A6-C90754DC3869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D76FA-5ADB-464E-B3F2-B198650C5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35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BAA25-ABAF-4AAF-A5A6-C90754DC3869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D76FA-5ADB-464E-B3F2-B198650C5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99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BAA25-ABAF-4AAF-A5A6-C90754DC3869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D76FA-5ADB-464E-B3F2-B198650C5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978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BAA25-ABAF-4AAF-A5A6-C90754DC3869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D76FA-5ADB-464E-B3F2-B198650C5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474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BAA25-ABAF-4AAF-A5A6-C90754DC3869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D76FA-5ADB-464E-B3F2-B198650C5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08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BAA25-ABAF-4AAF-A5A6-C90754DC3869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D76FA-5ADB-464E-B3F2-B198650C5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066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BAA25-ABAF-4AAF-A5A6-C90754DC3869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D76FA-5ADB-464E-B3F2-B198650C5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356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905000"/>
            <a:ext cx="109728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A71DD-D0EC-4926-8ED6-19B5D40D3F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34B05-3558-49CA-9E94-A70F1820A0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C:\Users\Dell PC\Desktop\template2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12192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0023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B097DFD-9DB1-4078-8404-B2467898D68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2/6/2019</a:t>
            </a:fld>
            <a:endParaRPr lang="en-US" dirty="0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Statistics for IT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19432" y="4800600"/>
            <a:ext cx="8696169" cy="1752600"/>
          </a:xfrm>
        </p:spPr>
        <p:txBody>
          <a:bodyPr>
            <a:normAutofit/>
          </a:bodyPr>
          <a:lstStyle/>
          <a:p>
            <a:r>
              <a:rPr lang="en-US" smtClean="0"/>
              <a:t>Probability </a:t>
            </a:r>
            <a:r>
              <a:rPr lang="en-US" dirty="0"/>
              <a:t>Distributions – Discrete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401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02" y="717452"/>
            <a:ext cx="11664557" cy="540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6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To specify a discrete random variable completely, you need to know its set of possible </a:t>
            </a:r>
            <a:r>
              <a:rPr lang="en-US" dirty="0" smtClean="0"/>
              <a:t>values and </a:t>
            </a:r>
            <a:r>
              <a:rPr lang="en-US" dirty="0"/>
              <a:t>the probability with which it takes each one.</a:t>
            </a:r>
          </a:p>
          <a:p>
            <a:r>
              <a:rPr lang="en-US" dirty="0" smtClean="0"/>
              <a:t>You </a:t>
            </a:r>
            <a:r>
              <a:rPr lang="en-US" dirty="0"/>
              <a:t>can draw up a table to show the probability of each outcome of an experiment. This </a:t>
            </a:r>
            <a:r>
              <a:rPr lang="en-US" dirty="0" smtClean="0"/>
              <a:t>is called </a:t>
            </a:r>
            <a:r>
              <a:rPr lang="en-US" dirty="0"/>
              <a:t>a </a:t>
            </a:r>
            <a:r>
              <a:rPr lang="en-US" b="1" dirty="0"/>
              <a:t>probability distribution.</a:t>
            </a:r>
          </a:p>
          <a:p>
            <a:r>
              <a:rPr lang="en-US" dirty="0" smtClean="0"/>
              <a:t>You </a:t>
            </a:r>
            <a:r>
              <a:rPr lang="en-US" dirty="0"/>
              <a:t>can also specify a discrete random variable as a </a:t>
            </a:r>
            <a:r>
              <a:rPr lang="en-US" dirty="0" smtClean="0"/>
              <a:t>function</a:t>
            </a:r>
          </a:p>
          <a:p>
            <a:r>
              <a:rPr lang="en-US" dirty="0" smtClean="0"/>
              <a:t>Refer example 3 in the next slide.</a:t>
            </a:r>
            <a:endParaRPr lang="en-US" dirty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This </a:t>
            </a:r>
            <a:r>
              <a:rPr lang="pt-BR" dirty="0"/>
              <a:t>is known as a </a:t>
            </a:r>
            <a:r>
              <a:rPr lang="pt-BR" dirty="0">
                <a:solidFill>
                  <a:srgbClr val="0070C0"/>
                </a:solidFill>
              </a:rPr>
              <a:t>p r o b a b i l i t y f u n c t i o n </a:t>
            </a:r>
            <a:r>
              <a:rPr lang="pt-BR" dirty="0" smtClean="0">
                <a:solidFill>
                  <a:srgbClr val="0070C0"/>
                </a:solidFill>
              </a:rPr>
              <a:t>.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191488" y="4473527"/>
            <a:ext cx="5117772" cy="65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50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44" y="1752600"/>
            <a:ext cx="11609210" cy="299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43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71" y="584981"/>
            <a:ext cx="11504430" cy="23352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" y="3072618"/>
            <a:ext cx="10686721" cy="335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66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04" y="2512593"/>
            <a:ext cx="11468918" cy="336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26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194" y="1805354"/>
            <a:ext cx="11365271" cy="114300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7677" y="3293731"/>
            <a:ext cx="8517167" cy="78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25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729111"/>
            <a:ext cx="11036074" cy="19859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877" y="2899077"/>
            <a:ext cx="5342958" cy="219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06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72" y="454570"/>
            <a:ext cx="11296051" cy="594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8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Your Chance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111" y="1752600"/>
            <a:ext cx="9051249" cy="325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87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321" y="1752600"/>
            <a:ext cx="9524959" cy="342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64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D12894B9-B22E-481D-8FD3-2433C61C4D6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2/6/2019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Course Objectives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21217" y="1313645"/>
            <a:ext cx="9641983" cy="4964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en-US" sz="2800" b="1" dirty="0">
              <a:solidFill>
                <a:prstClr val="black"/>
              </a:solidFill>
            </a:endParaRPr>
          </a:p>
          <a:p>
            <a:r>
              <a:rPr lang="en-US" sz="2800" dirty="0">
                <a:solidFill>
                  <a:prstClr val="black"/>
                </a:solidFill>
              </a:rPr>
              <a:t>After completing this module, students should be able to</a:t>
            </a:r>
          </a:p>
          <a:p>
            <a:endParaRPr lang="en-US" sz="2800" dirty="0">
              <a:solidFill>
                <a:prstClr val="black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endParaRPr lang="en-US" sz="2800" dirty="0">
              <a:solidFill>
                <a:prstClr val="black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endParaRPr lang="en-US" sz="2800" dirty="0" smtClean="0">
              <a:solidFill>
                <a:prstClr val="black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endParaRPr lang="en-US" sz="2800" dirty="0" smtClean="0">
              <a:solidFill>
                <a:prstClr val="black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endParaRPr 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65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Finding the probability that </a:t>
            </a:r>
            <a:r>
              <a:rPr lang="en-US" sz="2800" i="1" dirty="0">
                <a:solidFill>
                  <a:srgbClr val="0070C0"/>
                </a:solidFill>
              </a:rPr>
              <a:t>X </a:t>
            </a:r>
            <a:r>
              <a:rPr lang="en-US" sz="2800" dirty="0">
                <a:solidFill>
                  <a:srgbClr val="0070C0"/>
                </a:solidFill>
              </a:rPr>
              <a:t>is less than a particular value, greater than a</a:t>
            </a:r>
            <a:br>
              <a:rPr lang="en-US" sz="2800" dirty="0">
                <a:solidFill>
                  <a:srgbClr val="0070C0"/>
                </a:solidFill>
              </a:rPr>
            </a:br>
            <a:r>
              <a:rPr lang="en-US" sz="2800" dirty="0">
                <a:solidFill>
                  <a:srgbClr val="0070C0"/>
                </a:solidFill>
              </a:rPr>
              <a:t>particular value or lies between t w o values.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061" y="1905000"/>
            <a:ext cx="8569726" cy="379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15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548043"/>
            <a:ext cx="11038637" cy="579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26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Chance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473" y="1905000"/>
            <a:ext cx="9565077" cy="394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98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130" y="1752600"/>
            <a:ext cx="9526125" cy="356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01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Finding a mean or expected value of a discrete random variable.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347" y="2715065"/>
            <a:ext cx="9793004" cy="136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18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33" y="1631852"/>
            <a:ext cx="11580103" cy="355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37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770" y="1097280"/>
            <a:ext cx="11135813" cy="469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23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725" y="844062"/>
            <a:ext cx="11262262" cy="512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08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07" y="1752599"/>
            <a:ext cx="11521578" cy="332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09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060" y="829993"/>
            <a:ext cx="7668423" cy="6752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749" y="1905000"/>
            <a:ext cx="10870743" cy="138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70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PROBABILITY </a:t>
            </a:r>
            <a:r>
              <a:rPr lang="en-US" b="1" dirty="0" smtClean="0">
                <a:solidFill>
                  <a:srgbClr val="C00000"/>
                </a:solidFill>
              </a:rPr>
              <a:t>DISTRIBUTIONS-Discrete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Definition</a:t>
            </a:r>
          </a:p>
          <a:p>
            <a:r>
              <a:rPr lang="en-US" dirty="0" smtClean="0"/>
              <a:t>If </a:t>
            </a:r>
            <a:r>
              <a:rPr lang="en-US" dirty="0"/>
              <a:t>a variable X can assume a discrete set of values 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; . . . ,X</a:t>
            </a:r>
            <a:r>
              <a:rPr lang="en-US" baseline="-25000" dirty="0"/>
              <a:t>K</a:t>
            </a:r>
            <a:r>
              <a:rPr lang="en-US" dirty="0"/>
              <a:t> with respective probabilities </a:t>
            </a:r>
            <a:r>
              <a:rPr lang="en-US" dirty="0" smtClean="0"/>
              <a:t>p</a:t>
            </a:r>
            <a:r>
              <a:rPr lang="en-US" baseline="-25000" dirty="0" smtClean="0"/>
              <a:t>1</a:t>
            </a:r>
            <a:r>
              <a:rPr lang="en-US" dirty="0" smtClean="0"/>
              <a:t>; p</a:t>
            </a:r>
            <a:r>
              <a:rPr lang="en-US" baseline="-25000" dirty="0" smtClean="0"/>
              <a:t>2</a:t>
            </a:r>
            <a:r>
              <a:rPr lang="en-US" dirty="0"/>
              <a:t>, . . . , </a:t>
            </a:r>
            <a:r>
              <a:rPr lang="en-US" dirty="0" err="1"/>
              <a:t>p</a:t>
            </a:r>
            <a:r>
              <a:rPr lang="en-US" baseline="-25000" dirty="0" err="1"/>
              <a:t>K</a:t>
            </a:r>
            <a:r>
              <a:rPr lang="en-US" dirty="0"/>
              <a:t>, where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4400" dirty="0" smtClean="0">
                <a:solidFill>
                  <a:srgbClr val="FF0000"/>
                </a:solidFill>
              </a:rPr>
              <a:t>p</a:t>
            </a:r>
            <a:r>
              <a:rPr lang="en-US" sz="4400" baseline="-25000" dirty="0" smtClean="0">
                <a:solidFill>
                  <a:srgbClr val="FF0000"/>
                </a:solidFill>
              </a:rPr>
              <a:t>1</a:t>
            </a:r>
            <a:r>
              <a:rPr lang="en-US" sz="4400" dirty="0" smtClean="0">
                <a:solidFill>
                  <a:srgbClr val="FF0000"/>
                </a:solidFill>
              </a:rPr>
              <a:t> + p</a:t>
            </a:r>
            <a:r>
              <a:rPr lang="en-US" sz="4400" baseline="-25000" dirty="0" smtClean="0">
                <a:solidFill>
                  <a:srgbClr val="FF0000"/>
                </a:solidFill>
              </a:rPr>
              <a:t>2</a:t>
            </a:r>
            <a:r>
              <a:rPr lang="en-US" sz="4400" dirty="0" smtClean="0">
                <a:solidFill>
                  <a:srgbClr val="FF0000"/>
                </a:solidFill>
              </a:rPr>
              <a:t> +…</a:t>
            </a:r>
            <a:r>
              <a:rPr lang="en-US" sz="4400" dirty="0" err="1" smtClean="0">
                <a:solidFill>
                  <a:srgbClr val="FF0000"/>
                </a:solidFill>
              </a:rPr>
              <a:t>p</a:t>
            </a:r>
            <a:r>
              <a:rPr lang="en-US" sz="4400" baseline="-25000" dirty="0" err="1" smtClean="0">
                <a:solidFill>
                  <a:srgbClr val="FF0000"/>
                </a:solidFill>
              </a:rPr>
              <a:t>K</a:t>
            </a:r>
            <a:r>
              <a:rPr lang="en-US" sz="4400" dirty="0" smtClean="0">
                <a:solidFill>
                  <a:srgbClr val="FF0000"/>
                </a:solidFill>
              </a:rPr>
              <a:t> = 1</a:t>
            </a:r>
          </a:p>
          <a:p>
            <a:pPr marL="0" indent="0">
              <a:buNone/>
            </a:pPr>
            <a:r>
              <a:rPr lang="en-US" dirty="0" smtClean="0"/>
              <a:t>we </a:t>
            </a:r>
            <a:r>
              <a:rPr lang="en-US" dirty="0"/>
              <a:t>say that a </a:t>
            </a:r>
            <a:r>
              <a:rPr lang="en-US" dirty="0">
                <a:solidFill>
                  <a:srgbClr val="00B0F0"/>
                </a:solidFill>
              </a:rPr>
              <a:t>discrete probability distribution </a:t>
            </a:r>
            <a:r>
              <a:rPr lang="en-US" dirty="0"/>
              <a:t>for X has </a:t>
            </a:r>
            <a:r>
              <a:rPr lang="en-US" dirty="0" smtClean="0"/>
              <a:t>been defined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69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809" y="1012874"/>
            <a:ext cx="8019010" cy="391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96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59" y="928467"/>
            <a:ext cx="11529628" cy="496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75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Chance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877" y="1413942"/>
            <a:ext cx="7350313" cy="520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53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910" y="1752600"/>
            <a:ext cx="10185750" cy="341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13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609600"/>
            <a:ext cx="10075476" cy="8534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09600" y="2668747"/>
            <a:ext cx="11184683" cy="131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17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567" y="2096086"/>
            <a:ext cx="10503378" cy="260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01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43" y="478301"/>
            <a:ext cx="10813198" cy="607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98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79" y="609600"/>
            <a:ext cx="11035946" cy="25601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478" y="3310597"/>
            <a:ext cx="8047025" cy="341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92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80632" y="2967335"/>
            <a:ext cx="36307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THANK YOU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1026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Probability </a:t>
            </a:r>
            <a:r>
              <a:rPr lang="en-US" b="1" dirty="0">
                <a:solidFill>
                  <a:srgbClr val="C00000"/>
                </a:solidFill>
              </a:rPr>
              <a:t>function, or frequency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function p(X), which has the respective values p</a:t>
            </a:r>
            <a:r>
              <a:rPr lang="en-US" baseline="-25000" dirty="0"/>
              <a:t>1</a:t>
            </a:r>
            <a:r>
              <a:rPr lang="en-US" dirty="0"/>
              <a:t>, p</a:t>
            </a:r>
            <a:r>
              <a:rPr lang="en-US" baseline="-25000" dirty="0"/>
              <a:t>2</a:t>
            </a:r>
            <a:r>
              <a:rPr lang="en-US" dirty="0"/>
              <a:t>, . . . , </a:t>
            </a:r>
            <a:r>
              <a:rPr lang="en-US" dirty="0" err="1"/>
              <a:t>p</a:t>
            </a:r>
            <a:r>
              <a:rPr lang="en-US" baseline="-25000" dirty="0" err="1"/>
              <a:t>K</a:t>
            </a:r>
            <a:r>
              <a:rPr lang="en-US" dirty="0"/>
              <a:t> for X = 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, . . . ,X</a:t>
            </a:r>
            <a:r>
              <a:rPr lang="en-US" baseline="-25000" dirty="0"/>
              <a:t>K</a:t>
            </a:r>
            <a:r>
              <a:rPr lang="en-US" dirty="0"/>
              <a:t>, is called </a:t>
            </a:r>
            <a:r>
              <a:rPr lang="en-US" dirty="0" smtClean="0"/>
              <a:t>the probability </a:t>
            </a:r>
            <a:r>
              <a:rPr lang="en-US" dirty="0"/>
              <a:t>function, or frequency </a:t>
            </a:r>
            <a:r>
              <a:rPr lang="en-US" dirty="0" smtClean="0"/>
              <a:t>function , </a:t>
            </a:r>
            <a:r>
              <a:rPr lang="en-US" dirty="0"/>
              <a:t>of X. </a:t>
            </a:r>
            <a:endParaRPr lang="en-US" dirty="0" smtClean="0"/>
          </a:p>
          <a:p>
            <a:r>
              <a:rPr lang="en-US" dirty="0" smtClean="0"/>
              <a:t>Because </a:t>
            </a:r>
            <a:r>
              <a:rPr lang="en-US" dirty="0"/>
              <a:t>X can assume certain values </a:t>
            </a:r>
            <a:r>
              <a:rPr lang="en-US" dirty="0" smtClean="0"/>
              <a:t>with given </a:t>
            </a:r>
            <a:r>
              <a:rPr lang="en-US" dirty="0"/>
              <a:t>probabilities, it is often called a discrete random variable. A random variable is also known as </a:t>
            </a:r>
            <a:r>
              <a:rPr lang="en-US" dirty="0" smtClean="0"/>
              <a:t>a chance </a:t>
            </a:r>
            <a:r>
              <a:rPr lang="en-US" dirty="0"/>
              <a:t>variable or stochastic variable.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50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Variable, Random Variable and Sample Space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Variable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b="1" dirty="0"/>
              <a:t>variable </a:t>
            </a:r>
            <a:r>
              <a:rPr lang="en-US" dirty="0"/>
              <a:t>is represented by a symbol (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Y, A, B </a:t>
            </a:r>
            <a:r>
              <a:rPr lang="en-US" dirty="0"/>
              <a:t>etc.), and it can take on any of a </a:t>
            </a:r>
            <a:r>
              <a:rPr lang="en-US" dirty="0" smtClean="0"/>
              <a:t>specified set </a:t>
            </a:r>
            <a:r>
              <a:rPr lang="en-US" dirty="0"/>
              <a:t>of values.</a:t>
            </a:r>
          </a:p>
          <a:p>
            <a:r>
              <a:rPr lang="en-US" b="1" dirty="0" smtClean="0"/>
              <a:t>Random variable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the value of a variable is the outcome of an </a:t>
            </a:r>
            <a:r>
              <a:rPr lang="en-US" dirty="0">
                <a:solidFill>
                  <a:srgbClr val="C00000"/>
                </a:solidFill>
              </a:rPr>
              <a:t>experiment</a:t>
            </a:r>
            <a:r>
              <a:rPr lang="en-US" dirty="0"/>
              <a:t>, the variable is called </a:t>
            </a:r>
            <a:r>
              <a:rPr lang="en-US" dirty="0" smtClean="0"/>
              <a:t>a </a:t>
            </a:r>
            <a:r>
              <a:rPr lang="en-US" b="1" dirty="0" smtClean="0">
                <a:solidFill>
                  <a:srgbClr val="C00000"/>
                </a:solidFill>
              </a:rPr>
              <a:t>random </a:t>
            </a:r>
            <a:r>
              <a:rPr lang="en-US" b="1" dirty="0">
                <a:solidFill>
                  <a:srgbClr val="C00000"/>
                </a:solidFill>
              </a:rPr>
              <a:t>variable</a:t>
            </a:r>
            <a:r>
              <a:rPr lang="en-US" b="1" dirty="0"/>
              <a:t>.</a:t>
            </a:r>
          </a:p>
          <a:p>
            <a:r>
              <a:rPr lang="en-US" b="1" dirty="0" smtClean="0"/>
              <a:t>Sample </a:t>
            </a:r>
            <a:r>
              <a:rPr lang="en-US" b="1" dirty="0"/>
              <a:t>space</a:t>
            </a:r>
            <a:endParaRPr lang="en-US" dirty="0"/>
          </a:p>
          <a:p>
            <a:pPr lvl="1"/>
            <a:r>
              <a:rPr lang="en-US" dirty="0" smtClean="0"/>
              <a:t>List </a:t>
            </a:r>
            <a:r>
              <a:rPr lang="en-US" dirty="0"/>
              <a:t>of all possible outcomes of an experiment is the </a:t>
            </a:r>
            <a:r>
              <a:rPr lang="en-US" b="1" dirty="0"/>
              <a:t>sample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87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1521" y="1905000"/>
            <a:ext cx="10419009" cy="1701085"/>
          </a:xfrm>
          <a:prstGeom prst="rect">
            <a:avLst/>
          </a:prstGeom>
          <a:pattFill prst="pct90">
            <a:fgClr>
              <a:schemeClr val="accent1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 discrete random variable can be described as a value obtained by taking </a:t>
            </a:r>
            <a:r>
              <a:rPr lang="en-US" dirty="0" smtClean="0">
                <a:solidFill>
                  <a:schemeClr val="bg1"/>
                </a:solidFill>
              </a:rPr>
              <a:t>a measurement from </a:t>
            </a:r>
            <a:r>
              <a:rPr lang="en-US" dirty="0">
                <a:solidFill>
                  <a:schemeClr val="bg1"/>
                </a:solidFill>
              </a:rPr>
              <a:t>an experiment in the real world. A random variable must </a:t>
            </a:r>
            <a:r>
              <a:rPr lang="en-US" dirty="0" smtClean="0">
                <a:solidFill>
                  <a:schemeClr val="bg1"/>
                </a:solidFill>
              </a:rPr>
              <a:t>take a </a:t>
            </a:r>
            <a:r>
              <a:rPr lang="en-US" dirty="0">
                <a:solidFill>
                  <a:schemeClr val="bg1"/>
                </a:solidFill>
              </a:rPr>
              <a:t>numerical value.</a:t>
            </a:r>
          </a:p>
        </p:txBody>
      </p:sp>
    </p:spTree>
    <p:extLst>
      <p:ext uri="{BB962C8B-B14F-4D97-AF65-F5344CB8AC3E}">
        <p14:creationId xmlns:p14="http://schemas.microsoft.com/office/powerpoint/2010/main" val="35637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Probability Notations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Sometimes you may want to differentiate between a random variable </a:t>
            </a:r>
            <a:r>
              <a:rPr lang="en-US" i="1" dirty="0"/>
              <a:t>X </a:t>
            </a:r>
            <a:r>
              <a:rPr lang="en-US" dirty="0"/>
              <a:t>and one </a:t>
            </a:r>
            <a:r>
              <a:rPr lang="en-US" dirty="0" smtClean="0"/>
              <a:t>of its </a:t>
            </a:r>
            <a:r>
              <a:rPr lang="en-US" dirty="0"/>
              <a:t>values.</a:t>
            </a:r>
          </a:p>
          <a:p>
            <a:r>
              <a:rPr lang="en-US" dirty="0" smtClean="0"/>
              <a:t>Capital </a:t>
            </a:r>
            <a:r>
              <a:rPr lang="en-US" dirty="0"/>
              <a:t>letters like </a:t>
            </a:r>
            <a:r>
              <a:rPr lang="en-US" i="1" dirty="0">
                <a:solidFill>
                  <a:srgbClr val="C00000"/>
                </a:solidFill>
              </a:rPr>
              <a:t>X </a:t>
            </a:r>
            <a:r>
              <a:rPr lang="en-US" dirty="0"/>
              <a:t>are used for the random variable and a small letter such as </a:t>
            </a:r>
            <a:r>
              <a:rPr lang="en-US" i="1" dirty="0">
                <a:solidFill>
                  <a:srgbClr val="00B050"/>
                </a:solidFill>
              </a:rPr>
              <a:t>x</a:t>
            </a:r>
            <a:r>
              <a:rPr lang="en-US" i="1" dirty="0"/>
              <a:t> </a:t>
            </a:r>
            <a:r>
              <a:rPr lang="en-US" dirty="0"/>
              <a:t>for </a:t>
            </a:r>
            <a:r>
              <a:rPr lang="en-US" dirty="0" smtClean="0"/>
              <a:t>a particular </a:t>
            </a:r>
            <a:r>
              <a:rPr lang="en-US" dirty="0"/>
              <a:t>value of the random variable </a:t>
            </a:r>
            <a:r>
              <a:rPr lang="en-US" i="1" dirty="0"/>
              <a:t>X.</a:t>
            </a:r>
          </a:p>
          <a:p>
            <a:r>
              <a:rPr lang="en-US" dirty="0" smtClean="0"/>
              <a:t>The </a:t>
            </a:r>
            <a:r>
              <a:rPr lang="en-US" dirty="0"/>
              <a:t>probability that </a:t>
            </a:r>
            <a:r>
              <a:rPr lang="en-US" i="1" dirty="0"/>
              <a:t>X </a:t>
            </a:r>
            <a:r>
              <a:rPr lang="en-US" dirty="0"/>
              <a:t>is equal to a particular value </a:t>
            </a:r>
            <a:r>
              <a:rPr lang="en-US" i="1" dirty="0"/>
              <a:t>x, </a:t>
            </a:r>
            <a:r>
              <a:rPr lang="en-US" dirty="0"/>
              <a:t>is written as </a:t>
            </a:r>
            <a:r>
              <a:rPr lang="en-US" dirty="0">
                <a:solidFill>
                  <a:srgbClr val="00B050"/>
                </a:solidFill>
              </a:rPr>
              <a:t>P(X = </a:t>
            </a:r>
            <a:r>
              <a:rPr lang="en-US" i="1" dirty="0">
                <a:solidFill>
                  <a:srgbClr val="00B050"/>
                </a:solidFill>
              </a:rPr>
              <a:t>x) </a:t>
            </a:r>
            <a:r>
              <a:rPr lang="en-US" dirty="0"/>
              <a:t>or sometimes </a:t>
            </a:r>
            <a:r>
              <a:rPr lang="en-US" dirty="0" smtClean="0"/>
              <a:t>as </a:t>
            </a:r>
            <a:r>
              <a:rPr lang="en-US" dirty="0" smtClean="0">
                <a:solidFill>
                  <a:srgbClr val="00B050"/>
                </a:solidFill>
              </a:rPr>
              <a:t>p(x)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7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a random variable </a:t>
            </a:r>
            <a:r>
              <a:rPr lang="en-US" i="1" dirty="0"/>
              <a:t>X:</a:t>
            </a:r>
          </a:p>
          <a:p>
            <a:pPr lvl="1"/>
            <a:r>
              <a:rPr lang="en-US" i="1" dirty="0" smtClean="0">
                <a:solidFill>
                  <a:srgbClr val="00B050"/>
                </a:solidFill>
              </a:rPr>
              <a:t>x</a:t>
            </a:r>
            <a:r>
              <a:rPr lang="en-US" i="1" dirty="0" smtClean="0"/>
              <a:t> </a:t>
            </a:r>
            <a:r>
              <a:rPr lang="en-US" dirty="0"/>
              <a:t>is a particular value of </a:t>
            </a:r>
            <a:r>
              <a:rPr lang="en-US" i="1" dirty="0">
                <a:solidFill>
                  <a:srgbClr val="C00000"/>
                </a:solidFill>
              </a:rPr>
              <a:t>X.</a:t>
            </a:r>
          </a:p>
          <a:p>
            <a:pPr lvl="1"/>
            <a:r>
              <a:rPr lang="en-US" dirty="0" smtClean="0"/>
              <a:t>P(X </a:t>
            </a:r>
            <a:r>
              <a:rPr lang="en-US" dirty="0"/>
              <a:t>= </a:t>
            </a:r>
            <a:r>
              <a:rPr lang="en-US" i="1" dirty="0"/>
              <a:t>x) </a:t>
            </a:r>
            <a:r>
              <a:rPr lang="en-US" dirty="0"/>
              <a:t>refers to the probability that </a:t>
            </a:r>
            <a:r>
              <a:rPr lang="en-US" i="1" dirty="0"/>
              <a:t>X </a:t>
            </a:r>
            <a:r>
              <a:rPr lang="en-US" dirty="0"/>
              <a:t>is equal to a particular value </a:t>
            </a:r>
            <a:r>
              <a:rPr lang="en-US" i="1" dirty="0"/>
              <a:t>x.</a:t>
            </a:r>
          </a:p>
          <a:p>
            <a:r>
              <a:rPr lang="en-US" dirty="0"/>
              <a:t>Random variables may be discrete or continuous.</a:t>
            </a:r>
          </a:p>
          <a:p>
            <a:r>
              <a:rPr lang="en-US" dirty="0" smtClean="0"/>
              <a:t>A </a:t>
            </a:r>
            <a:r>
              <a:rPr lang="en-US" dirty="0"/>
              <a:t>continuous random variable is one where the outcome can be any value on a </a:t>
            </a:r>
            <a:r>
              <a:rPr lang="en-US" dirty="0" smtClean="0">
                <a:solidFill>
                  <a:srgbClr val="C00000"/>
                </a:solidFill>
              </a:rPr>
              <a:t>continuous</a:t>
            </a:r>
            <a:r>
              <a:rPr lang="en-US" dirty="0" smtClean="0"/>
              <a:t> scale.</a:t>
            </a:r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discrete random variable takes only values on a </a:t>
            </a:r>
            <a:r>
              <a:rPr lang="en-US" dirty="0">
                <a:solidFill>
                  <a:srgbClr val="C00000"/>
                </a:solidFill>
              </a:rPr>
              <a:t>discrete</a:t>
            </a:r>
            <a:r>
              <a:rPr lang="en-US" dirty="0"/>
              <a:t> scale.</a:t>
            </a:r>
          </a:p>
        </p:txBody>
      </p:sp>
    </p:spTree>
    <p:extLst>
      <p:ext uri="{BB962C8B-B14F-4D97-AF65-F5344CB8AC3E}">
        <p14:creationId xmlns:p14="http://schemas.microsoft.com/office/powerpoint/2010/main" val="259541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Worked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59" y="2011681"/>
            <a:ext cx="11521589" cy="334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21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HND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522</Words>
  <Application>Microsoft Office PowerPoint</Application>
  <PresentationFormat>Widescreen</PresentationFormat>
  <Paragraphs>52</Paragraphs>
  <Slides>38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Office Theme</vt:lpstr>
      <vt:lpstr>HNDIT</vt:lpstr>
      <vt:lpstr>Statistics for IT</vt:lpstr>
      <vt:lpstr>Course Objectives</vt:lpstr>
      <vt:lpstr>PROBABILITY DISTRIBUTIONS-Discrete</vt:lpstr>
      <vt:lpstr>Probability function, or frequency function</vt:lpstr>
      <vt:lpstr>Variable, Random Variable and Sample Space</vt:lpstr>
      <vt:lpstr>PowerPoint Presentation</vt:lpstr>
      <vt:lpstr>Probability Notations</vt:lpstr>
      <vt:lpstr>PowerPoint Presentation</vt:lpstr>
      <vt:lpstr>Worked Examples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Your Chance</vt:lpstr>
      <vt:lpstr>PowerPoint Presentation</vt:lpstr>
      <vt:lpstr>Finding the probability that X is less than a particular value, greater than a particular value or lies between t w o values.</vt:lpstr>
      <vt:lpstr>PowerPoint Presentation</vt:lpstr>
      <vt:lpstr>Your Chance</vt:lpstr>
      <vt:lpstr>PowerPoint Presentation</vt:lpstr>
      <vt:lpstr>Finding a mean or expected value of a discrete random variable.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Your Chance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29</cp:revision>
  <dcterms:created xsi:type="dcterms:W3CDTF">2014-10-20T14:53:46Z</dcterms:created>
  <dcterms:modified xsi:type="dcterms:W3CDTF">2019-02-06T02:51:43Z</dcterms:modified>
</cp:coreProperties>
</file>