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9" r:id="rId26"/>
    <p:sldId id="290" r:id="rId27"/>
    <p:sldId id="291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A68F4-0AEB-4877-BC0D-E1F56A49297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4F323-A735-4B2B-B4CE-E8BF826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F9F9D-B1E1-4E2C-95C6-F2102B9C0C4E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9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7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2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1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3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8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6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5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5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8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94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2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3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7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0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4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3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stat.berkeley.edu/users/stark/SticiGui/Text/index.htm" TargetMode="Externa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097DFD-9DB1-4078-8404-B2467898D6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Statistics for IT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9432" y="4800600"/>
            <a:ext cx="8696169" cy="1752600"/>
          </a:xfrm>
        </p:spPr>
        <p:txBody>
          <a:bodyPr>
            <a:normAutofit/>
          </a:bodyPr>
          <a:lstStyle/>
          <a:p>
            <a:r>
              <a:rPr lang="en-US" smtClean="0"/>
              <a:t>Binomial </a:t>
            </a:r>
            <a:r>
              <a:rPr lang="en-US" dirty="0" smtClean="0"/>
              <a:t>and Poisson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1599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1143000"/>
          </a:xfrm>
        </p:spPr>
        <p:txBody>
          <a:bodyPr/>
          <a:lstStyle/>
          <a:p>
            <a:r>
              <a:rPr lang="en-US" altLang="en-US" b="1"/>
              <a:t>The Mean and Standard Deviation</a:t>
            </a:r>
          </a:p>
        </p:txBody>
      </p:sp>
      <p:pic>
        <p:nvPicPr>
          <p:cNvPr id="142339" name="Picture 3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229600" cy="1752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For a binomial experiment with </a:t>
            </a:r>
            <a:r>
              <a:rPr lang="en-US" altLang="en-US" i="1"/>
              <a:t>n</a:t>
            </a:r>
            <a:r>
              <a:rPr lang="en-US" altLang="en-US"/>
              <a:t> trials and probability </a:t>
            </a:r>
            <a:r>
              <a:rPr lang="en-US" altLang="en-US" i="1"/>
              <a:t>p </a:t>
            </a:r>
            <a:r>
              <a:rPr lang="en-US" altLang="en-US"/>
              <a:t>of success on a given trial, the measures of center and spread are: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276601" y="3632201"/>
          <a:ext cx="520382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384200" imgH="558720" progId="Equation.3">
                  <p:embed/>
                </p:oleObj>
              </mc:Choice>
              <mc:Fallback>
                <p:oleObj name="Equation" r:id="rId4" imgW="13842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632201"/>
                        <a:ext cx="5203825" cy="2098675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23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08" name="Group 1068"/>
          <p:cNvGrpSpPr>
            <a:grpSpLocks/>
          </p:cNvGrpSpPr>
          <p:nvPr/>
        </p:nvGrpSpPr>
        <p:grpSpPr bwMode="auto">
          <a:xfrm>
            <a:off x="2438400" y="3124200"/>
            <a:ext cx="7848600" cy="3048000"/>
            <a:chOff x="576" y="1968"/>
            <a:chExt cx="4944" cy="1920"/>
          </a:xfrm>
        </p:grpSpPr>
        <p:sp>
          <p:nvSpPr>
            <p:cNvPr id="113696" name="Rectangle 1056"/>
            <p:cNvSpPr>
              <a:spLocks noChangeArrowheads="1"/>
            </p:cNvSpPr>
            <p:nvPr/>
          </p:nvSpPr>
          <p:spPr bwMode="auto">
            <a:xfrm>
              <a:off x="576" y="1968"/>
              <a:ext cx="4944" cy="192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CC0066"/>
                </a:solidFill>
              </a:endParaRPr>
            </a:p>
          </p:txBody>
        </p:sp>
        <p:sp>
          <p:nvSpPr>
            <p:cNvPr id="113697" name="Text Box 1057"/>
            <p:cNvSpPr txBox="1">
              <a:spLocks noChangeArrowheads="1"/>
            </p:cNvSpPr>
            <p:nvPr/>
          </p:nvSpPr>
          <p:spPr bwMode="auto">
            <a:xfrm>
              <a:off x="576" y="211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n</a:t>
              </a:r>
              <a:r>
                <a:rPr lang="en-US" altLang="en-US"/>
                <a:t> =</a:t>
              </a:r>
            </a:p>
          </p:txBody>
        </p:sp>
        <p:sp>
          <p:nvSpPr>
            <p:cNvPr id="113698" name="Text Box 1058"/>
            <p:cNvSpPr txBox="1">
              <a:spLocks noChangeArrowheads="1"/>
            </p:cNvSpPr>
            <p:nvPr/>
          </p:nvSpPr>
          <p:spPr bwMode="auto">
            <a:xfrm>
              <a:off x="3168" y="2064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p</a:t>
              </a:r>
              <a:r>
                <a:rPr lang="en-US" altLang="en-US"/>
                <a:t> =</a:t>
              </a:r>
            </a:p>
          </p:txBody>
        </p:sp>
        <p:sp>
          <p:nvSpPr>
            <p:cNvPr id="113699" name="Text Box 1059"/>
            <p:cNvSpPr txBox="1">
              <a:spLocks noChangeArrowheads="1"/>
            </p:cNvSpPr>
            <p:nvPr/>
          </p:nvSpPr>
          <p:spPr bwMode="auto">
            <a:xfrm>
              <a:off x="4080" y="2064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x</a:t>
              </a:r>
              <a:r>
                <a:rPr lang="en-US" altLang="en-US"/>
                <a:t> =</a:t>
              </a:r>
            </a:p>
          </p:txBody>
        </p:sp>
        <p:sp>
          <p:nvSpPr>
            <p:cNvPr id="113702" name="Text Box 1062"/>
            <p:cNvSpPr txBox="1">
              <a:spLocks noChangeArrowheads="1"/>
            </p:cNvSpPr>
            <p:nvPr/>
          </p:nvSpPr>
          <p:spPr bwMode="auto">
            <a:xfrm>
              <a:off x="1488" y="2112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success</a:t>
              </a:r>
              <a:r>
                <a:rPr lang="en-US" altLang="en-US"/>
                <a:t> =</a:t>
              </a:r>
            </a:p>
          </p:txBody>
        </p:sp>
      </p:grpSp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13667" name="Picture 1027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68" name="Text Box 1028"/>
          <p:cNvSpPr txBox="1">
            <a:spLocks noChangeArrowheads="1"/>
          </p:cNvSpPr>
          <p:nvPr/>
        </p:nvSpPr>
        <p:spPr bwMode="auto">
          <a:xfrm>
            <a:off x="2133600" y="1143001"/>
            <a:ext cx="7924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A marksman hits a target 80% of the </a:t>
            </a:r>
          </a:p>
          <a:p>
            <a:r>
              <a:rPr lang="en-US" altLang="en-US" sz="3200"/>
              <a:t>time. He fires five shots at the target. What is the probability that exactly 3 shots hit the target?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3694" name="Group 1054"/>
          <p:cNvGrpSpPr>
            <a:grpSpLocks/>
          </p:cNvGrpSpPr>
          <p:nvPr/>
        </p:nvGrpSpPr>
        <p:grpSpPr bwMode="auto">
          <a:xfrm>
            <a:off x="8382000" y="76200"/>
            <a:ext cx="2133600" cy="1524000"/>
            <a:chOff x="4320" y="48"/>
            <a:chExt cx="1344" cy="960"/>
          </a:xfrm>
        </p:grpSpPr>
        <p:sp>
          <p:nvSpPr>
            <p:cNvPr id="113693" name="Rectangle 1053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3692" name="Picture 1052" descr="targ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13695" name="Object 1055"/>
          <p:cNvGraphicFramePr>
            <a:graphicFrameLocks noChangeAspect="1"/>
          </p:cNvGraphicFramePr>
          <p:nvPr/>
        </p:nvGraphicFramePr>
        <p:xfrm>
          <a:off x="3048000" y="4114801"/>
          <a:ext cx="29654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939600" imgH="190440" progId="Equation.3">
                  <p:embed/>
                </p:oleObj>
              </mc:Choice>
              <mc:Fallback>
                <p:oleObj name="Equation" r:id="rId5" imgW="939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1"/>
                        <a:ext cx="29654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00" name="Text Box 1060"/>
          <p:cNvSpPr txBox="1">
            <a:spLocks noChangeArrowheads="1"/>
          </p:cNvSpPr>
          <p:nvPr/>
        </p:nvSpPr>
        <p:spPr bwMode="auto">
          <a:xfrm>
            <a:off x="3124200" y="3352800"/>
            <a:ext cx="381000" cy="369332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5</a:t>
            </a:r>
          </a:p>
        </p:txBody>
      </p:sp>
      <p:sp>
        <p:nvSpPr>
          <p:cNvPr id="113701" name="Text Box 1061"/>
          <p:cNvSpPr txBox="1">
            <a:spLocks noChangeArrowheads="1"/>
          </p:cNvSpPr>
          <p:nvPr/>
        </p:nvSpPr>
        <p:spPr bwMode="auto">
          <a:xfrm>
            <a:off x="7162800" y="3276600"/>
            <a:ext cx="533400" cy="369332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.8</a:t>
            </a:r>
          </a:p>
        </p:txBody>
      </p:sp>
      <p:sp>
        <p:nvSpPr>
          <p:cNvPr id="113704" name="Text Box 1064"/>
          <p:cNvSpPr txBox="1">
            <a:spLocks noChangeArrowheads="1"/>
          </p:cNvSpPr>
          <p:nvPr/>
        </p:nvSpPr>
        <p:spPr bwMode="auto">
          <a:xfrm>
            <a:off x="5334000" y="3276600"/>
            <a:ext cx="762000" cy="369332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hit</a:t>
            </a:r>
          </a:p>
        </p:txBody>
      </p:sp>
      <p:sp>
        <p:nvSpPr>
          <p:cNvPr id="113705" name="Text Box 1065"/>
          <p:cNvSpPr txBox="1">
            <a:spLocks noChangeArrowheads="1"/>
          </p:cNvSpPr>
          <p:nvPr/>
        </p:nvSpPr>
        <p:spPr bwMode="auto">
          <a:xfrm>
            <a:off x="8610600" y="3276600"/>
            <a:ext cx="1295400" cy="369332"/>
          </a:xfrm>
          <a:prstGeom prst="rect">
            <a:avLst/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# of hits</a:t>
            </a:r>
          </a:p>
        </p:txBody>
      </p:sp>
      <p:graphicFrame>
        <p:nvGraphicFramePr>
          <p:cNvPr id="113706" name="Object 1066"/>
          <p:cNvGraphicFramePr>
            <a:graphicFrameLocks noChangeAspect="1"/>
          </p:cNvGraphicFramePr>
          <p:nvPr/>
        </p:nvGraphicFramePr>
        <p:xfrm>
          <a:off x="5962650" y="3886201"/>
          <a:ext cx="24844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787320" imgH="317160" progId="Equation.3">
                  <p:embed/>
                </p:oleObj>
              </mc:Choice>
              <mc:Fallback>
                <p:oleObj name="Equation" r:id="rId7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3886201"/>
                        <a:ext cx="24844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7" name="Object 1067"/>
          <p:cNvGraphicFramePr>
            <a:graphicFrameLocks noChangeAspect="1"/>
          </p:cNvGraphicFramePr>
          <p:nvPr/>
        </p:nvGraphicFramePr>
        <p:xfrm>
          <a:off x="3535364" y="5173664"/>
          <a:ext cx="32083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1015920" imgH="177480" progId="Equation.3">
                  <p:embed/>
                </p:oleObj>
              </mc:Choice>
              <mc:Fallback>
                <p:oleObj name="Equation" r:id="rId9" imgW="1015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4" y="5173664"/>
                        <a:ext cx="32083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24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0" grpId="0" animBg="1" autoUpdateAnimBg="0"/>
      <p:bldP spid="113701" grpId="0" animBg="1" autoUpdateAnimBg="0"/>
      <p:bldP spid="113704" grpId="0" animBg="1" autoUpdateAnimBg="0"/>
      <p:bldP spid="11370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209800" y="2819400"/>
            <a:ext cx="7848600" cy="304800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solidFill>
                <a:srgbClr val="CC006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43364" name="Picture 4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209800" y="16764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What is the probability that more than 3 shots hit the target?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8382000" y="76200"/>
            <a:ext cx="2133600" cy="1524000"/>
            <a:chOff x="4320" y="48"/>
            <a:chExt cx="1344" cy="960"/>
          </a:xfrm>
        </p:grpSpPr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368" name="Picture 8" descr="targ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2667001" y="3124201"/>
          <a:ext cx="4608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1460160" imgH="190440" progId="Equation.3">
                  <p:embed/>
                </p:oleObj>
              </mc:Choice>
              <mc:Fallback>
                <p:oleObj name="Equation" r:id="rId5" imgW="1460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124201"/>
                        <a:ext cx="46085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/>
        </p:nvGraphicFramePr>
        <p:xfrm>
          <a:off x="3657600" y="3886201"/>
          <a:ext cx="5029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1409400" imgH="317160" progId="Equation.3">
                  <p:embed/>
                </p:oleObj>
              </mc:Choice>
              <mc:Fallback>
                <p:oleObj name="Equation" r:id="rId7" imgW="1409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1"/>
                        <a:ext cx="5029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/>
        </p:nvGraphicFramePr>
        <p:xfrm>
          <a:off x="3195639" y="5173664"/>
          <a:ext cx="38893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1231560" imgH="177480" progId="Equation.3">
                  <p:embed/>
                </p:oleObj>
              </mc:Choice>
              <mc:Fallback>
                <p:oleObj name="Equation" r:id="rId9" imgW="1231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9" y="5173664"/>
                        <a:ext cx="38893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2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5486400" cy="1295400"/>
          </a:xfrm>
        </p:spPr>
        <p:txBody>
          <a:bodyPr>
            <a:normAutofit fontScale="90000"/>
          </a:bodyPr>
          <a:lstStyle/>
          <a:p>
            <a:r>
              <a:rPr lang="en-US" altLang="en-US" sz="4800" b="1"/>
              <a:t>Cumulative Probability Tables</a:t>
            </a:r>
          </a:p>
        </p:txBody>
      </p:sp>
      <p:pic>
        <p:nvPicPr>
          <p:cNvPr id="144388" name="Picture 1028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89" name="Text Box 1029"/>
          <p:cNvSpPr txBox="1">
            <a:spLocks noChangeArrowheads="1"/>
          </p:cNvSpPr>
          <p:nvPr/>
        </p:nvSpPr>
        <p:spPr bwMode="auto">
          <a:xfrm>
            <a:off x="2438400" y="1752600"/>
            <a:ext cx="792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You can use the </a:t>
            </a:r>
            <a:r>
              <a:rPr lang="en-US" altLang="en-US" sz="32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cumulative probability tables</a:t>
            </a:r>
            <a:r>
              <a:rPr lang="en-US" altLang="en-US" sz="3200"/>
              <a:t> to find probabilities for selected binomial distributions.</a:t>
            </a:r>
          </a:p>
        </p:txBody>
      </p:sp>
      <p:grpSp>
        <p:nvGrpSpPr>
          <p:cNvPr id="144390" name="Group 1030"/>
          <p:cNvGrpSpPr>
            <a:grpSpLocks/>
          </p:cNvGrpSpPr>
          <p:nvPr/>
        </p:nvGrpSpPr>
        <p:grpSpPr bwMode="auto">
          <a:xfrm>
            <a:off x="8382000" y="76200"/>
            <a:ext cx="2133600" cy="1524000"/>
            <a:chOff x="4320" y="48"/>
            <a:chExt cx="1344" cy="960"/>
          </a:xfrm>
        </p:grpSpPr>
        <p:sp>
          <p:nvSpPr>
            <p:cNvPr id="144391" name="Rectangle 1031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4392" name="Picture 1032" descr="targe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396" name="Text Box 1036"/>
          <p:cNvSpPr txBox="1">
            <a:spLocks noChangeArrowheads="1"/>
          </p:cNvSpPr>
          <p:nvPr/>
        </p:nvSpPr>
        <p:spPr bwMode="auto">
          <a:xfrm>
            <a:off x="2514600" y="3460751"/>
            <a:ext cx="7848600" cy="255454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3200"/>
              <a:t>Find the table for the correct value of </a:t>
            </a:r>
            <a:r>
              <a:rPr lang="en-US" altLang="en-US" sz="3200" i="1"/>
              <a:t>n.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3200"/>
              <a:t>Find the column for the correct value of </a:t>
            </a:r>
            <a:r>
              <a:rPr lang="en-US" altLang="en-US" sz="3200" i="1"/>
              <a:t>p</a:t>
            </a:r>
            <a:r>
              <a:rPr lang="en-US" altLang="en-US" sz="3200"/>
              <a:t>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3200"/>
              <a:t>The row marked “</a:t>
            </a:r>
            <a:r>
              <a:rPr lang="en-US" altLang="en-US" sz="3200" i="1"/>
              <a:t>k</a:t>
            </a:r>
            <a:r>
              <a:rPr lang="en-US" altLang="en-US" sz="3200"/>
              <a:t>” gives the cumulative probability, P(</a:t>
            </a:r>
            <a:r>
              <a:rPr lang="en-US" altLang="en-US" sz="3200" i="1"/>
              <a:t>x </a:t>
            </a:r>
            <a:r>
              <a:rPr lang="en-US" altLang="en-US" sz="3200">
                <a:sym typeface="Symbol" panose="05050102010706020507" pitchFamily="18" charset="2"/>
              </a:rPr>
              <a:t> </a:t>
            </a:r>
            <a:r>
              <a:rPr lang="en-US" altLang="en-US" sz="3200" i="1">
                <a:sym typeface="Symbol" panose="05050102010706020507" pitchFamily="18" charset="2"/>
              </a:rPr>
              <a:t>k</a:t>
            </a:r>
            <a:r>
              <a:rPr lang="en-US" altLang="en-US" sz="3200">
                <a:sym typeface="Symbol" panose="05050102010706020507" pitchFamily="18" charset="2"/>
              </a:rPr>
              <a:t>) = P(</a:t>
            </a:r>
            <a:r>
              <a:rPr lang="en-US" altLang="en-US" sz="3200" i="1"/>
              <a:t>x </a:t>
            </a:r>
            <a:r>
              <a:rPr lang="en-US" altLang="en-US" sz="3200">
                <a:sym typeface="Symbol" panose="05050102010706020507" pitchFamily="18" charset="2"/>
              </a:rPr>
              <a:t>= 0) +…+ P(</a:t>
            </a:r>
            <a:r>
              <a:rPr lang="en-US" altLang="en-US" sz="3200" i="1">
                <a:sym typeface="Symbol" panose="05050102010706020507" pitchFamily="18" charset="2"/>
              </a:rPr>
              <a:t>x</a:t>
            </a:r>
            <a:r>
              <a:rPr lang="en-US" altLang="en-US" sz="3200">
                <a:sym typeface="Symbol" panose="05050102010706020507" pitchFamily="18" charset="2"/>
              </a:rPr>
              <a:t> = </a:t>
            </a:r>
            <a:r>
              <a:rPr lang="en-US" altLang="en-US" sz="3200" i="1">
                <a:sym typeface="Symbol" panose="05050102010706020507" pitchFamily="18" charset="2"/>
              </a:rPr>
              <a:t>k</a:t>
            </a:r>
            <a:r>
              <a:rPr lang="en-US" altLang="en-US" sz="3200">
                <a:sym typeface="Symbol" panose="05050102010706020507" pitchFamily="18" charset="2"/>
              </a:rPr>
              <a:t>)</a:t>
            </a:r>
            <a:endParaRPr lang="en-US" altLang="en-US" sz="3200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 build="p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45412" name="Picture 4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8382000" y="76200"/>
            <a:ext cx="2133600" cy="1524000"/>
            <a:chOff x="4320" y="48"/>
            <a:chExt cx="1344" cy="960"/>
          </a:xfrm>
        </p:grpSpPr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5416" name="Picture 8" descr="targe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425" name="Group 17"/>
          <p:cNvGrpSpPr>
            <a:grpSpLocks/>
          </p:cNvGrpSpPr>
          <p:nvPr/>
        </p:nvGrpSpPr>
        <p:grpSpPr bwMode="auto">
          <a:xfrm>
            <a:off x="2209800" y="3276600"/>
            <a:ext cx="8229600" cy="2819400"/>
            <a:chOff x="432" y="1152"/>
            <a:chExt cx="5184" cy="1776"/>
          </a:xfrm>
        </p:grpSpPr>
        <p:grpSp>
          <p:nvGrpSpPr>
            <p:cNvPr id="145422" name="Group 14"/>
            <p:cNvGrpSpPr>
              <a:grpSpLocks/>
            </p:cNvGrpSpPr>
            <p:nvPr/>
          </p:nvGrpSpPr>
          <p:grpSpPr bwMode="auto">
            <a:xfrm>
              <a:off x="432" y="1152"/>
              <a:ext cx="5184" cy="1776"/>
              <a:chOff x="432" y="1152"/>
              <a:chExt cx="5184" cy="1776"/>
            </a:xfrm>
          </p:grpSpPr>
          <p:sp>
            <p:nvSpPr>
              <p:cNvPr id="145421" name="Rectangle 13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5184" cy="1776"/>
              </a:xfrm>
              <a:prstGeom prst="rect">
                <a:avLst/>
              </a:prstGeom>
              <a:solidFill>
                <a:srgbClr val="F0D27E"/>
              </a:solidFill>
              <a:ln w="28575">
                <a:solidFill>
                  <a:srgbClr val="CC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45420" name="Picture 12" descr="tabl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1240"/>
                <a:ext cx="5040" cy="1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424" name="Freeform 16"/>
            <p:cNvSpPr>
              <a:spLocks/>
            </p:cNvSpPr>
            <p:nvPr/>
          </p:nvSpPr>
          <p:spPr bwMode="auto">
            <a:xfrm>
              <a:off x="3799" y="1458"/>
              <a:ext cx="565" cy="1410"/>
            </a:xfrm>
            <a:custGeom>
              <a:avLst/>
              <a:gdLst>
                <a:gd name="T0" fmla="*/ 478 w 565"/>
                <a:gd name="T1" fmla="*/ 196 h 1410"/>
                <a:gd name="T2" fmla="*/ 343 w 565"/>
                <a:gd name="T3" fmla="*/ 25 h 1410"/>
                <a:gd name="T4" fmla="*/ 270 w 565"/>
                <a:gd name="T5" fmla="*/ 0 h 1410"/>
                <a:gd name="T6" fmla="*/ 184 w 565"/>
                <a:gd name="T7" fmla="*/ 37 h 1410"/>
                <a:gd name="T8" fmla="*/ 135 w 565"/>
                <a:gd name="T9" fmla="*/ 111 h 1410"/>
                <a:gd name="T10" fmla="*/ 98 w 565"/>
                <a:gd name="T11" fmla="*/ 295 h 1410"/>
                <a:gd name="T12" fmla="*/ 86 w 565"/>
                <a:gd name="T13" fmla="*/ 527 h 1410"/>
                <a:gd name="T14" fmla="*/ 49 w 565"/>
                <a:gd name="T15" fmla="*/ 674 h 1410"/>
                <a:gd name="T16" fmla="*/ 12 w 565"/>
                <a:gd name="T17" fmla="*/ 1042 h 1410"/>
                <a:gd name="T18" fmla="*/ 61 w 565"/>
                <a:gd name="T19" fmla="*/ 1312 h 1410"/>
                <a:gd name="T20" fmla="*/ 208 w 565"/>
                <a:gd name="T21" fmla="*/ 1397 h 1410"/>
                <a:gd name="T22" fmla="*/ 245 w 565"/>
                <a:gd name="T23" fmla="*/ 1410 h 1410"/>
                <a:gd name="T24" fmla="*/ 331 w 565"/>
                <a:gd name="T25" fmla="*/ 1397 h 1410"/>
                <a:gd name="T26" fmla="*/ 405 w 565"/>
                <a:gd name="T27" fmla="*/ 1299 h 1410"/>
                <a:gd name="T28" fmla="*/ 441 w 565"/>
                <a:gd name="T29" fmla="*/ 1263 h 1410"/>
                <a:gd name="T30" fmla="*/ 466 w 565"/>
                <a:gd name="T31" fmla="*/ 748 h 1410"/>
                <a:gd name="T32" fmla="*/ 527 w 565"/>
                <a:gd name="T33" fmla="*/ 503 h 1410"/>
                <a:gd name="T34" fmla="*/ 466 w 565"/>
                <a:gd name="T35" fmla="*/ 184 h 1410"/>
                <a:gd name="T36" fmla="*/ 429 w 565"/>
                <a:gd name="T37" fmla="*/ 135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1410">
                  <a:moveTo>
                    <a:pt x="478" y="196"/>
                  </a:moveTo>
                  <a:cubicBezTo>
                    <a:pt x="453" y="92"/>
                    <a:pt x="425" y="79"/>
                    <a:pt x="343" y="25"/>
                  </a:cubicBezTo>
                  <a:cubicBezTo>
                    <a:pt x="322" y="11"/>
                    <a:pt x="270" y="0"/>
                    <a:pt x="270" y="0"/>
                  </a:cubicBezTo>
                  <a:cubicBezTo>
                    <a:pt x="240" y="8"/>
                    <a:pt x="206" y="11"/>
                    <a:pt x="184" y="37"/>
                  </a:cubicBezTo>
                  <a:cubicBezTo>
                    <a:pt x="164" y="59"/>
                    <a:pt x="135" y="111"/>
                    <a:pt x="135" y="111"/>
                  </a:cubicBezTo>
                  <a:cubicBezTo>
                    <a:pt x="119" y="177"/>
                    <a:pt x="107" y="224"/>
                    <a:pt x="98" y="295"/>
                  </a:cubicBezTo>
                  <a:cubicBezTo>
                    <a:pt x="94" y="372"/>
                    <a:pt x="93" y="450"/>
                    <a:pt x="86" y="527"/>
                  </a:cubicBezTo>
                  <a:cubicBezTo>
                    <a:pt x="82" y="577"/>
                    <a:pt x="56" y="624"/>
                    <a:pt x="49" y="674"/>
                  </a:cubicBezTo>
                  <a:cubicBezTo>
                    <a:pt x="32" y="796"/>
                    <a:pt x="26" y="920"/>
                    <a:pt x="12" y="1042"/>
                  </a:cubicBezTo>
                  <a:cubicBezTo>
                    <a:pt x="18" y="1126"/>
                    <a:pt x="0" y="1239"/>
                    <a:pt x="61" y="1312"/>
                  </a:cubicBezTo>
                  <a:cubicBezTo>
                    <a:pt x="104" y="1363"/>
                    <a:pt x="145" y="1376"/>
                    <a:pt x="208" y="1397"/>
                  </a:cubicBezTo>
                  <a:cubicBezTo>
                    <a:pt x="220" y="1401"/>
                    <a:pt x="245" y="1410"/>
                    <a:pt x="245" y="1410"/>
                  </a:cubicBezTo>
                  <a:cubicBezTo>
                    <a:pt x="274" y="1406"/>
                    <a:pt x="303" y="1405"/>
                    <a:pt x="331" y="1397"/>
                  </a:cubicBezTo>
                  <a:cubicBezTo>
                    <a:pt x="384" y="1381"/>
                    <a:pt x="380" y="1336"/>
                    <a:pt x="405" y="1299"/>
                  </a:cubicBezTo>
                  <a:cubicBezTo>
                    <a:pt x="414" y="1285"/>
                    <a:pt x="429" y="1275"/>
                    <a:pt x="441" y="1263"/>
                  </a:cubicBezTo>
                  <a:cubicBezTo>
                    <a:pt x="508" y="1073"/>
                    <a:pt x="442" y="1272"/>
                    <a:pt x="466" y="748"/>
                  </a:cubicBezTo>
                  <a:cubicBezTo>
                    <a:pt x="470" y="668"/>
                    <a:pt x="502" y="579"/>
                    <a:pt x="527" y="503"/>
                  </a:cubicBezTo>
                  <a:cubicBezTo>
                    <a:pt x="542" y="398"/>
                    <a:pt x="565" y="251"/>
                    <a:pt x="466" y="184"/>
                  </a:cubicBezTo>
                  <a:cubicBezTo>
                    <a:pt x="451" y="138"/>
                    <a:pt x="466" y="153"/>
                    <a:pt x="429" y="135"/>
                  </a:cubicBezTo>
                </a:path>
              </a:pathLst>
            </a:custGeom>
            <a:noFill/>
            <a:ln w="38100" cmpd="sng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5516" name="Group 108"/>
          <p:cNvGraphicFramePr>
            <a:graphicFrameLocks noGrp="1"/>
          </p:cNvGraphicFramePr>
          <p:nvPr/>
        </p:nvGraphicFramePr>
        <p:xfrm>
          <a:off x="2209800" y="1524000"/>
          <a:ext cx="1676400" cy="3200400"/>
        </p:xfrm>
        <a:graphic>
          <a:graphicData uri="http://schemas.openxmlformats.org/drawingml/2006/table">
            <a:tbl>
              <a:tblPr/>
              <a:tblGrid>
                <a:gridCol w="503238"/>
                <a:gridCol w="1173162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p =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.80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.007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.058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.263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.672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1.000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038600" y="17526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What is the probability that exactly 3 shots hit the target?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5519" name="Text Box 111"/>
          <p:cNvSpPr txBox="1">
            <a:spLocks noChangeArrowheads="1"/>
          </p:cNvSpPr>
          <p:nvPr/>
        </p:nvSpPr>
        <p:spPr bwMode="auto">
          <a:xfrm>
            <a:off x="4191000" y="3505200"/>
            <a:ext cx="5562600" cy="1582738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3) </a:t>
            </a:r>
            <a:r>
              <a:rPr lang="en-US" altLang="en-US" sz="3200">
                <a:solidFill>
                  <a:srgbClr val="339933"/>
                </a:solidFill>
              </a:rPr>
              <a:t>=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3) – P(</a:t>
            </a:r>
            <a:r>
              <a:rPr lang="en-US" altLang="en-US" sz="3200" i="1">
                <a:solidFill>
                  <a:srgbClr val="339933"/>
                </a:solidFill>
                <a:sym typeface="Symbol" panose="05050102010706020507" pitchFamily="18" charset="2"/>
              </a:rPr>
              <a:t>x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  2)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.263 - .058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.205</a:t>
            </a:r>
          </a:p>
        </p:txBody>
      </p:sp>
      <p:sp>
        <p:nvSpPr>
          <p:cNvPr id="145520" name="Text Box 112"/>
          <p:cNvSpPr txBox="1">
            <a:spLocks noChangeArrowheads="1"/>
          </p:cNvSpPr>
          <p:nvPr/>
        </p:nvSpPr>
        <p:spPr bwMode="auto">
          <a:xfrm>
            <a:off x="6477000" y="4648201"/>
            <a:ext cx="3124200" cy="646331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Check from formula: P(</a:t>
            </a:r>
            <a:r>
              <a:rPr lang="en-US" altLang="en-US" i="1">
                <a:solidFill>
                  <a:srgbClr val="F4ECC6"/>
                </a:solidFill>
              </a:rPr>
              <a:t>x</a:t>
            </a:r>
            <a:r>
              <a:rPr lang="en-US" altLang="en-US">
                <a:solidFill>
                  <a:srgbClr val="F4ECC6"/>
                </a:solidFill>
              </a:rPr>
              <a:t> = 3) = .2048</a:t>
            </a:r>
          </a:p>
        </p:txBody>
      </p:sp>
    </p:spTree>
    <p:extLst>
      <p:ext uri="{BB962C8B-B14F-4D97-AF65-F5344CB8AC3E}">
        <p14:creationId xmlns:p14="http://schemas.microsoft.com/office/powerpoint/2010/main" val="39134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5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9" grpId="0" build="p" animBg="1" autoUpdateAnimBg="0"/>
      <p:bldP spid="14552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46435" name="Picture 3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8382000" y="76200"/>
            <a:ext cx="2133600" cy="1524000"/>
            <a:chOff x="4320" y="48"/>
            <a:chExt cx="1344" cy="960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6438" name="Picture 6" descr="targe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6444" name="Group 12"/>
          <p:cNvGraphicFramePr>
            <a:graphicFrameLocks noGrp="1"/>
          </p:cNvGraphicFramePr>
          <p:nvPr/>
        </p:nvGraphicFramePr>
        <p:xfrm>
          <a:off x="2209800" y="1524000"/>
          <a:ext cx="1600200" cy="3200400"/>
        </p:xfrm>
        <a:graphic>
          <a:graphicData uri="http://schemas.openxmlformats.org/drawingml/2006/table">
            <a:tbl>
              <a:tblPr/>
              <a:tblGrid>
                <a:gridCol w="479425"/>
                <a:gridCol w="1120775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p =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.80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.007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.058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.263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.672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1.000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4038600" y="19812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What is the probability that more than 3 shots hit the target?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71" name="Text Box 39"/>
          <p:cNvSpPr txBox="1">
            <a:spLocks noChangeArrowheads="1"/>
          </p:cNvSpPr>
          <p:nvPr/>
        </p:nvSpPr>
        <p:spPr bwMode="auto">
          <a:xfrm>
            <a:off x="4191000" y="3505201"/>
            <a:ext cx="5562600" cy="10953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&gt; 3) </a:t>
            </a:r>
            <a:r>
              <a:rPr lang="en-US" altLang="en-US" sz="3200">
                <a:solidFill>
                  <a:srgbClr val="339933"/>
                </a:solidFill>
              </a:rPr>
              <a:t>= 1 -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3)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1 - .263 = .737</a:t>
            </a:r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6477000" y="4495801"/>
            <a:ext cx="3124200" cy="646331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Check from formula: P(</a:t>
            </a:r>
            <a:r>
              <a:rPr lang="en-US" altLang="en-US" i="1">
                <a:solidFill>
                  <a:srgbClr val="F4ECC6"/>
                </a:solidFill>
              </a:rPr>
              <a:t>x</a:t>
            </a:r>
            <a:r>
              <a:rPr lang="en-US" altLang="en-US">
                <a:solidFill>
                  <a:srgbClr val="F4ECC6"/>
                </a:solidFill>
              </a:rPr>
              <a:t> &gt; 3) = .7373</a:t>
            </a:r>
          </a:p>
        </p:txBody>
      </p:sp>
    </p:spTree>
    <p:extLst>
      <p:ext uri="{BB962C8B-B14F-4D97-AF65-F5344CB8AC3E}">
        <p14:creationId xmlns:p14="http://schemas.microsoft.com/office/powerpoint/2010/main" val="24228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1" grpId="0" build="p" animBg="1" autoUpdateAnimBg="0"/>
      <p:bldP spid="14647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4419600" cy="838200"/>
          </a:xfrm>
        </p:spPr>
        <p:txBody>
          <a:bodyPr/>
          <a:lstStyle/>
          <a:p>
            <a:r>
              <a:rPr lang="en-US" altLang="en-US" b="1"/>
              <a:t>Example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762000"/>
            <a:ext cx="6248400" cy="106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</a:t>
            </a:r>
            <a:r>
              <a:rPr lang="en-US" altLang="en-US" sz="2800"/>
              <a:t>Would it be unusual to find that none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of the shots hit the target?</a:t>
            </a:r>
            <a:endParaRPr lang="en-US" altLang="en-US" sz="2800" b="1"/>
          </a:p>
        </p:txBody>
      </p:sp>
      <p:pic>
        <p:nvPicPr>
          <p:cNvPr id="147459" name="Picture 3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461" name="Group 5"/>
          <p:cNvGrpSpPr>
            <a:grpSpLocks/>
          </p:cNvGrpSpPr>
          <p:nvPr/>
        </p:nvGrpSpPr>
        <p:grpSpPr bwMode="auto">
          <a:xfrm>
            <a:off x="8305800" y="152400"/>
            <a:ext cx="2133600" cy="1524000"/>
            <a:chOff x="4320" y="48"/>
            <a:chExt cx="1344" cy="960"/>
          </a:xfrm>
        </p:grpSpPr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7463" name="Picture 7" descr="targ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2438400" y="1752601"/>
            <a:ext cx="6172200" cy="608013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0) </a:t>
            </a:r>
            <a:r>
              <a:rPr lang="en-US" altLang="en-US" sz="3200">
                <a:solidFill>
                  <a:srgbClr val="339933"/>
                </a:solidFill>
              </a:rPr>
              <a:t>=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0) = 0</a:t>
            </a:r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3870326" y="38512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47489" name="Rectangle 33"/>
          <p:cNvSpPr>
            <a:spLocks noChangeArrowheads="1"/>
          </p:cNvSpPr>
          <p:nvPr/>
        </p:nvSpPr>
        <p:spPr bwMode="auto">
          <a:xfrm>
            <a:off x="2362200" y="2590800"/>
            <a:ext cx="8021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What is the probability that less than 3 shots hit </a:t>
            </a:r>
          </a:p>
          <a:p>
            <a:r>
              <a:rPr lang="en-US" altLang="en-US" sz="2800"/>
              <a:t>the target?</a:t>
            </a:r>
          </a:p>
        </p:txBody>
      </p:sp>
      <p:graphicFrame>
        <p:nvGraphicFramePr>
          <p:cNvPr id="147490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7404101" y="2768600"/>
          <a:ext cx="13446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1" y="2768600"/>
                        <a:ext cx="1344613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2514600" y="3581401"/>
            <a:ext cx="6172200" cy="608013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3) </a:t>
            </a:r>
            <a:r>
              <a:rPr lang="en-US" altLang="en-US" sz="3200">
                <a:solidFill>
                  <a:srgbClr val="339933"/>
                </a:solidFill>
              </a:rPr>
              <a:t>=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2) = 0.058</a:t>
            </a:r>
          </a:p>
        </p:txBody>
      </p: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2514600" y="44958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What is the probability that less than 4 but more than 1 shots hit the target?</a:t>
            </a:r>
          </a:p>
        </p:txBody>
      </p:sp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2438400" y="5638801"/>
            <a:ext cx="6172200" cy="1095375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P(1&lt;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4) </a:t>
            </a:r>
            <a:r>
              <a:rPr lang="en-US" altLang="en-US" sz="3200">
                <a:solidFill>
                  <a:srgbClr val="339933"/>
                </a:solidFill>
              </a:rPr>
              <a:t>=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3) - </a:t>
            </a:r>
            <a:r>
              <a:rPr lang="en-US" altLang="en-US" sz="3200">
                <a:solidFill>
                  <a:srgbClr val="339933"/>
                </a:solidFill>
              </a:rPr>
              <a:t>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1) 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.263-.007=.256</a:t>
            </a:r>
          </a:p>
        </p:txBody>
      </p:sp>
    </p:spTree>
    <p:extLst>
      <p:ext uri="{BB962C8B-B14F-4D97-AF65-F5344CB8AC3E}">
        <p14:creationId xmlns:p14="http://schemas.microsoft.com/office/powerpoint/2010/main" val="106326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74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4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7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6" grpId="0" build="p" animBg="1" autoUpdateAnimBg="0"/>
      <p:bldP spid="147489" grpId="0"/>
      <p:bldP spid="147492" grpId="0" build="p" animBg="1" autoUpdateAnimBg="0"/>
      <p:bldP spid="147493" grpId="0"/>
      <p:bldP spid="147494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-76200"/>
            <a:ext cx="4419600" cy="1143000"/>
          </a:xfrm>
        </p:spPr>
        <p:txBody>
          <a:bodyPr/>
          <a:lstStyle/>
          <a:p>
            <a:r>
              <a:rPr lang="en-US" altLang="en-US" b="1"/>
              <a:t>Example</a:t>
            </a:r>
          </a:p>
        </p:txBody>
      </p:sp>
      <p:pic>
        <p:nvPicPr>
          <p:cNvPr id="135171" name="Picture 3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762000"/>
            <a:ext cx="6019800" cy="1752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Here is the probability distribution for  </a:t>
            </a:r>
            <a:r>
              <a:rPr lang="en-US" altLang="en-US" b="1" i="1">
                <a:solidFill>
                  <a:srgbClr val="CC0066"/>
                </a:solidFill>
              </a:rPr>
              <a:t>x</a:t>
            </a:r>
            <a:r>
              <a:rPr lang="en-US" altLang="en-US" b="1">
                <a:solidFill>
                  <a:srgbClr val="CC0066"/>
                </a:solidFill>
              </a:rPr>
              <a:t> = number of hits</a:t>
            </a:r>
            <a:r>
              <a:rPr lang="en-US" altLang="en-US" b="1"/>
              <a:t>. </a:t>
            </a:r>
            <a:r>
              <a:rPr lang="en-US" altLang="en-US"/>
              <a:t>What are the mean and standard deviation for </a:t>
            </a:r>
            <a:r>
              <a:rPr lang="en-US" altLang="en-US" i="1"/>
              <a:t>x</a:t>
            </a:r>
            <a:r>
              <a:rPr lang="en-US" altLang="en-US"/>
              <a:t>?</a:t>
            </a:r>
            <a:endParaRPr lang="en-US" altLang="en-US" b="1"/>
          </a:p>
        </p:txBody>
      </p:sp>
      <p:grpSp>
        <p:nvGrpSpPr>
          <p:cNvPr id="135241" name="Group 73"/>
          <p:cNvGrpSpPr>
            <a:grpSpLocks/>
          </p:cNvGrpSpPr>
          <p:nvPr/>
        </p:nvGrpSpPr>
        <p:grpSpPr bwMode="auto">
          <a:xfrm>
            <a:off x="8305800" y="152400"/>
            <a:ext cx="2133600" cy="1524000"/>
            <a:chOff x="4320" y="48"/>
            <a:chExt cx="1344" cy="960"/>
          </a:xfrm>
        </p:grpSpPr>
        <p:sp>
          <p:nvSpPr>
            <p:cNvPr id="135242" name="Rectangle 74"/>
            <p:cNvSpPr>
              <a:spLocks noChangeArrowheads="1"/>
            </p:cNvSpPr>
            <p:nvPr/>
          </p:nvSpPr>
          <p:spPr bwMode="auto">
            <a:xfrm>
              <a:off x="4320" y="48"/>
              <a:ext cx="1344" cy="960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5243" name="Picture 75" descr="targ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44"/>
              <a:ext cx="1152" cy="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246" name="Group 78"/>
          <p:cNvGrpSpPr>
            <a:grpSpLocks/>
          </p:cNvGrpSpPr>
          <p:nvPr/>
        </p:nvGrpSpPr>
        <p:grpSpPr bwMode="auto">
          <a:xfrm>
            <a:off x="2362200" y="2819400"/>
            <a:ext cx="3352800" cy="2743200"/>
            <a:chOff x="1776" y="1728"/>
            <a:chExt cx="2112" cy="1728"/>
          </a:xfrm>
        </p:grpSpPr>
        <p:sp>
          <p:nvSpPr>
            <p:cNvPr id="135237" name="Rectangle 69"/>
            <p:cNvSpPr>
              <a:spLocks noChangeArrowheads="1"/>
            </p:cNvSpPr>
            <p:nvPr/>
          </p:nvSpPr>
          <p:spPr bwMode="auto">
            <a:xfrm>
              <a:off x="1776" y="1728"/>
              <a:ext cx="2112" cy="1728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5245" name="Picture 77" descr="target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816"/>
              <a:ext cx="1992" cy="1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5247" name="Object 79"/>
          <p:cNvGraphicFramePr>
            <a:graphicFrameLocks noChangeAspect="1"/>
          </p:cNvGraphicFramePr>
          <p:nvPr/>
        </p:nvGraphicFramePr>
        <p:xfrm>
          <a:off x="6172200" y="2743201"/>
          <a:ext cx="41148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1117440" imgH="545760" progId="Equation.3">
                  <p:embed/>
                </p:oleObj>
              </mc:Choice>
              <mc:Fallback>
                <p:oleObj name="Equation" r:id="rId6" imgW="11174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743201"/>
                        <a:ext cx="4114800" cy="2074863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61" name="Group 93"/>
          <p:cNvGrpSpPr>
            <a:grpSpLocks/>
          </p:cNvGrpSpPr>
          <p:nvPr/>
        </p:nvGrpSpPr>
        <p:grpSpPr bwMode="auto">
          <a:xfrm>
            <a:off x="4724400" y="4814888"/>
            <a:ext cx="3505200" cy="519112"/>
            <a:chOff x="2016" y="3033"/>
            <a:chExt cx="2208" cy="327"/>
          </a:xfrm>
        </p:grpSpPr>
        <p:sp>
          <p:nvSpPr>
            <p:cNvPr id="135249" name="Line 81"/>
            <p:cNvSpPr>
              <a:spLocks noChangeShapeType="1"/>
            </p:cNvSpPr>
            <p:nvPr/>
          </p:nvSpPr>
          <p:spPr bwMode="auto">
            <a:xfrm flipV="1">
              <a:off x="201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5250" name="AutoShape 82"/>
            <p:cNvCxnSpPr>
              <a:cxnSpLocks noChangeShapeType="1"/>
              <a:endCxn id="135249" idx="1"/>
            </p:cNvCxnSpPr>
            <p:nvPr/>
          </p:nvCxnSpPr>
          <p:spPr bwMode="auto">
            <a:xfrm rot="5400000">
              <a:off x="3076" y="2212"/>
              <a:ext cx="327" cy="1969"/>
            </a:xfrm>
            <a:prstGeom prst="curvedConnector3">
              <a:avLst>
                <a:gd name="adj1" fmla="val 34556"/>
              </a:avLst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5255" name="Group 87"/>
          <p:cNvGrpSpPr>
            <a:grpSpLocks/>
          </p:cNvGrpSpPr>
          <p:nvPr/>
        </p:nvGrpSpPr>
        <p:grpSpPr bwMode="auto">
          <a:xfrm>
            <a:off x="4572000" y="5257802"/>
            <a:ext cx="533400" cy="1055688"/>
            <a:chOff x="1632" y="3168"/>
            <a:chExt cx="336" cy="665"/>
          </a:xfrm>
        </p:grpSpPr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1632" y="3600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anose="05050102010706020507" pitchFamily="18" charset="2"/>
                </a:rPr>
                <a:t>m</a:t>
              </a:r>
            </a:p>
          </p:txBody>
        </p:sp>
        <p:sp>
          <p:nvSpPr>
            <p:cNvPr id="135257" name="Line 89"/>
            <p:cNvSpPr>
              <a:spLocks noChangeShapeType="1"/>
            </p:cNvSpPr>
            <p:nvPr/>
          </p:nvSpPr>
          <p:spPr bwMode="auto">
            <a:xfrm>
              <a:off x="1728" y="31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262" name="Group 94"/>
          <p:cNvGrpSpPr>
            <a:grpSpLocks/>
          </p:cNvGrpSpPr>
          <p:nvPr/>
        </p:nvGrpSpPr>
        <p:grpSpPr bwMode="auto">
          <a:xfrm>
            <a:off x="3886200" y="5334000"/>
            <a:ext cx="1600200" cy="0"/>
            <a:chOff x="1488" y="3360"/>
            <a:chExt cx="1008" cy="0"/>
          </a:xfrm>
        </p:grpSpPr>
        <p:sp>
          <p:nvSpPr>
            <p:cNvPr id="135258" name="Line 90"/>
            <p:cNvSpPr>
              <a:spLocks noChangeShapeType="1"/>
            </p:cNvSpPr>
            <p:nvPr/>
          </p:nvSpPr>
          <p:spPr bwMode="auto">
            <a:xfrm flipV="1">
              <a:off x="225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59" name="Line 91"/>
            <p:cNvSpPr>
              <a:spLocks noChangeShapeType="1"/>
            </p:cNvSpPr>
            <p:nvPr/>
          </p:nvSpPr>
          <p:spPr bwMode="auto">
            <a:xfrm flipV="1">
              <a:off x="148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60" name="Line 92"/>
            <p:cNvSpPr>
              <a:spLocks noChangeShapeType="1"/>
            </p:cNvSpPr>
            <p:nvPr/>
          </p:nvSpPr>
          <p:spPr bwMode="auto">
            <a:xfrm flipV="1">
              <a:off x="172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7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610600" cy="1143000"/>
          </a:xfrm>
        </p:spPr>
        <p:txBody>
          <a:bodyPr/>
          <a:lstStyle/>
          <a:p>
            <a:r>
              <a:rPr lang="en-US" altLang="en-US" sz="4800" b="1"/>
              <a:t>The Poisson Random Variable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153400" cy="144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Poisson random variable </a:t>
            </a:r>
            <a:r>
              <a:rPr lang="en-US" altLang="en-US" i="1"/>
              <a:t>x</a:t>
            </a:r>
            <a:r>
              <a:rPr lang="en-US" altLang="en-US"/>
              <a:t> is often a model for data that represent the number of occurrences of a specified event in a given unit of time or space.</a:t>
            </a:r>
          </a:p>
        </p:txBody>
      </p:sp>
      <p:pic>
        <p:nvPicPr>
          <p:cNvPr id="165892" name="Picture 4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2057400" y="29718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CC0066"/>
                </a:solidFill>
              </a:rPr>
              <a:t>The number of calls received by a switchboard during a given period of time.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CC0066"/>
                </a:solidFill>
              </a:rPr>
              <a:t>The number of machine breakdowns in a day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CC0066"/>
                </a:solidFill>
              </a:rPr>
              <a:t>The number of traffic accidents at a given intersection during a given time period.</a:t>
            </a:r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2133600" y="2895600"/>
            <a:ext cx="7620000" cy="0"/>
          </a:xfrm>
          <a:prstGeom prst="line">
            <a:avLst/>
          </a:prstGeom>
          <a:noFill/>
          <a:ln w="57150" cmpd="thinThick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10210800" cy="9906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The Poisson Probability </a:t>
            </a:r>
            <a:br>
              <a:rPr lang="en-US" altLang="en-US" b="1"/>
            </a:br>
            <a:r>
              <a:rPr lang="en-US" altLang="en-US" b="1"/>
              <a:t>Distribution</a:t>
            </a:r>
          </a:p>
        </p:txBody>
      </p:sp>
      <p:pic>
        <p:nvPicPr>
          <p:cNvPr id="166915" name="Picture 3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229600" cy="175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Let</a:t>
            </a:r>
            <a:r>
              <a:rPr lang="en-US" altLang="en-US" b="1" i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r>
              <a:rPr lang="en-US" altLang="en-US" i="1"/>
              <a:t> </a:t>
            </a:r>
            <a:r>
              <a:rPr lang="en-US" altLang="en-US"/>
              <a:t>a Poisson random variable. The probability of </a:t>
            </a:r>
            <a:r>
              <a:rPr lang="en-US" altLang="en-US" i="1"/>
              <a:t>k</a:t>
            </a:r>
            <a:r>
              <a:rPr lang="en-US" altLang="en-US"/>
              <a:t> occurrences of this event is</a:t>
            </a:r>
          </a:p>
        </p:txBody>
      </p:sp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3124200" y="2971801"/>
            <a:ext cx="5562600" cy="3298825"/>
            <a:chOff x="1056" y="2112"/>
            <a:chExt cx="3504" cy="2078"/>
          </a:xfrm>
        </p:grpSpPr>
        <p:sp>
          <p:nvSpPr>
            <p:cNvPr id="166918" name="Text Box 6"/>
            <p:cNvSpPr txBox="1">
              <a:spLocks noChangeArrowheads="1"/>
            </p:cNvSpPr>
            <p:nvPr/>
          </p:nvSpPr>
          <p:spPr bwMode="auto">
            <a:xfrm>
              <a:off x="1056" y="2112"/>
              <a:ext cx="3504" cy="1454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/>
            </a:p>
            <a:p>
              <a:pPr>
                <a:spcBef>
                  <a:spcPct val="50000"/>
                </a:spcBef>
              </a:pPr>
              <a:endParaRPr lang="en-US" altLang="en-US"/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333333"/>
                  </a:solidFill>
                </a:rPr>
                <a:t>For values of </a:t>
              </a:r>
              <a:r>
                <a:rPr lang="en-US" altLang="en-US" i="1">
                  <a:solidFill>
                    <a:srgbClr val="333333"/>
                  </a:solidFill>
                </a:rPr>
                <a:t>k = </a:t>
              </a:r>
              <a:r>
                <a:rPr lang="en-US" altLang="en-US">
                  <a:solidFill>
                    <a:srgbClr val="333333"/>
                  </a:solidFill>
                </a:rPr>
                <a:t>0, 1, 2, … The mean and standard deviation of the Poisson random variable are 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333333"/>
                  </a:solidFill>
                </a:rPr>
                <a:t>Mean: </a:t>
              </a:r>
              <a:r>
                <a:rPr lang="en-US" altLang="en-US">
                  <a:solidFill>
                    <a:srgbClr val="333333"/>
                  </a:solidFill>
                  <a:latin typeface="Symbol" panose="05050102010706020507" pitchFamily="18" charset="2"/>
                </a:rPr>
                <a:t>m</a:t>
              </a:r>
              <a:endParaRPr lang="en-US" altLang="en-US">
                <a:solidFill>
                  <a:srgbClr val="333333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333333"/>
                  </a:solidFill>
                </a:rPr>
                <a:t>Standard deviation: </a:t>
              </a:r>
            </a:p>
          </p:txBody>
        </p:sp>
        <p:graphicFrame>
          <p:nvGraphicFramePr>
            <p:cNvPr id="166919" name="Object 7"/>
            <p:cNvGraphicFramePr>
              <a:graphicFrameLocks noChangeAspect="1"/>
            </p:cNvGraphicFramePr>
            <p:nvPr/>
          </p:nvGraphicFramePr>
          <p:xfrm>
            <a:off x="1890" y="2152"/>
            <a:ext cx="164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4" imgW="1117440" imgH="419040" progId="Equation.3">
                    <p:embed/>
                  </p:oleObj>
                </mc:Choice>
                <mc:Fallback>
                  <p:oleObj name="Equation" r:id="rId4" imgW="1117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152"/>
                          <a:ext cx="164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ECC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0" name="Object 8"/>
            <p:cNvGraphicFramePr>
              <a:graphicFrameLocks noChangeAspect="1"/>
            </p:cNvGraphicFramePr>
            <p:nvPr/>
          </p:nvGraphicFramePr>
          <p:xfrm>
            <a:off x="2784" y="3898"/>
            <a:ext cx="6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6" imgW="520560" imgH="253800" progId="Equation.3">
                    <p:embed/>
                  </p:oleObj>
                </mc:Choice>
                <mc:Fallback>
                  <p:oleObj name="Equation" r:id="rId6" imgW="520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898"/>
                          <a:ext cx="6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ECC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591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1217" y="1313645"/>
            <a:ext cx="9641983" cy="4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b="1" dirty="0"/>
          </a:p>
          <a:p>
            <a:r>
              <a:rPr lang="en-US" sz="2800" dirty="0"/>
              <a:t>After completing this </a:t>
            </a:r>
            <a:r>
              <a:rPr lang="en-US" sz="2800" dirty="0" smtClean="0"/>
              <a:t>module, students should </a:t>
            </a:r>
            <a:r>
              <a:rPr lang="en-US" sz="2800" dirty="0"/>
              <a:t>be able </a:t>
            </a:r>
            <a:r>
              <a:rPr lang="en-US" sz="2800" dirty="0" smtClean="0"/>
              <a:t>to</a:t>
            </a:r>
          </a:p>
          <a:p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Demonstrate </a:t>
            </a:r>
            <a:r>
              <a:rPr lang="en-US" sz="2800" dirty="0"/>
              <a:t>knowledge of statistical terms.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Differentiate </a:t>
            </a:r>
            <a:r>
              <a:rPr lang="en-US" sz="2800" dirty="0"/>
              <a:t>between the two branches </a:t>
            </a:r>
            <a:r>
              <a:rPr lang="en-US" sz="2800" dirty="0" smtClean="0"/>
              <a:t>of statistics</a:t>
            </a:r>
            <a:r>
              <a:rPr lang="en-US" sz="2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Identify </a:t>
            </a:r>
            <a:r>
              <a:rPr lang="en-US" sz="2800" dirty="0"/>
              <a:t>types of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Identify </a:t>
            </a:r>
            <a:r>
              <a:rPr lang="en-US" sz="2800" dirty="0"/>
              <a:t>the measurement level for </a:t>
            </a:r>
            <a:r>
              <a:rPr lang="en-US" sz="2800" dirty="0" smtClean="0"/>
              <a:t>each variable</a:t>
            </a:r>
            <a:r>
              <a:rPr lang="en-US" sz="2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Identify </a:t>
            </a:r>
            <a:r>
              <a:rPr lang="en-US" sz="2800" dirty="0"/>
              <a:t>the four basic sampling techniques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8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2286000" y="3505200"/>
            <a:ext cx="7848600" cy="1524000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solidFill>
                <a:srgbClr val="CC0066"/>
              </a:solidFill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67940" name="Picture 4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209800" y="1219201"/>
            <a:ext cx="7924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The average number of traffic accidents on a certain section of highway is two per week. Find the probability of exactly one accident during a one-week period.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2362200" y="3581401"/>
          <a:ext cx="30559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1079280" imgH="419040" progId="Equation.3">
                  <p:embed/>
                </p:oleObj>
              </mc:Choice>
              <mc:Fallback>
                <p:oleObj name="Equation" r:id="rId4" imgW="107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1"/>
                        <a:ext cx="305593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5334000" y="3505201"/>
          <a:ext cx="49530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1409400" imgH="419040" progId="Equation.3">
                  <p:embed/>
                </p:oleObj>
              </mc:Choice>
              <mc:Fallback>
                <p:oleObj name="Equation" r:id="rId6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1"/>
                        <a:ext cx="49530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ECC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8305800" y="228600"/>
            <a:ext cx="2133600" cy="1066800"/>
            <a:chOff x="4272" y="144"/>
            <a:chExt cx="1344" cy="672"/>
          </a:xfrm>
        </p:grpSpPr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4272" y="144"/>
              <a:ext cx="1344" cy="672"/>
            </a:xfrm>
            <a:prstGeom prst="rect">
              <a:avLst/>
            </a:prstGeom>
            <a:solidFill>
              <a:srgbClr val="F0D27E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7946" name="Picture 10" descr="acciden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40"/>
              <a:ext cx="1152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8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5486400" cy="1295400"/>
          </a:xfrm>
        </p:spPr>
        <p:txBody>
          <a:bodyPr>
            <a:normAutofit fontScale="90000"/>
          </a:bodyPr>
          <a:lstStyle/>
          <a:p>
            <a:r>
              <a:rPr lang="en-US" altLang="en-US" sz="4800" b="1"/>
              <a:t>Cumulative Probability Tables</a:t>
            </a:r>
          </a:p>
        </p:txBody>
      </p:sp>
      <p:pic>
        <p:nvPicPr>
          <p:cNvPr id="168963" name="Picture 3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438400" y="1752600"/>
            <a:ext cx="792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You can use the </a:t>
            </a:r>
            <a:r>
              <a:rPr lang="en-US" altLang="en-US" sz="320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cumulative probability tables</a:t>
            </a:r>
            <a:r>
              <a:rPr lang="en-US" altLang="en-US" sz="3200"/>
              <a:t> to find probabilities for selected Poisson distributions.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2286000" y="3657601"/>
            <a:ext cx="8153400" cy="1827213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3200"/>
              <a:t>Find the column for the correct value of </a:t>
            </a:r>
            <a:r>
              <a:rPr lang="en-US" altLang="en-US" sz="3200" i="1">
                <a:latin typeface="Symbol" panose="05050102010706020507" pitchFamily="18" charset="2"/>
              </a:rPr>
              <a:t>m</a:t>
            </a:r>
            <a:r>
              <a:rPr lang="en-US" altLang="en-US" sz="3200"/>
              <a:t>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3200"/>
              <a:t>The row marked “</a:t>
            </a:r>
            <a:r>
              <a:rPr lang="en-US" altLang="en-US" sz="3200" i="1"/>
              <a:t>k</a:t>
            </a:r>
            <a:r>
              <a:rPr lang="en-US" altLang="en-US" sz="3200"/>
              <a:t>” gives the cumulative probability, P(</a:t>
            </a:r>
            <a:r>
              <a:rPr lang="en-US" altLang="en-US" sz="3200" i="1"/>
              <a:t>x </a:t>
            </a:r>
            <a:r>
              <a:rPr lang="en-US" altLang="en-US" sz="3200">
                <a:sym typeface="Symbol" panose="05050102010706020507" pitchFamily="18" charset="2"/>
              </a:rPr>
              <a:t> </a:t>
            </a:r>
            <a:r>
              <a:rPr lang="en-US" altLang="en-US" sz="3200" i="1">
                <a:sym typeface="Symbol" panose="05050102010706020507" pitchFamily="18" charset="2"/>
              </a:rPr>
              <a:t>k</a:t>
            </a:r>
            <a:r>
              <a:rPr lang="en-US" altLang="en-US" sz="3200">
                <a:sym typeface="Symbol" panose="05050102010706020507" pitchFamily="18" charset="2"/>
              </a:rPr>
              <a:t>) = P(</a:t>
            </a:r>
            <a:r>
              <a:rPr lang="en-US" altLang="en-US" sz="3200" i="1"/>
              <a:t>x </a:t>
            </a:r>
            <a:r>
              <a:rPr lang="en-US" altLang="en-US" sz="3200">
                <a:sym typeface="Symbol" panose="05050102010706020507" pitchFamily="18" charset="2"/>
              </a:rPr>
              <a:t>= 0) +…+ P(</a:t>
            </a:r>
            <a:r>
              <a:rPr lang="en-US" altLang="en-US" sz="3200" i="1">
                <a:sym typeface="Symbol" panose="05050102010706020507" pitchFamily="18" charset="2"/>
              </a:rPr>
              <a:t>x</a:t>
            </a:r>
            <a:r>
              <a:rPr lang="en-US" altLang="en-US" sz="3200">
                <a:sym typeface="Symbol" panose="05050102010706020507" pitchFamily="18" charset="2"/>
              </a:rPr>
              <a:t> = </a:t>
            </a:r>
            <a:r>
              <a:rPr lang="en-US" altLang="en-US" sz="3200" i="1">
                <a:sym typeface="Symbol" panose="05050102010706020507" pitchFamily="18" charset="2"/>
              </a:rPr>
              <a:t>k</a:t>
            </a:r>
            <a:r>
              <a:rPr lang="en-US" altLang="en-US" sz="3200">
                <a:sym typeface="Symbol" panose="05050102010706020507" pitchFamily="18" charset="2"/>
              </a:rPr>
              <a:t>)</a:t>
            </a:r>
            <a:endParaRPr lang="en-US" altLang="en-US" sz="3200" i="1">
              <a:sym typeface="Symbol" panose="05050102010706020507" pitchFamily="18" charset="2"/>
            </a:endParaRPr>
          </a:p>
        </p:txBody>
      </p:sp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8305800" y="228600"/>
            <a:ext cx="2133600" cy="1066800"/>
            <a:chOff x="4272" y="144"/>
            <a:chExt cx="1344" cy="672"/>
          </a:xfrm>
        </p:grpSpPr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4272" y="144"/>
              <a:ext cx="1344" cy="672"/>
            </a:xfrm>
            <a:prstGeom prst="rect">
              <a:avLst/>
            </a:prstGeom>
            <a:solidFill>
              <a:srgbClr val="F0D27E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8968" name="Picture 8" descr="accid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40"/>
              <a:ext cx="1152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91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69987" name="Picture 3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2209800" y="1524000"/>
          <a:ext cx="1524000" cy="4572000"/>
        </p:xfrm>
        <a:graphic>
          <a:graphicData uri="http://schemas.openxmlformats.org/drawingml/2006/table">
            <a:tbl>
              <a:tblPr/>
              <a:tblGrid>
                <a:gridCol w="457200"/>
                <a:gridCol w="1066800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Symbol" panose="05050102010706020507" pitchFamily="18" charset="2"/>
                        </a:rPr>
                        <a:t>m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.135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.406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.677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.857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.947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.983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.995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.999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1.000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4038600" y="13716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What is the probability that there is exactly 1 accident?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70024" name="Group 40"/>
          <p:cNvGrpSpPr>
            <a:grpSpLocks/>
          </p:cNvGrpSpPr>
          <p:nvPr/>
        </p:nvGrpSpPr>
        <p:grpSpPr bwMode="auto">
          <a:xfrm>
            <a:off x="4038600" y="2514600"/>
            <a:ext cx="5562600" cy="3962400"/>
            <a:chOff x="1824" y="1644"/>
            <a:chExt cx="3504" cy="2496"/>
          </a:xfrm>
        </p:grpSpPr>
        <p:sp>
          <p:nvSpPr>
            <p:cNvPr id="170025" name="Rectangle 41"/>
            <p:cNvSpPr>
              <a:spLocks noChangeArrowheads="1"/>
            </p:cNvSpPr>
            <p:nvPr/>
          </p:nvSpPr>
          <p:spPr bwMode="auto">
            <a:xfrm>
              <a:off x="1824" y="1644"/>
              <a:ext cx="3504" cy="2496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0026" name="Picture 42" descr="pois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728"/>
              <a:ext cx="3312" cy="2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0027" name="Freeform 43"/>
          <p:cNvSpPr>
            <a:spLocks/>
          </p:cNvSpPr>
          <p:nvPr/>
        </p:nvSpPr>
        <p:spPr bwMode="auto">
          <a:xfrm>
            <a:off x="4800600" y="2743200"/>
            <a:ext cx="896938" cy="2895600"/>
          </a:xfrm>
          <a:custGeom>
            <a:avLst/>
            <a:gdLst>
              <a:gd name="T0" fmla="*/ 478 w 565"/>
              <a:gd name="T1" fmla="*/ 196 h 1410"/>
              <a:gd name="T2" fmla="*/ 343 w 565"/>
              <a:gd name="T3" fmla="*/ 25 h 1410"/>
              <a:gd name="T4" fmla="*/ 270 w 565"/>
              <a:gd name="T5" fmla="*/ 0 h 1410"/>
              <a:gd name="T6" fmla="*/ 184 w 565"/>
              <a:gd name="T7" fmla="*/ 37 h 1410"/>
              <a:gd name="T8" fmla="*/ 135 w 565"/>
              <a:gd name="T9" fmla="*/ 111 h 1410"/>
              <a:gd name="T10" fmla="*/ 98 w 565"/>
              <a:gd name="T11" fmla="*/ 295 h 1410"/>
              <a:gd name="T12" fmla="*/ 86 w 565"/>
              <a:gd name="T13" fmla="*/ 527 h 1410"/>
              <a:gd name="T14" fmla="*/ 49 w 565"/>
              <a:gd name="T15" fmla="*/ 674 h 1410"/>
              <a:gd name="T16" fmla="*/ 12 w 565"/>
              <a:gd name="T17" fmla="*/ 1042 h 1410"/>
              <a:gd name="T18" fmla="*/ 61 w 565"/>
              <a:gd name="T19" fmla="*/ 1312 h 1410"/>
              <a:gd name="T20" fmla="*/ 208 w 565"/>
              <a:gd name="T21" fmla="*/ 1397 h 1410"/>
              <a:gd name="T22" fmla="*/ 245 w 565"/>
              <a:gd name="T23" fmla="*/ 1410 h 1410"/>
              <a:gd name="T24" fmla="*/ 331 w 565"/>
              <a:gd name="T25" fmla="*/ 1397 h 1410"/>
              <a:gd name="T26" fmla="*/ 405 w 565"/>
              <a:gd name="T27" fmla="*/ 1299 h 1410"/>
              <a:gd name="T28" fmla="*/ 441 w 565"/>
              <a:gd name="T29" fmla="*/ 1263 h 1410"/>
              <a:gd name="T30" fmla="*/ 466 w 565"/>
              <a:gd name="T31" fmla="*/ 748 h 1410"/>
              <a:gd name="T32" fmla="*/ 527 w 565"/>
              <a:gd name="T33" fmla="*/ 503 h 1410"/>
              <a:gd name="T34" fmla="*/ 466 w 565"/>
              <a:gd name="T35" fmla="*/ 184 h 1410"/>
              <a:gd name="T36" fmla="*/ 429 w 565"/>
              <a:gd name="T37" fmla="*/ 13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5" h="1410">
                <a:moveTo>
                  <a:pt x="478" y="196"/>
                </a:moveTo>
                <a:cubicBezTo>
                  <a:pt x="453" y="92"/>
                  <a:pt x="425" y="79"/>
                  <a:pt x="343" y="25"/>
                </a:cubicBezTo>
                <a:cubicBezTo>
                  <a:pt x="322" y="11"/>
                  <a:pt x="270" y="0"/>
                  <a:pt x="270" y="0"/>
                </a:cubicBezTo>
                <a:cubicBezTo>
                  <a:pt x="240" y="8"/>
                  <a:pt x="206" y="11"/>
                  <a:pt x="184" y="37"/>
                </a:cubicBezTo>
                <a:cubicBezTo>
                  <a:pt x="164" y="59"/>
                  <a:pt x="135" y="111"/>
                  <a:pt x="135" y="111"/>
                </a:cubicBezTo>
                <a:cubicBezTo>
                  <a:pt x="119" y="177"/>
                  <a:pt x="107" y="224"/>
                  <a:pt x="98" y="295"/>
                </a:cubicBezTo>
                <a:cubicBezTo>
                  <a:pt x="94" y="372"/>
                  <a:pt x="93" y="450"/>
                  <a:pt x="86" y="527"/>
                </a:cubicBezTo>
                <a:cubicBezTo>
                  <a:pt x="82" y="577"/>
                  <a:pt x="56" y="624"/>
                  <a:pt x="49" y="674"/>
                </a:cubicBezTo>
                <a:cubicBezTo>
                  <a:pt x="32" y="796"/>
                  <a:pt x="26" y="920"/>
                  <a:pt x="12" y="1042"/>
                </a:cubicBezTo>
                <a:cubicBezTo>
                  <a:pt x="18" y="1126"/>
                  <a:pt x="0" y="1239"/>
                  <a:pt x="61" y="1312"/>
                </a:cubicBezTo>
                <a:cubicBezTo>
                  <a:pt x="104" y="1363"/>
                  <a:pt x="145" y="1376"/>
                  <a:pt x="208" y="1397"/>
                </a:cubicBezTo>
                <a:cubicBezTo>
                  <a:pt x="220" y="1401"/>
                  <a:pt x="245" y="1410"/>
                  <a:pt x="245" y="1410"/>
                </a:cubicBezTo>
                <a:cubicBezTo>
                  <a:pt x="274" y="1406"/>
                  <a:pt x="303" y="1405"/>
                  <a:pt x="331" y="1397"/>
                </a:cubicBezTo>
                <a:cubicBezTo>
                  <a:pt x="384" y="1381"/>
                  <a:pt x="380" y="1336"/>
                  <a:pt x="405" y="1299"/>
                </a:cubicBezTo>
                <a:cubicBezTo>
                  <a:pt x="414" y="1285"/>
                  <a:pt x="429" y="1275"/>
                  <a:pt x="441" y="1263"/>
                </a:cubicBezTo>
                <a:cubicBezTo>
                  <a:pt x="508" y="1073"/>
                  <a:pt x="442" y="1272"/>
                  <a:pt x="466" y="748"/>
                </a:cubicBezTo>
                <a:cubicBezTo>
                  <a:pt x="470" y="668"/>
                  <a:pt x="502" y="579"/>
                  <a:pt x="527" y="503"/>
                </a:cubicBezTo>
                <a:cubicBezTo>
                  <a:pt x="542" y="398"/>
                  <a:pt x="565" y="251"/>
                  <a:pt x="466" y="184"/>
                </a:cubicBezTo>
                <a:cubicBezTo>
                  <a:pt x="451" y="138"/>
                  <a:pt x="466" y="153"/>
                  <a:pt x="429" y="135"/>
                </a:cubicBezTo>
              </a:path>
            </a:pathLst>
          </a:custGeom>
          <a:noFill/>
          <a:ln w="38100" cmpd="sng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4191000" y="3505200"/>
            <a:ext cx="5562600" cy="1582738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1) </a:t>
            </a:r>
            <a:r>
              <a:rPr lang="en-US" altLang="en-US" sz="3200">
                <a:solidFill>
                  <a:srgbClr val="339933"/>
                </a:solidFill>
              </a:rPr>
              <a:t>=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 1) – P(</a:t>
            </a:r>
            <a:r>
              <a:rPr lang="en-US" altLang="en-US" sz="3200" i="1">
                <a:solidFill>
                  <a:srgbClr val="339933"/>
                </a:solidFill>
                <a:sym typeface="Symbol" panose="05050102010706020507" pitchFamily="18" charset="2"/>
              </a:rPr>
              <a:t>x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  0)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.406 - .135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.271</a:t>
            </a:r>
          </a:p>
        </p:txBody>
      </p:sp>
      <p:sp>
        <p:nvSpPr>
          <p:cNvPr id="170029" name="Text Box 45"/>
          <p:cNvSpPr txBox="1">
            <a:spLocks noChangeArrowheads="1"/>
          </p:cNvSpPr>
          <p:nvPr/>
        </p:nvSpPr>
        <p:spPr bwMode="auto">
          <a:xfrm>
            <a:off x="6477000" y="4648201"/>
            <a:ext cx="3124200" cy="646331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4ECC6"/>
                </a:solidFill>
              </a:rPr>
              <a:t>Check from formula: P(</a:t>
            </a:r>
            <a:r>
              <a:rPr lang="en-US" altLang="en-US" i="1">
                <a:solidFill>
                  <a:srgbClr val="F4ECC6"/>
                </a:solidFill>
              </a:rPr>
              <a:t>x</a:t>
            </a:r>
            <a:r>
              <a:rPr lang="en-US" altLang="en-US">
                <a:solidFill>
                  <a:srgbClr val="F4ECC6"/>
                </a:solidFill>
              </a:rPr>
              <a:t> = 1) = .2707</a:t>
            </a:r>
          </a:p>
        </p:txBody>
      </p:sp>
      <p:grpSp>
        <p:nvGrpSpPr>
          <p:cNvPr id="170030" name="Group 46"/>
          <p:cNvGrpSpPr>
            <a:grpSpLocks/>
          </p:cNvGrpSpPr>
          <p:nvPr/>
        </p:nvGrpSpPr>
        <p:grpSpPr bwMode="auto">
          <a:xfrm>
            <a:off x="8305800" y="228600"/>
            <a:ext cx="2133600" cy="1066800"/>
            <a:chOff x="4272" y="144"/>
            <a:chExt cx="1344" cy="672"/>
          </a:xfrm>
        </p:grpSpPr>
        <p:sp>
          <p:nvSpPr>
            <p:cNvPr id="170031" name="Rectangle 47"/>
            <p:cNvSpPr>
              <a:spLocks noChangeArrowheads="1"/>
            </p:cNvSpPr>
            <p:nvPr/>
          </p:nvSpPr>
          <p:spPr bwMode="auto">
            <a:xfrm>
              <a:off x="4272" y="144"/>
              <a:ext cx="1344" cy="672"/>
            </a:xfrm>
            <a:prstGeom prst="rect">
              <a:avLst/>
            </a:prstGeom>
            <a:solidFill>
              <a:srgbClr val="F0D27E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0032" name="Picture 48" descr="accid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40"/>
              <a:ext cx="1152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13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00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0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0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0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7" grpId="0" animBg="1"/>
      <p:bldP spid="170028" grpId="0" build="p" animBg="1" autoUpdateAnimBg="0"/>
      <p:bldP spid="17002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5486400" cy="1295400"/>
          </a:xfrm>
        </p:spPr>
        <p:txBody>
          <a:bodyPr/>
          <a:lstStyle/>
          <a:p>
            <a:r>
              <a:rPr lang="en-US" altLang="en-US" sz="4800" b="1"/>
              <a:t>Example</a:t>
            </a:r>
          </a:p>
        </p:txBody>
      </p:sp>
      <p:pic>
        <p:nvPicPr>
          <p:cNvPr id="171011" name="Picture 3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038600" y="14478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What is the probability that 8 or more accidents happen?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4419600" y="3200400"/>
            <a:ext cx="5562600" cy="1582738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</a:t>
            </a:r>
            <a:r>
              <a:rPr lang="en-US" altLang="en-US" sz="3200" i="1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</a:t>
            </a: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8) </a:t>
            </a:r>
            <a:r>
              <a:rPr lang="en-US" altLang="en-US" sz="3200">
                <a:solidFill>
                  <a:srgbClr val="339933"/>
                </a:solidFill>
              </a:rPr>
              <a:t>= 1 - P(</a:t>
            </a:r>
            <a:r>
              <a:rPr lang="en-US" altLang="en-US" sz="3200" i="1">
                <a:solidFill>
                  <a:srgbClr val="339933"/>
                </a:solidFill>
              </a:rPr>
              <a:t>x</a:t>
            </a:r>
            <a:r>
              <a:rPr lang="en-US" altLang="en-US" sz="3200">
                <a:solidFill>
                  <a:srgbClr val="339933"/>
                </a:solidFill>
              </a:rPr>
              <a:t> 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&lt; 8)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1 – P(</a:t>
            </a:r>
            <a:r>
              <a:rPr lang="en-US" altLang="en-US" sz="3200" i="1">
                <a:solidFill>
                  <a:srgbClr val="339933"/>
                </a:solidFill>
                <a:sym typeface="Symbol" panose="05050102010706020507" pitchFamily="18" charset="2"/>
              </a:rPr>
              <a:t>x</a:t>
            </a:r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  7) </a:t>
            </a:r>
          </a:p>
          <a:p>
            <a:r>
              <a:rPr lang="en-US" altLang="en-US" sz="3200">
                <a:solidFill>
                  <a:srgbClr val="339933"/>
                </a:solidFill>
                <a:sym typeface="Symbol" panose="05050102010706020507" pitchFamily="18" charset="2"/>
              </a:rPr>
              <a:t>= 1 - .999 = .001</a:t>
            </a:r>
          </a:p>
        </p:txBody>
      </p:sp>
      <p:graphicFrame>
        <p:nvGraphicFramePr>
          <p:cNvPr id="171014" name="Group 6"/>
          <p:cNvGraphicFramePr>
            <a:graphicFrameLocks noGrp="1"/>
          </p:cNvGraphicFramePr>
          <p:nvPr/>
        </p:nvGraphicFramePr>
        <p:xfrm>
          <a:off x="2209800" y="1524000"/>
          <a:ext cx="1524000" cy="4572000"/>
        </p:xfrm>
        <a:graphic>
          <a:graphicData uri="http://schemas.openxmlformats.org/drawingml/2006/table">
            <a:tbl>
              <a:tblPr/>
              <a:tblGrid>
                <a:gridCol w="457200"/>
                <a:gridCol w="1066800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Symbol" panose="05050102010706020507" pitchFamily="18" charset="2"/>
                        </a:rPr>
                        <a:t>m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.135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.406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.677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.857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.947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.983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.995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.999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1.000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1052" name="Group 44"/>
          <p:cNvGrpSpPr>
            <a:grpSpLocks/>
          </p:cNvGrpSpPr>
          <p:nvPr/>
        </p:nvGrpSpPr>
        <p:grpSpPr bwMode="auto">
          <a:xfrm>
            <a:off x="8305800" y="228600"/>
            <a:ext cx="2133600" cy="1066800"/>
            <a:chOff x="4272" y="144"/>
            <a:chExt cx="1344" cy="672"/>
          </a:xfrm>
        </p:grpSpPr>
        <p:sp>
          <p:nvSpPr>
            <p:cNvPr id="171053" name="Rectangle 45"/>
            <p:cNvSpPr>
              <a:spLocks noChangeArrowheads="1"/>
            </p:cNvSpPr>
            <p:nvPr/>
          </p:nvSpPr>
          <p:spPr bwMode="auto">
            <a:xfrm>
              <a:off x="4272" y="144"/>
              <a:ext cx="1344" cy="672"/>
            </a:xfrm>
            <a:prstGeom prst="rect">
              <a:avLst/>
            </a:prstGeom>
            <a:solidFill>
              <a:srgbClr val="F0D27E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1054" name="Picture 46" descr="accid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40"/>
              <a:ext cx="1152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610600" cy="1143000"/>
          </a:xfrm>
        </p:spPr>
        <p:txBody>
          <a:bodyPr/>
          <a:lstStyle/>
          <a:p>
            <a:r>
              <a:rPr lang="en-US" altLang="en-US" b="1"/>
              <a:t>Key Concepts</a:t>
            </a:r>
          </a:p>
        </p:txBody>
      </p:sp>
      <p:pic>
        <p:nvPicPr>
          <p:cNvPr id="18437" name="Picture 5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8229600" cy="5257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The Binomial Random Variable</a:t>
            </a:r>
            <a:endParaRPr lang="en-US" altLang="en-US" sz="2400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en-US" sz="2400"/>
              <a:t>	1. Five characteristics: </a:t>
            </a:r>
            <a:r>
              <a:rPr lang="en-US" altLang="en-US" sz="2400" i="1"/>
              <a:t>n</a:t>
            </a:r>
            <a:r>
              <a:rPr lang="en-US" altLang="en-US" sz="2400"/>
              <a:t> identical trials, each resulting in either success </a:t>
            </a:r>
            <a:r>
              <a:rPr lang="en-US" altLang="en-US" sz="2400" i="1"/>
              <a:t>S</a:t>
            </a:r>
            <a:r>
              <a:rPr lang="en-US" altLang="en-US" sz="2400"/>
              <a:t> or failure </a:t>
            </a:r>
            <a:r>
              <a:rPr lang="en-US" altLang="en-US" sz="2400" i="1"/>
              <a:t>F</a:t>
            </a:r>
            <a:r>
              <a:rPr lang="en-US" altLang="en-US" sz="2400"/>
              <a:t>; probability of success is </a:t>
            </a:r>
            <a:r>
              <a:rPr lang="en-US" altLang="en-US" sz="2400" i="1"/>
              <a:t>p </a:t>
            </a:r>
            <a:r>
              <a:rPr lang="en-US" altLang="en-US" sz="2400"/>
              <a:t>and remains constant from trial to trial; trials are independent; and </a:t>
            </a:r>
            <a:r>
              <a:rPr lang="en-US" altLang="en-US" sz="2400" i="1"/>
              <a:t>x</a:t>
            </a:r>
            <a:r>
              <a:rPr lang="en-US" altLang="en-US" sz="2400"/>
              <a:t> is the number of successes in </a:t>
            </a:r>
            <a:r>
              <a:rPr lang="en-US" altLang="en-US" sz="2400" i="1"/>
              <a:t>n</a:t>
            </a:r>
            <a:r>
              <a:rPr lang="en-US" altLang="en-US" sz="2400"/>
              <a:t> trials.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/>
              <a:t>	2. Calculating binomial probabilities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CC0066"/>
                </a:solidFill>
              </a:rPr>
              <a:t>a. Formula: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66"/>
                </a:solidFill>
              </a:rPr>
              <a:t>		b. Cumulative binomial tables</a:t>
            </a:r>
          </a:p>
          <a:p>
            <a:pPr>
              <a:buFontTx/>
              <a:buNone/>
            </a:pPr>
            <a:endParaRPr lang="en-US" altLang="en-US" sz="2400">
              <a:solidFill>
                <a:srgbClr val="CC0066"/>
              </a:solidFill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rgbClr val="CC0066"/>
                </a:solidFill>
              </a:rPr>
              <a:t>	</a:t>
            </a:r>
            <a:r>
              <a:rPr lang="en-US" altLang="en-US" sz="2400"/>
              <a:t>3. Mean of the binomial random variable: </a:t>
            </a:r>
            <a:r>
              <a:rPr lang="en-US" altLang="en-US" sz="2400" i="1">
                <a:latin typeface="Symbol" panose="05050102010706020507" pitchFamily="18" charset="2"/>
              </a:rPr>
              <a:t>m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=</a:t>
            </a:r>
            <a:r>
              <a:rPr lang="en-US" altLang="en-US" sz="2400"/>
              <a:t> </a:t>
            </a:r>
            <a:r>
              <a:rPr lang="en-US" altLang="en-US" sz="2400" i="1"/>
              <a:t>np</a:t>
            </a:r>
            <a:r>
              <a:rPr lang="en-US" altLang="en-US" sz="2400"/>
              <a:t> </a:t>
            </a:r>
          </a:p>
          <a:p>
            <a:pPr>
              <a:buFontTx/>
              <a:buNone/>
            </a:pPr>
            <a:r>
              <a:rPr lang="en-US" altLang="en-US" sz="2400"/>
              <a:t>	4. Variance and standard deviation: </a:t>
            </a:r>
            <a:r>
              <a:rPr lang="en-US" altLang="en-US" sz="2400" i="1">
                <a:latin typeface="Symbol" panose="05050102010706020507" pitchFamily="18" charset="2"/>
              </a:rPr>
              <a:t>s</a:t>
            </a:r>
            <a:r>
              <a:rPr lang="en-US" altLang="en-US" sz="2400"/>
              <a:t> </a:t>
            </a:r>
            <a:r>
              <a:rPr lang="en-US" altLang="en-US" sz="2400" baseline="30000"/>
              <a:t>2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=</a:t>
            </a:r>
            <a:r>
              <a:rPr lang="en-US" altLang="en-US" sz="2400" i="1"/>
              <a:t> npq</a:t>
            </a:r>
            <a:r>
              <a:rPr lang="en-US" altLang="en-US" sz="2400"/>
              <a:t> and </a:t>
            </a:r>
          </a:p>
          <a:p>
            <a:pPr>
              <a:buFontTx/>
              <a:buNone/>
            </a:pPr>
            <a:endParaRPr lang="en-US" altLang="en-US" sz="2400">
              <a:solidFill>
                <a:srgbClr val="CC0066"/>
              </a:solidFill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800600" y="3657601"/>
          <a:ext cx="2819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1295280" imgH="241200" progId="Equation.3">
                  <p:embed/>
                </p:oleObj>
              </mc:Choice>
              <mc:Fallback>
                <p:oleObj name="Equation" r:id="rId4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7601"/>
                        <a:ext cx="2819400" cy="523875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8915401" y="5486401"/>
          <a:ext cx="1146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647640" imgH="253800" progId="Equation.3">
                  <p:embed/>
                </p:oleObj>
              </mc:Choice>
              <mc:Fallback>
                <p:oleObj name="Equation" r:id="rId6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5486401"/>
                        <a:ext cx="1146175" cy="449263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3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5029200" cy="914400"/>
          </a:xfrm>
        </p:spPr>
        <p:txBody>
          <a:bodyPr/>
          <a:lstStyle/>
          <a:p>
            <a:r>
              <a:rPr lang="en-US" altLang="en-US" b="1"/>
              <a:t>Key Concepts</a:t>
            </a:r>
          </a:p>
        </p:txBody>
      </p:sp>
      <p:pic>
        <p:nvPicPr>
          <p:cNvPr id="176131" name="Picture 3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8229600" cy="5638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II. The Poisson Random Variable</a:t>
            </a:r>
          </a:p>
          <a:p>
            <a:pPr>
              <a:buFontTx/>
              <a:buNone/>
            </a:pPr>
            <a:r>
              <a:rPr lang="en-US" altLang="en-US" sz="2400"/>
              <a:t>	1. The number of events that occur in a period of time or space, during which an average of </a:t>
            </a:r>
            <a:r>
              <a:rPr lang="en-US" altLang="en-US" sz="2400" i="1">
                <a:latin typeface="Symbol" panose="05050102010706020507" pitchFamily="18" charset="2"/>
              </a:rPr>
              <a:t>m</a:t>
            </a:r>
            <a:r>
              <a:rPr lang="en-US" altLang="en-US" sz="2400"/>
              <a:t> such events are expected to occur</a:t>
            </a:r>
          </a:p>
          <a:p>
            <a:pPr>
              <a:buFontTx/>
              <a:buNone/>
            </a:pPr>
            <a:r>
              <a:rPr lang="en-US" altLang="en-US" sz="2400"/>
              <a:t>	2. Calculating Poisson probabilities</a:t>
            </a:r>
          </a:p>
          <a:p>
            <a:pPr>
              <a:spcBef>
                <a:spcPct val="100000"/>
              </a:spcBef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CC0066"/>
                </a:solidFill>
              </a:rPr>
              <a:t>a. Formula: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</a:rPr>
              <a:t>		b. Cumulative Poisson tables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66"/>
                </a:solidFill>
              </a:rPr>
              <a:t>		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400"/>
              <a:t>	3. Mean of the Poisson random variable: </a:t>
            </a:r>
            <a:r>
              <a:rPr lang="en-US" altLang="en-US" sz="2400" i="1"/>
              <a:t>E(x) </a:t>
            </a:r>
            <a:r>
              <a:rPr lang="en-US" altLang="en-US" sz="2400">
                <a:latin typeface="Symbol" panose="05050102010706020507" pitchFamily="18" charset="2"/>
              </a:rPr>
              <a:t>= </a:t>
            </a:r>
            <a:r>
              <a:rPr lang="en-US" altLang="en-US" sz="2400" i="1">
                <a:latin typeface="Symbol" panose="05050102010706020507" pitchFamily="18" charset="2"/>
              </a:rPr>
              <a:t>m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/>
              <a:t>4. Variance and standard deviation: </a:t>
            </a:r>
            <a:r>
              <a:rPr lang="en-US" altLang="en-US" sz="2400" i="1">
                <a:latin typeface="Symbol" panose="05050102010706020507" pitchFamily="18" charset="2"/>
              </a:rPr>
              <a:t>s</a:t>
            </a:r>
            <a:r>
              <a:rPr lang="en-US" altLang="en-US" sz="2400"/>
              <a:t> </a:t>
            </a:r>
            <a:r>
              <a:rPr lang="en-US" altLang="en-US" sz="2400" baseline="30000"/>
              <a:t>2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=</a:t>
            </a:r>
            <a:r>
              <a:rPr lang="en-US" altLang="en-US" sz="2400"/>
              <a:t> </a:t>
            </a:r>
            <a:r>
              <a:rPr lang="en-US" altLang="en-US" sz="2400" i="1">
                <a:latin typeface="Symbol" panose="05050102010706020507" pitchFamily="18" charset="2"/>
              </a:rPr>
              <a:t>m</a:t>
            </a:r>
            <a:r>
              <a:rPr lang="en-US" altLang="en-US" sz="2400"/>
              <a:t> and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en-US" sz="2400"/>
              <a:t>	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7239000" y="3048001"/>
          <a:ext cx="1981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1117440" imgH="419040" progId="Equation.3">
                  <p:embed/>
                </p:oleObj>
              </mc:Choice>
              <mc:Fallback>
                <p:oleObj name="Equation" r:id="rId4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1"/>
                        <a:ext cx="1981200" cy="741363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8763000" y="5181601"/>
          <a:ext cx="9223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6" imgW="520560" imgH="253800" progId="Equation.3">
                  <p:embed/>
                </p:oleObj>
              </mc:Choice>
              <mc:Fallback>
                <p:oleObj name="Equation" r:id="rId6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181601"/>
                        <a:ext cx="922338" cy="449263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3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5029200" cy="914400"/>
          </a:xfrm>
        </p:spPr>
        <p:txBody>
          <a:bodyPr/>
          <a:lstStyle/>
          <a:p>
            <a:r>
              <a:rPr lang="en-US" altLang="en-US" b="1"/>
              <a:t>Key Concepts</a:t>
            </a:r>
          </a:p>
        </p:txBody>
      </p:sp>
      <p:pic>
        <p:nvPicPr>
          <p:cNvPr id="177155" name="Picture 3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38400" y="914400"/>
            <a:ext cx="8229600" cy="5257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III. The Hypergeometric Random Variable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1. The number of successes in a sample of size </a:t>
            </a:r>
            <a:r>
              <a:rPr lang="en-US" altLang="en-US" sz="2400" i="1"/>
              <a:t>n</a:t>
            </a:r>
            <a:r>
              <a:rPr lang="en-US" altLang="en-US" sz="2400"/>
              <a:t> from a finite</a:t>
            </a:r>
            <a:br>
              <a:rPr lang="en-US" altLang="en-US" sz="2400"/>
            </a:br>
            <a:r>
              <a:rPr lang="en-US" altLang="en-US" sz="2400"/>
              <a:t>    population containing </a:t>
            </a:r>
            <a:r>
              <a:rPr lang="en-US" altLang="en-US" sz="2400" i="1"/>
              <a:t>M </a:t>
            </a:r>
            <a:r>
              <a:rPr lang="en-US" altLang="en-US" sz="2400"/>
              <a:t>successes and </a:t>
            </a:r>
            <a:r>
              <a:rPr lang="en-US" altLang="en-US" sz="2400" i="1"/>
              <a:t>N </a:t>
            </a:r>
            <a:r>
              <a:rPr lang="en-US" altLang="en-US" sz="2400" i="1">
                <a:latin typeface="Symbol" panose="05050102010706020507" pitchFamily="18" charset="2"/>
              </a:rPr>
              <a:t>-</a:t>
            </a:r>
            <a:r>
              <a:rPr lang="en-US" altLang="en-US" sz="2400" i="1"/>
              <a:t> M </a:t>
            </a:r>
            <a:r>
              <a:rPr lang="en-US" altLang="en-US" sz="2400"/>
              <a:t>failures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2. Formula for the probability of </a:t>
            </a:r>
            <a:r>
              <a:rPr lang="en-US" altLang="en-US" sz="2400" i="1"/>
              <a:t>k</a:t>
            </a:r>
            <a:r>
              <a:rPr lang="en-US" altLang="en-US" sz="2400"/>
              <a:t> successes in </a:t>
            </a:r>
            <a:r>
              <a:rPr lang="en-US" altLang="en-US" sz="2400" i="1"/>
              <a:t>n</a:t>
            </a:r>
            <a:r>
              <a:rPr lang="en-US" altLang="en-US" sz="2400"/>
              <a:t> trials: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3. Mean of the hypergeometric random variable: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4. Variance and standard deviation: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5410200" y="4086226"/>
          <a:ext cx="1295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711000" imgH="431640" progId="Equation.3">
                  <p:embed/>
                </p:oleObj>
              </mc:Choice>
              <mc:Fallback>
                <p:oleObj name="Equation" r:id="rId4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86226"/>
                        <a:ext cx="1295400" cy="784225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4724400" y="5334000"/>
          <a:ext cx="3429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1892160" imgH="431640" progId="Equation.3">
                  <p:embed/>
                </p:oleObj>
              </mc:Choice>
              <mc:Fallback>
                <p:oleObj name="Equation" r:id="rId6" imgW="189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3429000" cy="782638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4724400" y="2590800"/>
          <a:ext cx="28956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8" imgW="1307880" imgH="457200" progId="Equation.3">
                  <p:embed/>
                </p:oleObj>
              </mc:Choice>
              <mc:Fallback>
                <p:oleObj name="Equation" r:id="rId8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2895600" cy="1011238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9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08519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77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239000" cy="1219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/>
              <a:t>Introduction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/>
              <a:t>Discrete random variables take on only a finite or countable number of values.</a:t>
            </a:r>
            <a:endParaRPr lang="en-US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altLang="en-US" sz="4000"/>
              <a:t>There are several useful discrete probability distributions. We will learn Binomial and Poisson distributions. </a:t>
            </a:r>
          </a:p>
          <a:p>
            <a:pPr>
              <a:lnSpc>
                <a:spcPct val="90000"/>
              </a:lnSpc>
            </a:pPr>
            <a:endParaRPr lang="en-US" altLang="en-US" sz="4000"/>
          </a:p>
        </p:txBody>
      </p:sp>
      <p:pic>
        <p:nvPicPr>
          <p:cNvPr id="9221" name="Picture 5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5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382000" cy="933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b="1"/>
              <a:t>The Binomial Random Variable</a:t>
            </a:r>
            <a:endParaRPr lang="en-US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6629400" cy="2209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The 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coin-tossing experiment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/>
              <a:t>is a simple example of a 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binomial random variable. </a:t>
            </a:r>
            <a:r>
              <a:rPr lang="en-US" altLang="en-US"/>
              <a:t>Toss a fair coin </a:t>
            </a:r>
            <a:r>
              <a:rPr lang="en-US" altLang="en-US" i="1"/>
              <a:t>n</a:t>
            </a:r>
            <a:r>
              <a:rPr lang="en-US" altLang="en-US"/>
              <a:t> = 3 times and record </a:t>
            </a:r>
            <a:r>
              <a:rPr lang="en-US" altLang="en-US" i="1"/>
              <a:t>x</a:t>
            </a:r>
            <a:r>
              <a:rPr lang="en-US" altLang="en-US"/>
              <a:t> = number of heads.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0292" name="Picture 4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338" name="Group 50"/>
          <p:cNvGrpSpPr>
            <a:grpSpLocks/>
          </p:cNvGrpSpPr>
          <p:nvPr/>
        </p:nvGrpSpPr>
        <p:grpSpPr bwMode="auto">
          <a:xfrm>
            <a:off x="8763000" y="1219200"/>
            <a:ext cx="1676400" cy="1371600"/>
            <a:chOff x="4416" y="480"/>
            <a:chExt cx="1056" cy="864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4416" y="480"/>
              <a:ext cx="1056" cy="864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0295" name="Picture 7" descr="coi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" y="534"/>
              <a:ext cx="966" cy="767"/>
            </a:xfrm>
            <a:prstGeom prst="rect">
              <a:avLst/>
            </a:prstGeom>
            <a:noFill/>
            <a:ln w="9525">
              <a:solidFill>
                <a:srgbClr val="CC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297" name="Group 9"/>
          <p:cNvGrpSpPr>
            <a:grpSpLocks/>
          </p:cNvGrpSpPr>
          <p:nvPr/>
        </p:nvGrpSpPr>
        <p:grpSpPr bwMode="auto">
          <a:xfrm>
            <a:off x="2895600" y="3429000"/>
            <a:ext cx="3810000" cy="2971800"/>
            <a:chOff x="2304" y="2544"/>
            <a:chExt cx="1968" cy="1488"/>
          </a:xfrm>
        </p:grpSpPr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2304" y="2544"/>
              <a:ext cx="1968" cy="1488"/>
            </a:xfrm>
            <a:prstGeom prst="rect">
              <a:avLst/>
            </a:prstGeom>
            <a:solidFill>
              <a:srgbClr val="F0D27E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0299" name="Picture 11" descr="coi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2592"/>
              <a:ext cx="1768" cy="1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4114801" y="5715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140317" name="Group 29"/>
          <p:cNvGraphicFramePr>
            <a:graphicFrameLocks noGrp="1"/>
          </p:cNvGraphicFramePr>
          <p:nvPr/>
        </p:nvGraphicFramePr>
        <p:xfrm>
          <a:off x="7924800" y="3733800"/>
          <a:ext cx="1752600" cy="228600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p(x)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320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</a:rPr>
                        <a:t>1/8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0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610600" cy="1143000"/>
          </a:xfrm>
        </p:spPr>
        <p:txBody>
          <a:bodyPr/>
          <a:lstStyle/>
          <a:p>
            <a:r>
              <a:rPr lang="en-US" altLang="en-US" b="1"/>
              <a:t>The Binomial Random Variable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Many situations in real life resemble the coin toss, but the coin is not necessarily fair, so that P(H) </a:t>
            </a:r>
            <a:r>
              <a:rPr lang="en-US" altLang="en-US">
                <a:sym typeface="Symbol" panose="05050102010706020507" pitchFamily="18" charset="2"/>
              </a:rPr>
              <a:t> 1/2.</a:t>
            </a:r>
            <a:endParaRPr lang="en-US" altLang="en-US"/>
          </a:p>
        </p:txBody>
      </p:sp>
      <p:pic>
        <p:nvPicPr>
          <p:cNvPr id="10245" name="Picture 5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9" name="Rectangle 69"/>
          <p:cNvSpPr>
            <a:spLocks noChangeArrowheads="1"/>
          </p:cNvSpPr>
          <p:nvPr/>
        </p:nvSpPr>
        <p:spPr bwMode="auto">
          <a:xfrm>
            <a:off x="2057400" y="2514600"/>
            <a:ext cx="6705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en-US" sz="3200"/>
              <a:t>A geneticist samples 10 people and counts the number who have a gene linked to Alzheimer’s disease.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11" name="Text Box 71"/>
          <p:cNvSpPr txBox="1">
            <a:spLocks noChangeArrowheads="1"/>
          </p:cNvSpPr>
          <p:nvPr/>
        </p:nvSpPr>
        <p:spPr bwMode="auto">
          <a:xfrm>
            <a:off x="3733800" y="4724400"/>
            <a:ext cx="1905000" cy="400110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4ECC6"/>
                </a:solidFill>
              </a:rPr>
              <a:t>Person</a:t>
            </a:r>
          </a:p>
        </p:txBody>
      </p:sp>
      <p:grpSp>
        <p:nvGrpSpPr>
          <p:cNvPr id="10322" name="Group 82"/>
          <p:cNvGrpSpPr>
            <a:grpSpLocks/>
          </p:cNvGrpSpPr>
          <p:nvPr/>
        </p:nvGrpSpPr>
        <p:grpSpPr bwMode="auto">
          <a:xfrm>
            <a:off x="2209800" y="4648200"/>
            <a:ext cx="7315200" cy="1524000"/>
            <a:chOff x="432" y="2928"/>
            <a:chExt cx="4608" cy="960"/>
          </a:xfrm>
        </p:grpSpPr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432" y="2928"/>
              <a:ext cx="12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en-US" sz="3200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Coin: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en-US" sz="3200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Head: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en-US" sz="3200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Tail:</a:t>
              </a:r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2736" y="2928"/>
              <a:ext cx="2304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en-US" sz="3200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Number of tosses:</a:t>
              </a:r>
            </a:p>
            <a:p>
              <a:pPr>
                <a:buFontTx/>
                <a:buChar char="•"/>
              </a:pPr>
              <a:endParaRPr lang="en-US" altLang="en-US" sz="320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buFontTx/>
                <a:buChar char="•"/>
              </a:pPr>
              <a:r>
                <a:rPr lang="en-US" altLang="en-US" sz="3200"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P(H):</a:t>
              </a:r>
            </a:p>
          </p:txBody>
        </p:sp>
      </p:grp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3724275" y="5334000"/>
            <a:ext cx="1905000" cy="400110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4ECC6"/>
                </a:solidFill>
              </a:rPr>
              <a:t>Has gene</a:t>
            </a:r>
          </a:p>
        </p:txBody>
      </p: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3505200" y="5943600"/>
            <a:ext cx="2286000" cy="400110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4ECC6"/>
                </a:solidFill>
              </a:rPr>
              <a:t>Doesn’t have gene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9372600" y="4800600"/>
            <a:ext cx="1066800" cy="400110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1">
                <a:solidFill>
                  <a:srgbClr val="F4ECC6"/>
                </a:solidFill>
              </a:rPr>
              <a:t>n</a:t>
            </a:r>
            <a:r>
              <a:rPr lang="en-US" altLang="en-US" sz="2000">
                <a:solidFill>
                  <a:srgbClr val="F4ECC6"/>
                </a:solidFill>
              </a:rPr>
              <a:t> = 10</a:t>
            </a:r>
          </a:p>
        </p:txBody>
      </p: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7620000" y="5410201"/>
            <a:ext cx="2743200" cy="1323439"/>
          </a:xfrm>
          <a:prstGeom prst="rect">
            <a:avLst/>
          </a:prstGeom>
          <a:solidFill>
            <a:srgbClr val="CC0066"/>
          </a:solidFill>
          <a:ln w="28575">
            <a:solidFill>
              <a:srgbClr val="F4EC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4ECC6"/>
                </a:solidFill>
              </a:rPr>
              <a:t>P(has gene) = proportion in the population who have the gene.</a:t>
            </a:r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2209800" y="2362200"/>
            <a:ext cx="7620000" cy="0"/>
          </a:xfrm>
          <a:prstGeom prst="line">
            <a:avLst/>
          </a:prstGeom>
          <a:noFill/>
          <a:ln w="57150" cmpd="thinThick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1" name="Group 81"/>
          <p:cNvGrpSpPr>
            <a:grpSpLocks/>
          </p:cNvGrpSpPr>
          <p:nvPr/>
        </p:nvGrpSpPr>
        <p:grpSpPr bwMode="auto">
          <a:xfrm>
            <a:off x="8839200" y="2057400"/>
            <a:ext cx="1600200" cy="2209800"/>
            <a:chOff x="4608" y="1152"/>
            <a:chExt cx="1008" cy="1392"/>
          </a:xfrm>
        </p:grpSpPr>
        <p:sp>
          <p:nvSpPr>
            <p:cNvPr id="10320" name="Rectangle 80"/>
            <p:cNvSpPr>
              <a:spLocks noChangeArrowheads="1"/>
            </p:cNvSpPr>
            <p:nvPr/>
          </p:nvSpPr>
          <p:spPr bwMode="auto">
            <a:xfrm>
              <a:off x="4608" y="1152"/>
              <a:ext cx="1008" cy="1392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19" name="Picture 79" descr="dn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" y="1248"/>
              <a:ext cx="867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06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9" grpId="0" autoUpdateAnimBg="0"/>
      <p:bldP spid="10311" grpId="0" animBg="1" autoUpdateAnimBg="0"/>
      <p:bldP spid="10313" grpId="0" animBg="1" autoUpdateAnimBg="0"/>
      <p:bldP spid="10314" grpId="0" animBg="1" autoUpdateAnimBg="0"/>
      <p:bldP spid="10315" grpId="0" animBg="1" autoUpdateAnimBg="0"/>
      <p:bldP spid="103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1143000"/>
          </a:xfrm>
        </p:spPr>
        <p:txBody>
          <a:bodyPr/>
          <a:lstStyle/>
          <a:p>
            <a:r>
              <a:rPr lang="en-US" altLang="en-US" sz="4800" b="1"/>
              <a:t>The Binomial Experiment</a:t>
            </a:r>
          </a:p>
        </p:txBody>
      </p:sp>
      <p:pic>
        <p:nvPicPr>
          <p:cNvPr id="11273" name="Picture 9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153400" cy="365760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The experiment consists of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identical trials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Each trial results in </a:t>
            </a:r>
            <a:r>
              <a:rPr lang="en-US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one of two outcomes</a:t>
            </a:r>
            <a:r>
              <a:rPr lang="en-US" altLang="en-US"/>
              <a:t>, success (S) or failure (F).</a:t>
            </a:r>
          </a:p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The probability of success  on a single trial is </a:t>
            </a:r>
            <a:r>
              <a:rPr lang="en-US" altLang="en-US" i="1">
                <a:solidFill>
                  <a:srgbClr val="CC0066"/>
                </a:solidFill>
              </a:rPr>
              <a:t>p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remains constant</a:t>
            </a:r>
            <a:r>
              <a:rPr lang="en-US" altLang="en-US"/>
              <a:t> from trial to trial. The probability of failure is </a:t>
            </a:r>
            <a:r>
              <a:rPr lang="en-US" altLang="en-US" i="1">
                <a:solidFill>
                  <a:srgbClr val="CC0066"/>
                </a:solidFill>
              </a:rPr>
              <a:t>q = 1 – p</a:t>
            </a:r>
            <a:r>
              <a:rPr lang="en-US" altLang="en-US" i="1"/>
              <a:t>. </a:t>
            </a:r>
            <a:endParaRPr lang="en-US" altLang="en-US"/>
          </a:p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The trials are </a:t>
            </a:r>
            <a:r>
              <a:rPr lang="en-US" altLang="en-US" b="1" u="sng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</a:t>
            </a:r>
            <a:r>
              <a:rPr lang="en-US" altLang="en-US"/>
              <a:t>.</a:t>
            </a:r>
          </a:p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altLang="en-US"/>
              <a:t>We are interested in </a:t>
            </a:r>
            <a:r>
              <a:rPr lang="en-US" altLang="en-US" b="1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the number of successes in </a:t>
            </a:r>
            <a:r>
              <a:rPr lang="en-US" altLang="en-US" b="1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altLang="en-US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trials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1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8382000" cy="1143000"/>
          </a:xfrm>
        </p:spPr>
        <p:txBody>
          <a:bodyPr/>
          <a:lstStyle/>
          <a:p>
            <a:r>
              <a:rPr lang="en-US" altLang="en-US" b="1"/>
              <a:t>Binomial or Not?</a:t>
            </a:r>
          </a:p>
        </p:txBody>
      </p:sp>
      <p:pic>
        <p:nvPicPr>
          <p:cNvPr id="12300" name="Picture 12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3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6477000" cy="11430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The </a:t>
            </a:r>
            <a:r>
              <a:rPr lang="en-US" altLang="en-US" sz="2800">
                <a:solidFill>
                  <a:srgbClr val="CC0066"/>
                </a:solidFill>
              </a:rPr>
              <a:t>independence</a:t>
            </a:r>
            <a:r>
              <a:rPr lang="en-US" altLang="en-US" sz="2800"/>
              <a:t> is a key assumption that often violated in real life applications</a:t>
            </a:r>
          </a:p>
        </p:txBody>
      </p: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8686800" y="152400"/>
            <a:ext cx="1600200" cy="2209800"/>
            <a:chOff x="4608" y="1152"/>
            <a:chExt cx="1008" cy="1392"/>
          </a:xfrm>
        </p:grpSpPr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4608" y="1152"/>
              <a:ext cx="1008" cy="1392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CC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51" name="Picture 63" descr="dn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" y="1248"/>
              <a:ext cx="867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52" name="Rectangle 64"/>
          <p:cNvSpPr>
            <a:spLocks noChangeArrowheads="1"/>
          </p:cNvSpPr>
          <p:nvPr/>
        </p:nvSpPr>
        <p:spPr bwMode="auto">
          <a:xfrm>
            <a:off x="2209800" y="2590800"/>
            <a:ext cx="8001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600"/>
              <a:t>Select two people from the U.S. population, and suppose that 15% of the population has the Alzheimer’s gene.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CC0066"/>
                </a:solidFill>
              </a:rPr>
              <a:t>For the first person, </a:t>
            </a:r>
            <a:r>
              <a:rPr lang="en-US" altLang="en-US" sz="3200" i="1">
                <a:solidFill>
                  <a:srgbClr val="CC0066"/>
                </a:solidFill>
              </a:rPr>
              <a:t>p</a:t>
            </a:r>
            <a:r>
              <a:rPr lang="en-US" altLang="en-US" sz="3200">
                <a:solidFill>
                  <a:srgbClr val="CC0066"/>
                </a:solidFill>
              </a:rPr>
              <a:t> = P(gene) = .15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solidFill>
                  <a:srgbClr val="CC0066"/>
                </a:solidFill>
              </a:rPr>
              <a:t>For the second person, </a:t>
            </a:r>
            <a:r>
              <a:rPr lang="en-US" altLang="en-US" sz="3200" i="1">
                <a:solidFill>
                  <a:srgbClr val="CC0066"/>
                </a:solidFill>
              </a:rPr>
              <a:t>p</a:t>
            </a:r>
            <a:r>
              <a:rPr lang="en-US" altLang="en-US" sz="3200">
                <a:solidFill>
                  <a:srgbClr val="CC0066"/>
                </a:solidFill>
              </a:rPr>
              <a:t> </a:t>
            </a:r>
            <a:r>
              <a:rPr lang="en-US" altLang="en-US" sz="3200">
                <a:solidFill>
                  <a:srgbClr val="CC0066"/>
                </a:solidFill>
                <a:sym typeface="Symbol" panose="05050102010706020507" pitchFamily="18" charset="2"/>
              </a:rPr>
              <a:t></a:t>
            </a:r>
            <a:r>
              <a:rPr lang="en-US" altLang="en-US" sz="3200">
                <a:solidFill>
                  <a:srgbClr val="CC0066"/>
                </a:solidFill>
              </a:rPr>
              <a:t> P(gene) = .15, even though one person has been removed from the population.</a:t>
            </a:r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2209800" y="2514600"/>
            <a:ext cx="7620000" cy="0"/>
          </a:xfrm>
          <a:prstGeom prst="line">
            <a:avLst/>
          </a:prstGeom>
          <a:noFill/>
          <a:ln w="57150" cmpd="thinThick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b="1"/>
              <a:t>Binomial or Not?</a:t>
            </a:r>
          </a:p>
        </p:txBody>
      </p:sp>
      <p:pic>
        <p:nvPicPr>
          <p:cNvPr id="162819" name="Picture 3" descr="bar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8534400" cy="6629400"/>
          </a:xfrm>
        </p:spPr>
        <p:txBody>
          <a:bodyPr/>
          <a:lstStyle/>
          <a:p>
            <a:pPr marL="685800" indent="-685800">
              <a:lnSpc>
                <a:spcPct val="80000"/>
              </a:lnSpc>
              <a:buNone/>
            </a:pPr>
            <a:r>
              <a:rPr lang="en-US" altLang="en-US" sz="2400"/>
              <a:t>        </a:t>
            </a:r>
            <a:r>
              <a:rPr lang="en-US" altLang="en-US" sz="2800"/>
              <a:t>2 out of 20 PCs are defective. We randomly select 3 for testing. Is this a binomial experiment?</a:t>
            </a:r>
          </a:p>
          <a:p>
            <a:pPr marL="685800" indent="-6858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The experiment consists of n=3 identical trials</a:t>
            </a:r>
          </a:p>
          <a:p>
            <a:pPr marL="685800" indent="-6858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Each trial result in one of two outcomes</a:t>
            </a:r>
          </a:p>
          <a:p>
            <a:pPr marL="685800" indent="-6858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The probability of success (finding the defective) is 2/20 and remains the same</a:t>
            </a:r>
          </a:p>
          <a:p>
            <a:pPr marL="685800" indent="-6858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The trials are </a:t>
            </a:r>
            <a:r>
              <a:rPr lang="en-US" altLang="en-US" sz="2800">
                <a:solidFill>
                  <a:srgbClr val="CC0066"/>
                </a:solidFill>
              </a:rPr>
              <a:t>not independent</a:t>
            </a:r>
            <a:r>
              <a:rPr lang="en-US" altLang="en-US" sz="2800"/>
              <a:t>. For example,    </a:t>
            </a:r>
          </a:p>
          <a:p>
            <a:pPr marL="685800" indent="-685800">
              <a:lnSpc>
                <a:spcPct val="80000"/>
              </a:lnSpc>
              <a:buNone/>
            </a:pPr>
            <a:r>
              <a:rPr lang="en-US" altLang="en-US" sz="2800"/>
              <a:t>        P( success on the 2nd trial | success on the 1</a:t>
            </a:r>
            <a:r>
              <a:rPr lang="en-US" altLang="en-US" sz="2800" baseline="30000"/>
              <a:t>st</a:t>
            </a:r>
            <a:r>
              <a:rPr lang="en-US" altLang="en-US" sz="2800"/>
              <a:t> trial) = 1/19, not 2/20 </a:t>
            </a:r>
          </a:p>
          <a:p>
            <a:pPr marL="685800" indent="-685800">
              <a:lnSpc>
                <a:spcPct val="80000"/>
              </a:lnSpc>
              <a:buNone/>
            </a:pPr>
            <a:endParaRPr lang="en-US" altLang="en-US" sz="2800"/>
          </a:p>
          <a:p>
            <a:pPr marL="685800" indent="-685800">
              <a:lnSpc>
                <a:spcPct val="80000"/>
              </a:lnSpc>
              <a:buNone/>
            </a:pPr>
            <a:r>
              <a:rPr lang="en-US" altLang="en-US" sz="2800">
                <a:solidFill>
                  <a:srgbClr val="CC0066"/>
                </a:solidFill>
              </a:rPr>
              <a:t>Rule of thumb</a:t>
            </a:r>
            <a:r>
              <a:rPr lang="en-US" altLang="en-US" sz="2800"/>
              <a:t>: if the sample size </a:t>
            </a:r>
            <a:r>
              <a:rPr lang="en-US" altLang="en-US" sz="2800">
                <a:solidFill>
                  <a:srgbClr val="CC0066"/>
                </a:solidFill>
              </a:rPr>
              <a:t>n</a:t>
            </a:r>
            <a:r>
              <a:rPr lang="en-US" altLang="en-US" sz="2800"/>
              <a:t> is relatively large to the population size </a:t>
            </a:r>
            <a:r>
              <a:rPr lang="en-US" altLang="en-US" sz="2800">
                <a:solidFill>
                  <a:srgbClr val="CC0066"/>
                </a:solidFill>
              </a:rPr>
              <a:t>N</a:t>
            </a:r>
            <a:r>
              <a:rPr lang="en-US" altLang="en-US" sz="2800"/>
              <a:t>, say n/N &gt;= .05, the resulting experiment would not be binomial.</a:t>
            </a:r>
          </a:p>
        </p:txBody>
      </p:sp>
    </p:spTree>
    <p:extLst>
      <p:ext uri="{BB962C8B-B14F-4D97-AF65-F5344CB8AC3E}">
        <p14:creationId xmlns:p14="http://schemas.microsoft.com/office/powerpoint/2010/main" val="34733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2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2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2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2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2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2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2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The Binomial Probability Distribution</a:t>
            </a:r>
          </a:p>
        </p:txBody>
      </p:sp>
      <p:pic>
        <p:nvPicPr>
          <p:cNvPr id="81925" name="Picture 5" descr="bar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304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229600" cy="1752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For a binomial experiment with </a:t>
            </a:r>
            <a:r>
              <a:rPr lang="en-US" altLang="en-US" i="1"/>
              <a:t>n</a:t>
            </a:r>
            <a:r>
              <a:rPr lang="en-US" altLang="en-US"/>
              <a:t> trials and probability </a:t>
            </a:r>
            <a:r>
              <a:rPr lang="en-US" altLang="en-US" i="1"/>
              <a:t>p </a:t>
            </a:r>
            <a:r>
              <a:rPr lang="en-US" altLang="en-US"/>
              <a:t>of success on a given trial, the probability of </a:t>
            </a:r>
            <a:r>
              <a:rPr lang="en-US" altLang="en-US" i="1"/>
              <a:t>k</a:t>
            </a:r>
            <a:r>
              <a:rPr lang="en-US" altLang="en-US"/>
              <a:t> successes in </a:t>
            </a:r>
            <a:r>
              <a:rPr lang="en-US" altLang="en-US" i="1"/>
              <a:t>n</a:t>
            </a:r>
            <a:r>
              <a:rPr lang="en-US" altLang="en-US"/>
              <a:t> trials is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2208214" y="3529014"/>
          <a:ext cx="8175625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590560" imgH="838080" progId="Equation.3">
                  <p:embed/>
                </p:oleObj>
              </mc:Choice>
              <mc:Fallback>
                <p:oleObj name="Equation" r:id="rId4" imgW="2590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529014"/>
                        <a:ext cx="8175625" cy="2643187"/>
                      </a:xfrm>
                      <a:prstGeom prst="rect">
                        <a:avLst/>
                      </a:prstGeom>
                      <a:solidFill>
                        <a:srgbClr val="F4ECC6"/>
                      </a:solidFill>
                      <a:ln w="2857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9144000" y="381000"/>
            <a:ext cx="1371600" cy="369332"/>
          </a:xfrm>
          <a:prstGeom prst="rect">
            <a:avLst/>
          </a:prstGeom>
          <a:solidFill>
            <a:srgbClr val="F4ECC6"/>
          </a:solidFill>
          <a:ln w="28575">
            <a:solidFill>
              <a:srgbClr val="CC0066"/>
            </a:solidFill>
            <a:miter lim="800000"/>
            <a:headEnd/>
            <a:tailEnd/>
          </a:ln>
          <a:effectLst>
            <a:prstShdw prst="shdw17" dist="17961" dir="2700000">
              <a:srgbClr val="CC00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hlinkClick r:id="rId6"/>
              </a:rPr>
              <a:t>SticiGui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7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1300</Words>
  <Application>Microsoft Office PowerPoint</Application>
  <PresentationFormat>Widescreen</PresentationFormat>
  <Paragraphs>242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HNDIT</vt:lpstr>
      <vt:lpstr>1_HNDIT</vt:lpstr>
      <vt:lpstr>Equation</vt:lpstr>
      <vt:lpstr>Statistics for IT</vt:lpstr>
      <vt:lpstr>Course Objectives</vt:lpstr>
      <vt:lpstr>Introduction</vt:lpstr>
      <vt:lpstr>The Binomial Random Variable</vt:lpstr>
      <vt:lpstr>The Binomial Random Variable</vt:lpstr>
      <vt:lpstr>The Binomial Experiment</vt:lpstr>
      <vt:lpstr>Binomial or Not?</vt:lpstr>
      <vt:lpstr>Binomial or Not?</vt:lpstr>
      <vt:lpstr>The Binomial Probability Distribution</vt:lpstr>
      <vt:lpstr>The Mean and Standard Deviation</vt:lpstr>
      <vt:lpstr>Example</vt:lpstr>
      <vt:lpstr>Example</vt:lpstr>
      <vt:lpstr>Cumulative Probability Tables</vt:lpstr>
      <vt:lpstr>Example</vt:lpstr>
      <vt:lpstr>Example</vt:lpstr>
      <vt:lpstr>Example</vt:lpstr>
      <vt:lpstr>Example</vt:lpstr>
      <vt:lpstr>The Poisson Random Variable</vt:lpstr>
      <vt:lpstr>The Poisson Probability  Distribution</vt:lpstr>
      <vt:lpstr>Example</vt:lpstr>
      <vt:lpstr>Cumulative Probability Tables</vt:lpstr>
      <vt:lpstr>Example</vt:lpstr>
      <vt:lpstr>Example</vt:lpstr>
      <vt:lpstr>Key Concepts</vt:lpstr>
      <vt:lpstr>Key Concepts</vt:lpstr>
      <vt:lpstr>Key Concepts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IT</dc:title>
  <dc:creator>Acer</dc:creator>
  <cp:lastModifiedBy>Acer</cp:lastModifiedBy>
  <cp:revision>25</cp:revision>
  <dcterms:created xsi:type="dcterms:W3CDTF">2014-10-03T16:56:46Z</dcterms:created>
  <dcterms:modified xsi:type="dcterms:W3CDTF">2019-02-06T02:51:58Z</dcterms:modified>
</cp:coreProperties>
</file>