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31EC2-0026-4197-93EF-0D8E8FDF9875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D1DBD-10AE-4790-9E94-EC41F305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80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DB3D9B-E77C-4BEE-AA16-A240F80612BC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794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4C2D51-06B9-4DCD-9AEE-49E825F63719}" type="slidenum">
              <a:rPr lang="en-US" sz="1200">
                <a:latin typeface="Times New Roman" panose="02020603050405020304" pitchFamily="18" charset="0"/>
              </a:rPr>
              <a:pPr/>
              <a:t>14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3866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5668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00" y="23622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DD56F-A681-4805-A5A2-3EFEAD22C2F4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Microsoft_Word_97_-_2003_Document1.doc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Project Time Management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Project Management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841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 Sequencing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915400" cy="4791075"/>
          </a:xfrm>
        </p:spPr>
        <p:txBody>
          <a:bodyPr rtlCol="0">
            <a:normAutofit lnSpcReduction="100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After defining project activities, the next step is activity sequencing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Involves reviewing the activity list and attributes, project scope statement, milestone list and approved change requests to determine the relationships between activities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A </a:t>
            </a:r>
            <a:r>
              <a:rPr lang="en-US" altLang="en-US" b="1" dirty="0" smtClean="0"/>
              <a:t>dependency</a:t>
            </a:r>
            <a:r>
              <a:rPr lang="en-US" altLang="en-US" dirty="0" smtClean="0"/>
              <a:t> or </a:t>
            </a:r>
            <a:r>
              <a:rPr lang="en-US" altLang="en-US" b="1" dirty="0" smtClean="0"/>
              <a:t>relationship</a:t>
            </a:r>
            <a:r>
              <a:rPr lang="en-US" altLang="en-US" dirty="0" smtClean="0"/>
              <a:t> is the sequencing of project activities or tasks	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You </a:t>
            </a:r>
            <a:r>
              <a:rPr lang="en-US" altLang="en-US" i="1" dirty="0" smtClean="0"/>
              <a:t>must</a:t>
            </a:r>
            <a:r>
              <a:rPr lang="en-US" altLang="en-US" dirty="0" smtClean="0"/>
              <a:t> determine dependencies in order to use critical path analysis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23C09C-9E28-4D39-B21C-BED1C6FD085C}" type="slidenum">
              <a:rPr lang="en-US" altLang="en-US" sz="1400">
                <a:solidFill>
                  <a:srgbClr val="FFFFFF"/>
                </a:solidFill>
              </a:rPr>
              <a:pPr/>
              <a:t>10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4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Diagrams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610600" cy="4221163"/>
          </a:xfrm>
        </p:spPr>
        <p:txBody>
          <a:bodyPr>
            <a:normAutofit fontScale="85000" lnSpcReduction="10000"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mtClean="0"/>
              <a:t>Network diagrams are the preferred technique for showing activity sequencing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mtClean="0"/>
              <a:t>A </a:t>
            </a:r>
            <a:r>
              <a:rPr lang="en-US" altLang="en-US" b="1" smtClean="0"/>
              <a:t>network diagram</a:t>
            </a:r>
            <a:r>
              <a:rPr lang="en-US" altLang="en-US" smtClean="0"/>
              <a:t> is a schematic display of the logical relationships among, or sequencing of, project activities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mtClean="0"/>
              <a:t>Two main formats are the arrow and precedence diagramming methods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A1794B-33A6-478C-92CE-AF8AD80DAF65}" type="slidenum">
              <a:rPr lang="en-US" altLang="en-US" sz="1400">
                <a:solidFill>
                  <a:srgbClr val="FFFFFF"/>
                </a:solidFill>
              </a:rPr>
              <a:pPr/>
              <a:t>11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76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of developing Project Network Diagram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algn="just" eaLnBrk="1" hangingPunct="1"/>
            <a:r>
              <a:rPr lang="en-US" smtClean="0"/>
              <a:t>There are 2 methods are used for developing Network Diagrams.</a:t>
            </a:r>
          </a:p>
          <a:p>
            <a:pPr marL="990600" lvl="1" indent="-533400" algn="just" eaLnBrk="1" hangingPunct="1">
              <a:buFont typeface="Wingdings" panose="05000000000000000000" pitchFamily="2" charset="2"/>
              <a:buAutoNum type="arabicPeriod"/>
            </a:pPr>
            <a:r>
              <a:rPr lang="en-US" smtClean="0"/>
              <a:t>Arrow Diagramming Method (ADM)</a:t>
            </a:r>
            <a:r>
              <a:rPr lang="en-US" sz="2400" smtClean="0"/>
              <a:t> or Activity-on-Arrow (AOA)</a:t>
            </a:r>
          </a:p>
          <a:p>
            <a:pPr marL="990600" lvl="1" indent="-533400" algn="just" eaLnBrk="1" hangingPunct="1">
              <a:buFont typeface="Wingdings" panose="05000000000000000000" pitchFamily="2" charset="2"/>
              <a:buAutoNum type="arabicPeriod"/>
            </a:pPr>
            <a:r>
              <a:rPr lang="en-US" smtClean="0"/>
              <a:t>Precedence Diagramming Method (PDM)</a:t>
            </a:r>
            <a:endParaRPr lang="en-US" sz="2400" smtClean="0"/>
          </a:p>
          <a:p>
            <a:pPr marL="990600" lvl="1" indent="-533400" algn="just" eaLnBrk="1" hangingPunct="1">
              <a:buFont typeface="Wingdings" panose="05000000000000000000" pitchFamily="2" charset="2"/>
              <a:buAutoNum type="arabicPeriod"/>
            </a:pPr>
            <a:endParaRPr lang="en-US" sz="2400" smtClean="0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E2A97F-1A57-428C-B289-6F1F54BE4082}" type="slidenum">
              <a:rPr lang="en-US" sz="1200">
                <a:solidFill>
                  <a:srgbClr val="898989"/>
                </a:solidFill>
              </a:rPr>
              <a:pPr/>
              <a:t>12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992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Arrow Diagramming Method (ADM)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mtClean="0"/>
              <a:t>Also called activity-on-arrow (AOA) project network diagrams</a:t>
            </a:r>
          </a:p>
          <a:p>
            <a:pPr algn="just" eaLnBrk="1" hangingPunct="1"/>
            <a:r>
              <a:rPr lang="en-US" smtClean="0"/>
              <a:t>Activities are represented by arrows</a:t>
            </a:r>
          </a:p>
          <a:p>
            <a:pPr algn="just" eaLnBrk="1" hangingPunct="1"/>
            <a:r>
              <a:rPr lang="en-US" smtClean="0"/>
              <a:t>Nodes or circles are the starting and ending points of activities</a:t>
            </a:r>
          </a:p>
          <a:p>
            <a:pPr algn="just" eaLnBrk="1" hangingPunct="1"/>
            <a:r>
              <a:rPr lang="en-US" smtClean="0"/>
              <a:t>Can only show finish-to-start dependencies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6AC96E-2CBE-4127-A59F-54E9AB61D310}" type="slidenum">
              <a:rPr lang="en-US" sz="1200">
                <a:solidFill>
                  <a:srgbClr val="898989"/>
                </a:solidFill>
              </a:rPr>
              <a:pPr/>
              <a:t>13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997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/>
              <a:t> Activity-on-Arrow (AOA) Network Diagram for Project X</a:t>
            </a:r>
            <a:endParaRPr lang="en-US"/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DF1837-0E20-48F9-A05B-991810DC32E5}" type="slidenum">
              <a:rPr lang="en-US" sz="1200">
                <a:solidFill>
                  <a:srgbClr val="898989"/>
                </a:solidFill>
              </a:rPr>
              <a:pPr/>
              <a:t>14</a:t>
            </a:fld>
            <a:endParaRPr lang="en-US" sz="1200">
              <a:solidFill>
                <a:srgbClr val="898989"/>
              </a:solidFill>
            </a:endParaRPr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781175"/>
            <a:ext cx="830580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0057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Precedence Diagramming Method (PDM)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mtClean="0"/>
              <a:t>Activities are represented by boxes</a:t>
            </a:r>
          </a:p>
          <a:p>
            <a:pPr algn="just" eaLnBrk="1" hangingPunct="1"/>
            <a:r>
              <a:rPr lang="en-US" smtClean="0"/>
              <a:t>Arrows show relationships between activities</a:t>
            </a:r>
          </a:p>
          <a:p>
            <a:pPr algn="just" eaLnBrk="1" hangingPunct="1"/>
            <a:r>
              <a:rPr lang="en-US" smtClean="0"/>
              <a:t>More popular than ADM method and used by project management software</a:t>
            </a:r>
          </a:p>
          <a:p>
            <a:pPr algn="just" eaLnBrk="1" hangingPunct="1"/>
            <a:r>
              <a:rPr lang="en-US" smtClean="0"/>
              <a:t>Better at showing different types of dependencies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D5E4EF-64BE-47E4-9964-C9EDC625C3B0}" type="slidenum">
              <a:rPr lang="en-US" sz="1200">
                <a:solidFill>
                  <a:srgbClr val="898989"/>
                </a:solidFill>
              </a:rPr>
              <a:pPr/>
              <a:t>15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547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915400" cy="762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PDM Network Diagram for Project X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A1AF87-0266-4513-B4CC-0B6CCC78462F}" type="slidenum">
              <a:rPr lang="en-US" altLang="en-US" sz="1400">
                <a:solidFill>
                  <a:srgbClr val="FFFFFF"/>
                </a:solidFill>
              </a:rPr>
              <a:pPr/>
              <a:t>16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pic>
        <p:nvPicPr>
          <p:cNvPr id="22532" name="Picture 6" descr="Fig06-04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"/>
          <a:stretch>
            <a:fillRect/>
          </a:stretch>
        </p:blipFill>
        <p:spPr bwMode="auto">
          <a:xfrm>
            <a:off x="685800" y="1676400"/>
            <a:ext cx="8001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381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610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Dependency Types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D6418C-1988-4BC3-B203-4C86D479466C}" type="slidenum">
              <a:rPr lang="en-US" sz="1200">
                <a:solidFill>
                  <a:srgbClr val="898989"/>
                </a:solidFill>
              </a:rPr>
              <a:pPr/>
              <a:t>17</a:t>
            </a:fld>
            <a:endParaRPr lang="en-US" sz="1200">
              <a:solidFill>
                <a:srgbClr val="898989"/>
              </a:solidFill>
            </a:endParaRPr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" t="15079" r="1709"/>
          <a:stretch>
            <a:fillRect/>
          </a:stretch>
        </p:blipFill>
        <p:spPr bwMode="auto">
          <a:xfrm>
            <a:off x="304800" y="1524000"/>
            <a:ext cx="8610600" cy="386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228600" y="1371600"/>
            <a:ext cx="861060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07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2296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 Duration Estimating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52525"/>
            <a:ext cx="8186738" cy="479107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mtClean="0"/>
              <a:t>Duration includes the actual amount of time worked on an activity </a:t>
            </a:r>
            <a:r>
              <a:rPr lang="en-US" i="1" smtClean="0"/>
              <a:t>plus</a:t>
            </a:r>
            <a:r>
              <a:rPr lang="en-US" smtClean="0"/>
              <a:t> elapsed time</a:t>
            </a:r>
          </a:p>
          <a:p>
            <a:pPr algn="just" eaLnBrk="1" hangingPunct="1"/>
            <a:r>
              <a:rPr lang="en-US" smtClean="0"/>
              <a:t>Effort is the number of workdays or work hours required to complete a task.  Effort does not equal duration</a:t>
            </a:r>
          </a:p>
          <a:p>
            <a:pPr algn="just" eaLnBrk="1" hangingPunct="1"/>
            <a:r>
              <a:rPr lang="en-US" smtClean="0"/>
              <a:t>People doing the work should help create estimates, and an expert should review them</a:t>
            </a:r>
          </a:p>
          <a:p>
            <a:pPr algn="just" eaLnBrk="1" hangingPunct="1">
              <a:lnSpc>
                <a:spcPct val="90000"/>
              </a:lnSpc>
            </a:pPr>
            <a:endParaRPr lang="en-US" smtClean="0"/>
          </a:p>
          <a:p>
            <a:pPr algn="just" eaLnBrk="1" hangingPunct="1">
              <a:lnSpc>
                <a:spcPct val="90000"/>
              </a:lnSpc>
            </a:pPr>
            <a:endParaRPr lang="en-US" smtClean="0"/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119672-032D-4363-A7CC-063AFE4B0C1D}" type="slidenum">
              <a:rPr lang="en-US" sz="1200">
                <a:solidFill>
                  <a:srgbClr val="898989"/>
                </a:solidFill>
              </a:rPr>
              <a:pPr/>
              <a:t>18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670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296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 Development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186738" cy="4876800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dirty="0"/>
              <a:t>Schedule development uses results of the other time management processes to determine the start and end date of the project and its </a:t>
            </a:r>
            <a:r>
              <a:rPr lang="en-US" dirty="0" smtClean="0"/>
              <a:t>activities</a:t>
            </a:r>
          </a:p>
          <a:p>
            <a:pPr algn="just" eaLnBrk="1" hangingPunct="1">
              <a:defRPr/>
            </a:pPr>
            <a:r>
              <a:rPr lang="en-US" dirty="0" smtClean="0"/>
              <a:t>Ultimate goal is to create a realistic project schedule that provides a basis for monitoring project progress for the time dimension of the project</a:t>
            </a:r>
          </a:p>
          <a:p>
            <a:pPr algn="just" eaLnBrk="1" hangingPunct="1">
              <a:defRPr/>
            </a:pPr>
            <a:r>
              <a:rPr lang="en-US" dirty="0" smtClean="0"/>
              <a:t>Important tools and techniques include Gantt charts, PERT analysis, critical path analysis, and critical chain scheduling</a:t>
            </a:r>
          </a:p>
          <a:p>
            <a:pPr algn="just" eaLnBrk="1" hangingPunct="1">
              <a:lnSpc>
                <a:spcPct val="90000"/>
              </a:lnSpc>
              <a:defRPr/>
            </a:pPr>
            <a:endParaRPr lang="en-US" dirty="0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6C5C2A-57D5-422F-B56B-5E5DA99D665B}" type="slidenum">
              <a:rPr lang="en-US" sz="1200">
                <a:solidFill>
                  <a:srgbClr val="898989"/>
                </a:solidFill>
              </a:rPr>
              <a:pPr/>
              <a:t>19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13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863" y="111125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Time Management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01638" y="1281113"/>
            <a:ext cx="8513762" cy="5467350"/>
          </a:xfrm>
        </p:spPr>
        <p:txBody>
          <a:bodyPr/>
          <a:lstStyle/>
          <a:p>
            <a:pPr marL="342900" lvl="1" indent="-342900" algn="just" eaLnBrk="1" hangingPunct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Project time management involves the processes required to ensure timely completion of a project. </a:t>
            </a:r>
          </a:p>
          <a:p>
            <a:pPr marL="342900" lvl="1" indent="-342900" algn="just" eaLnBrk="1" hangingPunct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altLang="en-US" sz="2400" dirty="0" smtClean="0"/>
              <a:t>The major </a:t>
            </a:r>
            <a:r>
              <a:rPr lang="en-US" altLang="en-US" sz="2400" dirty="0" smtClean="0"/>
              <a:t>processes in developing the project time schedule </a:t>
            </a:r>
            <a:r>
              <a:rPr lang="pt-BR" altLang="en-US" sz="2400" dirty="0" smtClean="0"/>
              <a:t>are:</a:t>
            </a:r>
          </a:p>
          <a:p>
            <a:pPr marL="742950" lvl="2" indent="-342900" algn="just" eaLnBrk="1" hangingPunct="1">
              <a:lnSpc>
                <a:spcPct val="150000"/>
              </a:lnSpc>
              <a:spcAft>
                <a:spcPts val="300"/>
              </a:spcAft>
              <a:buClr>
                <a:schemeClr val="folHlink"/>
              </a:buClr>
              <a:buSzPct val="70000"/>
            </a:pPr>
            <a:r>
              <a:rPr lang="en-US" altLang="en-US" sz="2000" dirty="0" smtClean="0"/>
              <a:t>Activity definition</a:t>
            </a:r>
          </a:p>
          <a:p>
            <a:pPr marL="742950" lvl="2" indent="-342900" algn="just" eaLnBrk="1" hangingPunct="1">
              <a:lnSpc>
                <a:spcPct val="150000"/>
              </a:lnSpc>
              <a:spcAft>
                <a:spcPts val="300"/>
              </a:spcAft>
              <a:buClr>
                <a:schemeClr val="folHlink"/>
              </a:buClr>
              <a:buSzPct val="70000"/>
            </a:pPr>
            <a:r>
              <a:rPr lang="en-US" altLang="en-US" sz="2000" dirty="0" smtClean="0"/>
              <a:t>Activity sequencing</a:t>
            </a:r>
          </a:p>
          <a:p>
            <a:pPr marL="742950" lvl="2" indent="-342900" algn="just" eaLnBrk="1" hangingPunct="1">
              <a:lnSpc>
                <a:spcPct val="150000"/>
              </a:lnSpc>
              <a:spcAft>
                <a:spcPts val="300"/>
              </a:spcAft>
              <a:buClr>
                <a:schemeClr val="folHlink"/>
              </a:buClr>
              <a:buSzPct val="70000"/>
            </a:pPr>
            <a:r>
              <a:rPr lang="en-US" altLang="en-US" sz="2000" dirty="0" smtClean="0"/>
              <a:t>Activity duration estimating</a:t>
            </a:r>
          </a:p>
          <a:p>
            <a:pPr marL="742950" lvl="2" indent="-342900" algn="just" eaLnBrk="1" hangingPunct="1">
              <a:lnSpc>
                <a:spcPct val="150000"/>
              </a:lnSpc>
              <a:spcAft>
                <a:spcPts val="300"/>
              </a:spcAft>
              <a:buClr>
                <a:schemeClr val="folHlink"/>
              </a:buClr>
              <a:buSzPct val="70000"/>
            </a:pPr>
            <a:r>
              <a:rPr lang="en-US" altLang="en-US" sz="2000" dirty="0" smtClean="0"/>
              <a:t>Schedule development</a:t>
            </a:r>
          </a:p>
          <a:p>
            <a:pPr marL="742950" lvl="2" indent="-342900" algn="just" eaLnBrk="1" hangingPunct="1">
              <a:lnSpc>
                <a:spcPct val="150000"/>
              </a:lnSpc>
              <a:spcAft>
                <a:spcPts val="300"/>
              </a:spcAft>
              <a:buClr>
                <a:schemeClr val="folHlink"/>
              </a:buClr>
              <a:buSzPct val="70000"/>
            </a:pPr>
            <a:r>
              <a:rPr lang="en-US" altLang="en-US" sz="2000" dirty="0" smtClean="0"/>
              <a:t>Schedule control</a:t>
            </a:r>
          </a:p>
          <a:p>
            <a:pPr eaLnBrk="1" hangingPunct="1"/>
            <a:endParaRPr lang="en-US" altLang="en-US" sz="2400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69C869-82DE-44C3-ACD3-0AE5DDB6F64D}" type="slidenum">
              <a:rPr lang="en-US" altLang="en-US" sz="1200">
                <a:solidFill>
                  <a:srgbClr val="898989"/>
                </a:solidFill>
              </a:rPr>
              <a:pPr/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8198" name="Picture 5" descr="time-manage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458" y="4013200"/>
            <a:ext cx="1659255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J:\Assesment\sand-watch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01625"/>
            <a:ext cx="704850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5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186738" cy="41052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smtClean="0"/>
              <a:t>Gantt charts provide a standard format for displaying project schedule information by listing project activities and their corresponding start and finish dates in a calendar format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smtClean="0"/>
          </a:p>
          <a:p>
            <a:pPr algn="just" eaLnBrk="1" hangingPunct="1">
              <a:lnSpc>
                <a:spcPct val="150000"/>
              </a:lnSpc>
            </a:pPr>
            <a:endParaRPr lang="en-US" smtClean="0"/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215275-2B9B-4A3B-A0F5-A8DC7A15C3C8}" type="slidenum">
              <a:rPr lang="en-US" sz="1200">
                <a:solidFill>
                  <a:srgbClr val="898989"/>
                </a:solidFill>
              </a:rPr>
              <a:pPr/>
              <a:t>20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3212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84275"/>
            <a:ext cx="8229600" cy="506412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smtClean="0"/>
              <a:t>Symbols include: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smtClean="0"/>
              <a:t>A black diamond: milestones or significant events on a project with zero duration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smtClean="0"/>
              <a:t>Thick black bars: summary tasks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smtClean="0"/>
              <a:t>Lighter horizontal bars: tasks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smtClean="0"/>
              <a:t>Arrows: dependencies between tasks</a:t>
            </a:r>
          </a:p>
          <a:p>
            <a:pPr algn="just" eaLnBrk="1" hangingPunct="1">
              <a:lnSpc>
                <a:spcPct val="150000"/>
              </a:lnSpc>
            </a:pPr>
            <a:endParaRPr lang="en-US" smtClean="0"/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30BE94-B540-48E8-9678-BA867C873678}" type="slidenum">
              <a:rPr lang="en-US" sz="1200">
                <a:solidFill>
                  <a:srgbClr val="898989"/>
                </a:solidFill>
              </a:rPr>
              <a:pPr/>
              <a:t>21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Charts</a:t>
            </a:r>
          </a:p>
        </p:txBody>
      </p:sp>
    </p:spTree>
    <p:extLst>
      <p:ext uri="{BB962C8B-B14F-4D97-AF65-F5344CB8AC3E}">
        <p14:creationId xmlns:p14="http://schemas.microsoft.com/office/powerpoint/2010/main" val="30864354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610600" cy="6096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 for Project X</a:t>
            </a:r>
          </a:p>
        </p:txBody>
      </p:sp>
      <p:sp>
        <p:nvSpPr>
          <p:cNvPr id="2867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264BD1-5C8E-49C7-B35A-84CEEB52E0A7}" type="slidenum">
              <a:rPr lang="en-US" altLang="en-US" sz="1400">
                <a:solidFill>
                  <a:srgbClr val="FFFFFF"/>
                </a:solidFill>
              </a:rPr>
              <a:pPr/>
              <a:t>22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pic>
        <p:nvPicPr>
          <p:cNvPr id="28676" name="Picture 5" descr="Fig06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20"/>
          <a:stretch>
            <a:fillRect/>
          </a:stretch>
        </p:blipFill>
        <p:spPr bwMode="auto">
          <a:xfrm>
            <a:off x="381000" y="1676400"/>
            <a:ext cx="837723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339725" y="5543550"/>
            <a:ext cx="8499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Note: Darker bars would be red in Project 2007 to represent critical tasks</a:t>
            </a:r>
          </a:p>
        </p:txBody>
      </p:sp>
    </p:spTree>
    <p:extLst>
      <p:ext uri="{BB962C8B-B14F-4D97-AF65-F5344CB8AC3E}">
        <p14:creationId xmlns:p14="http://schemas.microsoft.com/office/powerpoint/2010/main" val="274740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6575" y="158750"/>
            <a:ext cx="8150225" cy="671513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Gantt Chart for Software Launch Project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E7C685-B33A-44B7-8F38-9361B846DD14}" type="slidenum">
              <a:rPr lang="en-US" sz="1200">
                <a:solidFill>
                  <a:srgbClr val="898989"/>
                </a:solidFill>
              </a:rPr>
              <a:pPr/>
              <a:t>23</a:t>
            </a:fld>
            <a:endParaRPr lang="en-US" sz="1200">
              <a:solidFill>
                <a:srgbClr val="898989"/>
              </a:solidFill>
            </a:endParaRPr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8001000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81847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7350"/>
            <a:ext cx="8229600" cy="83185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Milestones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3072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mtClean="0"/>
              <a:t>Milestones are significant events on a project that normally have zero duration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mtClean="0"/>
              <a:t>You can follow the SMART criteria in developing milestones that are: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mtClean="0"/>
              <a:t>Specific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mtClean="0"/>
              <a:t>Measurable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mtClean="0"/>
              <a:t>Assignable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mtClean="0"/>
              <a:t>Realistic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mtClean="0"/>
              <a:t>Time-framed</a:t>
            </a:r>
          </a:p>
          <a:p>
            <a:pPr lvl="1" algn="just" eaLnBrk="1" hangingPunct="1">
              <a:lnSpc>
                <a:spcPct val="90000"/>
              </a:lnSpc>
            </a:pPr>
            <a:endParaRPr lang="en-US" smtClean="0"/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D8FDD4-E3B9-4422-A446-B7E5564DD44F}" type="slidenum">
              <a:rPr lang="en-US" sz="1200">
                <a:solidFill>
                  <a:srgbClr val="898989"/>
                </a:solidFill>
              </a:rPr>
              <a:pPr/>
              <a:t>24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523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8750"/>
            <a:ext cx="8229600" cy="98425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Critical Path Method (CPM)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186738" cy="4791075"/>
          </a:xfrm>
        </p:spPr>
        <p:txBody>
          <a:bodyPr/>
          <a:lstStyle/>
          <a:p>
            <a:pPr algn="just" eaLnBrk="1" hangingPunct="1"/>
            <a:r>
              <a:rPr lang="en-US" smtClean="0"/>
              <a:t>CPM is a project network analysis technique used to predict total project duration</a:t>
            </a:r>
          </a:p>
          <a:p>
            <a:pPr algn="just" eaLnBrk="1" hangingPunct="1"/>
            <a:r>
              <a:rPr lang="en-US" smtClean="0"/>
              <a:t>A critical path for a project is the series of activities that determines the </a:t>
            </a:r>
            <a:r>
              <a:rPr lang="en-US" i="1" smtClean="0"/>
              <a:t>earliest time</a:t>
            </a:r>
            <a:r>
              <a:rPr lang="en-US" smtClean="0"/>
              <a:t> by which the project can be completed</a:t>
            </a:r>
          </a:p>
          <a:p>
            <a:pPr algn="just" eaLnBrk="1" hangingPunct="1"/>
            <a:r>
              <a:rPr lang="en-US" smtClean="0"/>
              <a:t>The critical path is the </a:t>
            </a:r>
            <a:r>
              <a:rPr lang="en-US" i="1" smtClean="0"/>
              <a:t>longest path</a:t>
            </a:r>
            <a:r>
              <a:rPr lang="en-US" smtClean="0"/>
              <a:t> through the network diagram and has the least amount of slack or float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7735CC-C90A-4E77-BE1E-887E51D2856A}" type="slidenum">
              <a:rPr lang="en-US" sz="1200">
                <a:solidFill>
                  <a:srgbClr val="898989"/>
                </a:solidFill>
              </a:rPr>
              <a:pPr/>
              <a:t>25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31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Finding the Critical Path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mtClean="0"/>
              <a:t>First develop a good project network diagram</a:t>
            </a:r>
          </a:p>
          <a:p>
            <a:pPr algn="just" eaLnBrk="1" hangingPunct="1"/>
            <a:r>
              <a:rPr lang="en-US" smtClean="0"/>
              <a:t>Add the durations for all activities on each path through the project network diagram</a:t>
            </a:r>
          </a:p>
          <a:p>
            <a:pPr algn="just" eaLnBrk="1" hangingPunct="1"/>
            <a:r>
              <a:rPr lang="en-US" smtClean="0"/>
              <a:t>The longest path is the critical path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460C42-4C07-45B4-A3C2-8CE863ABBB6E}" type="slidenum">
              <a:rPr lang="en-US" sz="1200">
                <a:solidFill>
                  <a:srgbClr val="898989"/>
                </a:solidFill>
              </a:rPr>
              <a:pPr/>
              <a:t>26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700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Example of Determining the Critical Path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algn="just" eaLnBrk="1" hangingPunct="1"/>
            <a:r>
              <a:rPr lang="en-US" smtClean="0"/>
              <a:t>Consider the following project network diagram.  Assume all times are in days.</a:t>
            </a:r>
          </a:p>
        </p:txBody>
      </p:sp>
      <p:sp>
        <p:nvSpPr>
          <p:cNvPr id="102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DC6181-9612-415E-A3FF-70F5066E78EF}" type="slidenum">
              <a:rPr lang="en-US" sz="1200">
                <a:solidFill>
                  <a:srgbClr val="898989"/>
                </a:solidFill>
              </a:rPr>
              <a:pPr/>
              <a:t>27</a:t>
            </a:fld>
            <a:endParaRPr lang="en-US" sz="1200">
              <a:solidFill>
                <a:srgbClr val="898989"/>
              </a:solidFill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066800" y="2590800"/>
          <a:ext cx="7696200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4" imgW="5478780" imgH="993140" progId="Word.Document.8">
                  <p:embed/>
                </p:oleObj>
              </mc:Choice>
              <mc:Fallback>
                <p:oleObj name="Document" r:id="rId4" imgW="5478780" imgH="9931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90800"/>
                        <a:ext cx="7696200" cy="139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457200" y="3886200"/>
            <a:ext cx="7620000" cy="2492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dirty="0">
                <a:latin typeface="+mn-lt"/>
              </a:rPr>
              <a:t> a. How many paths are on this network diagram?</a:t>
            </a:r>
          </a:p>
          <a:p>
            <a:pPr algn="just">
              <a:spcBef>
                <a:spcPct val="50000"/>
              </a:spcBef>
              <a:defRPr/>
            </a:pPr>
            <a:r>
              <a:rPr lang="en-US" sz="2400" dirty="0">
                <a:latin typeface="+mn-lt"/>
              </a:rPr>
              <a:t> b. How long is each path?</a:t>
            </a:r>
          </a:p>
          <a:p>
            <a:pPr algn="just">
              <a:spcBef>
                <a:spcPct val="50000"/>
              </a:spcBef>
              <a:defRPr/>
            </a:pPr>
            <a:r>
              <a:rPr lang="en-US" sz="2400" dirty="0">
                <a:latin typeface="+mn-lt"/>
              </a:rPr>
              <a:t> c. Which is the critical path?</a:t>
            </a:r>
          </a:p>
          <a:p>
            <a:pPr algn="just">
              <a:spcBef>
                <a:spcPct val="50000"/>
              </a:spcBef>
              <a:defRPr/>
            </a:pPr>
            <a:r>
              <a:rPr lang="en-US" sz="2400" dirty="0">
                <a:latin typeface="+mn-lt"/>
              </a:rPr>
              <a:t> d. What is the shortest amount of time needed to     complete this project?</a:t>
            </a:r>
          </a:p>
        </p:txBody>
      </p:sp>
    </p:spTree>
    <p:extLst>
      <p:ext uri="{BB962C8B-B14F-4D97-AF65-F5344CB8AC3E}">
        <p14:creationId xmlns:p14="http://schemas.microsoft.com/office/powerpoint/2010/main" val="2805684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8300"/>
            <a:ext cx="8458200" cy="1079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Determining the Critical Path for Project X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651FF8-380E-4618-8B02-BD69580965B5}" type="slidenum">
              <a:rPr lang="en-US" sz="1200">
                <a:solidFill>
                  <a:srgbClr val="898989"/>
                </a:solidFill>
              </a:rPr>
              <a:pPr/>
              <a:t>28</a:t>
            </a:fld>
            <a:endParaRPr lang="en-US" sz="1200">
              <a:solidFill>
                <a:srgbClr val="898989"/>
              </a:solidFill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75438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371600" y="4343400"/>
            <a:ext cx="5105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371600" y="5638800"/>
            <a:ext cx="7543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43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/>
      <p:bldP spid="2867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Calculating Early and Late Start and Finish Dates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CA5911-DE7A-4ED5-BB8C-E380FB9F8774}" type="slidenum">
              <a:rPr lang="en-US" sz="1200">
                <a:solidFill>
                  <a:srgbClr val="898989"/>
                </a:solidFill>
              </a:rPr>
              <a:pPr/>
              <a:t>29</a:t>
            </a:fld>
            <a:endParaRPr lang="en-US" sz="1200">
              <a:solidFill>
                <a:srgbClr val="898989"/>
              </a:solidFill>
            </a:endParaRPr>
          </a:p>
        </p:txBody>
      </p:sp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71650"/>
            <a:ext cx="708660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85641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44475"/>
            <a:ext cx="8915400" cy="8985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Importance of Project Schedules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458200" cy="4876800"/>
          </a:xfrm>
        </p:spPr>
        <p:txBody>
          <a:bodyPr/>
          <a:lstStyle/>
          <a:p>
            <a:pPr algn="just" eaLnBrk="1" hangingPunct="1"/>
            <a:r>
              <a:rPr lang="en-US" altLang="en-US" smtClean="0"/>
              <a:t>Managers often cite delivering projects on time as one of their biggest challenges</a:t>
            </a:r>
          </a:p>
          <a:p>
            <a:pPr algn="just" eaLnBrk="1" hangingPunct="1"/>
            <a:r>
              <a:rPr lang="en-US" altLang="en-US" smtClean="0"/>
              <a:t>Time has the least amount of flexibility; it passes no matter what happens on a project</a:t>
            </a:r>
          </a:p>
          <a:p>
            <a:pPr algn="just" eaLnBrk="1" hangingPunct="1"/>
            <a:r>
              <a:rPr lang="en-US" altLang="en-US" smtClean="0"/>
              <a:t>Schedule issues are the main reason for conflicts on projects, especially during the second half of projects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547542-3412-4E67-A729-C95FF97C13C4}" type="slidenum">
              <a:rPr lang="en-US" altLang="en-US" sz="1400">
                <a:solidFill>
                  <a:srgbClr val="FFFFFF"/>
                </a:solidFill>
              </a:rPr>
              <a:pPr/>
              <a:t>3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8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3820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Free and Total Float or Slack for Project X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D3E28D-CA69-481F-AF68-C0909845CD18}" type="slidenum">
              <a:rPr lang="en-US" altLang="en-US" sz="1400">
                <a:solidFill>
                  <a:srgbClr val="FFFFFF"/>
                </a:solidFill>
              </a:rPr>
              <a:pPr/>
              <a:t>30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pic>
        <p:nvPicPr>
          <p:cNvPr id="35844" name="Picture 6" descr="Tbl06-01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5"/>
          <a:stretch>
            <a:fillRect/>
          </a:stretch>
        </p:blipFill>
        <p:spPr bwMode="auto">
          <a:xfrm>
            <a:off x="762000" y="1981200"/>
            <a:ext cx="7821613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952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Evaluation and Review Technique (PERT)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mtClean="0"/>
              <a:t>PERT is a network analysis technique used to estimate project duration when there is a high degree of uncertainty about the individual activity duration estimates</a:t>
            </a:r>
          </a:p>
          <a:p>
            <a:pPr algn="just" eaLnBrk="1" hangingPunct="1"/>
            <a:r>
              <a:rPr lang="en-US" smtClean="0"/>
              <a:t>PERT uses probabilistic time estimates based on using optimistic, most likely, and pessimistic estimates of activity durations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E81EE8-A67D-425E-9907-B6DE98E643A0}" type="slidenum">
              <a:rPr lang="en-US" sz="1200">
                <a:solidFill>
                  <a:srgbClr val="898989"/>
                </a:solidFill>
              </a:rPr>
              <a:pPr/>
              <a:t>31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815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PERT Formula and Example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PERT weighted average</a:t>
            </a:r>
            <a:r>
              <a:rPr lang="en-US" b="1" smtClean="0"/>
              <a:t> </a:t>
            </a:r>
            <a:r>
              <a:rPr lang="en-US" smtClean="0"/>
              <a:t>formula:</a:t>
            </a:r>
            <a:r>
              <a:rPr lang="en-US" b="1" u="sng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u="sng" smtClean="0"/>
              <a:t>optimistic time + 4X most likely time + pessimistic time</a:t>
            </a:r>
            <a:endParaRPr lang="en-US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					</a:t>
            </a:r>
            <a:r>
              <a:rPr lang="en-US" sz="2400" smtClean="0"/>
              <a:t>6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Example: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PERT weighted average =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b="1" smtClean="0"/>
              <a:t> </a:t>
            </a:r>
            <a:r>
              <a:rPr lang="en-US" sz="2400" u="sng" smtClean="0"/>
              <a:t>8 workdays + 4 X 10 workdays + 24 workdays</a:t>
            </a:r>
            <a:r>
              <a:rPr lang="en-US" sz="2400" smtClean="0"/>
              <a:t> 	= 12 days</a:t>
            </a:r>
            <a:r>
              <a:rPr lang="en-US" smtClean="0"/>
              <a:t>					</a:t>
            </a:r>
            <a:r>
              <a:rPr lang="en-US" sz="2400" smtClean="0"/>
              <a:t>6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smtClean="0"/>
              <a:t>where 8 = optimistic time, 10 = most likely time, and 24 = pessimistic time</a:t>
            </a:r>
            <a:endParaRPr lang="en-US" smtClean="0"/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6EFD76-6DA0-442A-9E1A-D33773BF2BF7}" type="slidenum">
              <a:rPr lang="en-US" sz="1200">
                <a:solidFill>
                  <a:srgbClr val="898989"/>
                </a:solidFill>
              </a:rPr>
              <a:pPr/>
              <a:t>32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792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Controlling Changes to the Project Schedule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3844925"/>
          </a:xfrm>
        </p:spPr>
        <p:txBody>
          <a:bodyPr/>
          <a:lstStyle/>
          <a:p>
            <a:pPr eaLnBrk="1" hangingPunct="1"/>
            <a:r>
              <a:rPr lang="en-US" smtClean="0"/>
              <a:t>Perform reality checks on schedules</a:t>
            </a:r>
          </a:p>
          <a:p>
            <a:pPr eaLnBrk="1" hangingPunct="1"/>
            <a:r>
              <a:rPr lang="en-US" smtClean="0"/>
              <a:t>Allow for contingencies (an event that may or may not happen)</a:t>
            </a:r>
          </a:p>
          <a:p>
            <a:pPr eaLnBrk="1" hangingPunct="1"/>
            <a:r>
              <a:rPr lang="en-US" smtClean="0"/>
              <a:t>Hold progress meetings with stakeholders and be clear and honest in communicating schedule issues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E47A34-C484-4230-9911-B7296CA607E1}" type="slidenum">
              <a:rPr lang="en-US" sz="1200">
                <a:solidFill>
                  <a:srgbClr val="898989"/>
                </a:solidFill>
              </a:rPr>
              <a:pPr/>
              <a:t>33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818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with People Issues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305800" cy="4572000"/>
          </a:xfrm>
        </p:spPr>
        <p:txBody>
          <a:bodyPr/>
          <a:lstStyle/>
          <a:p>
            <a:pPr algn="just" eaLnBrk="1" hangingPunct="1"/>
            <a:r>
              <a:rPr lang="en-US" altLang="en-US" smtClean="0"/>
              <a:t>Strong leadership helps projects succeed more than good PERT charts</a:t>
            </a:r>
          </a:p>
          <a:p>
            <a:pPr algn="just" eaLnBrk="1" hangingPunct="1"/>
            <a:r>
              <a:rPr lang="en-US" altLang="en-US" smtClean="0"/>
              <a:t>Project managers should use:</a:t>
            </a:r>
          </a:p>
          <a:p>
            <a:pPr lvl="1" algn="just" eaLnBrk="1" hangingPunct="1"/>
            <a:r>
              <a:rPr lang="en-US" altLang="en-US" smtClean="0"/>
              <a:t>Empowerment</a:t>
            </a:r>
          </a:p>
          <a:p>
            <a:pPr lvl="1" algn="just" eaLnBrk="1" hangingPunct="1"/>
            <a:r>
              <a:rPr lang="en-US" altLang="en-US" smtClean="0"/>
              <a:t>Incentives</a:t>
            </a:r>
          </a:p>
          <a:p>
            <a:pPr lvl="1" algn="just" eaLnBrk="1" hangingPunct="1"/>
            <a:r>
              <a:rPr lang="en-US" altLang="en-US" smtClean="0"/>
              <a:t>Discipline</a:t>
            </a:r>
          </a:p>
          <a:p>
            <a:pPr lvl="1" algn="just" eaLnBrk="1" hangingPunct="1"/>
            <a:r>
              <a:rPr lang="en-US" altLang="en-US" smtClean="0"/>
              <a:t>Negotiation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922517-413C-4456-860C-10DA6F5AAD95}" type="slidenum">
              <a:rPr lang="en-US" altLang="en-US" sz="1400">
                <a:solidFill>
                  <a:srgbClr val="FFFFFF"/>
                </a:solidFill>
              </a:rPr>
              <a:pPr/>
              <a:t>34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66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3058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Using Software to Assist </a:t>
            </a:r>
            <a:br>
              <a:rPr lang="en-US" altLang="en-US" smtClean="0"/>
            </a:br>
            <a:r>
              <a:rPr lang="en-US" altLang="en-US" smtClean="0"/>
              <a:t>in Time Management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305800" cy="4038600"/>
          </a:xfrm>
        </p:spPr>
        <p:txBody>
          <a:bodyPr/>
          <a:lstStyle/>
          <a:p>
            <a:pPr eaLnBrk="1" hangingPunct="1"/>
            <a:r>
              <a:rPr lang="en-US" altLang="en-US" smtClean="0"/>
              <a:t>Software for facilitating communications helps people exchange schedule-related information</a:t>
            </a:r>
          </a:p>
          <a:p>
            <a:pPr eaLnBrk="1" hangingPunct="1"/>
            <a:r>
              <a:rPr lang="en-US" altLang="en-US" smtClean="0"/>
              <a:t>Decision support models help analyze trade-offs that can be made</a:t>
            </a:r>
          </a:p>
          <a:p>
            <a:pPr eaLnBrk="1" hangingPunct="1"/>
            <a:r>
              <a:rPr lang="en-US" altLang="en-US" smtClean="0"/>
              <a:t>Project management software can help in various time management areas 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BA2F88-7AE7-48AB-B900-D4C692B5AF7D}" type="slidenum">
              <a:rPr lang="en-US" altLang="en-US" sz="1400">
                <a:solidFill>
                  <a:srgbClr val="FFFFFF"/>
                </a:solidFill>
              </a:rPr>
              <a:pPr/>
              <a:t>35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3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3058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Words of Caution on Using</a:t>
            </a:r>
            <a:br>
              <a:rPr lang="en-US" altLang="en-US" smtClean="0"/>
            </a:br>
            <a:r>
              <a:rPr lang="en-US" altLang="en-US" smtClean="0"/>
              <a:t>Project Management Software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305800" cy="411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Many people misuse project management software because they don’t understand important concepts and have not had training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You must enter dependencies to have dates adjust automatically and to determine the critical path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You must enter actual schedule information to compare planned and actual progress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6DB4BC-B735-4EB8-9A4C-340E83CA0D29}" type="slidenum">
              <a:rPr lang="en-US" altLang="en-US" sz="1400">
                <a:solidFill>
                  <a:srgbClr val="FFFFFF"/>
                </a:solidFill>
              </a:rPr>
              <a:pPr/>
              <a:t>36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63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  <a:endParaRPr lang="en-US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eaLnBrk="1" fontAlgn="auto" hangingPunct="1">
              <a:spcBef>
                <a:spcPct val="40000"/>
              </a:spcBef>
              <a:spcAft>
                <a:spcPts val="0"/>
              </a:spcAft>
              <a:defRPr/>
            </a:pPr>
            <a:r>
              <a:rPr lang="en-US" dirty="0" smtClean="0"/>
              <a:t>“Information </a:t>
            </a:r>
            <a:r>
              <a:rPr lang="en-US" dirty="0"/>
              <a:t>Technology Project Management</a:t>
            </a:r>
            <a:r>
              <a:rPr lang="en-US" dirty="0" smtClean="0"/>
              <a:t>”, </a:t>
            </a:r>
            <a:r>
              <a:rPr lang="en-US" dirty="0"/>
              <a:t>Kathy Schwalbe, </a:t>
            </a:r>
            <a:r>
              <a:rPr lang="en-US" dirty="0" smtClean="0"/>
              <a:t>sixth </a:t>
            </a:r>
            <a:r>
              <a:rPr lang="en-US" dirty="0"/>
              <a:t>Edition, THOMSON Course </a:t>
            </a:r>
            <a:r>
              <a:rPr lang="en-US" dirty="0" smtClean="0"/>
              <a:t>Technology</a:t>
            </a:r>
            <a:endParaRPr lang="en-US" dirty="0"/>
          </a:p>
          <a:p>
            <a:pPr marL="0" indent="0" algn="just" eaLnBrk="1" fontAlgn="auto" hangingPunct="1">
              <a:spcBef>
                <a:spcPct val="400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A8582B-10E7-4845-9F3E-32CC82D18CF4}" type="slidenum">
              <a:rPr lang="en-US" altLang="en-US" sz="1200">
                <a:solidFill>
                  <a:srgbClr val="898989"/>
                </a:solidFill>
              </a:rPr>
              <a:pPr/>
              <a:t>37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10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5635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Time Management Processes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0" y="914400"/>
            <a:ext cx="9144000" cy="4572000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800" b="1" smtClean="0"/>
              <a:t>Activity definition</a:t>
            </a:r>
            <a:r>
              <a:rPr lang="en-US" altLang="en-US" sz="2800" smtClean="0"/>
              <a:t>:</a:t>
            </a:r>
            <a:r>
              <a:rPr lang="en-US" altLang="en-US" sz="2800" b="1" smtClean="0"/>
              <a:t> </a:t>
            </a:r>
            <a:r>
              <a:rPr lang="en-US" altLang="en-US" sz="2800" smtClean="0"/>
              <a:t>identifying the specific activities/tasks that the project team members and stakeholders must perform to produce the project deliverables</a:t>
            </a:r>
            <a:endParaRPr lang="en-US" altLang="en-US" sz="2800" b="1" smtClean="0"/>
          </a:p>
          <a:p>
            <a:pPr algn="just" eaLnBrk="1" hangingPunct="1">
              <a:lnSpc>
                <a:spcPct val="80000"/>
              </a:lnSpc>
            </a:pPr>
            <a:r>
              <a:rPr lang="en-US" altLang="en-US" sz="2800" b="1" smtClean="0"/>
              <a:t>Activity sequencing</a:t>
            </a:r>
            <a:r>
              <a:rPr lang="en-US" altLang="en-US" sz="2800" smtClean="0"/>
              <a:t>: identifying and documenting the relationships between project activities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800" b="1" smtClean="0"/>
              <a:t>Activity resource estimating</a:t>
            </a:r>
            <a:r>
              <a:rPr lang="en-US" altLang="en-US" sz="2800" smtClean="0"/>
              <a:t>:</a:t>
            </a:r>
            <a:r>
              <a:rPr lang="en-US" altLang="en-US" sz="2800" b="1" smtClean="0"/>
              <a:t> </a:t>
            </a:r>
            <a:r>
              <a:rPr lang="en-US" altLang="en-US" sz="2800" smtClean="0"/>
              <a:t>estimating how many </a:t>
            </a:r>
            <a:r>
              <a:rPr lang="en-US" altLang="en-US" sz="2800" b="1" smtClean="0"/>
              <a:t>resources </a:t>
            </a:r>
            <a:r>
              <a:rPr lang="en-US" altLang="en-US" sz="2800" smtClean="0"/>
              <a:t>a project team should use to perform project activities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800" b="1" smtClean="0"/>
              <a:t>Activity duration estimating</a:t>
            </a:r>
            <a:r>
              <a:rPr lang="en-US" altLang="en-US" sz="2800" smtClean="0"/>
              <a:t>:</a:t>
            </a:r>
            <a:r>
              <a:rPr lang="en-US" altLang="en-US" sz="2800" b="1" smtClean="0"/>
              <a:t> </a:t>
            </a:r>
            <a:r>
              <a:rPr lang="en-US" altLang="en-US" sz="2800" smtClean="0"/>
              <a:t>estimating the number of work periods that are needed to complete individual activities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800" b="1" smtClean="0"/>
              <a:t>Schedule development</a:t>
            </a:r>
            <a:r>
              <a:rPr lang="en-US" altLang="en-US" sz="2800" smtClean="0"/>
              <a:t>:</a:t>
            </a:r>
            <a:r>
              <a:rPr lang="en-US" altLang="en-US" sz="2800" b="1" smtClean="0"/>
              <a:t> </a:t>
            </a:r>
            <a:r>
              <a:rPr lang="en-US" altLang="en-US" sz="2800" smtClean="0"/>
              <a:t>analyzing activity sequences, activity resource estimates, and activity duration estimates to create the project schedule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800" b="1" smtClean="0"/>
              <a:t>Schedule control</a:t>
            </a:r>
            <a:r>
              <a:rPr lang="en-US" altLang="en-US" sz="2800" smtClean="0"/>
              <a:t>: controlling and managing changes to the project schedule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42DB1E-FBC8-4CCF-9023-05FFA572D4AE}" type="slidenum">
              <a:rPr lang="en-US" altLang="en-US" sz="1400">
                <a:solidFill>
                  <a:srgbClr val="FFFFFF"/>
                </a:solidFill>
              </a:rPr>
              <a:pPr/>
              <a:t>4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00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Project Time Management Summary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247424-1D93-4161-A663-A6F583BDC7C9}" type="slidenum">
              <a:rPr lang="en-US" altLang="en-US" sz="1400">
                <a:solidFill>
                  <a:srgbClr val="FFFFFF"/>
                </a:solidFill>
              </a:rPr>
              <a:pPr/>
              <a:t>5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pic>
        <p:nvPicPr>
          <p:cNvPr id="11268" name="Picture 5" descr="Fig06-01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25"/>
          <a:stretch>
            <a:fillRect/>
          </a:stretch>
        </p:blipFill>
        <p:spPr bwMode="auto">
          <a:xfrm>
            <a:off x="1139825" y="1447800"/>
            <a:ext cx="6861175" cy="487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704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9445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 Definition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491538" cy="4943475"/>
          </a:xfrm>
        </p:spPr>
        <p:txBody>
          <a:bodyPr/>
          <a:lstStyle/>
          <a:p>
            <a:pPr algn="just" eaLnBrk="1" hangingPunct="1"/>
            <a:r>
              <a:rPr lang="en-US" altLang="en-US" smtClean="0"/>
              <a:t>Project schedules grow out of the basic documents that initiate a project</a:t>
            </a:r>
          </a:p>
          <a:p>
            <a:pPr lvl="1" algn="just" eaLnBrk="1" hangingPunct="1"/>
            <a:r>
              <a:rPr lang="en-US" altLang="en-US" smtClean="0"/>
              <a:t>Project charter includes start and end dates and budget information</a:t>
            </a:r>
          </a:p>
          <a:p>
            <a:pPr lvl="1" algn="just" eaLnBrk="1" hangingPunct="1"/>
            <a:r>
              <a:rPr lang="en-US" altLang="en-US" smtClean="0"/>
              <a:t>Scope statement and WBS help define what will be done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en-US" smtClean="0"/>
              <a:t>Activity definition involves developing a more detailed WBS and supporting explanations to understand all the work to be done so you can develop realistic cost and duration estimates</a:t>
            </a:r>
          </a:p>
          <a:p>
            <a:pPr algn="just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mtClean="0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359301-F2EE-4BFB-A1B4-8F46F3D503B3}" type="slidenum">
              <a:rPr lang="en-US" altLang="en-US" sz="1400">
                <a:solidFill>
                  <a:srgbClr val="FFFFFF"/>
                </a:solidFill>
              </a:rPr>
              <a:pPr/>
              <a:t>6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71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9445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 Definition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491538" cy="4943475"/>
          </a:xfrm>
        </p:spPr>
        <p:txBody>
          <a:bodyPr/>
          <a:lstStyle/>
          <a:p>
            <a:pPr algn="just" eaLnBrk="1" hangingPunct="1"/>
            <a:r>
              <a:rPr lang="en-US" altLang="en-US" smtClean="0"/>
              <a:t>The basis for creating a project schedule is derived from four project time management processes</a:t>
            </a:r>
          </a:p>
          <a:p>
            <a:pPr lvl="1" algn="just" eaLnBrk="1" hangingPunct="1"/>
            <a:r>
              <a:rPr lang="en-US" altLang="en-US" smtClean="0"/>
              <a:t>Activity definition – further defining the scope</a:t>
            </a:r>
          </a:p>
          <a:p>
            <a:pPr lvl="1" algn="just" eaLnBrk="1" hangingPunct="1"/>
            <a:r>
              <a:rPr lang="en-US" altLang="en-US" smtClean="0"/>
              <a:t>Activity sequencing – further defining the time</a:t>
            </a:r>
          </a:p>
          <a:p>
            <a:pPr lvl="1" algn="just" eaLnBrk="1" hangingPunct="1"/>
            <a:r>
              <a:rPr lang="en-US" altLang="en-US" smtClean="0"/>
              <a:t>Activity resource and activity duration (further defining the time and cost)</a:t>
            </a:r>
          </a:p>
          <a:p>
            <a:pPr algn="just" eaLnBrk="1" hangingPunct="1"/>
            <a:r>
              <a:rPr lang="en-GB" smtClean="0"/>
              <a:t>The</a:t>
            </a:r>
            <a:r>
              <a:rPr lang="en-GB" smtClean="0">
                <a:ea typeface="Kozuka Mincho Pro B" panose="02020800000000000000" pitchFamily="18" charset="-128"/>
              </a:rPr>
              <a:t> main outputs of this process are an activity list, activity attributes, and milestone list</a:t>
            </a:r>
            <a:r>
              <a:rPr lang="en-GB" smtClean="0"/>
              <a:t>.</a:t>
            </a:r>
            <a:endParaRPr lang="en-US" altLang="en-US" smtClean="0"/>
          </a:p>
          <a:p>
            <a:pPr lvl="1" algn="just" eaLnBrk="1" hangingPunct="1"/>
            <a:endParaRPr lang="en-US" altLang="en-US" smtClean="0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0BD41C-83EC-4D16-A86D-FD00A0FB29C6}" type="slidenum">
              <a:rPr lang="en-US" altLang="en-US" sz="1400">
                <a:solidFill>
                  <a:srgbClr val="FFFFFF"/>
                </a:solidFill>
              </a:rPr>
              <a:pPr/>
              <a:t>7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82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50838"/>
            <a:ext cx="83058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 Lists and Attributes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35075"/>
            <a:ext cx="8534400" cy="5486400"/>
          </a:xfrm>
        </p:spPr>
        <p:txBody>
          <a:bodyPr rtlCol="0">
            <a:normAutofit fontScale="77500" lnSpcReduction="20000"/>
          </a:bodyPr>
          <a:lstStyle/>
          <a:p>
            <a:pPr algn="just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altLang="en-US" dirty="0" smtClean="0"/>
              <a:t>An </a:t>
            </a:r>
            <a:r>
              <a:rPr lang="en-US" altLang="en-US" b="1" dirty="0" smtClean="0"/>
              <a:t>activity list</a:t>
            </a:r>
            <a:r>
              <a:rPr lang="en-US" altLang="en-US" dirty="0" smtClean="0"/>
              <a:t> is a tabulation of activities to be included on a project schedule that includes:</a:t>
            </a:r>
          </a:p>
          <a:p>
            <a:pPr lvl="1" algn="just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altLang="en-US" dirty="0" smtClean="0"/>
              <a:t>The activity name</a:t>
            </a:r>
          </a:p>
          <a:p>
            <a:pPr lvl="1" algn="just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altLang="en-US" dirty="0" smtClean="0"/>
              <a:t>An activity identifier or number</a:t>
            </a:r>
          </a:p>
          <a:p>
            <a:pPr lvl="1" algn="just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altLang="en-US" dirty="0" smtClean="0"/>
              <a:t>A brief description of the activity</a:t>
            </a:r>
          </a:p>
          <a:p>
            <a:pPr algn="just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altLang="en-US" b="1" dirty="0" smtClean="0"/>
              <a:t>Activity attributes</a:t>
            </a:r>
            <a:r>
              <a:rPr lang="en-US" altLang="en-US" dirty="0" smtClean="0"/>
              <a:t> provide more information such as predecessors, successors, logical relationships, leads and lags, resource requirements, constraints, imposed dates, and assumptions related to the activity</a:t>
            </a:r>
          </a:p>
          <a:p>
            <a:pPr lvl="1" algn="just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endParaRPr lang="en-US" altLang="en-US" dirty="0" smtClean="0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8F7AD1-89A6-4000-BC1E-85B7E72DBFFB}" type="slidenum">
              <a:rPr lang="en-US" altLang="en-US" sz="1400">
                <a:solidFill>
                  <a:srgbClr val="FFFFFF"/>
                </a:solidFill>
              </a:rPr>
              <a:pPr/>
              <a:t>8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79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05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Milestones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534400" cy="5502275"/>
          </a:xfrm>
        </p:spPr>
        <p:txBody>
          <a:bodyPr>
            <a:noAutofit/>
          </a:bodyPr>
          <a:lstStyle/>
          <a:p>
            <a:pPr algn="just" eaLnBrk="1" hangingPunct="1"/>
            <a:r>
              <a:rPr lang="en-US" altLang="en-US" sz="2800" dirty="0" smtClean="0"/>
              <a:t>A </a:t>
            </a:r>
            <a:r>
              <a:rPr lang="en-US" altLang="en-US" sz="2800" b="1" dirty="0" smtClean="0"/>
              <a:t>milestone</a:t>
            </a:r>
            <a:r>
              <a:rPr lang="en-US" altLang="en-US" sz="2800" dirty="0" smtClean="0"/>
              <a:t> is a </a:t>
            </a:r>
            <a:r>
              <a:rPr lang="en-US" altLang="en-US" sz="2800" u="sng" dirty="0" smtClean="0"/>
              <a:t>significant</a:t>
            </a:r>
            <a:r>
              <a:rPr lang="en-US" altLang="en-US" sz="2800" dirty="0" smtClean="0"/>
              <a:t> event that normally has no duration</a:t>
            </a:r>
          </a:p>
          <a:p>
            <a:pPr lvl="1" algn="just" eaLnBrk="1" hangingPunct="1"/>
            <a:r>
              <a:rPr lang="en-US" altLang="en-US" dirty="0" smtClean="0"/>
              <a:t>Not every deliverable or output created for a project is a milestone</a:t>
            </a:r>
          </a:p>
          <a:p>
            <a:pPr algn="just" eaLnBrk="1" hangingPunct="1"/>
            <a:r>
              <a:rPr lang="en-US" altLang="en-US" sz="2800" dirty="0" smtClean="0"/>
              <a:t>It often takes several activities and a lot of work to complete a milestone</a:t>
            </a:r>
          </a:p>
          <a:p>
            <a:pPr algn="just" eaLnBrk="1" hangingPunct="1"/>
            <a:r>
              <a:rPr lang="en-US" altLang="en-US" sz="2800" dirty="0" smtClean="0"/>
              <a:t>They’re useful tools for setting schedule goals and monitoring progress</a:t>
            </a:r>
          </a:p>
          <a:p>
            <a:pPr algn="just" eaLnBrk="1" hangingPunct="1"/>
            <a:r>
              <a:rPr lang="en-US" altLang="en-US" sz="2800" dirty="0" smtClean="0"/>
              <a:t>Examples include obtaining customer sign-off on key documents or completion of specific products such as software modules or the installation of new hardware</a:t>
            </a:r>
          </a:p>
          <a:p>
            <a:pPr algn="just" eaLnBrk="1" hangingPunct="1"/>
            <a:endParaRPr lang="en-US" altLang="en-US" dirty="0" smtClean="0"/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088B52-FD1D-4E70-BD22-1896F36C50D6}" type="slidenum">
              <a:rPr lang="en-US" altLang="en-US" sz="1400">
                <a:solidFill>
                  <a:srgbClr val="FFFFFF"/>
                </a:solidFill>
              </a:rPr>
              <a:pPr/>
              <a:t>9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64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ATE LMS Template Powerpoint.potx" id="{722F5AD6-57F9-4FB6-8D6D-EBD343F0E799}" vid="{73C97F79-130D-4BE5-B503-39675ACD57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ITProject Management_Lecture4And5</Template>
  <TotalTime>0</TotalTime>
  <Words>1371</Words>
  <Application>Microsoft Office PowerPoint</Application>
  <PresentationFormat>On-screen Show (4:3)</PresentationFormat>
  <Paragraphs>185</Paragraphs>
  <Slides>37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Kozuka Mincho Pro B</vt:lpstr>
      <vt:lpstr>Arial</vt:lpstr>
      <vt:lpstr>Arial Rounded MT Bold</vt:lpstr>
      <vt:lpstr>Calibri</vt:lpstr>
      <vt:lpstr>Times New Roman</vt:lpstr>
      <vt:lpstr>Wingdings</vt:lpstr>
      <vt:lpstr>Wingdings 2</vt:lpstr>
      <vt:lpstr>HNDIT</vt:lpstr>
      <vt:lpstr>Document</vt:lpstr>
      <vt:lpstr>IT Project Management</vt:lpstr>
      <vt:lpstr>Project Time Management</vt:lpstr>
      <vt:lpstr>Importance of Project Schedules</vt:lpstr>
      <vt:lpstr>Project Time Management Processes</vt:lpstr>
      <vt:lpstr>Project Time Management Summary</vt:lpstr>
      <vt:lpstr>Activity Definition</vt:lpstr>
      <vt:lpstr>Activity Definition</vt:lpstr>
      <vt:lpstr>Activity Lists and Attributes</vt:lpstr>
      <vt:lpstr>Milestones</vt:lpstr>
      <vt:lpstr>Activity Sequencing</vt:lpstr>
      <vt:lpstr>Network Diagrams</vt:lpstr>
      <vt:lpstr>Methods of developing Project Network Diagram</vt:lpstr>
      <vt:lpstr>Arrow Diagramming Method (ADM)</vt:lpstr>
      <vt:lpstr> Activity-on-Arrow (AOA) Network Diagram for Project X</vt:lpstr>
      <vt:lpstr>Precedence Diagramming Method (PDM)</vt:lpstr>
      <vt:lpstr>Sample PDM Network Diagram for Project X</vt:lpstr>
      <vt:lpstr>Task Dependency Types</vt:lpstr>
      <vt:lpstr>Activity Duration Estimating</vt:lpstr>
      <vt:lpstr>Schedule Development</vt:lpstr>
      <vt:lpstr>Gantt Charts</vt:lpstr>
      <vt:lpstr>Gantt Charts</vt:lpstr>
      <vt:lpstr>Gantt Chart for Project X</vt:lpstr>
      <vt:lpstr>Gantt Chart for Software Launch Project</vt:lpstr>
      <vt:lpstr>Milestones</vt:lpstr>
      <vt:lpstr>Critical Path Method (CPM)</vt:lpstr>
      <vt:lpstr>Finding the Critical Path</vt:lpstr>
      <vt:lpstr>Simple Example of Determining the Critical Path</vt:lpstr>
      <vt:lpstr>Determining the Critical Path for Project X</vt:lpstr>
      <vt:lpstr>Calculating Early and Late Start and Finish Dates</vt:lpstr>
      <vt:lpstr>Free and Total Float or Slack for Project X</vt:lpstr>
      <vt:lpstr>Program Evaluation and Review Technique (PERT)</vt:lpstr>
      <vt:lpstr>PERT Formula and Example</vt:lpstr>
      <vt:lpstr>Controlling Changes to the Project Schedule</vt:lpstr>
      <vt:lpstr>Working with People Issues</vt:lpstr>
      <vt:lpstr>Using Software to Assist  in Time Management</vt:lpstr>
      <vt:lpstr>Words of Caution on Using Project Management Software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Project Management</dc:title>
  <dc:creator>Acer</dc:creator>
  <cp:lastModifiedBy>Acer</cp:lastModifiedBy>
  <cp:revision>1</cp:revision>
  <dcterms:created xsi:type="dcterms:W3CDTF">2019-08-18T09:27:53Z</dcterms:created>
  <dcterms:modified xsi:type="dcterms:W3CDTF">2019-08-18T09:28:23Z</dcterms:modified>
</cp:coreProperties>
</file>